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0" r:id="rId2"/>
    <p:sldId id="257" r:id="rId3"/>
    <p:sldId id="258" r:id="rId4"/>
    <p:sldId id="260" r:id="rId5"/>
    <p:sldId id="261" r:id="rId6"/>
    <p:sldId id="275" r:id="rId7"/>
    <p:sldId id="284" r:id="rId8"/>
    <p:sldId id="285" r:id="rId9"/>
    <p:sldId id="286" r:id="rId10"/>
    <p:sldId id="287" r:id="rId11"/>
    <p:sldId id="296" r:id="rId12"/>
    <p:sldId id="289" r:id="rId13"/>
    <p:sldId id="288" r:id="rId14"/>
    <p:sldId id="290" r:id="rId15"/>
    <p:sldId id="291" r:id="rId16"/>
    <p:sldId id="292" r:id="rId17"/>
    <p:sldId id="293" r:id="rId18"/>
    <p:sldId id="294" r:id="rId19"/>
    <p:sldId id="295"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18</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422427880"/>
              </p:ext>
            </p:extLst>
          </p:nvPr>
        </p:nvGraphicFramePr>
        <p:xfrm>
          <a:off x="513567" y="4196220"/>
          <a:ext cx="8001783" cy="2066793"/>
        </p:xfrm>
        <a:graphic>
          <a:graphicData uri="http://schemas.openxmlformats.org/drawingml/2006/table">
            <a:tbl>
              <a:tblPr firstRow="1" firstCol="1" bandRow="1">
                <a:tableStyleId>{912C8C85-51F0-491E-9774-3900AFEF0FD7}</a:tableStyleId>
              </a:tblPr>
              <a:tblGrid>
                <a:gridCol w="4000461">
                  <a:extLst>
                    <a:ext uri="{9D8B030D-6E8A-4147-A177-3AD203B41FA5}">
                      <a16:colId xmlns:a16="http://schemas.microsoft.com/office/drawing/2014/main" val="4282537748"/>
                    </a:ext>
                  </a:extLst>
                </a:gridCol>
                <a:gridCol w="4001322">
                  <a:extLst>
                    <a:ext uri="{9D8B030D-6E8A-4147-A177-3AD203B41FA5}">
                      <a16:colId xmlns:a16="http://schemas.microsoft.com/office/drawing/2014/main" val="3971165831"/>
                    </a:ext>
                  </a:extLst>
                </a:gridCol>
              </a:tblGrid>
              <a:tr h="424909">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altLang="en-US" sz="2400" kern="100" dirty="0" smtClean="0">
                          <a:effectLst/>
                        </a:rPr>
                        <a:t>使用する</a:t>
                      </a:r>
                      <a:r>
                        <a:rPr lang="en-US" altLang="ja-JP" sz="2400" kern="100" dirty="0" smtClean="0">
                          <a:effectLst/>
                        </a:rPr>
                        <a:t>Web</a:t>
                      </a:r>
                      <a:r>
                        <a:rPr lang="ja-JP" altLang="en-US" sz="2400" kern="100" dirty="0" smtClean="0">
                          <a:effectLst/>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385028222"/>
                  </a:ext>
                </a:extLst>
              </a:tr>
              <a:tr h="410471">
                <a:tc>
                  <a:txBody>
                    <a:bodyPr/>
                    <a:lstStyle/>
                    <a:p>
                      <a:pPr algn="just">
                        <a:spcAft>
                          <a:spcPts val="0"/>
                        </a:spcAft>
                      </a:pPr>
                      <a:r>
                        <a:rPr lang="en-US" sz="2400" kern="100" dirty="0">
                          <a:effectLst/>
                        </a:rPr>
                        <a:t>Raspberry Pi1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01908692"/>
                  </a:ext>
                </a:extLst>
              </a:tr>
              <a:tr h="410471">
                <a:tc>
                  <a:txBody>
                    <a:bodyPr/>
                    <a:lstStyle/>
                    <a:p>
                      <a:pPr algn="just">
                        <a:spcAft>
                          <a:spcPts val="0"/>
                        </a:spcAft>
                      </a:pPr>
                      <a:r>
                        <a:rPr lang="en-US" sz="2400" kern="100" dirty="0">
                          <a:effectLst/>
                        </a:rPr>
                        <a:t>Raspberry Pi2</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71327159"/>
                  </a:ext>
                </a:extLst>
              </a:tr>
              <a:tr h="410471">
                <a:tc>
                  <a:txBody>
                    <a:bodyPr/>
                    <a:lstStyle/>
                    <a:p>
                      <a:pPr algn="just">
                        <a:spcAft>
                          <a:spcPts val="0"/>
                        </a:spcAft>
                      </a:pPr>
                      <a:r>
                        <a:rPr lang="en-US" sz="2400" kern="100">
                          <a:effectLst/>
                        </a:rPr>
                        <a:t>Raspberry Pi3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81931918"/>
                  </a:ext>
                </a:extLst>
              </a:tr>
              <a:tr h="410471">
                <a:tc>
                  <a:txBody>
                    <a:bodyPr/>
                    <a:lstStyle/>
                    <a:p>
                      <a:pPr algn="just">
                        <a:spcAft>
                          <a:spcPts val="0"/>
                        </a:spcAft>
                      </a:pPr>
                      <a:r>
                        <a:rPr lang="en-US" sz="2400" kern="100" dirty="0">
                          <a:effectLst/>
                        </a:rPr>
                        <a:t>Raspberry Pi4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6234865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テキスト ボックス 5"/>
          <p:cNvSpPr txBox="1"/>
          <p:nvPr/>
        </p:nvSpPr>
        <p:spPr>
          <a:xfrm>
            <a:off x="513566" y="1690689"/>
            <a:ext cx="8001783" cy="2308324"/>
          </a:xfrm>
          <a:prstGeom prst="rect">
            <a:avLst/>
          </a:prstGeom>
          <a:noFill/>
        </p:spPr>
        <p:txBody>
          <a:bodyPr wrap="square" rtlCol="0">
            <a:spAutoFit/>
          </a:bodyPr>
          <a:lstStyle/>
          <a:p>
            <a:r>
              <a:rPr lang="ja-JP" altLang="en-US" sz="2400" dirty="0"/>
              <a:t>本研究での</a:t>
            </a:r>
            <a:r>
              <a:rPr kumimoji="1" lang="ja-JP" altLang="en-US" sz="2400" dirty="0" smtClean="0"/>
              <a:t>負荷分散にはラウンドロビン方式を採用する．</a:t>
            </a:r>
            <a:endParaRPr kumimoji="1" lang="en-US" altLang="ja-JP" sz="2400" dirty="0" smtClean="0"/>
          </a:p>
          <a:p>
            <a:r>
              <a:rPr lang="ja-JP" altLang="en-US" sz="2400" dirty="0"/>
              <a:t>理由</a:t>
            </a:r>
            <a:r>
              <a:rPr lang="ja-JP" altLang="en-US" sz="2400" dirty="0" smtClean="0"/>
              <a:t>と</a:t>
            </a:r>
            <a:r>
              <a:rPr lang="ja-JP" altLang="en-US" sz="2400" dirty="0"/>
              <a:t>して</a:t>
            </a:r>
            <a:r>
              <a:rPr lang="ja-JP" altLang="en-US" sz="2400" dirty="0" smtClean="0"/>
              <a:t>は他の負荷分散システムと比較して導入しやすく，コストパフォーマンスに優れるためである．</a:t>
            </a:r>
            <a:endParaRPr lang="en-US" altLang="ja-JP" sz="2400" dirty="0" smtClean="0"/>
          </a:p>
          <a:p>
            <a:endParaRPr kumimoji="1" lang="en-US" altLang="ja-JP" sz="2400" dirty="0"/>
          </a:p>
          <a:p>
            <a:r>
              <a:rPr lang="ja-JP" altLang="en-US" sz="2400" dirty="0" smtClean="0"/>
              <a:t>また負荷分散を行うサーバには</a:t>
            </a:r>
            <a:r>
              <a:rPr lang="en-US" altLang="ja-JP" sz="2400" dirty="0" smtClean="0"/>
              <a:t>Raspberry Pi</a:t>
            </a:r>
            <a:r>
              <a:rPr lang="ja-JP" altLang="en-US" sz="2400" dirty="0" smtClean="0"/>
              <a:t>　</a:t>
            </a:r>
            <a:r>
              <a:rPr lang="en-US" altLang="ja-JP" sz="2400" dirty="0" smtClean="0"/>
              <a:t>4B 4Gb</a:t>
            </a:r>
            <a:r>
              <a:rPr lang="ja-JP" altLang="en-US" sz="2400" dirty="0" smtClean="0"/>
              <a:t>を使用し，負荷分散機に</a:t>
            </a:r>
            <a:r>
              <a:rPr lang="en-US" altLang="ja-JP" sz="2400" dirty="0" smtClean="0"/>
              <a:t>Nginx</a:t>
            </a:r>
            <a:r>
              <a:rPr lang="ja-JP" altLang="en-US" sz="2400" dirty="0" smtClean="0"/>
              <a:t>を負荷分散サーバに</a:t>
            </a:r>
            <a:r>
              <a:rPr lang="en-US" altLang="ja-JP" sz="2400" dirty="0" smtClean="0"/>
              <a:t>Apache</a:t>
            </a:r>
            <a:r>
              <a:rPr lang="ja-JP" altLang="en-US" sz="2400" dirty="0" smtClean="0"/>
              <a:t>を導入した．</a:t>
            </a:r>
            <a:endParaRPr kumimoji="1" lang="ja-JP" altLang="en-US" sz="2400" dirty="0"/>
          </a:p>
        </p:txBody>
      </p:sp>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単機サーバと複数サーバでジャンル推定処理を行い．その処理にかかった時間と分類精度を</a:t>
            </a:r>
            <a:r>
              <a:rPr kumimoji="1" lang="ja-JP" altLang="en-US" smtClean="0"/>
              <a:t>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r>
              <a:rPr lang="en-US" altLang="ja-JP" dirty="0" smtClean="0"/>
              <a:t>(</a:t>
            </a:r>
            <a:r>
              <a:rPr lang="ja-JP" altLang="en-US" dirty="0" smtClean="0"/>
              <a:t>使用機器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986496615"/>
              </p:ext>
            </p:extLst>
          </p:nvPr>
        </p:nvGraphicFramePr>
        <p:xfrm>
          <a:off x="628650" y="1550989"/>
          <a:ext cx="7886700" cy="2162477"/>
        </p:xfrm>
        <a:graphic>
          <a:graphicData uri="http://schemas.openxmlformats.org/drawingml/2006/table">
            <a:tbl>
              <a:tblPr firstRow="1" firstCol="1" bandRow="1">
                <a:tableStyleId>{5C22544A-7EE6-4342-B048-85BDC9FD1C3A}</a:tableStyleId>
              </a:tblPr>
              <a:tblGrid>
                <a:gridCol w="3056097">
                  <a:extLst>
                    <a:ext uri="{9D8B030D-6E8A-4147-A177-3AD203B41FA5}">
                      <a16:colId xmlns:a16="http://schemas.microsoft.com/office/drawing/2014/main" val="3501669275"/>
                    </a:ext>
                  </a:extLst>
                </a:gridCol>
                <a:gridCol w="2201514">
                  <a:extLst>
                    <a:ext uri="{9D8B030D-6E8A-4147-A177-3AD203B41FA5}">
                      <a16:colId xmlns:a16="http://schemas.microsoft.com/office/drawing/2014/main" val="2777403952"/>
                    </a:ext>
                  </a:extLst>
                </a:gridCol>
                <a:gridCol w="2629089">
                  <a:extLst>
                    <a:ext uri="{9D8B030D-6E8A-4147-A177-3AD203B41FA5}">
                      <a16:colId xmlns:a16="http://schemas.microsoft.com/office/drawing/2014/main" val="581025790"/>
                    </a:ext>
                  </a:extLst>
                </a:gridCol>
              </a:tblGrid>
              <a:tr h="444581">
                <a:tc>
                  <a:txBody>
                    <a:bodyPr/>
                    <a:lstStyle/>
                    <a:p>
                      <a:pPr algn="just">
                        <a:spcAft>
                          <a:spcPts val="0"/>
                        </a:spcAft>
                      </a:pPr>
                      <a:r>
                        <a:rPr lang="ja-JP" sz="2400" kern="100" dirty="0">
                          <a:effectLst/>
                        </a:rPr>
                        <a:t>機器名</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IP</a:t>
                      </a:r>
                      <a:r>
                        <a:rPr lang="ja-JP" sz="2400" kern="100" dirty="0">
                          <a:effectLst/>
                        </a:rPr>
                        <a:t>アドレス</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Web</a:t>
                      </a:r>
                      <a:r>
                        <a:rPr lang="ja-JP" altLang="en-US"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サーバ</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27563333"/>
                  </a:ext>
                </a:extLst>
              </a:tr>
              <a:tr h="429474">
                <a:tc>
                  <a:txBody>
                    <a:bodyPr/>
                    <a:lstStyle/>
                    <a:p>
                      <a:pPr algn="just">
                        <a:spcAft>
                          <a:spcPts val="0"/>
                        </a:spcAft>
                      </a:pPr>
                      <a:r>
                        <a:rPr lang="en-US" sz="2400" kern="100" dirty="0">
                          <a:effectLst/>
                        </a:rPr>
                        <a:t>Raspberry </a:t>
                      </a:r>
                      <a:r>
                        <a:rPr lang="en-US" sz="2400" kern="100" dirty="0" smtClean="0">
                          <a:effectLst/>
                        </a:rPr>
                        <a:t>Pi1(</a:t>
                      </a:r>
                      <a:r>
                        <a:rPr lang="en-US" altLang="ja-JP" sz="2400" kern="100" dirty="0" smtClean="0">
                          <a:effectLst/>
                        </a:rPr>
                        <a:t>1</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smtClean="0">
                          <a:effectLst/>
                        </a:rPr>
                        <a:t>192.168.5.1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Nginx</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6865223"/>
                  </a:ext>
                </a:extLst>
              </a:tr>
              <a:tr h="429474">
                <a:tc>
                  <a:txBody>
                    <a:bodyPr/>
                    <a:lstStyle/>
                    <a:p>
                      <a:pPr algn="just">
                        <a:spcAft>
                          <a:spcPts val="0"/>
                        </a:spcAft>
                      </a:pPr>
                      <a:r>
                        <a:rPr lang="en-US" sz="2400" kern="100" dirty="0">
                          <a:effectLst/>
                        </a:rPr>
                        <a:t>Raspberry </a:t>
                      </a:r>
                      <a:r>
                        <a:rPr lang="en-US" sz="2400" kern="100" dirty="0" smtClean="0">
                          <a:effectLst/>
                        </a:rPr>
                        <a:t>Pi2(2</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78745927"/>
                  </a:ext>
                </a:extLst>
              </a:tr>
              <a:tr h="429474">
                <a:tc>
                  <a:txBody>
                    <a:bodyPr/>
                    <a:lstStyle/>
                    <a:p>
                      <a:pPr algn="just">
                        <a:spcAft>
                          <a:spcPts val="0"/>
                        </a:spcAft>
                      </a:pPr>
                      <a:r>
                        <a:rPr lang="en-US" sz="2400" kern="100" dirty="0">
                          <a:effectLst/>
                        </a:rPr>
                        <a:t>Raspberry </a:t>
                      </a:r>
                      <a:r>
                        <a:rPr lang="en-US" sz="2400" kern="100" dirty="0" smtClean="0">
                          <a:effectLst/>
                        </a:rPr>
                        <a:t>Pi3(3</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99141233"/>
                  </a:ext>
                </a:extLst>
              </a:tr>
              <a:tr h="429474">
                <a:tc>
                  <a:txBody>
                    <a:bodyPr/>
                    <a:lstStyle/>
                    <a:p>
                      <a:pPr algn="just">
                        <a:spcAft>
                          <a:spcPts val="0"/>
                        </a:spcAft>
                      </a:pPr>
                      <a:r>
                        <a:rPr lang="en-US" sz="2400" kern="100" dirty="0">
                          <a:effectLst/>
                        </a:rPr>
                        <a:t>Raspberry </a:t>
                      </a:r>
                      <a:r>
                        <a:rPr lang="en-US" sz="2400" kern="100" dirty="0" smtClean="0">
                          <a:effectLst/>
                        </a:rPr>
                        <a:t>Pi4(4</a:t>
                      </a:r>
                      <a:r>
                        <a:rPr lang="ja-JP" altLang="en-US" sz="2400" kern="100" dirty="0" smtClean="0">
                          <a:effectLst/>
                        </a:rPr>
                        <a:t>号機</a:t>
                      </a:r>
                      <a:r>
                        <a:rPr lang="en-US" sz="2400" kern="100" dirty="0" smtClean="0">
                          <a:effectLst/>
                        </a:rPr>
                        <a: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192.168.5.4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Century" panose="02040604050505020304" pitchFamily="18" charset="0"/>
                          <a:ea typeface="ＭＳ 明朝" panose="02020609040205080304" pitchFamily="17" charset="-128"/>
                          <a:cs typeface="Times New Roman" panose="02020603050405020304" pitchFamily="18" charset="0"/>
                        </a:rPr>
                        <a:t>Apache</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456237236"/>
                  </a:ext>
                </a:extLst>
              </a:tr>
            </a:tbl>
          </a:graphicData>
        </a:graphic>
      </p:graphicFrame>
    </p:spTree>
    <p:extLst>
      <p:ext uri="{BB962C8B-B14F-4D97-AF65-F5344CB8AC3E}">
        <p14:creationId xmlns:p14="http://schemas.microsoft.com/office/powerpoint/2010/main" val="296046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提案システムの分散処理の構成で</a:t>
            </a:r>
            <a:r>
              <a:rPr lang="en-US" altLang="ja-JP" dirty="0" smtClean="0"/>
              <a:t>200</a:t>
            </a:r>
            <a:r>
              <a:rPr lang="ja-JP" altLang="en-US" dirty="0" smtClean="0"/>
              <a:t>件ほどの楽曲データを用意し，</a:t>
            </a:r>
            <a:r>
              <a:rPr lang="en-US" altLang="ja-JP" dirty="0" smtClean="0"/>
              <a:t>1</a:t>
            </a:r>
            <a:r>
              <a:rPr lang="ja-JP" altLang="en-US" dirty="0" smtClean="0"/>
              <a:t>台の</a:t>
            </a:r>
            <a:r>
              <a:rPr lang="en-US" altLang="ja-JP" dirty="0" smtClean="0"/>
              <a:t>Raspberry Pi</a:t>
            </a:r>
            <a:r>
              <a:rPr lang="ja-JP" altLang="en-US" dirty="0" smtClean="0"/>
              <a:t>でジャンル推定処理を</a:t>
            </a:r>
            <a:r>
              <a:rPr lang="en-US" altLang="ja-JP" dirty="0" smtClean="0"/>
              <a:t>3</a:t>
            </a:r>
            <a:r>
              <a:rPr lang="ja-JP" altLang="en-US" dirty="0" smtClean="0"/>
              <a:t>回行い処理にかかった時間の合計とジャンル推定の分類精度を計測する．</a:t>
            </a:r>
            <a:endParaRPr lang="en-US" altLang="ja-JP" dirty="0" smtClean="0"/>
          </a:p>
          <a:p>
            <a:pPr marL="0" indent="0">
              <a:buNone/>
            </a:pPr>
            <a:r>
              <a:rPr lang="ja-JP" altLang="en-US" dirty="0" smtClean="0"/>
              <a:t>その後</a:t>
            </a:r>
            <a:r>
              <a:rPr lang="ja-JP" altLang="en-US" dirty="0"/>
              <a:t>、</a:t>
            </a:r>
            <a:r>
              <a:rPr lang="ja-JP" altLang="en-US" dirty="0" smtClean="0"/>
              <a:t>３台</a:t>
            </a:r>
            <a:r>
              <a:rPr lang="ja-JP" altLang="en-US" dirty="0" smtClean="0"/>
              <a:t>の</a:t>
            </a:r>
            <a:r>
              <a:rPr lang="en-US" altLang="ja-JP" dirty="0" smtClean="0"/>
              <a:t>Raspberry</a:t>
            </a:r>
            <a:r>
              <a:rPr lang="ja-JP" altLang="en-US" dirty="0"/>
              <a:t> </a:t>
            </a:r>
            <a:r>
              <a:rPr lang="en-US" altLang="ja-JP" dirty="0" smtClean="0"/>
              <a:t>Pi</a:t>
            </a:r>
            <a:r>
              <a:rPr lang="ja-JP" altLang="en-US" dirty="0" smtClean="0"/>
              <a:t>に</a:t>
            </a:r>
            <a:r>
              <a:rPr lang="en-US" altLang="ja-JP" dirty="0" smtClean="0"/>
              <a:t>3</a:t>
            </a:r>
            <a:r>
              <a:rPr lang="ja-JP" altLang="en-US" dirty="0" smtClean="0"/>
              <a:t>回</a:t>
            </a:r>
            <a:r>
              <a:rPr lang="ja-JP" altLang="en-US" dirty="0" smtClean="0"/>
              <a:t>の</a:t>
            </a:r>
            <a:r>
              <a:rPr lang="ja-JP" altLang="en-US" dirty="0"/>
              <a:t>分散</a:t>
            </a:r>
            <a:r>
              <a:rPr lang="ja-JP" altLang="en-US" dirty="0" smtClean="0"/>
              <a:t>処理を</a:t>
            </a:r>
            <a:r>
              <a:rPr lang="ja-JP" altLang="en-US" dirty="0" smtClean="0"/>
              <a:t>行い処理</a:t>
            </a:r>
            <a:r>
              <a:rPr lang="ja-JP" altLang="en-US" dirty="0"/>
              <a:t>にかかった</a:t>
            </a:r>
            <a:r>
              <a:rPr lang="ja-JP" altLang="en-US" dirty="0" smtClean="0"/>
              <a:t>時間の合計と分類精度</a:t>
            </a:r>
            <a:r>
              <a:rPr lang="ja-JP" altLang="en-US" dirty="0" smtClean="0"/>
              <a:t>を計測</a:t>
            </a:r>
            <a:r>
              <a:rPr lang="ja-JP" altLang="en-US" dirty="0" smtClean="0"/>
              <a:t>した</a:t>
            </a:r>
            <a:r>
              <a:rPr lang="ja-JP" altLang="en-US" dirty="0" smtClean="0"/>
              <a:t>ものを</a:t>
            </a:r>
            <a:r>
              <a:rPr lang="ja-JP" altLang="en-US" dirty="0" smtClean="0"/>
              <a:t>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94567388"/>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a:t>今後の展望としては，本システムでジャンル推定のできた楽曲コンテンツと動画コンテンツとをジャンルマッチングすることで付加価値の高い動画</a:t>
            </a:r>
            <a:r>
              <a:rPr lang="ja-JP" altLang="ja-JP" dirty="0" smtClean="0"/>
              <a:t>コ</a:t>
            </a:r>
            <a:r>
              <a:rPr lang="ja-JP" altLang="en-US" dirty="0" smtClean="0"/>
              <a:t>ンテンツを提供するシステムの実現．</a:t>
            </a:r>
            <a:endParaRPr lang="en-US" altLang="ja-JP" dirty="0" smtClean="0"/>
          </a:p>
          <a:p>
            <a:endParaRPr lang="en-US" altLang="ja-JP" dirty="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nSpc>
                <a:spcPct val="120000"/>
              </a:lnSpc>
            </a:pPr>
            <a:r>
              <a:rPr lang="ja-JP" altLang="en-US" dirty="0" smtClean="0"/>
              <a:t>インターネットの発展や，スマートフォンのようなモバイル端末の普及によりソーシャルネットワーキング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が大きく発展した．これに伴って音楽投稿型の</a:t>
            </a:r>
            <a:r>
              <a:rPr lang="en-US" altLang="ja-JP" dirty="0" smtClean="0"/>
              <a:t>SNS</a:t>
            </a:r>
            <a:r>
              <a:rPr lang="ja-JP" altLang="en-US" dirty="0" smtClean="0"/>
              <a:t>も同様に発展を遂げた</a:t>
            </a:r>
            <a:r>
              <a:rPr lang="ja-JP" altLang="en-US" dirty="0" smtClean="0"/>
              <a:t>．その</a:t>
            </a:r>
            <a:r>
              <a:rPr lang="ja-JP" altLang="en-US" dirty="0" smtClean="0"/>
              <a:t>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smtClean="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fontScale="62500" lnSpcReduction="20000"/>
          </a:bodyPr>
          <a:lstStyle/>
          <a:p>
            <a:r>
              <a:rPr lang="ja-JP" altLang="en-US" u="sng" dirty="0">
                <a:latin typeface="+mn-ea"/>
              </a:rPr>
              <a:t>動画の</a:t>
            </a:r>
            <a:r>
              <a:rPr lang="ja-JP" altLang="en-US" u="sng" dirty="0" smtClean="0">
                <a:latin typeface="+mn-ea"/>
              </a:rPr>
              <a:t>印象評価データセット</a:t>
            </a:r>
            <a:r>
              <a:rPr lang="ja-JP" altLang="en-US" u="sng" dirty="0">
                <a:latin typeface="+mn-ea"/>
              </a:rPr>
              <a:t>構築とその特性の調査</a:t>
            </a:r>
            <a:endParaRPr lang="en-US" altLang="ja-JP" u="sng" dirty="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r>
              <a:rPr lang="ja-JP" altLang="en-US" dirty="0" smtClean="0">
                <a:latin typeface="+mn-ea"/>
              </a:rPr>
              <a:t>大野直樹，中村聡史，山本岳洋，後藤真孝，</a:t>
            </a:r>
            <a:endParaRPr lang="en-US" altLang="ja-JP" dirty="0" smtClean="0">
              <a:latin typeface="+mn-ea"/>
            </a:endParaRPr>
          </a:p>
          <a:p>
            <a:pPr marL="0" indent="0">
              <a:buNone/>
            </a:pPr>
            <a:r>
              <a:rPr kumimoji="1" lang="ja-JP" altLang="en-US" dirty="0" smtClean="0">
                <a:latin typeface="+mn-ea"/>
              </a:rPr>
              <a:t>音楽動画への印象評価データセット構築とその特性の調査</a:t>
            </a:r>
            <a:r>
              <a:rPr lang="ja-JP" altLang="en-US" dirty="0" smtClean="0">
                <a:latin typeface="+mn-ea"/>
              </a:rPr>
              <a:t>，情報処理学会，</a:t>
            </a:r>
            <a:r>
              <a:rPr lang="en-US" altLang="ja-JP" dirty="0" smtClean="0">
                <a:latin typeface="+mn-ea"/>
              </a:rPr>
              <a:t>2015</a:t>
            </a:r>
            <a:endParaRPr kumimoji="1" lang="en-US" altLang="ja-JP" dirty="0" smtClean="0">
              <a:latin typeface="+mn-ea"/>
            </a:endParaRPr>
          </a:p>
          <a:p>
            <a:pPr marL="0" indent="0">
              <a:buNone/>
            </a:pPr>
            <a:endParaRPr kumimoji="1" lang="en-US" altLang="ja-JP" dirty="0" smtClean="0">
              <a:latin typeface="+mn-ea"/>
            </a:endParaRPr>
          </a:p>
          <a:p>
            <a:r>
              <a:rPr lang="ja-JP" altLang="en-US" u="sng" dirty="0" smtClean="0">
                <a:latin typeface="+mn-ea"/>
              </a:rPr>
              <a:t>音楽</a:t>
            </a:r>
            <a:r>
              <a:rPr lang="ja-JP" altLang="en-US" u="sng" dirty="0">
                <a:latin typeface="+mn-ea"/>
              </a:rPr>
              <a:t>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ja-JP" dirty="0" smtClean="0"/>
              <a:t>吉井和佳，</a:t>
            </a:r>
            <a:endParaRPr lang="en-US" altLang="ja-JP" dirty="0" smtClean="0"/>
          </a:p>
          <a:p>
            <a:pPr marL="0" indent="0">
              <a:buNone/>
            </a:pPr>
            <a:r>
              <a:rPr lang="en-US" altLang="ja-JP" dirty="0" smtClean="0"/>
              <a:t>Advancing </a:t>
            </a:r>
            <a:r>
              <a:rPr lang="en-US" altLang="ja-JP" dirty="0"/>
              <a:t>Information Sciences through Research on Music</a:t>
            </a:r>
            <a:r>
              <a:rPr lang="ja-JP" altLang="ja-JP" dirty="0"/>
              <a:t>：</a:t>
            </a:r>
            <a:r>
              <a:rPr lang="en-US" altLang="ja-JP" dirty="0"/>
              <a:t>5. Music and Machine Learning</a:t>
            </a:r>
            <a:r>
              <a:rPr lang="ja-JP" altLang="ja-JP" dirty="0" err="1" smtClean="0"/>
              <a:t>，</a:t>
            </a:r>
            <a:r>
              <a:rPr lang="en-US" altLang="ja-JP" dirty="0" smtClean="0"/>
              <a:t>2016</a:t>
            </a:r>
          </a:p>
          <a:p>
            <a:pPr marL="0" indent="0">
              <a:buNone/>
            </a:pPr>
            <a:endParaRPr lang="en-US" altLang="ja-JP" dirty="0" smtClean="0">
              <a:latin typeface="+mn-ea"/>
            </a:endParaRPr>
          </a:p>
          <a:p>
            <a:r>
              <a:rPr lang="ja-JP" altLang="en-US" u="sng" dirty="0" smtClean="0">
                <a:latin typeface="+mn-ea"/>
              </a:rPr>
              <a:t>ニューラルネットワークを用いた音楽の</a:t>
            </a:r>
            <a:r>
              <a:rPr lang="ja-JP" altLang="en-US" u="sng" dirty="0">
                <a:latin typeface="+mn-ea"/>
              </a:rPr>
              <a:t>自動ジャンル</a:t>
            </a:r>
            <a:r>
              <a:rPr lang="ja-JP" altLang="en-US" u="sng" dirty="0" smtClean="0">
                <a:latin typeface="+mn-ea"/>
              </a:rPr>
              <a:t>分類</a:t>
            </a:r>
            <a:endParaRPr lang="en-US" altLang="ja-JP" u="sng" dirty="0" smtClean="0">
              <a:latin typeface="+mn-ea"/>
            </a:endParaRPr>
          </a:p>
          <a:p>
            <a:pPr marL="0" lvl="0" indent="0">
              <a:buNone/>
            </a:pPr>
            <a:r>
              <a:rPr lang="en-US" altLang="ja-JP" dirty="0" smtClean="0"/>
              <a:t>[2004 </a:t>
            </a:r>
            <a:r>
              <a:rPr lang="ja-JP" altLang="en-US" dirty="0" smtClean="0"/>
              <a:t>赤江</a:t>
            </a:r>
            <a:r>
              <a:rPr lang="en-US" altLang="ja-JP" dirty="0" smtClean="0"/>
              <a:t>]</a:t>
            </a:r>
            <a:r>
              <a:rPr lang="ja-JP" altLang="ja-JP" dirty="0" smtClean="0"/>
              <a:t>赤</a:t>
            </a:r>
            <a:r>
              <a:rPr lang="ja-JP" altLang="ja-JP" dirty="0"/>
              <a:t>江直洋，木本雅也，清水忠昭，田中美栄子</a:t>
            </a:r>
            <a:r>
              <a:rPr lang="ja-JP" altLang="ja-JP" dirty="0" smtClean="0"/>
              <a:t>，</a:t>
            </a:r>
            <a:endParaRPr lang="en-US" altLang="ja-JP" dirty="0" smtClean="0"/>
          </a:p>
          <a:p>
            <a:pPr marL="0" lvl="0" indent="0">
              <a:buNone/>
            </a:pPr>
            <a:r>
              <a:rPr lang="ja-JP" altLang="ja-JP" dirty="0" smtClean="0"/>
              <a:t>ニューラルネットワーク</a:t>
            </a:r>
            <a:r>
              <a:rPr lang="ja-JP" altLang="ja-JP" dirty="0"/>
              <a:t>を用いた音楽の自動ジャンル分類，電気学会研究会資料</a:t>
            </a:r>
            <a:r>
              <a:rPr lang="en-US" altLang="ja-JP" dirty="0"/>
              <a:t>.IS</a:t>
            </a:r>
            <a:r>
              <a:rPr lang="ja-JP" altLang="ja-JP" dirty="0" err="1"/>
              <a:t>，</a:t>
            </a:r>
            <a:r>
              <a:rPr lang="ja-JP" altLang="ja-JP" dirty="0"/>
              <a:t>情報システム研究会，</a:t>
            </a:r>
            <a:r>
              <a:rPr lang="en-US" altLang="ja-JP" dirty="0" smtClean="0"/>
              <a:t>2004</a:t>
            </a:r>
            <a:endParaRPr lang="ja-JP" altLang="ja-JP" dirty="0"/>
          </a:p>
          <a:p>
            <a:pPr marL="0" indent="0">
              <a:buNone/>
            </a:pPr>
            <a:endParaRPr lang="en-US" altLang="ja-JP" dirty="0">
              <a:latin typeface="+mn-ea"/>
            </a:endParaRPr>
          </a:p>
          <a:p>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r>
              <a:rPr lang="ja-JP" altLang="ja-JP" dirty="0" smtClean="0"/>
              <a:t>小林 </a:t>
            </a:r>
            <a:r>
              <a:rPr lang="ja-JP" altLang="ja-JP" dirty="0"/>
              <a:t>拓司，丸山 一貴</a:t>
            </a:r>
            <a:r>
              <a:rPr lang="ja-JP" altLang="ja-JP" dirty="0" smtClean="0"/>
              <a:t>，</a:t>
            </a:r>
            <a:endParaRPr lang="en-US" altLang="ja-JP" dirty="0" smtClean="0"/>
          </a:p>
          <a:p>
            <a:pPr marL="0" indent="0">
              <a:buNone/>
            </a:pPr>
            <a:r>
              <a:rPr lang="ja-JP" altLang="ja-JP" dirty="0" smtClean="0"/>
              <a:t>畳み込み</a:t>
            </a:r>
            <a:r>
              <a:rPr lang="ja-JP" altLang="ja-JP" dirty="0"/>
              <a:t>ニューラルネットワークを用いた</a:t>
            </a:r>
            <a:r>
              <a:rPr lang="en-US" altLang="ja-JP" dirty="0"/>
              <a:t>Hardcore techno</a:t>
            </a:r>
            <a:r>
              <a:rPr lang="ja-JP" altLang="ja-JP" dirty="0"/>
              <a:t>のサブジャンル分類，インタラクション</a:t>
            </a:r>
            <a:r>
              <a:rPr lang="en-US" altLang="ja-JP" dirty="0" smtClean="0"/>
              <a:t>2019</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r>
              <a:rPr lang="ja-JP" altLang="en-US" dirty="0" smtClean="0"/>
              <a:t>楽曲ジャンル推定には深層学習が用いられるようになっているが、計算コストが大きい</a:t>
            </a:r>
            <a:endParaRPr lang="en-US" altLang="ja-JP" dirty="0" smtClean="0"/>
          </a:p>
          <a:p>
            <a:endParaRPr lang="en-US" altLang="ja-JP" dirty="0"/>
          </a:p>
          <a:p>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endParaRPr lang="en-US" altLang="ja-JP" dirty="0"/>
          </a:p>
          <a:p>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r>
              <a:rPr lang="en-US" altLang="ja-JP" dirty="0" smtClean="0"/>
              <a:t>SNS</a:t>
            </a:r>
            <a:r>
              <a:rPr lang="ja-JP" altLang="en-US" dirty="0" smtClean="0"/>
              <a:t>などに投稿される大量楽曲データのジャンル抽出・ジャンル推定処理．</a:t>
            </a:r>
            <a:endParaRPr lang="en-US" altLang="ja-JP" dirty="0" smtClean="0"/>
          </a:p>
          <a:p>
            <a:pPr marL="0" indent="0">
              <a:buNone/>
            </a:pPr>
            <a:endParaRPr lang="en-US" altLang="ja-JP" dirty="0" smtClean="0"/>
          </a:p>
          <a:p>
            <a:r>
              <a:rPr lang="ja-JP" altLang="en-US" dirty="0"/>
              <a:t>複数</a:t>
            </a:r>
            <a:r>
              <a:rPr lang="ja-JP" altLang="en-US" dirty="0" smtClean="0"/>
              <a:t>サーバを利用したラウンドロビン方式の負荷分散を導入した処理時間の短縮．</a:t>
            </a:r>
            <a:endParaRPr lang="en-US" altLang="ja-JP" dirty="0" smtClean="0"/>
          </a:p>
          <a:p>
            <a:endParaRPr lang="en-US" altLang="ja-JP" dirty="0"/>
          </a:p>
          <a:p>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a:t>
            </a:r>
            <a:r>
              <a:rPr kumimoji="1" lang="ja-JP" altLang="en-US" sz="1600" dirty="0" smtClean="0"/>
              <a:t>で</a:t>
            </a:r>
            <a:endParaRPr kumimoji="1" lang="en-US" altLang="ja-JP" sz="1600" dirty="0" smtClean="0"/>
          </a:p>
          <a:p>
            <a:r>
              <a:rPr lang="ja-JP" altLang="en-US" sz="1600" dirty="0" smtClean="0"/>
              <a:t>機械学習</a:t>
            </a:r>
            <a:r>
              <a:rPr kumimoji="1" lang="ja-JP" altLang="en-US" sz="1600" dirty="0" smtClean="0"/>
              <a:t>を</a:t>
            </a:r>
            <a:r>
              <a:rPr kumimoji="1" lang="ja-JP" altLang="en-US" sz="1600" dirty="0" smtClean="0"/>
              <a:t>利用し楽曲を</a:t>
            </a:r>
            <a:r>
              <a:rPr kumimoji="1" lang="ja-JP" altLang="en-US" sz="1600" dirty="0" smtClean="0"/>
              <a:t>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12308231"/>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err="1">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ジャンル推定モデルに使用したデータセット：</a:t>
            </a:r>
            <a:r>
              <a:rPr lang="en-US" altLang="ja-JP" dirty="0" smtClean="0"/>
              <a:t>FMA_SMALL</a:t>
            </a:r>
            <a:endParaRPr kumimoji="1" lang="en-US" altLang="ja-JP" dirty="0" smtClean="0"/>
          </a:p>
          <a:p>
            <a:pPr marL="0" indent="0">
              <a:buNone/>
            </a:pPr>
            <a:r>
              <a:rPr kumimoji="1" lang="ja-JP" altLang="en-US" dirty="0" smtClean="0"/>
              <a:t>実際に作成したモデル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3076</TotalTime>
  <Words>1482</Words>
  <Application>Microsoft Office PowerPoint</Application>
  <PresentationFormat>画面に合わせる (4:3)</PresentationFormat>
  <Paragraphs>263</Paragraphs>
  <Slides>19</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実験目的</vt:lpstr>
      <vt:lpstr>実験環境(使用機器)</vt:lpstr>
      <vt:lpstr>実験方法</vt:lpstr>
      <vt:lpstr>実験結果（処理速度）</vt:lpstr>
      <vt:lpstr>実験結果(分類精度)</vt:lpstr>
      <vt:lpstr>実験結果</vt:lpstr>
      <vt:lpstr>実験の考察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204</cp:revision>
  <cp:lastPrinted>2021-07-27T10:31:59Z</cp:lastPrinted>
  <dcterms:created xsi:type="dcterms:W3CDTF">2018-06-14T09:18:55Z</dcterms:created>
  <dcterms:modified xsi:type="dcterms:W3CDTF">2022-01-19T00:47:17Z</dcterms:modified>
</cp:coreProperties>
</file>