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97" r:id="rId7"/>
    <p:sldId id="275" r:id="rId8"/>
    <p:sldId id="284" r:id="rId9"/>
    <p:sldId id="285" r:id="rId10"/>
    <p:sldId id="296" r:id="rId11"/>
    <p:sldId id="298" r:id="rId12"/>
    <p:sldId id="286" r:id="rId13"/>
    <p:sldId id="288" r:id="rId14"/>
    <p:sldId id="290" r:id="rId15"/>
    <p:sldId id="292" r:id="rId16"/>
    <p:sldId id="294"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0A938-F567-0200-3577-BBAF6BF3EF12}" v="41" dt="2022-01-21T05:29:23.205"/>
    <p1510:client id="{AE4DCC18-CC09-45CA-A4D7-7B249BBF7ADD}" v="1074" dt="2022-01-21T04:05:48.835"/>
    <p1510:client id="{C852EECA-85D5-FAD9-E0D5-27F2258828A8}" v="44" dt="2022-01-21T05:12:25.7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8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井　智哉" userId="S::s1821144@kait.jp::9d3a3cdf-439b-4fea-9963-989a53bbb60f" providerId="AD" clId="Web-{9620A938-F567-0200-3577-BBAF6BF3EF12}"/>
    <pc:docChg chg="modSld">
      <pc:chgData name="吉井　智哉" userId="S::s1821144@kait.jp::9d3a3cdf-439b-4fea-9963-989a53bbb60f" providerId="AD" clId="Web-{9620A938-F567-0200-3577-BBAF6BF3EF12}" dt="2022-01-21T05:29:23.205" v="38" actId="20577"/>
      <pc:docMkLst>
        <pc:docMk/>
      </pc:docMkLst>
      <pc:sldChg chg="modSp">
        <pc:chgData name="吉井　智哉" userId="S::s1821144@kait.jp::9d3a3cdf-439b-4fea-9963-989a53bbb60f" providerId="AD" clId="Web-{9620A938-F567-0200-3577-BBAF6BF3EF12}" dt="2022-01-21T05:27:33.342" v="10" actId="20577"/>
        <pc:sldMkLst>
          <pc:docMk/>
          <pc:sldMk cId="2779179843" sldId="288"/>
        </pc:sldMkLst>
        <pc:spChg chg="mod">
          <ac:chgData name="吉井　智哉" userId="S::s1821144@kait.jp::9d3a3cdf-439b-4fea-9963-989a53bbb60f" providerId="AD" clId="Web-{9620A938-F567-0200-3577-BBAF6BF3EF12}" dt="2022-01-21T05:27:33.342" v="10" actId="20577"/>
          <ac:spMkLst>
            <pc:docMk/>
            <pc:sldMk cId="2779179843" sldId="288"/>
            <ac:spMk id="3" creationId="{00000000-0000-0000-0000-000000000000}"/>
          </ac:spMkLst>
        </pc:spChg>
      </pc:sldChg>
      <pc:sldChg chg="modSp">
        <pc:chgData name="吉井　智哉" userId="S::s1821144@kait.jp::9d3a3cdf-439b-4fea-9963-989a53bbb60f" providerId="AD" clId="Web-{9620A938-F567-0200-3577-BBAF6BF3EF12}" dt="2022-01-21T05:25:41.417" v="7" actId="20577"/>
        <pc:sldMkLst>
          <pc:docMk/>
          <pc:sldMk cId="1415367311" sldId="292"/>
        </pc:sldMkLst>
        <pc:spChg chg="mod">
          <ac:chgData name="吉井　智哉" userId="S::s1821144@kait.jp::9d3a3cdf-439b-4fea-9963-989a53bbb60f" providerId="AD" clId="Web-{9620A938-F567-0200-3577-BBAF6BF3EF12}" dt="2022-01-21T05:25:41.417" v="7" actId="20577"/>
          <ac:spMkLst>
            <pc:docMk/>
            <pc:sldMk cId="1415367311" sldId="292"/>
            <ac:spMk id="3" creationId="{00000000-0000-0000-0000-000000000000}"/>
          </ac:spMkLst>
        </pc:spChg>
      </pc:sldChg>
      <pc:sldChg chg="modSp">
        <pc:chgData name="吉井　智哉" userId="S::s1821144@kait.jp::9d3a3cdf-439b-4fea-9963-989a53bbb60f" providerId="AD" clId="Web-{9620A938-F567-0200-3577-BBAF6BF3EF12}" dt="2022-01-21T05:25:17.932" v="4" actId="20577"/>
        <pc:sldMkLst>
          <pc:docMk/>
          <pc:sldMk cId="1800454056" sldId="294"/>
        </pc:sldMkLst>
        <pc:spChg chg="mod">
          <ac:chgData name="吉井　智哉" userId="S::s1821144@kait.jp::9d3a3cdf-439b-4fea-9963-989a53bbb60f" providerId="AD" clId="Web-{9620A938-F567-0200-3577-BBAF6BF3EF12}" dt="2022-01-21T05:25:17.932" v="4" actId="20577"/>
          <ac:spMkLst>
            <pc:docMk/>
            <pc:sldMk cId="1800454056" sldId="294"/>
            <ac:spMk id="3" creationId="{00000000-0000-0000-0000-000000000000}"/>
          </ac:spMkLst>
        </pc:spChg>
      </pc:sldChg>
      <pc:sldChg chg="delSp modSp">
        <pc:chgData name="吉井　智哉" userId="S::s1821144@kait.jp::9d3a3cdf-439b-4fea-9963-989a53bbb60f" providerId="AD" clId="Web-{9620A938-F567-0200-3577-BBAF6BF3EF12}" dt="2022-01-21T05:29:23.205" v="38" actId="20577"/>
        <pc:sldMkLst>
          <pc:docMk/>
          <pc:sldMk cId="2167084136" sldId="297"/>
        </pc:sldMkLst>
        <pc:spChg chg="mod">
          <ac:chgData name="吉井　智哉" userId="S::s1821144@kait.jp::9d3a3cdf-439b-4fea-9963-989a53bbb60f" providerId="AD" clId="Web-{9620A938-F567-0200-3577-BBAF6BF3EF12}" dt="2022-01-21T05:29:23.205" v="38" actId="20577"/>
          <ac:spMkLst>
            <pc:docMk/>
            <pc:sldMk cId="2167084136" sldId="297"/>
            <ac:spMk id="23" creationId="{47525942-DF78-4DB8-B3E1-CDE0AD78F3FC}"/>
          </ac:spMkLst>
        </pc:spChg>
        <pc:spChg chg="del mod">
          <ac:chgData name="吉井　智哉" userId="S::s1821144@kait.jp::9d3a3cdf-439b-4fea-9963-989a53bbb60f" providerId="AD" clId="Web-{9620A938-F567-0200-3577-BBAF6BF3EF12}" dt="2022-01-21T05:28:32.844" v="27"/>
          <ac:spMkLst>
            <pc:docMk/>
            <pc:sldMk cId="2167084136" sldId="297"/>
            <ac:spMk id="24" creationId="{12F29FF6-D0EE-4A4C-9275-4569E17283D3}"/>
          </ac:spMkLst>
        </pc:spChg>
        <pc:cxnChg chg="mod">
          <ac:chgData name="吉井　智哉" userId="S::s1821144@kait.jp::9d3a3cdf-439b-4fea-9963-989a53bbb60f" providerId="AD" clId="Web-{9620A938-F567-0200-3577-BBAF6BF3EF12}" dt="2022-01-21T05:21:45.097" v="1" actId="14100"/>
          <ac:cxnSpMkLst>
            <pc:docMk/>
            <pc:sldMk cId="2167084136" sldId="297"/>
            <ac:cxnSpMk id="29" creationId="{C46D4D84-CD79-4BAE-8464-326752E5CC5C}"/>
          </ac:cxnSpMkLst>
        </pc:cxnChg>
      </pc:sldChg>
    </pc:docChg>
  </pc:docChgLst>
  <pc:docChgLst>
    <pc:chgData name="吉井　智哉" userId="S::s1821144@kait.jp::9d3a3cdf-439b-4fea-9963-989a53bbb60f" providerId="AD" clId="Web-{C852EECA-85D5-FAD9-E0D5-27F2258828A8}"/>
    <pc:docChg chg="delSld modSld sldOrd">
      <pc:chgData name="吉井　智哉" userId="S::s1821144@kait.jp::9d3a3cdf-439b-4fea-9963-989a53bbb60f" providerId="AD" clId="Web-{C852EECA-85D5-FAD9-E0D5-27F2258828A8}" dt="2022-01-21T04:59:57.962" v="27" actId="20577"/>
      <pc:docMkLst>
        <pc:docMk/>
      </pc:docMkLst>
      <pc:sldChg chg="modSp">
        <pc:chgData name="吉井　智哉" userId="S::s1821144@kait.jp::9d3a3cdf-439b-4fea-9963-989a53bbb60f" providerId="AD" clId="Web-{C852EECA-85D5-FAD9-E0D5-27F2258828A8}" dt="2022-01-21T04:42:58.570" v="1" actId="20577"/>
        <pc:sldMkLst>
          <pc:docMk/>
          <pc:sldMk cId="2751752632" sldId="257"/>
        </pc:sldMkLst>
        <pc:spChg chg="mod">
          <ac:chgData name="吉井　智哉" userId="S::s1821144@kait.jp::9d3a3cdf-439b-4fea-9963-989a53bbb60f" providerId="AD" clId="Web-{C852EECA-85D5-FAD9-E0D5-27F2258828A8}" dt="2022-01-21T04:42:58.570" v="1" actId="20577"/>
          <ac:spMkLst>
            <pc:docMk/>
            <pc:sldMk cId="2751752632" sldId="257"/>
            <ac:spMk id="3" creationId="{00000000-0000-0000-0000-000000000000}"/>
          </ac:spMkLst>
        </pc:spChg>
      </pc:sldChg>
      <pc:sldChg chg="modSp">
        <pc:chgData name="吉井　智哉" userId="S::s1821144@kait.jp::9d3a3cdf-439b-4fea-9963-989a53bbb60f" providerId="AD" clId="Web-{C852EECA-85D5-FAD9-E0D5-27F2258828A8}" dt="2022-01-21T04:43:56.961" v="2" actId="14100"/>
        <pc:sldMkLst>
          <pc:docMk/>
          <pc:sldMk cId="3482704347" sldId="260"/>
        </pc:sldMkLst>
        <pc:cxnChg chg="mod">
          <ac:chgData name="吉井　智哉" userId="S::s1821144@kait.jp::9d3a3cdf-439b-4fea-9963-989a53bbb60f" providerId="AD" clId="Web-{C852EECA-85D5-FAD9-E0D5-27F2258828A8}" dt="2022-01-21T04:43:56.961" v="2" actId="14100"/>
          <ac:cxnSpMkLst>
            <pc:docMk/>
            <pc:sldMk cId="3482704347" sldId="260"/>
            <ac:cxnSpMk id="26" creationId="{950122A7-F701-42B5-ACE2-F35CB1A4F70F}"/>
          </ac:cxnSpMkLst>
        </pc:cxnChg>
      </pc:sldChg>
      <pc:sldChg chg="modSp">
        <pc:chgData name="吉井　智哉" userId="S::s1821144@kait.jp::9d3a3cdf-439b-4fea-9963-989a53bbb60f" providerId="AD" clId="Web-{C852EECA-85D5-FAD9-E0D5-27F2258828A8}" dt="2022-01-21T04:46:18.729" v="3" actId="20577"/>
        <pc:sldMkLst>
          <pc:docMk/>
          <pc:sldMk cId="2414674720" sldId="275"/>
        </pc:sldMkLst>
        <pc:spChg chg="mod">
          <ac:chgData name="吉井　智哉" userId="S::s1821144@kait.jp::9d3a3cdf-439b-4fea-9963-989a53bbb60f" providerId="AD" clId="Web-{C852EECA-85D5-FAD9-E0D5-27F2258828A8}" dt="2022-01-21T04:46:18.729" v="3" actId="20577"/>
          <ac:spMkLst>
            <pc:docMk/>
            <pc:sldMk cId="2414674720" sldId="275"/>
            <ac:spMk id="55" creationId="{00000000-0000-0000-0000-000000000000}"/>
          </ac:spMkLst>
        </pc:spChg>
      </pc:sldChg>
      <pc:sldChg chg="modSp del ord">
        <pc:chgData name="吉井　智哉" userId="S::s1821144@kait.jp::9d3a3cdf-439b-4fea-9963-989a53bbb60f" providerId="AD" clId="Web-{C852EECA-85D5-FAD9-E0D5-27F2258828A8}" dt="2022-01-21T04:48:53.294" v="9"/>
        <pc:sldMkLst>
          <pc:docMk/>
          <pc:sldMk cId="965173600" sldId="287"/>
        </pc:sldMkLst>
        <pc:spChg chg="mod">
          <ac:chgData name="吉井　智哉" userId="S::s1821144@kait.jp::9d3a3cdf-439b-4fea-9963-989a53bbb60f" providerId="AD" clId="Web-{C852EECA-85D5-FAD9-E0D5-27F2258828A8}" dt="2022-01-21T04:47:55.809" v="8" actId="14100"/>
          <ac:spMkLst>
            <pc:docMk/>
            <pc:sldMk cId="965173600" sldId="287"/>
            <ac:spMk id="6" creationId="{00000000-0000-0000-0000-000000000000}"/>
          </ac:spMkLst>
        </pc:spChg>
      </pc:sldChg>
      <pc:sldChg chg="modSp">
        <pc:chgData name="吉井　智哉" userId="S::s1821144@kait.jp::9d3a3cdf-439b-4fea-9963-989a53bbb60f" providerId="AD" clId="Web-{C852EECA-85D5-FAD9-E0D5-27F2258828A8}" dt="2022-01-21T04:59:57.962" v="27" actId="20577"/>
        <pc:sldMkLst>
          <pc:docMk/>
          <pc:sldMk cId="2167084136" sldId="297"/>
        </pc:sldMkLst>
        <pc:spChg chg="mod">
          <ac:chgData name="吉井　智哉" userId="S::s1821144@kait.jp::9d3a3cdf-439b-4fea-9963-989a53bbb60f" providerId="AD" clId="Web-{C852EECA-85D5-FAD9-E0D5-27F2258828A8}" dt="2022-01-21T04:46:32.136" v="4" actId="14100"/>
          <ac:spMkLst>
            <pc:docMk/>
            <pc:sldMk cId="2167084136" sldId="297"/>
            <ac:spMk id="23" creationId="{47525942-DF78-4DB8-B3E1-CDE0AD78F3FC}"/>
          </ac:spMkLst>
        </pc:spChg>
        <pc:spChg chg="mod">
          <ac:chgData name="吉井　智哉" userId="S::s1821144@kait.jp::9d3a3cdf-439b-4fea-9963-989a53bbb60f" providerId="AD" clId="Web-{C852EECA-85D5-FAD9-E0D5-27F2258828A8}" dt="2022-01-21T04:59:57.962" v="27" actId="20577"/>
          <ac:spMkLst>
            <pc:docMk/>
            <pc:sldMk cId="2167084136" sldId="297"/>
            <ac:spMk id="24" creationId="{12F29FF6-D0EE-4A4C-9275-4569E17283D3}"/>
          </ac:spMkLst>
        </pc:spChg>
        <pc:cxnChg chg="mod">
          <ac:chgData name="吉井　智哉" userId="S::s1821144@kait.jp::9d3a3cdf-439b-4fea-9963-989a53bbb60f" providerId="AD" clId="Web-{C852EECA-85D5-FAD9-E0D5-27F2258828A8}" dt="2022-01-21T04:47:07.355" v="6" actId="14100"/>
          <ac:cxnSpMkLst>
            <pc:docMk/>
            <pc:sldMk cId="2167084136" sldId="297"/>
            <ac:cxnSpMk id="27" creationId="{D9DE6D2C-0F32-4393-B977-EACD7DD666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そのため誰でも音楽を</a:t>
            </a:r>
            <a:r>
              <a:rPr lang="en-US" altLang="ja-JP"/>
              <a:t>SNS</a:t>
            </a:r>
            <a:r>
              <a:rPr lang="ja-JP" altLang="en-US"/>
              <a:t>などに投稿できるようになっているため</a:t>
            </a:r>
            <a:r>
              <a:rPr lang="en-US" altLang="ja-JP"/>
              <a:t>SNS</a:t>
            </a:r>
            <a:r>
              <a:rPr lang="ja-JP" altLang="en-US"/>
              <a:t>などに投稿される楽曲が莫大な量になってきている．</a:t>
            </a:r>
            <a:endParaRPr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ラウンドロビンを採用した理由</a:t>
            </a:r>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9288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a:t>楽曲投稿型</a:t>
            </a:r>
            <a:r>
              <a:rPr lang="en-US" altLang="ja-JP" dirty="0"/>
              <a:t>SNS</a:t>
            </a:r>
            <a:r>
              <a:rPr lang="ja-JP" altLang="en-US" dirty="0"/>
              <a:t>に投稿された楽曲を保存</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楽曲から分析した周波数をスペクトログラムとして可視化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楽曲から特徴を抽出，機械学習しジャンルを推定</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１～３を複数のサーバで実行</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a:t>ラウンドロビン方式の</a:t>
            </a:r>
            <a:r>
              <a:rPr kumimoji="1" lang="en-US" altLang="ja-JP" dirty="0"/>
              <a:t/>
            </a:r>
            <a:br>
              <a:rPr kumimoji="1" lang="en-US" altLang="ja-JP" dirty="0"/>
            </a:br>
            <a:r>
              <a:rPr kumimoji="1" lang="ja-JP" altLang="en-US" dirty="0"/>
              <a:t>負荷分散を導入した</a:t>
            </a:r>
            <a:r>
              <a:rPr kumimoji="1" lang="en-US" altLang="ja-JP" dirty="0"/>
              <a:t/>
            </a:r>
            <a:br>
              <a:rPr kumimoji="1" lang="en-US" altLang="ja-JP" dirty="0"/>
            </a:br>
            <a:r>
              <a:rPr kumimoji="1" lang="en-US" altLang="ja-JP" dirty="0" smtClean="0"/>
              <a:t>Web</a:t>
            </a:r>
            <a:r>
              <a:rPr kumimoji="1" lang="ja-JP" altLang="en-US" dirty="0"/>
              <a:t>楽曲分類サービスの</a:t>
            </a:r>
            <a:r>
              <a:rPr kumimoji="1" lang="en-US" altLang="ja-JP" dirty="0"/>
              <a:t/>
            </a:r>
            <a:br>
              <a:rPr kumimoji="1" lang="en-US" altLang="ja-JP" dirty="0"/>
            </a:br>
            <a:r>
              <a:rPr kumimoji="1" lang="ja-JP" altLang="en-US" dirty="0"/>
              <a:t>設計と開発</a:t>
            </a:r>
          </a:p>
        </p:txBody>
      </p:sp>
      <p:sp>
        <p:nvSpPr>
          <p:cNvPr id="3" name="サブタイトル 2"/>
          <p:cNvSpPr>
            <a:spLocks noGrp="1"/>
          </p:cNvSpPr>
          <p:nvPr>
            <p:ph type="subTitle" idx="1"/>
          </p:nvPr>
        </p:nvSpPr>
        <p:spPr/>
        <p:txBody>
          <a:bodyPr>
            <a:normAutofit/>
          </a:bodyPr>
          <a:lstStyle/>
          <a:p>
            <a:r>
              <a:rPr kumimoji="1" lang="ja-JP" altLang="en-US" dirty="0"/>
              <a:t>鷹野研究室</a:t>
            </a:r>
            <a:endParaRPr kumimoji="1" lang="en-US" altLang="ja-JP" dirty="0"/>
          </a:p>
          <a:p>
            <a:r>
              <a:rPr kumimoji="1" lang="ja-JP" altLang="en-US" dirty="0"/>
              <a:t>学籍番号：</a:t>
            </a:r>
            <a:r>
              <a:rPr kumimoji="1" lang="en-US" altLang="ja-JP" dirty="0"/>
              <a:t>1821144</a:t>
            </a:r>
            <a:r>
              <a:rPr lang="ja-JP" altLang="en-US" dirty="0"/>
              <a:t>　</a:t>
            </a:r>
            <a:r>
              <a:rPr kumimoji="1" lang="ja-JP" altLang="en-US" dirty="0"/>
              <a:t>氏名：吉井  智哉　</a:t>
            </a:r>
            <a:endParaRPr kumimoji="1" lang="en-US" altLang="ja-JP" dirty="0"/>
          </a:p>
          <a:p>
            <a:r>
              <a:rPr kumimoji="1" lang="ja-JP" altLang="en-US" dirty="0"/>
              <a:t>指導教員：</a:t>
            </a:r>
            <a:r>
              <a:rPr lang="ja-JP" altLang="en-US" dirty="0"/>
              <a:t>鷹野　孝典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z="2400" smtClean="0"/>
              <a:pPr/>
              <a:t>1</a:t>
            </a:fld>
            <a:endParaRPr lang="ja-JP" altLang="en-US" sz="2400" dirty="0"/>
          </a:p>
        </p:txBody>
      </p:sp>
    </p:spTree>
    <p:extLst>
      <p:ext uri="{BB962C8B-B14F-4D97-AF65-F5344CB8AC3E}">
        <p14:creationId xmlns:p14="http://schemas.microsoft.com/office/powerpoint/2010/main" val="130274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p:txBody>
          <a:bodyPr/>
          <a:lstStyle/>
          <a:p>
            <a:pPr marL="0" indent="0" algn="just">
              <a:buNone/>
            </a:pPr>
            <a:r>
              <a:rPr kumimoji="1" lang="ja-JP" altLang="en-US" dirty="0"/>
              <a:t>単機サーバと複数サーバでジャンル推定処理を行い．その処理にかかった時間と分類精度を比較することで実現可能性を検証する．</a:t>
            </a: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1D5-D737-4D0D-8915-383AE3054CC6}"/>
              </a:ext>
            </a:extLst>
          </p:cNvPr>
          <p:cNvSpPr>
            <a:spLocks noGrp="1"/>
          </p:cNvSpPr>
          <p:nvPr>
            <p:ph type="title"/>
          </p:nvPr>
        </p:nvSpPr>
        <p:spPr/>
        <p:txBody>
          <a:bodyPr/>
          <a:lstStyle/>
          <a:p>
            <a:r>
              <a:rPr lang="ja-JP" altLang="en-US">
                <a:cs typeface="Calibri Light"/>
              </a:rPr>
              <a:t>実験環境</a:t>
            </a:r>
            <a:endParaRPr kumimoji="1" lang="en-US"/>
          </a:p>
        </p:txBody>
      </p:sp>
      <p:sp>
        <p:nvSpPr>
          <p:cNvPr id="4" name="Slide Number Placeholder 3">
            <a:extLst>
              <a:ext uri="{FF2B5EF4-FFF2-40B4-BE49-F238E27FC236}">
                <a16:creationId xmlns:a16="http://schemas.microsoft.com/office/drawing/2014/main" id="{D90D3B12-D789-494D-8DA2-9728DEFFF461}"/>
              </a:ext>
            </a:extLst>
          </p:cNvPr>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788228394"/>
              </p:ext>
            </p:extLst>
          </p:nvPr>
        </p:nvGraphicFramePr>
        <p:xfrm>
          <a:off x="628650" y="1690689"/>
          <a:ext cx="7810500" cy="2007578"/>
        </p:xfrm>
        <a:graphic>
          <a:graphicData uri="http://schemas.openxmlformats.org/drawingml/2006/table">
            <a:tbl>
              <a:tblPr firstRow="1" bandRow="1">
                <a:tableStyleId>{16D9F66E-5EB9-4882-86FB-DCBF35E3C3E4}</a:tableStyleId>
              </a:tblPr>
              <a:tblGrid>
                <a:gridCol w="2603500">
                  <a:extLst>
                    <a:ext uri="{9D8B030D-6E8A-4147-A177-3AD203B41FA5}">
                      <a16:colId xmlns:a16="http://schemas.microsoft.com/office/drawing/2014/main" val="3152319176"/>
                    </a:ext>
                  </a:extLst>
                </a:gridCol>
                <a:gridCol w="2603500">
                  <a:extLst>
                    <a:ext uri="{9D8B030D-6E8A-4147-A177-3AD203B41FA5}">
                      <a16:colId xmlns:a16="http://schemas.microsoft.com/office/drawing/2014/main" val="4125823600"/>
                    </a:ext>
                  </a:extLst>
                </a:gridCol>
                <a:gridCol w="2603500">
                  <a:extLst>
                    <a:ext uri="{9D8B030D-6E8A-4147-A177-3AD203B41FA5}">
                      <a16:colId xmlns:a16="http://schemas.microsoft.com/office/drawing/2014/main" val="896573710"/>
                    </a:ext>
                  </a:extLst>
                </a:gridCol>
              </a:tblGrid>
              <a:tr h="363473">
                <a:tc>
                  <a:txBody>
                    <a:bodyPr/>
                    <a:lstStyle/>
                    <a:p>
                      <a:r>
                        <a:rPr kumimoji="1" lang="ja-JP" altLang="en-US" sz="2000" dirty="0" smtClean="0"/>
                        <a:t>機器名</a:t>
                      </a:r>
                      <a:endParaRPr kumimoji="1" lang="ja-JP" altLang="en-US" sz="2000" dirty="0"/>
                    </a:p>
                  </a:txBody>
                  <a:tcPr/>
                </a:tc>
                <a:tc>
                  <a:txBody>
                    <a:bodyPr/>
                    <a:lstStyle/>
                    <a:p>
                      <a:r>
                        <a:rPr kumimoji="1" lang="en-US" altLang="ja-JP" sz="2000" dirty="0" smtClean="0"/>
                        <a:t>IP</a:t>
                      </a:r>
                      <a:r>
                        <a:rPr kumimoji="1" lang="ja-JP" altLang="en-US" sz="2000" dirty="0" smtClean="0"/>
                        <a:t>アドレス</a:t>
                      </a:r>
                      <a:endParaRPr kumimoji="1" lang="ja-JP" altLang="en-US" sz="2000" dirty="0"/>
                    </a:p>
                  </a:txBody>
                  <a:tcPr/>
                </a:tc>
                <a:tc>
                  <a:txBody>
                    <a:bodyPr/>
                    <a:lstStyle/>
                    <a:p>
                      <a:r>
                        <a:rPr kumimoji="1" lang="en-US" altLang="ja-JP" sz="2000" dirty="0" smtClean="0"/>
                        <a:t>Web</a:t>
                      </a:r>
                      <a:r>
                        <a:rPr kumimoji="1" lang="ja-JP" altLang="en-US" sz="2000" dirty="0" smtClean="0"/>
                        <a:t>サーバ</a:t>
                      </a:r>
                      <a:endParaRPr kumimoji="1" lang="ja-JP" altLang="en-US" sz="2000" dirty="0"/>
                    </a:p>
                  </a:txBody>
                  <a:tcPr/>
                </a:tc>
                <a:extLst>
                  <a:ext uri="{0D108BD9-81ED-4DB2-BD59-A6C34878D82A}">
                    <a16:rowId xmlns:a16="http://schemas.microsoft.com/office/drawing/2014/main" val="4164863609"/>
                  </a:ext>
                </a:extLst>
              </a:tr>
              <a:tr h="422618">
                <a:tc>
                  <a:txBody>
                    <a:bodyPr/>
                    <a:lstStyle/>
                    <a:p>
                      <a:r>
                        <a:rPr kumimoji="1" lang="en-US" altLang="ja-JP" sz="2000" dirty="0" smtClean="0"/>
                        <a:t>Raspberry Pi1(1</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192.168.5.1</a:t>
                      </a:r>
                      <a:endParaRPr kumimoji="1" lang="ja-JP" altLang="en-US" sz="2000" dirty="0"/>
                    </a:p>
                  </a:txBody>
                  <a:tcPr/>
                </a:tc>
                <a:tc>
                  <a:txBody>
                    <a:bodyPr/>
                    <a:lstStyle/>
                    <a:p>
                      <a:r>
                        <a:rPr kumimoji="1" lang="en-US" altLang="ja-JP" sz="2000" dirty="0" smtClean="0"/>
                        <a:t>Nginx</a:t>
                      </a:r>
                      <a:endParaRPr kumimoji="1" lang="ja-JP" altLang="en-US" sz="2000" dirty="0"/>
                    </a:p>
                  </a:txBody>
                  <a:tcPr/>
                </a:tc>
                <a:extLst>
                  <a:ext uri="{0D108BD9-81ED-4DB2-BD59-A6C34878D82A}">
                    <a16:rowId xmlns:a16="http://schemas.microsoft.com/office/drawing/2014/main" val="1817902211"/>
                  </a:ext>
                </a:extLst>
              </a:tr>
              <a:tr h="363473">
                <a:tc>
                  <a:txBody>
                    <a:bodyPr/>
                    <a:lstStyle/>
                    <a:p>
                      <a:r>
                        <a:rPr kumimoji="1" lang="en-US" altLang="ja-JP" sz="2000" dirty="0" smtClean="0"/>
                        <a:t>Raspberry Pi2(2</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192.168.5.2</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1921238789"/>
                  </a:ext>
                </a:extLst>
              </a:tr>
              <a:tr h="363473">
                <a:tc>
                  <a:txBody>
                    <a:bodyPr/>
                    <a:lstStyle/>
                    <a:p>
                      <a:r>
                        <a:rPr kumimoji="1" lang="en-US" altLang="ja-JP" sz="2000" dirty="0" smtClean="0"/>
                        <a:t>Raspberry Pi3(3</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192.168.5.3</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904570528"/>
                  </a:ext>
                </a:extLst>
              </a:tr>
              <a:tr h="363473">
                <a:tc>
                  <a:txBody>
                    <a:bodyPr/>
                    <a:lstStyle/>
                    <a:p>
                      <a:r>
                        <a:rPr kumimoji="1" lang="en-US" altLang="ja-JP" sz="2000" dirty="0" smtClean="0"/>
                        <a:t>Raspberry Pi4(4</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192.168.5.4</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2023031291"/>
                  </a:ext>
                </a:extLst>
              </a:tr>
            </a:tbl>
          </a:graphicData>
        </a:graphic>
      </p:graphicFrame>
    </p:spTree>
    <p:extLst>
      <p:ext uri="{BB962C8B-B14F-4D97-AF65-F5344CB8AC3E}">
        <p14:creationId xmlns:p14="http://schemas.microsoft.com/office/powerpoint/2010/main" val="8665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439" y="1235584"/>
            <a:ext cx="8726410" cy="4932654"/>
          </a:xfrm>
        </p:spPr>
        <p:txBody>
          <a:bodyPr vert="horz" lIns="91440" tIns="45720" rIns="91440" bIns="45720" rtlCol="0" anchor="t">
            <a:normAutofit/>
          </a:bodyPr>
          <a:lstStyle/>
          <a:p>
            <a:pPr marL="0" indent="0">
              <a:buNone/>
            </a:pPr>
            <a:r>
              <a:rPr kumimoji="1" lang="ja-JP" altLang="en-US" dirty="0"/>
              <a:t>実際に作成したモデル</a:t>
            </a:r>
            <a:endParaRPr kumimoji="1" lang="en-US" altLang="ja-JP" dirty="0"/>
          </a:p>
          <a:p>
            <a:pPr marL="0" indent="0">
              <a:buNone/>
            </a:pPr>
            <a:r>
              <a:rPr lang="ja-JP" altLang="en-US">
                <a:ea typeface="ＭＳ Ｐゴシック"/>
                <a:cs typeface="Calibri"/>
              </a:rPr>
              <a:t>使用したデータセット：FMA_SMALL</a:t>
            </a:r>
            <a:endParaRPr lang="ja-JP" altLang="en-US" dirty="0">
              <a:ea typeface="ＭＳ Ｐゴシック"/>
              <a:cs typeface="Calibri"/>
            </a:endParaRPr>
          </a:p>
          <a:p>
            <a:pPr marL="0" indent="0">
              <a:buNone/>
            </a:pPr>
            <a:endParaRPr lang="ja-JP" altLang="en-US" dirty="0">
              <a:cs typeface="Calibri" panose="020F0502020204030204"/>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Model: "sequential”</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Layer (type)                Output Shape              </a:t>
                      </a:r>
                      <a:r>
                        <a:rPr lang="en-US" sz="2000" kern="100" dirty="0" err="1">
                          <a:effectLst/>
                        </a:rPr>
                        <a:t>Param</a:t>
                      </a:r>
                      <a:r>
                        <a:rPr lang="en-US" sz="2000" kern="100" dirty="0">
                          <a:effectLst/>
                        </a:rPr>
                        <a:t> #  </a:t>
                      </a:r>
                    </a:p>
                    <a:p>
                      <a:pPr algn="just">
                        <a:lnSpc>
                          <a:spcPts val="1200"/>
                        </a:lnSpc>
                        <a:spcAft>
                          <a:spcPts val="0"/>
                        </a:spcAft>
                      </a:pPr>
                      <a:r>
                        <a:rPr lang="en-US" sz="2000" kern="100" dirty="0">
                          <a:effectLst/>
                        </a:rPr>
                        <a:t>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 (Dense)               (None, 256)               6656             </a:t>
                      </a:r>
                    </a:p>
                    <a:p>
                      <a:pPr algn="just">
                        <a:lnSpc>
                          <a:spcPts val="1200"/>
                        </a:lnSpc>
                        <a:spcAft>
                          <a:spcPts val="0"/>
                        </a:spcAft>
                      </a:pPr>
                      <a:r>
                        <a:rPr lang="en-US" sz="2000" kern="100" dirty="0">
                          <a:effectLst/>
                        </a:rPr>
                        <a:t>                                                           </a:t>
                      </a:r>
                    </a:p>
                    <a:p>
                      <a:pPr algn="just">
                        <a:lnSpc>
                          <a:spcPts val="1200"/>
                        </a:lnSpc>
                        <a:spcAft>
                          <a:spcPts val="0"/>
                        </a:spcAft>
                      </a:pPr>
                      <a:r>
                        <a:rPr lang="en-US" sz="2000" kern="100" dirty="0">
                          <a:effectLst/>
                        </a:rPr>
                        <a:t>dense_1 (Dense)             (None, 128)               32896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dense_2 (Dense)             (None, 64)                8256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dense_3 (Dense)             (None, 10)                650</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Total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Trainable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Non-trainable </a:t>
                      </a:r>
                      <a:r>
                        <a:rPr lang="en-US" sz="2000" kern="100" dirty="0" err="1">
                          <a:effectLst/>
                        </a:rPr>
                        <a:t>params</a:t>
                      </a:r>
                      <a:r>
                        <a:rPr lang="en-US" sz="2000" kern="100" dirty="0">
                          <a:effectLst/>
                        </a:rPr>
                        <a:t>: 0</a:t>
                      </a:r>
                    </a:p>
                    <a:p>
                      <a:pPr algn="just">
                        <a:lnSpc>
                          <a:spcPts val="1200"/>
                        </a:lnSpc>
                        <a:spcAft>
                          <a:spcPts val="0"/>
                        </a:spcAft>
                      </a:pPr>
                      <a:endParaRPr lang="en-US" sz="2000" kern="100" dirty="0">
                        <a:effectLst/>
                      </a:endParaRP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None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
        <p:nvSpPr>
          <p:cNvPr id="5" name="TextBox 4">
            <a:extLst>
              <a:ext uri="{FF2B5EF4-FFF2-40B4-BE49-F238E27FC236}">
                <a16:creationId xmlns:a16="http://schemas.microsoft.com/office/drawing/2014/main" id="{DDD5BB77-C458-46F3-A5B1-A1CF6871E6E4}"/>
              </a:ext>
            </a:extLst>
          </p:cNvPr>
          <p:cNvSpPr txBox="1"/>
          <p:nvPr/>
        </p:nvSpPr>
        <p:spPr>
          <a:xfrm>
            <a:off x="277461" y="198934"/>
            <a:ext cx="60849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a:ea typeface="ＭＳ Ｐゴシック"/>
              </a:rPr>
              <a:t>実験環境</a:t>
            </a:r>
            <a:endParaRPr lang="en-US" sz="4800">
              <a:ea typeface="ＭＳ Ｐゴシック"/>
              <a:cs typeface="Calibri"/>
            </a:endParaRPr>
          </a:p>
        </p:txBody>
      </p:sp>
    </p:spTree>
    <p:extLst>
      <p:ext uri="{BB962C8B-B14F-4D97-AF65-F5344CB8AC3E}">
        <p14:creationId xmlns:p14="http://schemas.microsoft.com/office/powerpoint/2010/main" val="190509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実験方法</a:t>
            </a:r>
            <a:endParaRPr kumimoji="1" lang="ja-JP" altLang="en-US" dirty="0"/>
          </a:p>
        </p:txBody>
      </p:sp>
      <p:sp>
        <p:nvSpPr>
          <p:cNvPr id="3" name="コンテンツ プレースホルダー 2"/>
          <p:cNvSpPr>
            <a:spLocks noGrp="1"/>
          </p:cNvSpPr>
          <p:nvPr>
            <p:ph idx="1"/>
          </p:nvPr>
        </p:nvSpPr>
        <p:spPr>
          <a:xfrm>
            <a:off x="628650" y="1520243"/>
            <a:ext cx="7886700" cy="4909750"/>
          </a:xfrm>
        </p:spPr>
        <p:txBody>
          <a:bodyPr vert="horz" lIns="91440" tIns="45720" rIns="91440" bIns="45720" rtlCol="0" anchor="t">
            <a:normAutofit/>
          </a:bodyPr>
          <a:lstStyle/>
          <a:p>
            <a:pPr marL="0" indent="0" algn="just">
              <a:buNone/>
            </a:pPr>
            <a:r>
              <a:rPr lang="en-US" altLang="ja-JP" dirty="0">
                <a:ea typeface="ＭＳ Ｐゴシック"/>
              </a:rPr>
              <a:t>200</a:t>
            </a:r>
            <a:r>
              <a:rPr lang="ja-JP" altLang="en-US">
                <a:ea typeface="ＭＳ Ｐゴシック"/>
              </a:rPr>
              <a:t>件の楽曲データを利用し，</a:t>
            </a:r>
            <a:r>
              <a:rPr lang="en-US" altLang="ja-JP" dirty="0">
                <a:ea typeface="ＭＳ Ｐゴシック"/>
              </a:rPr>
              <a:t>1</a:t>
            </a:r>
            <a:r>
              <a:rPr lang="ja-JP" altLang="en-US">
                <a:ea typeface="ＭＳ Ｐゴシック"/>
              </a:rPr>
              <a:t>台の</a:t>
            </a:r>
            <a:r>
              <a:rPr lang="en-US" altLang="ja-JP" dirty="0">
                <a:ea typeface="ＭＳ Ｐゴシック"/>
              </a:rPr>
              <a:t>Raspberry Pi</a:t>
            </a:r>
            <a:r>
              <a:rPr lang="ja-JP" altLang="en-US">
                <a:ea typeface="ＭＳ Ｐゴシック"/>
              </a:rPr>
              <a:t>でジャンル推定処理を行い，処理にかかった時間の合計とジャンル推定の分類精度を計測する．</a:t>
            </a:r>
            <a:endParaRPr lang="en-US" altLang="ja-JP">
              <a:ea typeface="ＭＳ Ｐゴシック"/>
            </a:endParaRPr>
          </a:p>
          <a:p>
            <a:pPr marL="0" indent="0" algn="just">
              <a:buNone/>
            </a:pPr>
            <a:r>
              <a:rPr lang="ja-JP" altLang="en-US">
                <a:ea typeface="ＭＳ Ｐゴシック"/>
              </a:rPr>
              <a:t>その後，３台の</a:t>
            </a:r>
            <a:r>
              <a:rPr lang="en-US" altLang="ja-JP" dirty="0">
                <a:ea typeface="ＭＳ Ｐゴシック"/>
              </a:rPr>
              <a:t>Raspberry</a:t>
            </a:r>
            <a:r>
              <a:rPr lang="ja-JP" altLang="en-US" dirty="0">
                <a:ea typeface="ＭＳ Ｐゴシック"/>
              </a:rPr>
              <a:t> </a:t>
            </a:r>
            <a:r>
              <a:rPr lang="en-US" altLang="ja-JP" dirty="0">
                <a:ea typeface="ＭＳ Ｐゴシック"/>
              </a:rPr>
              <a:t>Pi</a:t>
            </a:r>
            <a:r>
              <a:rPr lang="ja-JP" altLang="en-US">
                <a:ea typeface="ＭＳ Ｐゴシック"/>
              </a:rPr>
              <a:t>で同処理を行い，処理にかかった時間の合計と分類精度を計測したものをそれぞれ比較する．</a:t>
            </a:r>
            <a:endParaRPr lang="en-US" altLang="ja-JP">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実験結果</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745622532"/>
              </p:ext>
            </p:extLst>
          </p:nvPr>
        </p:nvGraphicFramePr>
        <p:xfrm>
          <a:off x="753826" y="1913361"/>
          <a:ext cx="7196837" cy="1012719"/>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endParaRPr lang="en-US" altLang="ja-JP" sz="2000" kern="100" dirty="0" err="1">
                        <a:solidFill>
                          <a:schemeClr val="tx1"/>
                        </a:solidFill>
                        <a:effectLst/>
                      </a:endParaRPr>
                    </a:p>
                  </a:txBody>
                  <a:tcPr marL="68580" marR="68580" marT="0" marB="0"/>
                </a:tc>
                <a:tc>
                  <a:txBody>
                    <a:bodyPr/>
                    <a:lstStyle/>
                    <a:p>
                      <a:pPr algn="ctr">
                        <a:spcAft>
                          <a:spcPts val="0"/>
                        </a:spcAft>
                      </a:pPr>
                      <a:r>
                        <a:rPr lang="en-US" altLang="ja-JP" sz="2000" kern="100" dirty="0" err="1">
                          <a:effectLst/>
                        </a:rPr>
                        <a:t>分類制度</a:t>
                      </a:r>
                      <a:endParaRPr lang="en-US" altLang="ja-JP" sz="2000" kern="100" dirty="0" err="1">
                        <a:solidFill>
                          <a:schemeClr val="tx1"/>
                        </a:solidFill>
                        <a:effectLst/>
                      </a:endParaRP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192.168.5.3</a:t>
                      </a:r>
                      <a:endParaRPr lang="ja-JP" sz="24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altLang="ja-JP" sz="2400" kern="100" dirty="0">
                          <a:effectLst/>
                        </a:rPr>
                        <a:t>542.65秒</a:t>
                      </a:r>
                      <a:endParaRPr lang="en-US" altLang="ja-JP" sz="2400" kern="100" dirty="0">
                        <a:solidFill>
                          <a:schemeClr val="tx1"/>
                        </a:solidFill>
                        <a:effectLst/>
                      </a:endParaRPr>
                    </a:p>
                  </a:txBody>
                  <a:tcPr marL="68580" marR="68580" marT="0" marB="0"/>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76.2%</a:t>
                      </a:r>
                      <a:endParaRPr lang="en-US" altLang="ja-JP" sz="2400" kern="0" dirty="0">
                        <a:solidFill>
                          <a:schemeClr val="tx1"/>
                        </a:solidFill>
                        <a:effectLst/>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a:t>1</a:t>
            </a:r>
            <a:r>
              <a:rPr kumimoji="1" lang="ja-JP" altLang="en-US" dirty="0"/>
              <a:t>台のみでの処理</a:t>
            </a:r>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a:t>複数台での分散処理</a:t>
            </a:r>
          </a:p>
        </p:txBody>
      </p:sp>
      <p:graphicFrame>
        <p:nvGraphicFramePr>
          <p:cNvPr id="10" name="コンテンツ プレースホルダー 4">
            <a:extLst>
              <a:ext uri="{FF2B5EF4-FFF2-40B4-BE49-F238E27FC236}">
                <a16:creationId xmlns:a16="http://schemas.microsoft.com/office/drawing/2014/main" id="{E71DD260-C491-4C18-B39C-6721F1444BB2}"/>
              </a:ext>
            </a:extLst>
          </p:cNvPr>
          <p:cNvGraphicFramePr>
            <a:graphicFrameLocks/>
          </p:cNvGraphicFramePr>
          <p:nvPr>
            <p:extLst>
              <p:ext uri="{D42A27DB-BD31-4B8C-83A1-F6EECF244321}">
                <p14:modId xmlns:p14="http://schemas.microsoft.com/office/powerpoint/2010/main" val="4037078232"/>
              </p:ext>
            </p:extLst>
          </p:nvPr>
        </p:nvGraphicFramePr>
        <p:xfrm>
          <a:off x="714272" y="4369211"/>
          <a:ext cx="7196837" cy="1617905"/>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p>
                  </a:txBody>
                  <a:tcPr marL="68580" marR="68580" marT="0" marB="0"/>
                </a:tc>
                <a:tc>
                  <a:txBody>
                    <a:bodyPr/>
                    <a:lstStyle/>
                    <a:p>
                      <a:pPr algn="ctr">
                        <a:spcAft>
                          <a:spcPts val="0"/>
                        </a:spcAft>
                      </a:pPr>
                      <a:r>
                        <a:rPr lang="en-US" altLang="ja-JP" sz="2000" kern="100" dirty="0" err="1">
                          <a:effectLst/>
                        </a:rPr>
                        <a:t>分類制度</a:t>
                      </a: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192.168.5.2</a:t>
                      </a:r>
                      <a:endParaRPr lang="ja-JP" altLang="en-US" sz="2400" kern="100" dirty="0">
                        <a:effectLst/>
                      </a:endParaRPr>
                    </a:p>
                    <a:p>
                      <a:pPr lvl="0" algn="ctr">
                        <a:spcAft>
                          <a:spcPts val="0"/>
                        </a:spcAft>
                        <a:buNone/>
                      </a:pPr>
                      <a:r>
                        <a:rPr lang="en-US" sz="2400" kern="100" dirty="0">
                          <a:effectLst/>
                        </a:rPr>
                        <a:t>192.168.5.3</a:t>
                      </a:r>
                    </a:p>
                    <a:p>
                      <a:pPr lvl="0" algn="ctr">
                        <a:spcAft>
                          <a:spcPts val="0"/>
                        </a:spcAft>
                        <a:buNone/>
                      </a:pPr>
                      <a:r>
                        <a:rPr lang="en-US" sz="2400" kern="100" dirty="0">
                          <a:effectLst/>
                        </a:rPr>
                        <a:t>192.168.5.4</a:t>
                      </a:r>
                      <a:endParaRPr lang="ja-JP" sz="2400" kern="100" dirty="0">
                        <a:effectLst/>
                        <a:latin typeface="Century"/>
                        <a:ea typeface="ＭＳ 明朝"/>
                        <a:cs typeface="Times New Roman"/>
                      </a:endParaRPr>
                    </a:p>
                  </a:txBody>
                  <a:tcPr marL="68580" marR="68580" marT="0" marB="0"/>
                </a:tc>
                <a:tc>
                  <a:txBody>
                    <a:bodyPr/>
                    <a:lstStyle/>
                    <a:p>
                      <a:pPr algn="ctr"/>
                      <a:r>
                        <a:rPr lang="en-US" altLang="ja-JP" sz="2400" kern="100" dirty="0">
                          <a:effectLst/>
                        </a:rPr>
                        <a:t>428.08秒</a:t>
                      </a:r>
                    </a:p>
                  </a:txBody>
                  <a:tcPr marL="68580" marR="68580" marT="0" marB="0" anchor="ctr"/>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78.5%</a:t>
                      </a:r>
                    </a:p>
                  </a:txBody>
                  <a:tcPr marL="68580" marR="68580" marT="0" marB="0" anchor="ctr"/>
                </a:tc>
                <a:extLst>
                  <a:ext uri="{0D108BD9-81ED-4DB2-BD59-A6C34878D82A}">
                    <a16:rowId xmlns:a16="http://schemas.microsoft.com/office/drawing/2014/main" val="791028824"/>
                  </a:ext>
                </a:extLst>
              </a:tr>
            </a:tbl>
          </a:graphicData>
        </a:graphic>
      </p:graphicFrame>
    </p:spTree>
    <p:extLst>
      <p:ext uri="{BB962C8B-B14F-4D97-AF65-F5344CB8AC3E}">
        <p14:creationId xmlns:p14="http://schemas.microsoft.com/office/powerpoint/2010/main" val="11736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ea typeface="ＭＳ Ｐゴシック"/>
                <a:cs typeface="Calibri Light"/>
              </a:rPr>
              <a:t>まとめ</a:t>
            </a:r>
            <a:endParaRPr lang="ja-JP" altLang="en-US" dirty="0">
              <a:ea typeface="ＭＳ Ｐゴシック"/>
              <a:cs typeface="Calibri Light"/>
            </a:endParaRP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buNone/>
            </a:pPr>
            <a:r>
              <a:rPr lang="ja-JP" altLang="en-US" dirty="0" smtClean="0">
                <a:ea typeface="ＭＳ Ｐゴシック"/>
              </a:rPr>
              <a:t>本研究では，ラウンドロビン方式を導入した</a:t>
            </a:r>
            <a:r>
              <a:rPr lang="en-US" altLang="ja-JP" dirty="0" smtClean="0">
                <a:ea typeface="ＭＳ Ｐゴシック"/>
              </a:rPr>
              <a:t>Web</a:t>
            </a:r>
            <a:r>
              <a:rPr lang="ja-JP" altLang="en-US" dirty="0" smtClean="0">
                <a:ea typeface="ＭＳ Ｐゴシック"/>
              </a:rPr>
              <a:t>楽曲分類サービスを提案した．</a:t>
            </a:r>
            <a:endParaRPr lang="en-US" altLang="ja-JP" dirty="0" smtClean="0">
              <a:ea typeface="ＭＳ Ｐゴシック"/>
            </a:endParaRPr>
          </a:p>
          <a:p>
            <a:pPr marL="0" indent="0" algn="just">
              <a:buNone/>
            </a:pPr>
            <a:endParaRPr lang="en-US" altLang="ja-JP" dirty="0">
              <a:ea typeface="ＭＳ Ｐゴシック"/>
            </a:endParaRPr>
          </a:p>
          <a:p>
            <a:pPr marL="0" indent="0" algn="just">
              <a:buNone/>
            </a:pPr>
            <a:r>
              <a:rPr lang="ja-JP" altLang="en-US" dirty="0" smtClean="0">
                <a:ea typeface="ＭＳ Ｐゴシック"/>
              </a:rPr>
              <a:t>実験</a:t>
            </a:r>
            <a:r>
              <a:rPr lang="ja-JP" altLang="en-US" dirty="0">
                <a:ea typeface="ＭＳ Ｐゴシック"/>
              </a:rPr>
              <a:t>では，</a:t>
            </a:r>
            <a:r>
              <a:rPr lang="ja-JP" altLang="ja-JP" dirty="0">
                <a:ea typeface="ＭＳ Ｐゴシック"/>
              </a:rPr>
              <a:t>本システムを導入することでジャンル推定処理を行うことでかかる全体の処理時間は大幅に減少したことが確認できた．</a:t>
            </a:r>
            <a:endParaRPr lang="en-US" altLang="ja-JP" dirty="0">
              <a:ea typeface="ＭＳ Ｐゴシック"/>
            </a:endParaRPr>
          </a:p>
          <a:p>
            <a:pPr marL="0" indent="0" algn="just">
              <a:buNone/>
            </a:pPr>
            <a:r>
              <a:rPr lang="ja-JP" altLang="ja-JP" dirty="0"/>
              <a:t>しかし，ジャンル分類精度に関しては向上したというような結果は得ることができなかった．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a:ea typeface="ＭＳ Ｐゴシック"/>
              </a:rPr>
              <a:t>本システムでジャンル推定のできた，楽曲コンテンツと動画コンテンツをジャンルマッチングすることで，付加価値の高い動画コ</a:t>
            </a:r>
            <a:r>
              <a:rPr lang="ja-JP" altLang="en-US">
                <a:ea typeface="ＭＳ Ｐゴシック"/>
              </a:rPr>
              <a:t>ンテンツを提供するシステムの実現が期待される．</a:t>
            </a:r>
            <a:endParaRPr lang="en-US" altLang="ja-JP">
              <a:ea typeface="ＭＳ Ｐゴシック"/>
            </a:endParaRPr>
          </a:p>
          <a:p>
            <a:pPr algn="just">
              <a:lnSpc>
                <a:spcPct val="100000"/>
              </a:lnSpc>
            </a:pPr>
            <a:endParaRPr lang="en-US" altLang="ja-JP" dirty="0"/>
          </a:p>
          <a:p>
            <a:pPr marL="0" indent="0" algn="just">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8004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dirty="0" smtClean="0"/>
              <a:pPr/>
              <a:t>17</a:t>
            </a:fld>
            <a:endParaRPr lang="ja-JP" altLang="en-US" dirty="0"/>
          </a:p>
        </p:txBody>
      </p:sp>
    </p:spTree>
    <p:extLst>
      <p:ext uri="{BB962C8B-B14F-4D97-AF65-F5344CB8AC3E}">
        <p14:creationId xmlns:p14="http://schemas.microsoft.com/office/powerpoint/2010/main" val="110508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vert="horz" lIns="91440" tIns="45720" rIns="91440" bIns="45720" rtlCol="0" anchor="t">
            <a:normAutofit fontScale="85000" lnSpcReduction="10000"/>
          </a:bodyPr>
          <a:lstStyle/>
          <a:p>
            <a:pPr algn="just">
              <a:lnSpc>
                <a:spcPct val="120000"/>
              </a:lnSpc>
            </a:pPr>
            <a:r>
              <a:rPr lang="ja-JP" altLang="en-US" dirty="0"/>
              <a:t>モバイル端末の普及によりソーシャルネットワーキングサービス</a:t>
            </a:r>
            <a:r>
              <a:rPr lang="en-US" altLang="ja-JP" dirty="0"/>
              <a:t>(Social Networking Service, SNS)</a:t>
            </a:r>
            <a:r>
              <a:rPr lang="ja-JP" altLang="en-US" dirty="0"/>
              <a:t>が大きく発展を遂げた．</a:t>
            </a:r>
            <a:endParaRPr lang="en-US" altLang="ja-JP" dirty="0"/>
          </a:p>
          <a:p>
            <a:pPr algn="just">
              <a:lnSpc>
                <a:spcPct val="120000"/>
              </a:lnSpc>
            </a:pPr>
            <a:r>
              <a:rPr lang="ja-JP" altLang="en-US">
                <a:ea typeface="ＭＳ Ｐゴシック"/>
              </a:rPr>
              <a:t>音楽投稿型</a:t>
            </a:r>
            <a:r>
              <a:rPr lang="en-US" altLang="ja-JP" dirty="0">
                <a:ea typeface="ＭＳ Ｐゴシック"/>
              </a:rPr>
              <a:t>SNS</a:t>
            </a:r>
            <a:r>
              <a:rPr lang="ja-JP" altLang="en-US">
                <a:ea typeface="ＭＳ Ｐゴシック"/>
              </a:rPr>
              <a:t>においては，投稿される楽曲が莫大な量になってきている．</a:t>
            </a:r>
            <a:endParaRPr lang="en-US" altLang="ja-JP">
              <a:ea typeface="ＭＳ Ｐゴシック"/>
            </a:endParaRPr>
          </a:p>
          <a:p>
            <a:pPr algn="just">
              <a:lnSpc>
                <a:spcPct val="120000"/>
              </a:lnSpc>
            </a:pPr>
            <a:r>
              <a:rPr lang="en-US" altLang="ja-JP" dirty="0">
                <a:ea typeface="ＭＳ Ｐゴシック"/>
              </a:rPr>
              <a:t>SNS</a:t>
            </a:r>
            <a:r>
              <a:rPr lang="ja-JP" altLang="en-US">
                <a:ea typeface="ＭＳ Ｐゴシック"/>
              </a:rPr>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a:ea typeface="ＭＳ Ｐゴシック"/>
            </a:endParaRPr>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a:t>＋</a:t>
              </a: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a:t>音楽付きの動画</a:t>
              </a:r>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a:t>動画</a:t>
            </a:r>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vert="horz" lIns="91440" tIns="45720" rIns="91440" bIns="45720" rtlCol="0" anchor="t">
            <a:normAutofit/>
          </a:bodyPr>
          <a:lstStyle/>
          <a:p>
            <a:pPr marL="0" indent="0">
              <a:buNone/>
            </a:pPr>
            <a:endParaRPr kumimoji="1" lang="en-US" altLang="ja-JP" dirty="0">
              <a:latin typeface="+mn-ea"/>
            </a:endParaRPr>
          </a:p>
          <a:p>
            <a:pPr marL="0" indent="0">
              <a:buNone/>
            </a:pPr>
            <a:r>
              <a:rPr lang="ja-JP" altLang="en-US" u="sng" dirty="0">
                <a:latin typeface="+mn-ea"/>
              </a:rPr>
              <a:t>音楽と機械学習</a:t>
            </a:r>
            <a:endParaRPr lang="en-US" altLang="ja-JP" u="sng" dirty="0">
              <a:latin typeface="+mn-ea"/>
            </a:endParaRPr>
          </a:p>
          <a:p>
            <a:pPr marL="0" indent="0">
              <a:buNone/>
            </a:pPr>
            <a:r>
              <a:rPr lang="en-US" dirty="0">
                <a:ea typeface="+mn-lt"/>
                <a:cs typeface="+mn-lt"/>
              </a:rPr>
              <a:t>[2004 </a:t>
            </a:r>
            <a:r>
              <a:rPr lang="ja-JP" altLang="en-US">
                <a:ea typeface="+mn-lt"/>
                <a:cs typeface="+mn-lt"/>
              </a:rPr>
              <a:t>赤江</a:t>
            </a:r>
            <a:r>
              <a:rPr lang="en-US" dirty="0">
                <a:ea typeface="+mn-lt"/>
                <a:cs typeface="+mn-lt"/>
              </a:rPr>
              <a:t>],</a:t>
            </a:r>
            <a:r>
              <a:rPr lang="en-US" altLang="ja-JP" dirty="0">
                <a:ea typeface="ＭＳ Ｐゴシック"/>
              </a:rPr>
              <a:t>[2016 </a:t>
            </a:r>
            <a:r>
              <a:rPr lang="ja-JP" altLang="en-US">
                <a:ea typeface="ＭＳ Ｐゴシック"/>
              </a:rPr>
              <a:t>吉井</a:t>
            </a:r>
            <a:r>
              <a:rPr lang="en-US" altLang="ja-JP" dirty="0">
                <a:ea typeface="ＭＳ Ｐゴシック"/>
              </a:rPr>
              <a:t>]</a:t>
            </a:r>
            <a:endParaRPr lang="en-US" altLang="ja-JP" dirty="0">
              <a:ea typeface="ＭＳ Ｐゴシック"/>
              <a:cs typeface="Calibri"/>
            </a:endParaRPr>
          </a:p>
          <a:p>
            <a:pPr marL="0" indent="0">
              <a:buNone/>
            </a:pPr>
            <a:endParaRPr lang="en-US" altLang="ja-JP" dirty="0">
              <a:latin typeface="+mn-ea"/>
            </a:endParaRPr>
          </a:p>
          <a:p>
            <a:pPr marL="0" indent="0">
              <a:buNone/>
            </a:pPr>
            <a:r>
              <a:rPr lang="ja-JP" altLang="en-US" u="sng" dirty="0">
                <a:latin typeface="+mn-ea"/>
              </a:rPr>
              <a:t>音楽動画の印象評価データセット構築</a:t>
            </a:r>
            <a:endParaRPr lang="en-US" altLang="ja-JP" u="sng" dirty="0">
              <a:latin typeface="+mn-ea"/>
            </a:endParaRPr>
          </a:p>
          <a:p>
            <a:pPr marL="0" indent="0">
              <a:buNone/>
            </a:pPr>
            <a:r>
              <a:rPr lang="en-US" altLang="ja-JP" dirty="0">
                <a:latin typeface="+mn-ea"/>
              </a:rPr>
              <a:t>[2015 </a:t>
            </a:r>
            <a:r>
              <a:rPr lang="ja-JP" altLang="en-US" dirty="0">
                <a:latin typeface="+mn-ea"/>
              </a:rPr>
              <a:t>大野</a:t>
            </a:r>
            <a:r>
              <a:rPr lang="en-US" altLang="ja-JP" dirty="0">
                <a:latin typeface="+mn-ea"/>
              </a:rPr>
              <a:t>]</a:t>
            </a:r>
          </a:p>
          <a:p>
            <a:pPr marL="0" indent="0">
              <a:buNone/>
            </a:pPr>
            <a:endParaRPr lang="en-US" altLang="ja-JP" dirty="0">
              <a:latin typeface="+mn-ea"/>
            </a:endParaRPr>
          </a:p>
          <a:p>
            <a:pPr marL="0" indent="0">
              <a:buNone/>
            </a:pPr>
            <a:r>
              <a:rPr lang="en-US" altLang="ja-JP" u="sng" dirty="0">
                <a:latin typeface="+mn-ea"/>
              </a:rPr>
              <a:t>CNN</a:t>
            </a:r>
            <a:r>
              <a:rPr lang="ja-JP" altLang="en-US" u="sng" dirty="0">
                <a:latin typeface="+mn-ea"/>
              </a:rPr>
              <a:t>を利用したジャンル推定</a:t>
            </a:r>
            <a:endParaRPr lang="en-US" altLang="ja-JP" u="sng" dirty="0">
              <a:latin typeface="+mn-ea"/>
            </a:endParaRPr>
          </a:p>
          <a:p>
            <a:pPr marL="0" indent="0">
              <a:buNone/>
            </a:pPr>
            <a:r>
              <a:rPr lang="en-US" altLang="ja-JP" dirty="0"/>
              <a:t>[2019 </a:t>
            </a:r>
            <a:r>
              <a:rPr lang="ja-JP" altLang="en-US" dirty="0"/>
              <a:t>小林</a:t>
            </a:r>
            <a:r>
              <a:rPr lang="en-US" altLang="ja-JP" dirty="0"/>
              <a:t>]</a:t>
            </a:r>
            <a:endParaRPr lang="en-US" altLang="ja-JP" u="sng" dirty="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a:t>楽曲ジャンル推定には深層学習が用いられるようになっているが、計算コストが大きい</a:t>
            </a:r>
            <a:endParaRPr lang="en-US" altLang="ja-JP" dirty="0"/>
          </a:p>
          <a:p>
            <a:pPr algn="just"/>
            <a:endParaRPr lang="en-US" altLang="ja-JP" dirty="0"/>
          </a:p>
          <a:p>
            <a:pPr algn="just">
              <a:lnSpc>
                <a:spcPct val="100000"/>
              </a:lnSpc>
            </a:pPr>
            <a:r>
              <a:rPr lang="ja-JP" altLang="en-US" dirty="0"/>
              <a:t>楽曲ジャンル推定をユーザ投稿型の</a:t>
            </a:r>
            <a:r>
              <a:rPr lang="en-US" altLang="ja-JP" dirty="0"/>
              <a:t>SNS</a:t>
            </a:r>
            <a:r>
              <a:rPr lang="ja-JP" altLang="en-US" dirty="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Oval 4">
            <a:extLst>
              <a:ext uri="{FF2B5EF4-FFF2-40B4-BE49-F238E27FC236}">
                <a16:creationId xmlns:a16="http://schemas.microsoft.com/office/drawing/2014/main" id="{C660E1E0-1854-496E-8860-230F8D2C9EDC}"/>
              </a:ext>
            </a:extLst>
          </p:cNvPr>
          <p:cNvSpPr/>
          <p:nvPr/>
        </p:nvSpPr>
        <p:spPr>
          <a:xfrm>
            <a:off x="1828799" y="4079738"/>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323DAE0-DD76-4F29-963B-A17F24A61585}"/>
              </a:ext>
            </a:extLst>
          </p:cNvPr>
          <p:cNvSpPr/>
          <p:nvPr/>
        </p:nvSpPr>
        <p:spPr>
          <a:xfrm>
            <a:off x="1828799" y="581878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CC0CFED-2839-4B9A-B047-F35223ADC956}"/>
              </a:ext>
            </a:extLst>
          </p:cNvPr>
          <p:cNvSpPr/>
          <p:nvPr/>
        </p:nvSpPr>
        <p:spPr>
          <a:xfrm>
            <a:off x="4269068" y="4374252"/>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FA287D4A-20B0-4AA1-BD24-9BACE4EA1A26}"/>
              </a:ext>
            </a:extLst>
          </p:cNvPr>
          <p:cNvSpPr/>
          <p:nvPr/>
        </p:nvSpPr>
        <p:spPr>
          <a:xfrm>
            <a:off x="4269069" y="535597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FB76D97-555D-42E3-BAAF-EAD39FBC4EDD}"/>
              </a:ext>
            </a:extLst>
          </p:cNvPr>
          <p:cNvSpPr/>
          <p:nvPr/>
        </p:nvSpPr>
        <p:spPr>
          <a:xfrm>
            <a:off x="1828798" y="489316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B632A78-F597-47A7-B178-3DB0F12E7ACE}"/>
              </a:ext>
            </a:extLst>
          </p:cNvPr>
          <p:cNvSpPr/>
          <p:nvPr/>
        </p:nvSpPr>
        <p:spPr>
          <a:xfrm>
            <a:off x="6414824" y="581878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8B8276A-164E-41C9-B954-C56FF9B9F027}"/>
              </a:ext>
            </a:extLst>
          </p:cNvPr>
          <p:cNvSpPr/>
          <p:nvPr/>
        </p:nvSpPr>
        <p:spPr>
          <a:xfrm>
            <a:off x="6414823" y="494926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2122095B-F687-436C-BB83-83582B5CF145}"/>
              </a:ext>
            </a:extLst>
          </p:cNvPr>
          <p:cNvSpPr/>
          <p:nvPr/>
        </p:nvSpPr>
        <p:spPr>
          <a:xfrm>
            <a:off x="6414823" y="4079737"/>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AB77C0-D2FE-4327-8A8D-2EC81BE91138}"/>
              </a:ext>
            </a:extLst>
          </p:cNvPr>
          <p:cNvCxnSpPr>
            <a:stCxn id="5" idx="6"/>
          </p:cNvCxnSpPr>
          <p:nvPr/>
        </p:nvCxnSpPr>
        <p:spPr>
          <a:xfrm>
            <a:off x="2431855" y="4367242"/>
            <a:ext cx="1815975" cy="28371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1408D1-6BFC-49EF-8DBE-F05C39D59BA5}"/>
              </a:ext>
            </a:extLst>
          </p:cNvPr>
          <p:cNvCxnSpPr>
            <a:cxnSpLocks/>
            <a:stCxn id="10" idx="6"/>
          </p:cNvCxnSpPr>
          <p:nvPr/>
        </p:nvCxnSpPr>
        <p:spPr>
          <a:xfrm flipV="1">
            <a:off x="2431854" y="4660004"/>
            <a:ext cx="1814425" cy="52066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CCC66C7-9E7A-4F61-984E-A8225FB9E8A4}"/>
              </a:ext>
            </a:extLst>
          </p:cNvPr>
          <p:cNvCxnSpPr>
            <a:cxnSpLocks/>
            <a:stCxn id="7" idx="6"/>
          </p:cNvCxnSpPr>
          <p:nvPr/>
        </p:nvCxnSpPr>
        <p:spPr>
          <a:xfrm flipV="1">
            <a:off x="2431855" y="4631954"/>
            <a:ext cx="1842471" cy="147433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9A02204-D8D1-437C-9FD6-F6C489C00DE9}"/>
              </a:ext>
            </a:extLst>
          </p:cNvPr>
          <p:cNvCxnSpPr>
            <a:cxnSpLocks/>
            <a:endCxn id="13" idx="2"/>
          </p:cNvCxnSpPr>
          <p:nvPr/>
        </p:nvCxnSpPr>
        <p:spPr>
          <a:xfrm flipV="1">
            <a:off x="4849334" y="4367241"/>
            <a:ext cx="1565489" cy="131998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65CB26-F7EF-4854-A708-066E7CE8A5A0}"/>
              </a:ext>
            </a:extLst>
          </p:cNvPr>
          <p:cNvCxnSpPr>
            <a:cxnSpLocks/>
            <a:stCxn id="9" idx="6"/>
          </p:cNvCxnSpPr>
          <p:nvPr/>
        </p:nvCxnSpPr>
        <p:spPr>
          <a:xfrm flipV="1">
            <a:off x="4872125" y="5249035"/>
            <a:ext cx="1519908" cy="39444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2DE3CE-6ECF-4E4E-88D2-0CE5CDA6EA77}"/>
              </a:ext>
            </a:extLst>
          </p:cNvPr>
          <p:cNvCxnSpPr>
            <a:cxnSpLocks/>
            <a:stCxn id="10" idx="6"/>
            <a:endCxn id="9" idx="2"/>
          </p:cNvCxnSpPr>
          <p:nvPr/>
        </p:nvCxnSpPr>
        <p:spPr>
          <a:xfrm>
            <a:off x="2431854" y="5180665"/>
            <a:ext cx="1837215"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0E86776-7D33-43EF-B36A-7A5B252C5EF9}"/>
              </a:ext>
            </a:extLst>
          </p:cNvPr>
          <p:cNvCxnSpPr>
            <a:cxnSpLocks/>
            <a:stCxn id="9" idx="6"/>
            <a:endCxn id="11" idx="2"/>
          </p:cNvCxnSpPr>
          <p:nvPr/>
        </p:nvCxnSpPr>
        <p:spPr>
          <a:xfrm>
            <a:off x="4872125" y="5643475"/>
            <a:ext cx="1542699" cy="46280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D74103-ABD2-4095-B4EB-C7A547B8AD00}"/>
              </a:ext>
            </a:extLst>
          </p:cNvPr>
          <p:cNvCxnSpPr>
            <a:cxnSpLocks/>
            <a:stCxn id="7" idx="6"/>
            <a:endCxn id="9" idx="2"/>
          </p:cNvCxnSpPr>
          <p:nvPr/>
        </p:nvCxnSpPr>
        <p:spPr>
          <a:xfrm flipV="1">
            <a:off x="2431855" y="5643475"/>
            <a:ext cx="1837214"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043AD3F-26C0-4CC5-B5C9-5DAA9438BBE1}"/>
              </a:ext>
            </a:extLst>
          </p:cNvPr>
          <p:cNvCxnSpPr>
            <a:cxnSpLocks/>
            <a:endCxn id="5" idx="6"/>
          </p:cNvCxnSpPr>
          <p:nvPr/>
        </p:nvCxnSpPr>
        <p:spPr>
          <a:xfrm flipH="1" flipV="1">
            <a:off x="2431855" y="4367242"/>
            <a:ext cx="1812550" cy="129005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B913F8-DAB0-48B0-898E-C97719D80602}"/>
              </a:ext>
            </a:extLst>
          </p:cNvPr>
          <p:cNvCxnSpPr>
            <a:cxnSpLocks/>
            <a:stCxn id="8" idx="6"/>
            <a:endCxn id="11" idx="2"/>
          </p:cNvCxnSpPr>
          <p:nvPr/>
        </p:nvCxnSpPr>
        <p:spPr>
          <a:xfrm>
            <a:off x="4872124" y="4661756"/>
            <a:ext cx="1542700" cy="144452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0122A7-F701-42B5-ACE2-F35CB1A4F70F}"/>
              </a:ext>
            </a:extLst>
          </p:cNvPr>
          <p:cNvCxnSpPr>
            <a:cxnSpLocks/>
            <a:stCxn id="8" idx="6"/>
            <a:endCxn id="12" idx="2"/>
          </p:cNvCxnSpPr>
          <p:nvPr/>
        </p:nvCxnSpPr>
        <p:spPr>
          <a:xfrm>
            <a:off x="4872124" y="4661756"/>
            <a:ext cx="1542699" cy="57500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BA6E35C-FF4F-4372-B87B-A5BA1F51BBC4}"/>
              </a:ext>
            </a:extLst>
          </p:cNvPr>
          <p:cNvCxnSpPr>
            <a:cxnSpLocks/>
            <a:stCxn id="8" idx="6"/>
            <a:endCxn id="13" idx="2"/>
          </p:cNvCxnSpPr>
          <p:nvPr/>
        </p:nvCxnSpPr>
        <p:spPr>
          <a:xfrm flipV="1">
            <a:off x="4872124" y="4367241"/>
            <a:ext cx="1542699" cy="29451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vert="horz" lIns="91440" tIns="45720" rIns="91440" bIns="45720" rtlCol="0" anchor="t">
            <a:normAutofit/>
          </a:bodyPr>
          <a:lstStyle/>
          <a:p>
            <a:pPr algn="just">
              <a:lnSpc>
                <a:spcPct val="100000"/>
              </a:lnSpc>
            </a:pPr>
            <a:r>
              <a:rPr lang="en-US" altLang="ja-JP" dirty="0">
                <a:ea typeface="ＭＳ Ｐゴシック"/>
              </a:rPr>
              <a:t>SNS</a:t>
            </a:r>
            <a:r>
              <a:rPr lang="ja-JP" altLang="en-US" dirty="0">
                <a:ea typeface="ＭＳ Ｐゴシック"/>
              </a:rPr>
              <a:t>などに投稿される大量楽曲データ</a:t>
            </a:r>
            <a:r>
              <a:rPr lang="ja-JP" altLang="en-US" dirty="0" smtClean="0">
                <a:ea typeface="ＭＳ Ｐゴシック"/>
              </a:rPr>
              <a:t>の特徴抽出</a:t>
            </a:r>
            <a:r>
              <a:rPr lang="ja-JP" altLang="en-US" dirty="0">
                <a:ea typeface="ＭＳ Ｐゴシック"/>
              </a:rPr>
              <a:t>・ジャンル推定処理を行う．</a:t>
            </a:r>
            <a:endParaRPr lang="en-US" altLang="ja-JP" dirty="0">
              <a:ea typeface="ＭＳ Ｐゴシック"/>
            </a:endParaRPr>
          </a:p>
          <a:p>
            <a:pPr marL="0" indent="0" algn="just">
              <a:buNone/>
            </a:pPr>
            <a:endParaRPr lang="en-US" altLang="ja-JP" dirty="0"/>
          </a:p>
          <a:p>
            <a:pPr algn="just"/>
            <a:r>
              <a:rPr lang="ja-JP" altLang="en-US" dirty="0">
                <a:ea typeface="ＭＳ Ｐゴシック"/>
              </a:rPr>
              <a:t>複数サーバを利用したラウンドロビン方式の負荷分散を導入した処理時間の短縮を狙う．</a:t>
            </a:r>
            <a:endParaRPr lang="en-US" altLang="ja-JP" dirty="0">
              <a:ea typeface="ＭＳ Ｐゴシック"/>
            </a:endParaRPr>
          </a:p>
          <a:p>
            <a:pPr algn="just"/>
            <a:endParaRPr lang="en-US" altLang="ja-JP" dirty="0"/>
          </a:p>
          <a:p>
            <a:pPr algn="just"/>
            <a:r>
              <a:rPr lang="ja-JP" altLang="en-US" dirty="0">
                <a:ea typeface="ＭＳ Ｐゴシック"/>
              </a:rPr>
              <a:t>単一サーバと複数サーバとの処理時間・分類制度の比較による評価を行う．</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5</a:t>
            </a:fld>
            <a:endParaRPr kumimoji="1" lang="ja-JP" altLang="en-US" dirty="0"/>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C0AD-BEC8-4427-9B28-C710AE0DD345}"/>
              </a:ext>
            </a:extLst>
          </p:cNvPr>
          <p:cNvSpPr>
            <a:spLocks noGrp="1"/>
          </p:cNvSpPr>
          <p:nvPr>
            <p:ph type="title"/>
          </p:nvPr>
        </p:nvSpPr>
        <p:spPr>
          <a:xfrm>
            <a:off x="305818" y="338950"/>
            <a:ext cx="7676332" cy="750557"/>
          </a:xfrm>
        </p:spPr>
        <p:txBody>
          <a:bodyPr/>
          <a:lstStyle/>
          <a:p>
            <a:r>
              <a:rPr lang="ja-JP" altLang="en-US">
                <a:cs typeface="Calibri Light"/>
              </a:rPr>
              <a:t>提案システム</a:t>
            </a:r>
            <a:endParaRPr kumimoji="1" lang="en-US"/>
          </a:p>
        </p:txBody>
      </p:sp>
      <p:sp>
        <p:nvSpPr>
          <p:cNvPr id="4" name="Slide Number Placeholder 3">
            <a:extLst>
              <a:ext uri="{FF2B5EF4-FFF2-40B4-BE49-F238E27FC236}">
                <a16:creationId xmlns:a16="http://schemas.microsoft.com/office/drawing/2014/main" id="{171B9865-F4E0-49B5-9EBC-72C7E4EF2D9E}"/>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6" name="Rectangle: Rounded Corners 5">
            <a:extLst>
              <a:ext uri="{FF2B5EF4-FFF2-40B4-BE49-F238E27FC236}">
                <a16:creationId xmlns:a16="http://schemas.microsoft.com/office/drawing/2014/main" id="{1003AFAB-7FA0-4890-B0AA-273312A58A4B}"/>
              </a:ext>
            </a:extLst>
          </p:cNvPr>
          <p:cNvSpPr/>
          <p:nvPr/>
        </p:nvSpPr>
        <p:spPr>
          <a:xfrm>
            <a:off x="106410" y="2444125"/>
            <a:ext cx="1570748" cy="3518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負荷分散機</a:t>
            </a:r>
            <a:endParaRPr lang="en-US">
              <a:solidFill>
                <a:schemeClr val="tx1"/>
              </a:solidFill>
              <a:ea typeface="ＭＳ Ｐゴシック"/>
              <a:cs typeface="Calibri"/>
            </a:endParaRPr>
          </a:p>
        </p:txBody>
      </p:sp>
      <p:sp>
        <p:nvSpPr>
          <p:cNvPr id="7" name="Rectangle 6">
            <a:extLst>
              <a:ext uri="{FF2B5EF4-FFF2-40B4-BE49-F238E27FC236}">
                <a16:creationId xmlns:a16="http://schemas.microsoft.com/office/drawing/2014/main" id="{32FFCC35-A9D4-4DA9-903D-DD2524610011}"/>
              </a:ext>
            </a:extLst>
          </p:cNvPr>
          <p:cNvSpPr/>
          <p:nvPr/>
        </p:nvSpPr>
        <p:spPr>
          <a:xfrm>
            <a:off x="2381015" y="2444126"/>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AFBB30-4C7B-4941-B4A1-30D45D38A38A}"/>
              </a:ext>
            </a:extLst>
          </p:cNvPr>
          <p:cNvSpPr/>
          <p:nvPr/>
        </p:nvSpPr>
        <p:spPr>
          <a:xfrm>
            <a:off x="2381015" y="3706334"/>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295FB2-29AC-4299-A1D5-2FE65DB6188C}"/>
              </a:ext>
            </a:extLst>
          </p:cNvPr>
          <p:cNvSpPr/>
          <p:nvPr/>
        </p:nvSpPr>
        <p:spPr>
          <a:xfrm>
            <a:off x="2381015" y="4968542"/>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767091-7FF6-4F0B-B8A3-2C61D18D4E44}"/>
              </a:ext>
            </a:extLst>
          </p:cNvPr>
          <p:cNvSpPr txBox="1"/>
          <p:nvPr/>
        </p:nvSpPr>
        <p:spPr>
          <a:xfrm>
            <a:off x="2386977" y="1966241"/>
            <a:ext cx="352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ジャンル推定処理</a:t>
            </a:r>
            <a:endParaRPr lang="en-US" dirty="0">
              <a:cs typeface="Calibri"/>
            </a:endParaRPr>
          </a:p>
        </p:txBody>
      </p:sp>
      <p:sp>
        <p:nvSpPr>
          <p:cNvPr id="11" name="Rectangle 10">
            <a:extLst>
              <a:ext uri="{FF2B5EF4-FFF2-40B4-BE49-F238E27FC236}">
                <a16:creationId xmlns:a16="http://schemas.microsoft.com/office/drawing/2014/main" id="{D7223E52-1C2C-41E4-87DC-68989BA96231}"/>
              </a:ext>
            </a:extLst>
          </p:cNvPr>
          <p:cNvSpPr/>
          <p:nvPr/>
        </p:nvSpPr>
        <p:spPr>
          <a:xfrm>
            <a:off x="2532656" y="2581741"/>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dirty="0">
                <a:solidFill>
                  <a:schemeClr val="tx1"/>
                </a:solidFill>
                <a:ea typeface="ＭＳ Ｐゴシック"/>
                <a:cs typeface="Calibri"/>
              </a:rPr>
              <a:t>特徴抽出</a:t>
            </a:r>
            <a:endParaRPr lang="en-US" dirty="0">
              <a:solidFill>
                <a:schemeClr val="tx1"/>
              </a:solidFill>
              <a:ea typeface="ＭＳ Ｐゴシック"/>
              <a:cs typeface="Calibri"/>
            </a:endParaRPr>
          </a:p>
        </p:txBody>
      </p:sp>
      <p:sp>
        <p:nvSpPr>
          <p:cNvPr id="12" name="Rectangle 11">
            <a:extLst>
              <a:ext uri="{FF2B5EF4-FFF2-40B4-BE49-F238E27FC236}">
                <a16:creationId xmlns:a16="http://schemas.microsoft.com/office/drawing/2014/main" id="{445DB7C7-6874-4A2D-9F5B-7323CB609D58}"/>
              </a:ext>
            </a:extLst>
          </p:cNvPr>
          <p:cNvSpPr/>
          <p:nvPr/>
        </p:nvSpPr>
        <p:spPr>
          <a:xfrm>
            <a:off x="2532656" y="3829925"/>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3" name="Rectangle 12">
            <a:extLst>
              <a:ext uri="{FF2B5EF4-FFF2-40B4-BE49-F238E27FC236}">
                <a16:creationId xmlns:a16="http://schemas.microsoft.com/office/drawing/2014/main" id="{87970CC8-923C-4FD7-A4FD-765219F4AAED}"/>
              </a:ext>
            </a:extLst>
          </p:cNvPr>
          <p:cNvSpPr/>
          <p:nvPr/>
        </p:nvSpPr>
        <p:spPr>
          <a:xfrm>
            <a:off x="2532655" y="5092133"/>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4" name="Rectangle 13">
            <a:extLst>
              <a:ext uri="{FF2B5EF4-FFF2-40B4-BE49-F238E27FC236}">
                <a16:creationId xmlns:a16="http://schemas.microsoft.com/office/drawing/2014/main" id="{95D43D0D-60FB-4944-ADA5-2F35F4D406FE}"/>
              </a:ext>
            </a:extLst>
          </p:cNvPr>
          <p:cNvSpPr/>
          <p:nvPr/>
        </p:nvSpPr>
        <p:spPr>
          <a:xfrm>
            <a:off x="4327797" y="2581741"/>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5" name="Rectangle 14">
            <a:extLst>
              <a:ext uri="{FF2B5EF4-FFF2-40B4-BE49-F238E27FC236}">
                <a16:creationId xmlns:a16="http://schemas.microsoft.com/office/drawing/2014/main" id="{B60C0D6F-9E0D-4BCE-8157-E595B2B3992B}"/>
              </a:ext>
            </a:extLst>
          </p:cNvPr>
          <p:cNvSpPr/>
          <p:nvPr/>
        </p:nvSpPr>
        <p:spPr>
          <a:xfrm>
            <a:off x="4327797" y="3829925"/>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6" name="Rectangle 15">
            <a:extLst>
              <a:ext uri="{FF2B5EF4-FFF2-40B4-BE49-F238E27FC236}">
                <a16:creationId xmlns:a16="http://schemas.microsoft.com/office/drawing/2014/main" id="{44A0600C-A76A-485F-BC7A-E5ACB1E34D25}"/>
              </a:ext>
            </a:extLst>
          </p:cNvPr>
          <p:cNvSpPr/>
          <p:nvPr/>
        </p:nvSpPr>
        <p:spPr>
          <a:xfrm>
            <a:off x="4327797" y="5092134"/>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7" name="Rectangle: Rounded Corners 16">
            <a:extLst>
              <a:ext uri="{FF2B5EF4-FFF2-40B4-BE49-F238E27FC236}">
                <a16:creationId xmlns:a16="http://schemas.microsoft.com/office/drawing/2014/main" id="{2F0BE6F3-73A1-4CE8-8B70-4FC65792F7EB}"/>
              </a:ext>
            </a:extLst>
          </p:cNvPr>
          <p:cNvSpPr/>
          <p:nvPr/>
        </p:nvSpPr>
        <p:spPr>
          <a:xfrm>
            <a:off x="7094991" y="2444125"/>
            <a:ext cx="1533978" cy="3506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出力</a:t>
            </a:r>
          </a:p>
        </p:txBody>
      </p:sp>
      <p:sp>
        <p:nvSpPr>
          <p:cNvPr id="23" name="Rectangle: Rounded Corners 22">
            <a:extLst>
              <a:ext uri="{FF2B5EF4-FFF2-40B4-BE49-F238E27FC236}">
                <a16:creationId xmlns:a16="http://schemas.microsoft.com/office/drawing/2014/main" id="{47525942-DF78-4DB8-B3E1-CDE0AD78F3FC}"/>
              </a:ext>
            </a:extLst>
          </p:cNvPr>
          <p:cNvSpPr/>
          <p:nvPr/>
        </p:nvSpPr>
        <p:spPr>
          <a:xfrm>
            <a:off x="4824812" y="174285"/>
            <a:ext cx="4292792" cy="163161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sz="2400">
                <a:ea typeface="ＭＳ Ｐゴシック"/>
                <a:cs typeface="Calibri"/>
              </a:rPr>
              <a:t>本研究ではラウンドロビン方式を導入したWeb楽曲分類</a:t>
            </a:r>
            <a:endParaRPr lang="en-US" altLang="ja-JP" sz="2400">
              <a:ea typeface="ＭＳ Ｐゴシック"/>
              <a:cs typeface="Calibri"/>
            </a:endParaRPr>
          </a:p>
          <a:p>
            <a:pPr algn="ctr"/>
            <a:r>
              <a:rPr lang="ja-JP" sz="2400">
                <a:ea typeface="ＭＳ Ｐゴシック"/>
                <a:cs typeface="Calibri"/>
              </a:rPr>
              <a:t>サービスを提案する</a:t>
            </a:r>
            <a:endParaRPr lang="en-US" altLang="ja-JP" sz="2400">
              <a:ea typeface="ＭＳ Ｐゴシック"/>
              <a:cs typeface="Calibri"/>
            </a:endParaRPr>
          </a:p>
        </p:txBody>
      </p:sp>
      <p:cxnSp>
        <p:nvCxnSpPr>
          <p:cNvPr id="22" name="直線矢印コネクタ 21"/>
          <p:cNvCxnSpPr>
            <a:endCxn id="7" idx="1"/>
          </p:cNvCxnSpPr>
          <p:nvPr/>
        </p:nvCxnSpPr>
        <p:spPr>
          <a:xfrm flipV="1">
            <a:off x="1694196" y="2934985"/>
            <a:ext cx="686819" cy="1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a:stCxn id="6" idx="3"/>
            <a:endCxn id="8" idx="1"/>
          </p:cNvCxnSpPr>
          <p:nvPr/>
        </p:nvCxnSpPr>
        <p:spPr>
          <a:xfrm flipV="1">
            <a:off x="1677158" y="4197193"/>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V="1">
            <a:off x="5932236" y="2923056"/>
            <a:ext cx="11627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flipV="1">
            <a:off x="1677158" y="5558489"/>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932236" y="5423310"/>
            <a:ext cx="1162755" cy="27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8" idx="3"/>
            <a:endCxn id="17" idx="1"/>
          </p:cNvCxnSpPr>
          <p:nvPr/>
        </p:nvCxnSpPr>
        <p:spPr>
          <a:xfrm flipV="1">
            <a:off x="5915198" y="4197192"/>
            <a:ext cx="11797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708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826475" y="5572640"/>
            <a:ext cx="2722882" cy="1015663"/>
          </a:xfrm>
          <a:prstGeom prst="rect">
            <a:avLst/>
          </a:prstGeom>
          <a:noFill/>
        </p:spPr>
        <p:txBody>
          <a:bodyPr wrap="square" lIns="91440" tIns="45720" rIns="91440" bIns="45720" rtlCol="0" anchor="t">
            <a:spAutoFit/>
          </a:bodyPr>
          <a:lstStyle/>
          <a:p>
            <a:pPr algn="ctr"/>
            <a:r>
              <a:rPr kumimoji="1" lang="ja-JP" altLang="en-US" sz="2000" dirty="0"/>
              <a:t>複数のサーバーで</a:t>
            </a:r>
            <a:endParaRPr kumimoji="1" lang="en-US" altLang="ja-JP" sz="2000" dirty="0"/>
          </a:p>
          <a:p>
            <a:pPr algn="ctr"/>
            <a:r>
              <a:rPr lang="ja-JP" altLang="en-US" sz="2000" dirty="0">
                <a:ea typeface="ＭＳ Ｐゴシック"/>
              </a:rPr>
              <a:t>機械学習</a:t>
            </a:r>
            <a:r>
              <a:rPr kumimoji="1" lang="ja-JP" altLang="en-US" sz="2000" dirty="0">
                <a:ea typeface="ＭＳ Ｐゴシック"/>
              </a:rPr>
              <a:t>を利用し</a:t>
            </a:r>
            <a:endParaRPr lang="ja-JP" altLang="en-US" sz="2000" dirty="0">
              <a:ea typeface="ＭＳ Ｐゴシック"/>
            </a:endParaRPr>
          </a:p>
          <a:p>
            <a:pPr algn="ctr"/>
            <a:r>
              <a:rPr kumimoji="1" lang="ja-JP" altLang="en-US" sz="2000" dirty="0">
                <a:ea typeface="ＭＳ Ｐゴシック"/>
              </a:rPr>
              <a:t>楽曲をジャンル</a:t>
            </a:r>
            <a:r>
              <a:rPr lang="ja-JP" altLang="en-US" sz="2000" dirty="0">
                <a:ea typeface="ＭＳ Ｐゴシック"/>
              </a:rPr>
              <a:t>推定</a:t>
            </a:r>
            <a:endParaRPr lang="ja-JP" sz="2400" dirty="0">
              <a:ea typeface="ＭＳ Ｐゴシック"/>
            </a:endParaRPr>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707886"/>
          </a:xfrm>
          <a:prstGeom prst="rect">
            <a:avLst/>
          </a:prstGeom>
          <a:noFill/>
        </p:spPr>
        <p:txBody>
          <a:bodyPr wrap="square" rtlCol="0">
            <a:spAutoFit/>
          </a:bodyPr>
          <a:lstStyle/>
          <a:p>
            <a:pPr algn="ctr"/>
            <a:r>
              <a:rPr lang="ja-JP" altLang="en-US" sz="2000" dirty="0"/>
              <a:t>楽曲投稿型</a:t>
            </a:r>
            <a:r>
              <a:rPr lang="en-US" altLang="ja-JP" sz="2000" dirty="0"/>
              <a:t>SNS</a:t>
            </a:r>
            <a:endParaRPr kumimoji="1" lang="ja-JP" altLang="en-US" sz="20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131863" y="710135"/>
            <a:ext cx="3778963" cy="400110"/>
          </a:xfrm>
          <a:prstGeom prst="rect">
            <a:avLst/>
          </a:prstGeom>
          <a:noFill/>
        </p:spPr>
        <p:txBody>
          <a:bodyPr wrap="square" lIns="91440" tIns="45720" rIns="91440" bIns="45720" rtlCol="0" anchor="t">
            <a:spAutoFit/>
          </a:bodyPr>
          <a:lstStyle/>
          <a:p>
            <a:pPr algn="ctr"/>
            <a:r>
              <a:rPr kumimoji="1" lang="ja-JP" altLang="en-US" sz="2000" dirty="0">
                <a:ea typeface="ＭＳ Ｐゴシック"/>
              </a:rPr>
              <a:t>楽曲から特徴を抽出し機械学習</a:t>
            </a:r>
            <a:endParaRPr lang="en-US" altLang="ja-JP" sz="2000" dirty="0">
              <a:ea typeface="ＭＳ Ｐゴシック"/>
              <a:cs typeface="Calibri" panose="020F0502020204030204"/>
            </a:endParaRPr>
          </a:p>
        </p:txBody>
      </p:sp>
      <p:sp>
        <p:nvSpPr>
          <p:cNvPr id="5" name="テキスト ボックス 4"/>
          <p:cNvSpPr txBox="1"/>
          <p:nvPr/>
        </p:nvSpPr>
        <p:spPr>
          <a:xfrm>
            <a:off x="1666621" y="2807260"/>
            <a:ext cx="4595856" cy="707886"/>
          </a:xfrm>
          <a:prstGeom prst="rect">
            <a:avLst/>
          </a:prstGeom>
          <a:noFill/>
        </p:spPr>
        <p:txBody>
          <a:bodyPr wrap="square" rtlCol="0">
            <a:spAutoFit/>
          </a:bodyPr>
          <a:lstStyle/>
          <a:p>
            <a:pPr algn="ctr"/>
            <a:r>
              <a:rPr kumimoji="1" lang="ja-JP" altLang="en-US" sz="2000" dirty="0"/>
              <a:t>楽曲の周波数から</a:t>
            </a:r>
            <a:endParaRPr kumimoji="1" lang="en-US" altLang="ja-JP" sz="2000" dirty="0"/>
          </a:p>
          <a:p>
            <a:pPr algn="ctr"/>
            <a:r>
              <a:rPr kumimoji="1" lang="ja-JP" altLang="en-US" sz="2000" dirty="0"/>
              <a:t>スペクトログラムを作成し</a:t>
            </a:r>
            <a:r>
              <a:rPr kumimoji="1" lang="en-US" altLang="ja-JP" sz="2000" dirty="0"/>
              <a:t>CNN</a:t>
            </a:r>
            <a:r>
              <a:rPr kumimoji="1" lang="ja-JP" altLang="en-US" sz="2000" dirty="0"/>
              <a:t>で機械学習</a:t>
            </a:r>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kumimoji="1" lang="ja-JP" altLang="en-US" dirty="0">
                <a:solidFill>
                  <a:schemeClr val="tx1"/>
                </a:solidFill>
                <a:ea typeface="ＭＳ Ｐゴシック"/>
              </a:rPr>
              <a:t>モデル構築</a:t>
            </a:r>
            <a:endParaRPr lang="ja-JP" altLang="en-US" dirty="0">
              <a:solidFill>
                <a:schemeClr val="tx1"/>
              </a:solidFill>
              <a:ea typeface="ＭＳ Ｐゴシック"/>
              <a:cs typeface="Calibri"/>
            </a:endParaRPr>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lang="ja-JP" altLang="en-US">
                <a:solidFill>
                  <a:schemeClr val="tx1"/>
                </a:solidFill>
                <a:ea typeface="ＭＳ Ｐゴシック"/>
              </a:rPr>
              <a:t>ジャンル推定</a:t>
            </a:r>
            <a:endParaRPr lang="ja-JP" altLang="en-US">
              <a:solidFill>
                <a:schemeClr val="tx1"/>
              </a:solidFill>
              <a:ea typeface="ＭＳ Ｐゴシック"/>
              <a:cs typeface="Calibri"/>
            </a:endParaRPr>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850DD20-79C5-4F16-8364-E8D80767A3E2}"/>
              </a:ext>
            </a:extLst>
          </p:cNvPr>
          <p:cNvSpPr txBox="1"/>
          <p:nvPr/>
        </p:nvSpPr>
        <p:spPr>
          <a:xfrm>
            <a:off x="-1745" y="41880"/>
            <a:ext cx="48983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楽曲のジャンル推定</a:t>
            </a:r>
            <a:endParaRPr lang="en-US" sz="4000" dirty="0">
              <a:cs typeface="Calibri"/>
            </a:endParaRPr>
          </a:p>
        </p:txBody>
      </p:sp>
    </p:spTree>
    <p:extLst>
      <p:ext uri="{BB962C8B-B14F-4D97-AF65-F5344CB8AC3E}">
        <p14:creationId xmlns:p14="http://schemas.microsoft.com/office/powerpoint/2010/main" val="241467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楽曲ジャンル推定モデルの作成</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dirty="0">
                <a:ea typeface="ＭＳ Ｐゴシック"/>
              </a:rPr>
              <a:t>ジャンル推定モデルの作成では楽曲からメル周波数ケプストラム係数</a:t>
            </a:r>
            <a:r>
              <a:rPr lang="en-US" altLang="ja-JP" dirty="0">
                <a:ea typeface="ＭＳ Ｐゴシック"/>
              </a:rPr>
              <a:t>(MFCC)</a:t>
            </a:r>
            <a:r>
              <a:rPr lang="ja-JP" altLang="ja-JP" dirty="0">
                <a:ea typeface="ＭＳ Ｐゴシック"/>
              </a:rPr>
              <a:t>を特徴として抽出する．</a:t>
            </a:r>
            <a:endParaRPr lang="en-US" altLang="ja-JP" dirty="0">
              <a:ea typeface="ＭＳ Ｐゴシック"/>
            </a:endParaRPr>
          </a:p>
          <a:p>
            <a:pPr marL="0" indent="0" algn="just">
              <a:buNone/>
            </a:pPr>
            <a:endParaRPr kumimoji="1" lang="en-US" altLang="ja-JP" dirty="0"/>
          </a:p>
          <a:p>
            <a:pPr marL="0" indent="0" algn="just">
              <a:buNone/>
            </a:pPr>
            <a:endParaRPr lang="en-US" altLang="ja-JP" dirty="0"/>
          </a:p>
          <a:p>
            <a:pPr marL="0" indent="0" algn="just">
              <a:buNone/>
            </a:pPr>
            <a:endParaRPr kumimoji="1" lang="en-US" altLang="ja-JP" dirty="0"/>
          </a:p>
          <a:p>
            <a:pPr marL="0" indent="0" algn="just">
              <a:buNone/>
            </a:pPr>
            <a:endParaRPr lang="en-US" altLang="ja-JP" dirty="0"/>
          </a:p>
          <a:p>
            <a:pPr marL="0" indent="0" algn="just">
              <a:buNone/>
            </a:pPr>
            <a:endParaRPr lang="ja-JP" altLang="en-US" dirty="0">
              <a:ea typeface="ＭＳ Ｐゴシック"/>
              <a:cs typeface="Calibri"/>
            </a:endParaRP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0192740"/>
              </p:ext>
            </p:extLst>
          </p:nvPr>
        </p:nvGraphicFramePr>
        <p:xfrm>
          <a:off x="725113" y="2946701"/>
          <a:ext cx="7450375" cy="1330531"/>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40353">
                <a:tc>
                  <a:txBody>
                    <a:bodyPr/>
                    <a:lstStyle/>
                    <a:p>
                      <a:r>
                        <a:rPr lang="en-US" altLang="ja-JP" dirty="0"/>
                        <a:t>Electric</a:t>
                      </a:r>
                      <a:endParaRPr lang="ja-JP" altLang="en-US" dirty="0"/>
                    </a:p>
                    <a:p>
                      <a:pPr lvl="0">
                        <a:buNone/>
                      </a:pPr>
                      <a:r>
                        <a:rPr lang="en-US" altLang="ja-JP" dirty="0"/>
                        <a:t>58曲</a:t>
                      </a:r>
                      <a:endParaRPr kumimoji="1" lang="ja-JP" altLang="en-US" dirty="0"/>
                    </a:p>
                  </a:txBody>
                  <a:tcPr/>
                </a:tc>
                <a:tc>
                  <a:txBody>
                    <a:bodyPr/>
                    <a:lstStyle/>
                    <a:p>
                      <a:r>
                        <a:rPr kumimoji="1" lang="en-US" altLang="ja-JP" dirty="0"/>
                        <a:t>Folk</a:t>
                      </a:r>
                    </a:p>
                    <a:p>
                      <a:pPr lvl="0">
                        <a:buNone/>
                      </a:pPr>
                      <a:r>
                        <a:rPr lang="en-US" altLang="ja-JP" dirty="0"/>
                        <a:t>128曲</a:t>
                      </a:r>
                    </a:p>
                  </a:txBody>
                  <a:tcPr/>
                </a:tc>
                <a:tc>
                  <a:txBody>
                    <a:bodyPr/>
                    <a:lstStyle/>
                    <a:p>
                      <a:r>
                        <a:rPr kumimoji="1" lang="en-US" altLang="ja-JP" dirty="0"/>
                        <a:t>Hip-Hop</a:t>
                      </a:r>
                    </a:p>
                    <a:p>
                      <a:pPr lvl="0">
                        <a:buNone/>
                      </a:pPr>
                      <a:r>
                        <a:rPr lang="en-US" altLang="ja-JP" dirty="0"/>
                        <a:t>63曲</a:t>
                      </a:r>
                    </a:p>
                  </a:txBody>
                  <a:tcPr/>
                </a:tc>
                <a:tc>
                  <a:txBody>
                    <a:bodyPr/>
                    <a:lstStyle/>
                    <a:p>
                      <a:r>
                        <a:rPr kumimoji="1" lang="en-US" altLang="ja-JP" dirty="0"/>
                        <a:t>International</a:t>
                      </a:r>
                    </a:p>
                    <a:p>
                      <a:pPr lvl="0">
                        <a:buNone/>
                      </a:pPr>
                      <a:r>
                        <a:rPr lang="en-US" altLang="ja-JP" dirty="0"/>
                        <a:t>38曲</a:t>
                      </a:r>
                    </a:p>
                  </a:txBody>
                  <a:tcPr/>
                </a:tc>
                <a:tc>
                  <a:txBody>
                    <a:bodyPr/>
                    <a:lstStyle/>
                    <a:p>
                      <a:r>
                        <a:rPr kumimoji="1" lang="en-US" altLang="ja-JP" dirty="0"/>
                        <a:t>Metal</a:t>
                      </a:r>
                    </a:p>
                    <a:p>
                      <a:pPr lvl="0">
                        <a:buNone/>
                      </a:pPr>
                      <a:r>
                        <a:rPr lang="en-US" altLang="ja-JP" dirty="0"/>
                        <a:t>72曲</a:t>
                      </a:r>
                    </a:p>
                  </a:txBody>
                  <a:tcPr/>
                </a:tc>
                <a:extLst>
                  <a:ext uri="{0D108BD9-81ED-4DB2-BD59-A6C34878D82A}">
                    <a16:rowId xmlns:a16="http://schemas.microsoft.com/office/drawing/2014/main" val="216540325"/>
                  </a:ext>
                </a:extLst>
              </a:tr>
              <a:tr h="690451">
                <a:tc>
                  <a:txBody>
                    <a:bodyPr/>
                    <a:lstStyle/>
                    <a:p>
                      <a:r>
                        <a:rPr kumimoji="1" lang="en-US" altLang="ja-JP" dirty="0"/>
                        <a:t>Latin</a:t>
                      </a:r>
                    </a:p>
                    <a:p>
                      <a:pPr lvl="0">
                        <a:buNone/>
                      </a:pPr>
                      <a:r>
                        <a:rPr lang="en-US" altLang="ja-JP" dirty="0"/>
                        <a:t>40曲</a:t>
                      </a:r>
                    </a:p>
                  </a:txBody>
                  <a:tcPr/>
                </a:tc>
                <a:tc>
                  <a:txBody>
                    <a:bodyPr/>
                    <a:lstStyle/>
                    <a:p>
                      <a:r>
                        <a:rPr kumimoji="1" lang="en-US" altLang="ja-JP" dirty="0"/>
                        <a:t>Pop</a:t>
                      </a:r>
                    </a:p>
                    <a:p>
                      <a:pPr lvl="0">
                        <a:buNone/>
                      </a:pPr>
                      <a:r>
                        <a:rPr lang="en-US" altLang="ja-JP" dirty="0"/>
                        <a:t>65曲</a:t>
                      </a:r>
                    </a:p>
                  </a:txBody>
                  <a:tcPr/>
                </a:tc>
                <a:tc>
                  <a:txBody>
                    <a:bodyPr/>
                    <a:lstStyle/>
                    <a:p>
                      <a:r>
                        <a:rPr kumimoji="1" lang="en-US" altLang="ja-JP" dirty="0"/>
                        <a:t>Rock</a:t>
                      </a:r>
                    </a:p>
                    <a:p>
                      <a:pPr lvl="0">
                        <a:buNone/>
                      </a:pPr>
                      <a:r>
                        <a:rPr lang="en-US" altLang="ja-JP" dirty="0"/>
                        <a:t>93曲</a:t>
                      </a:r>
                    </a:p>
                  </a:txBody>
                  <a:tcPr/>
                </a:tc>
                <a:tc>
                  <a:txBody>
                    <a:bodyPr/>
                    <a:lstStyle/>
                    <a:p>
                      <a:r>
                        <a:rPr kumimoji="1" lang="en-US" altLang="ja-JP" dirty="0"/>
                        <a:t>Punk</a:t>
                      </a:r>
                    </a:p>
                    <a:p>
                      <a:pPr lvl="0">
                        <a:buNone/>
                      </a:pPr>
                      <a:r>
                        <a:rPr lang="en-US" altLang="ja-JP" dirty="0"/>
                        <a:t>49曲</a:t>
                      </a:r>
                    </a:p>
                  </a:txBody>
                  <a:tcPr/>
                </a:tc>
                <a:tc>
                  <a:txBody>
                    <a:bodyPr/>
                    <a:lstStyle/>
                    <a:p>
                      <a:r>
                        <a:rPr kumimoji="1" lang="en-US" altLang="ja-JP" dirty="0" err="1"/>
                        <a:t>Etc</a:t>
                      </a:r>
                    </a:p>
                    <a:p>
                      <a:pPr lvl="0">
                        <a:buNone/>
                      </a:pPr>
                      <a:r>
                        <a:rPr lang="en-US" altLang="ja-JP" dirty="0"/>
                        <a:t>120曲</a:t>
                      </a:r>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r>
              <a:rPr lang="en-US" altLang="ja-JP" dirty="0"/>
              <a:t>MFCC</a:t>
            </a:r>
            <a:r>
              <a:rPr lang="ja-JP" altLang="en-US" dirty="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a:t>実験では</a:t>
            </a:r>
            <a:r>
              <a:rPr kumimoji="1" lang="en-US" altLang="ja-JP" dirty="0"/>
              <a:t>MFCC</a:t>
            </a:r>
            <a:r>
              <a:rPr kumimoji="1" lang="ja-JP" altLang="en-US" dirty="0"/>
              <a:t>係数は</a:t>
            </a:r>
            <a:r>
              <a:rPr kumimoji="1" lang="en-US" altLang="ja-JP" dirty="0"/>
              <a:t>20</a:t>
            </a:r>
            <a:r>
              <a:rPr kumimoji="1" lang="ja-JP" altLang="en-US" dirty="0"/>
              <a:t>件使用しているがここでは例として</a:t>
            </a:r>
            <a:r>
              <a:rPr kumimoji="1" lang="en-US" altLang="ja-JP" dirty="0"/>
              <a:t>2</a:t>
            </a:r>
            <a:r>
              <a:rPr kumimoji="1" lang="ja-JP" altLang="en-US" dirty="0"/>
              <a:t>個出している</a:t>
            </a:r>
          </a:p>
        </p:txBody>
      </p:sp>
    </p:spTree>
    <p:extLst>
      <p:ext uri="{BB962C8B-B14F-4D97-AF65-F5344CB8AC3E}">
        <p14:creationId xmlns:p14="http://schemas.microsoft.com/office/powerpoint/2010/main" val="13062796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3655</TotalTime>
  <Words>1123</Words>
  <Application>Microsoft Office PowerPoint</Application>
  <PresentationFormat>画面に合わせる (4:3)</PresentationFormat>
  <Paragraphs>218</Paragraphs>
  <Slides>17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提案システム</vt:lpstr>
      <vt:lpstr>PowerPoint プレゼンテーション</vt:lpstr>
      <vt:lpstr>楽曲ジャンル推定モデルの作成</vt:lpstr>
      <vt:lpstr>楽曲ジャンル推定モデルの作成（MFCCデータの例）</vt:lpstr>
      <vt:lpstr>実験</vt:lpstr>
      <vt:lpstr>実験環境</vt:lpstr>
      <vt:lpstr>PowerPoint プレゼンテーション</vt:lpstr>
      <vt:lpstr>実験方法</vt:lpstr>
      <vt:lpstr>実験結果</vt:lpstr>
      <vt:lpstr>まとめ</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511</cp:revision>
  <cp:lastPrinted>2021-07-27T10:31:59Z</cp:lastPrinted>
  <dcterms:created xsi:type="dcterms:W3CDTF">2018-06-14T09:18:55Z</dcterms:created>
  <dcterms:modified xsi:type="dcterms:W3CDTF">2022-01-24T05:41:51Z</dcterms:modified>
</cp:coreProperties>
</file>