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70" r:id="rId2"/>
    <p:sldId id="257" r:id="rId3"/>
    <p:sldId id="258" r:id="rId4"/>
    <p:sldId id="260" r:id="rId5"/>
    <p:sldId id="261" r:id="rId6"/>
    <p:sldId id="273" r:id="rId7"/>
    <p:sldId id="274" r:id="rId8"/>
    <p:sldId id="262" r:id="rId9"/>
    <p:sldId id="275" r:id="rId10"/>
    <p:sldId id="259" r:id="rId11"/>
    <p:sldId id="265" r:id="rId1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17" autoAdjust="0"/>
    <p:restoredTop sz="94660"/>
  </p:normalViewPr>
  <p:slideViewPr>
    <p:cSldViewPr snapToGrid="0">
      <p:cViewPr varScale="1">
        <p:scale>
          <a:sx n="80" d="100"/>
          <a:sy n="80" d="100"/>
        </p:scale>
        <p:origin x="756" y="5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333f50e484678f3e" providerId="LiveId" clId="{2235F3F4-CE85-4C64-B3EA-BD21A2FF00DA}"/>
    <pc:docChg chg="undo modSld">
      <pc:chgData name="" userId="333f50e484678f3e" providerId="LiveId" clId="{2235F3F4-CE85-4C64-B3EA-BD21A2FF00DA}" dt="2020-08-11T10:58:31.882" v="22"/>
      <pc:docMkLst>
        <pc:docMk/>
      </pc:docMkLst>
      <pc:sldChg chg="modSp">
        <pc:chgData name="" userId="333f50e484678f3e" providerId="LiveId" clId="{2235F3F4-CE85-4C64-B3EA-BD21A2FF00DA}" dt="2020-08-11T10:58:31.882" v="22"/>
        <pc:sldMkLst>
          <pc:docMk/>
          <pc:sldMk cId="4177902719" sldId="256"/>
        </pc:sldMkLst>
        <pc:spChg chg="mod">
          <ac:chgData name="" userId="333f50e484678f3e" providerId="LiveId" clId="{2235F3F4-CE85-4C64-B3EA-BD21A2FF00DA}" dt="2020-08-11T10:58:31.882" v="22"/>
          <ac:spMkLst>
            <pc:docMk/>
            <pc:sldMk cId="4177902719"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571B5F-C8EC-4379-AD76-80FD414F3861}" type="datetimeFigureOut">
              <a:rPr kumimoji="1" lang="ja-JP" altLang="en-US" smtClean="0"/>
              <a:t>2021/11/10</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828324-DCC9-430F-AD2C-1DD1805E2C40}" type="slidenum">
              <a:rPr kumimoji="1" lang="ja-JP" altLang="en-US" smtClean="0"/>
              <a:t>‹#›</a:t>
            </a:fld>
            <a:endParaRPr kumimoji="1" lang="ja-JP" altLang="en-US"/>
          </a:p>
        </p:txBody>
      </p:sp>
    </p:spTree>
    <p:extLst>
      <p:ext uri="{BB962C8B-B14F-4D97-AF65-F5344CB8AC3E}">
        <p14:creationId xmlns:p14="http://schemas.microsoft.com/office/powerpoint/2010/main" val="2662893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10</a:t>
            </a:fld>
            <a:endParaRPr kumimoji="1" lang="ja-JP" altLang="en-US"/>
          </a:p>
        </p:txBody>
      </p:sp>
    </p:spTree>
    <p:extLst>
      <p:ext uri="{BB962C8B-B14F-4D97-AF65-F5344CB8AC3E}">
        <p14:creationId xmlns:p14="http://schemas.microsoft.com/office/powerpoint/2010/main" val="836512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2C6F9C5-C6AA-409B-AF03-98D7346F1423}" type="datetime1">
              <a:rPr kumimoji="1" lang="ja-JP" altLang="en-US" smtClean="0"/>
              <a:t>2021/11/10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40153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2E0F957-B7A6-49B1-8F7C-E83B3F2002DA}" type="datetime1">
              <a:rPr kumimoji="1" lang="ja-JP" altLang="en-US" smtClean="0"/>
              <a:t>2021/11/10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0683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E6F7DB3-2648-413C-8B2E-93728F539CCD}" type="datetime1">
              <a:rPr kumimoji="1" lang="ja-JP" altLang="en-US" smtClean="0"/>
              <a:t>2021/11/10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73863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2D1DE2A-14E7-4A39-B37E-D38A93E354FC}" type="datetime1">
              <a:rPr kumimoji="1" lang="ja-JP" altLang="en-US" smtClean="0"/>
              <a:t>2021/11/10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400"/>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61600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91EEB29-6570-4D17-BF07-A0C0B34BA0FB}" type="datetime1">
              <a:rPr kumimoji="1" lang="ja-JP" altLang="en-US" smtClean="0"/>
              <a:t>2021/11/10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11120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92B6420-66A4-43C3-BA46-EBDFB60516F0}" type="datetime1">
              <a:rPr kumimoji="1" lang="ja-JP" altLang="en-US" smtClean="0"/>
              <a:t>2021/11/10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23563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E63C90-8833-49EB-8DFB-3A87587C56DF}" type="datetime1">
              <a:rPr kumimoji="1" lang="ja-JP" altLang="en-US" smtClean="0"/>
              <a:t>2021/11/10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67164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DB7B118-9258-4B93-98B1-2227223B18EF}" type="datetime1">
              <a:rPr kumimoji="1" lang="ja-JP" altLang="en-US" smtClean="0"/>
              <a:t>2021/11/10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62446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334A37-8FFC-49D6-A0F3-FC06101E023C}" type="datetime1">
              <a:rPr kumimoji="1" lang="ja-JP" altLang="en-US" smtClean="0"/>
              <a:t>2021/11/10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22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FAD949F-32A5-4343-9078-C3A89D3064D3}" type="datetime1">
              <a:rPr kumimoji="1" lang="ja-JP" altLang="en-US" smtClean="0"/>
              <a:t>2021/11/10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97529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8C4534D-9999-497B-9C6B-5769B1D800E5}" type="datetime1">
              <a:rPr kumimoji="1" lang="ja-JP" altLang="en-US" smtClean="0"/>
              <a:t>2021/11/10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89474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3E1257-0E7D-4620-84B9-7FC7BB2FC946}" type="datetime1">
              <a:rPr kumimoji="1" lang="ja-JP" altLang="en-US" smtClean="0"/>
              <a:t>2021/11/10</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451160-128F-4DAD-AE29-4A8CC0E7B9E9}" type="slidenum">
              <a:rPr kumimoji="1" lang="ja-JP" altLang="en-US" smtClean="0"/>
              <a:t>‹#›</a:t>
            </a:fld>
            <a:endParaRPr kumimoji="1" lang="ja-JP" altLang="en-US"/>
          </a:p>
        </p:txBody>
      </p:sp>
    </p:spTree>
    <p:extLst>
      <p:ext uri="{BB962C8B-B14F-4D97-AF65-F5344CB8AC3E}">
        <p14:creationId xmlns:p14="http://schemas.microsoft.com/office/powerpoint/2010/main" val="2050106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4.jpeg"/><Relationship Id="rId5" Type="http://schemas.microsoft.com/office/2007/relationships/hdphoto" Target="../media/hdphoto1.wdp"/><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122363"/>
            <a:ext cx="8338930" cy="2387600"/>
          </a:xfrm>
        </p:spPr>
        <p:txBody>
          <a:bodyPr>
            <a:normAutofit fontScale="90000"/>
          </a:bodyPr>
          <a:lstStyle/>
          <a:p>
            <a:r>
              <a:rPr kumimoji="1" lang="ja-JP" altLang="en-US" dirty="0" smtClean="0"/>
              <a:t>楽曲</a:t>
            </a:r>
            <a:r>
              <a:rPr kumimoji="1" lang="en-US" altLang="ja-JP" dirty="0" smtClean="0"/>
              <a:t>SNS</a:t>
            </a:r>
            <a:r>
              <a:rPr kumimoji="1" lang="ja-JP" altLang="en-US" dirty="0" smtClean="0"/>
              <a:t>における楽曲コンテンツと動画コンテンツの並列マッチング処理システム</a:t>
            </a:r>
            <a:endParaRPr kumimoji="1" lang="ja-JP" altLang="en-US" dirty="0"/>
          </a:p>
        </p:txBody>
      </p:sp>
      <p:sp>
        <p:nvSpPr>
          <p:cNvPr id="3" name="サブタイトル 2"/>
          <p:cNvSpPr>
            <a:spLocks noGrp="1"/>
          </p:cNvSpPr>
          <p:nvPr>
            <p:ph type="subTitle" idx="1"/>
          </p:nvPr>
        </p:nvSpPr>
        <p:spPr/>
        <p:txBody>
          <a:bodyPr/>
          <a:lstStyle/>
          <a:p>
            <a:r>
              <a:rPr kumimoji="1" lang="en-US" altLang="ja-JP" dirty="0" smtClean="0"/>
              <a:t>1821144:</a:t>
            </a:r>
            <a:r>
              <a:rPr kumimoji="1" lang="ja-JP" altLang="en-US" dirty="0" smtClean="0"/>
              <a:t>吉井  智哉　指導教員：</a:t>
            </a:r>
            <a:r>
              <a:rPr lang="ja-JP" altLang="en-US" dirty="0" smtClean="0"/>
              <a:t>鷹野　孝</a:t>
            </a:r>
            <a:r>
              <a:rPr lang="ja-JP" altLang="en-US" dirty="0"/>
              <a:t>典</a:t>
            </a:r>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a:t>
            </a:fld>
            <a:endParaRPr lang="ja-JP" altLang="en-US" dirty="0"/>
          </a:p>
        </p:txBody>
      </p:sp>
    </p:spTree>
    <p:extLst>
      <p:ext uri="{BB962C8B-B14F-4D97-AF65-F5344CB8AC3E}">
        <p14:creationId xmlns:p14="http://schemas.microsoft.com/office/powerpoint/2010/main" val="13027422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4000" dirty="0"/>
              <a:t>ジャンル</a:t>
            </a:r>
            <a:r>
              <a:rPr lang="ja-JP" altLang="en-US" sz="4000" dirty="0" smtClean="0"/>
              <a:t>に</a:t>
            </a:r>
            <a:r>
              <a:rPr lang="ja-JP" altLang="en-US" sz="4000" dirty="0"/>
              <a:t>よる楽曲と動画のマッチング</a:t>
            </a:r>
            <a:endParaRPr kumimoji="1" lang="ja-JP" altLang="en-US" sz="4000" dirty="0"/>
          </a:p>
        </p:txBody>
      </p:sp>
      <p:sp>
        <p:nvSpPr>
          <p:cNvPr id="3" name="コンテンツ プレースホルダー 2"/>
          <p:cNvSpPr>
            <a:spLocks noGrp="1"/>
          </p:cNvSpPr>
          <p:nvPr>
            <p:ph idx="1"/>
          </p:nvPr>
        </p:nvSpPr>
        <p:spPr>
          <a:xfrm>
            <a:off x="314325" y="1847851"/>
            <a:ext cx="8515350" cy="3228646"/>
          </a:xfrm>
        </p:spPr>
        <p:txBody>
          <a:bodyPr>
            <a:normAutofit fontScale="92500" lnSpcReduction="20000"/>
          </a:bodyPr>
          <a:lstStyle/>
          <a:p>
            <a:r>
              <a:rPr lang="ja-JP" altLang="en-US" dirty="0"/>
              <a:t>楽曲</a:t>
            </a:r>
            <a:r>
              <a:rPr kumimoji="1" lang="ja-JP" altLang="en-US" dirty="0"/>
              <a:t>と動画</a:t>
            </a:r>
            <a:r>
              <a:rPr kumimoji="1" lang="ja-JP" altLang="en-US" dirty="0" smtClean="0"/>
              <a:t>を</a:t>
            </a:r>
            <a:r>
              <a:rPr lang="ja-JP" altLang="en-US" dirty="0"/>
              <a:t>ジャンル</a:t>
            </a:r>
            <a:r>
              <a:rPr kumimoji="1" lang="ja-JP" altLang="en-US" dirty="0" smtClean="0"/>
              <a:t>に</a:t>
            </a:r>
            <a:r>
              <a:rPr kumimoji="1" lang="ja-JP" altLang="en-US" dirty="0"/>
              <a:t>よりマッチングする．</a:t>
            </a:r>
            <a:r>
              <a:rPr kumimoji="1" lang="en-US" altLang="ja-JP" dirty="0"/>
              <a:t>	</a:t>
            </a:r>
          </a:p>
          <a:p>
            <a:pPr lvl="1"/>
            <a:r>
              <a:rPr lang="ja-JP" altLang="en-US" dirty="0"/>
              <a:t>動画</a:t>
            </a:r>
            <a:r>
              <a:rPr lang="en-US" altLang="ja-JP" dirty="0"/>
              <a:t>:</a:t>
            </a:r>
            <a:r>
              <a:rPr kumimoji="1" lang="ja-JP" altLang="en-US" dirty="0"/>
              <a:t>観光地動画</a:t>
            </a:r>
            <a:endParaRPr kumimoji="1" lang="en-US" altLang="ja-JP" dirty="0"/>
          </a:p>
          <a:p>
            <a:pPr lvl="1"/>
            <a:r>
              <a:rPr lang="ja-JP" altLang="en-US" dirty="0"/>
              <a:t>楽曲</a:t>
            </a:r>
            <a:r>
              <a:rPr lang="en-US" altLang="ja-JP" dirty="0"/>
              <a:t>: </a:t>
            </a:r>
            <a:r>
              <a:rPr lang="ja-JP" altLang="en-US" dirty="0"/>
              <a:t>クラシックや</a:t>
            </a:r>
            <a:r>
              <a:rPr lang="ja-JP" altLang="en-US" dirty="0" smtClean="0"/>
              <a:t>インストルメンタルなど</a:t>
            </a:r>
          </a:p>
          <a:p>
            <a:r>
              <a:rPr lang="ja-JP" altLang="en-US" strike="sngStrike" dirty="0" smtClean="0"/>
              <a:t>一時的に自分の主観で動画にジャンル分けをし</a:t>
            </a:r>
            <a:r>
              <a:rPr lang="en-US" altLang="ja-JP" strike="sngStrike" dirty="0" smtClean="0"/>
              <a:t>,</a:t>
            </a:r>
            <a:r>
              <a:rPr lang="ja-JP" altLang="en-US" strike="sngStrike" dirty="0"/>
              <a:t>ジャンル分け</a:t>
            </a:r>
            <a:r>
              <a:rPr lang="ja-JP" altLang="en-US" strike="sngStrike" dirty="0" smtClean="0"/>
              <a:t>した音楽とのマッチングをする</a:t>
            </a:r>
            <a:r>
              <a:rPr lang="en-US" altLang="ja-JP" strike="sngStrike" dirty="0" smtClean="0"/>
              <a:t>.</a:t>
            </a:r>
            <a:r>
              <a:rPr lang="ja-JP" altLang="en-US" strike="sngStrike" dirty="0" smtClean="0"/>
              <a:t>ある程度完成し次第印象マッチングに挑戦する</a:t>
            </a:r>
            <a:r>
              <a:rPr lang="en-US" altLang="ja-JP" strike="sngStrike" dirty="0" smtClean="0"/>
              <a:t>.</a:t>
            </a:r>
          </a:p>
          <a:p>
            <a:r>
              <a:rPr lang="ja-JP" altLang="en-US" dirty="0" smtClean="0"/>
              <a:t>ジャンル分けの整理・理由</a:t>
            </a:r>
            <a:endParaRPr lang="en-US" altLang="ja-JP" dirty="0" smtClean="0"/>
          </a:p>
          <a:p>
            <a:r>
              <a:rPr lang="en-US" altLang="ja-JP" dirty="0" smtClean="0"/>
              <a:t>Categorize.py</a:t>
            </a:r>
            <a:r>
              <a:rPr lang="ja-JP" altLang="en-US" dirty="0" smtClean="0"/>
              <a:t>の動作チェック</a:t>
            </a:r>
            <a:endParaRPr lang="en-US" altLang="ja-JP" dirty="0" smtClean="0"/>
          </a:p>
          <a:p>
            <a:r>
              <a:rPr lang="ja-JP" altLang="en-US" dirty="0"/>
              <a:t>プログラムに実験環境</a:t>
            </a:r>
            <a:r>
              <a:rPr lang="ja-JP" altLang="en-US" dirty="0" smtClean="0"/>
              <a:t>を追加</a:t>
            </a:r>
            <a:endParaRPr lang="en-US" altLang="ja-JP" dirty="0" smtClean="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10</a:t>
            </a:fld>
            <a:endParaRPr kumimoji="1" lang="ja-JP" altLang="en-US"/>
          </a:p>
        </p:txBody>
      </p:sp>
    </p:spTree>
    <p:extLst>
      <p:ext uri="{BB962C8B-B14F-4D97-AF65-F5344CB8AC3E}">
        <p14:creationId xmlns:p14="http://schemas.microsoft.com/office/powerpoint/2010/main" val="19234078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前期までの進捗</a:t>
            </a:r>
            <a:endParaRPr kumimoji="1" lang="ja-JP" altLang="en-US" dirty="0"/>
          </a:p>
        </p:txBody>
      </p:sp>
      <p:sp>
        <p:nvSpPr>
          <p:cNvPr id="3" name="コンテンツ プレースホルダー 2"/>
          <p:cNvSpPr>
            <a:spLocks noGrp="1"/>
          </p:cNvSpPr>
          <p:nvPr>
            <p:ph idx="1"/>
          </p:nvPr>
        </p:nvSpPr>
        <p:spPr/>
        <p:txBody>
          <a:bodyPr/>
          <a:lstStyle/>
          <a:p>
            <a:r>
              <a:rPr lang="ja-JP" altLang="en-US" dirty="0"/>
              <a:t>楽曲</a:t>
            </a:r>
            <a:r>
              <a:rPr kumimoji="1" lang="ja-JP" altLang="en-US" dirty="0"/>
              <a:t>データを横軸に時間</a:t>
            </a:r>
            <a:r>
              <a:rPr lang="ja-JP" altLang="en-US" dirty="0"/>
              <a:t>，</a:t>
            </a:r>
            <a:r>
              <a:rPr kumimoji="1" lang="ja-JP" altLang="en-US" dirty="0"/>
              <a:t>縦軸に周波数を表した</a:t>
            </a:r>
            <a:r>
              <a:rPr lang="en-US" altLang="ja-JP" dirty="0"/>
              <a:t/>
            </a:r>
            <a:br>
              <a:rPr lang="en-US" altLang="ja-JP" dirty="0"/>
            </a:br>
            <a:r>
              <a:rPr kumimoji="1" lang="ja-JP" altLang="en-US" dirty="0"/>
              <a:t>スペクトログラム</a:t>
            </a:r>
            <a:r>
              <a:rPr lang="ja-JP" altLang="en-US" dirty="0"/>
              <a:t>に</a:t>
            </a:r>
            <a:r>
              <a:rPr kumimoji="1" lang="ja-JP" altLang="en-US" dirty="0"/>
              <a:t>するプログラムの作成をした．</a:t>
            </a:r>
            <a:endParaRPr kumimoji="1" lang="en-US" altLang="ja-JP" dirty="0"/>
          </a:p>
          <a:p>
            <a:r>
              <a:rPr lang="ja-JP" altLang="en-US" dirty="0"/>
              <a:t>深層学習</a:t>
            </a:r>
            <a:r>
              <a:rPr lang="en-US" altLang="ja-JP" dirty="0"/>
              <a:t>(Convolutional Neural Network)</a:t>
            </a:r>
            <a:r>
              <a:rPr lang="ja-JP" altLang="en-US" dirty="0"/>
              <a:t>で，印象の学習を行う予定である．</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11</a:t>
            </a:fld>
            <a:endParaRPr lang="ja-JP" altLang="en-US" dirty="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3735002"/>
            <a:ext cx="7324760" cy="2621349"/>
          </a:xfrm>
          <a:prstGeom prst="rect">
            <a:avLst/>
          </a:prstGeom>
        </p:spPr>
      </p:pic>
    </p:spTree>
    <p:extLst>
      <p:ext uri="{BB962C8B-B14F-4D97-AF65-F5344CB8AC3E}">
        <p14:creationId xmlns:p14="http://schemas.microsoft.com/office/powerpoint/2010/main" val="38729632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386784" y="206825"/>
            <a:ext cx="7886700" cy="1325563"/>
          </a:xfrm>
        </p:spPr>
        <p:txBody>
          <a:bodyPr/>
          <a:lstStyle/>
          <a:p>
            <a:r>
              <a:rPr kumimoji="1" lang="ja-JP" altLang="en-US" dirty="0"/>
              <a:t>研究背景</a:t>
            </a:r>
          </a:p>
        </p:txBody>
      </p:sp>
      <p:sp>
        <p:nvSpPr>
          <p:cNvPr id="3" name="コンテンツ プレースホルダー 2"/>
          <p:cNvSpPr>
            <a:spLocks noGrp="1"/>
          </p:cNvSpPr>
          <p:nvPr>
            <p:ph idx="1"/>
          </p:nvPr>
        </p:nvSpPr>
        <p:spPr>
          <a:xfrm>
            <a:off x="294198" y="1532388"/>
            <a:ext cx="8221152" cy="3810073"/>
          </a:xfrm>
        </p:spPr>
        <p:txBody>
          <a:bodyPr>
            <a:normAutofit lnSpcReduction="10000"/>
          </a:bodyPr>
          <a:lstStyle/>
          <a:p>
            <a:pPr algn="just">
              <a:lnSpc>
                <a:spcPct val="120000"/>
              </a:lnSpc>
            </a:pPr>
            <a:r>
              <a:rPr lang="ja-JP" altLang="en-US" dirty="0"/>
              <a:t>スマートフォンなどで</a:t>
            </a:r>
            <a:r>
              <a:rPr lang="ja-JP" altLang="en-US" dirty="0" smtClean="0"/>
              <a:t>誰でも</a:t>
            </a:r>
            <a:r>
              <a:rPr lang="ja-JP" altLang="en-US" dirty="0"/>
              <a:t>音楽</a:t>
            </a:r>
            <a:r>
              <a:rPr lang="ja-JP" altLang="en-US" dirty="0" smtClean="0"/>
              <a:t>を</a:t>
            </a:r>
            <a:r>
              <a:rPr lang="ja-JP" altLang="en-US" dirty="0"/>
              <a:t>投稿</a:t>
            </a:r>
            <a:r>
              <a:rPr lang="ja-JP" altLang="en-US" dirty="0" smtClean="0"/>
              <a:t>する</a:t>
            </a:r>
            <a:r>
              <a:rPr lang="ja-JP" altLang="en-US" dirty="0"/>
              <a:t>ことが可能になっている．そのため</a:t>
            </a:r>
            <a:r>
              <a:rPr lang="en-US" altLang="ja-JP" dirty="0"/>
              <a:t>SNS</a:t>
            </a:r>
            <a:r>
              <a:rPr lang="ja-JP" altLang="en-US" dirty="0"/>
              <a:t>などに投稿される楽曲が大量になってきた．</a:t>
            </a:r>
            <a:endParaRPr lang="en-US" altLang="ja-JP" dirty="0"/>
          </a:p>
          <a:p>
            <a:pPr algn="just">
              <a:lnSpc>
                <a:spcPct val="120000"/>
              </a:lnSpc>
            </a:pPr>
            <a:r>
              <a:rPr lang="ja-JP" altLang="en-US" dirty="0"/>
              <a:t>同様に，動画共有を目的とした</a:t>
            </a:r>
            <a:r>
              <a:rPr lang="en-US" altLang="ja-JP" dirty="0"/>
              <a:t>SNS</a:t>
            </a:r>
            <a:r>
              <a:rPr lang="ja-JP" altLang="en-US" dirty="0"/>
              <a:t>が普及している．</a:t>
            </a:r>
            <a:endParaRPr lang="en-US" altLang="ja-JP" dirty="0"/>
          </a:p>
          <a:p>
            <a:pPr algn="just">
              <a:lnSpc>
                <a:spcPct val="120000"/>
              </a:lnSpc>
            </a:pPr>
            <a:r>
              <a:rPr lang="ja-JP" altLang="en-US" dirty="0"/>
              <a:t>これらの楽曲コンテンツや動画コンテンツを統合して，付加価値の高い新しいコンテンツを生成できると考えられる．</a:t>
            </a:r>
            <a:endParaRPr lang="en-US" altLang="ja-JP" dirty="0"/>
          </a:p>
          <a:p>
            <a:pPr marL="0" indent="0">
              <a:lnSpc>
                <a:spcPct val="120000"/>
              </a:lnSpc>
              <a:buNone/>
            </a:pPr>
            <a:endParaRPr lang="en-US" altLang="ja-JP" dirty="0"/>
          </a:p>
          <a:p>
            <a:pPr marL="0" indent="0">
              <a:lnSpc>
                <a:spcPct val="120000"/>
              </a:lnSpc>
              <a:buNone/>
            </a:pPr>
            <a:endParaRPr lang="en-US" altLang="ja-JP" dirty="0"/>
          </a:p>
          <a:p>
            <a:pPr marL="0" indent="0">
              <a:lnSpc>
                <a:spcPct val="120000"/>
              </a:lnSpc>
              <a:buNone/>
            </a:pPr>
            <a:endParaRPr lang="en-US" altLang="ja-JP" dirty="0"/>
          </a:p>
          <a:p>
            <a:pPr marL="0" indent="0">
              <a:lnSpc>
                <a:spcPct val="120000"/>
              </a:lnSpc>
              <a:buNone/>
            </a:pPr>
            <a:endParaRPr kumimoji="1" lang="en-US" altLang="ja-JP" dirty="0"/>
          </a:p>
          <a:p>
            <a:pPr marL="0" indent="0">
              <a:lnSpc>
                <a:spcPct val="120000"/>
              </a:lnSpc>
              <a:buNone/>
            </a:pP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2</a:t>
            </a:fld>
            <a:endParaRPr kumimoji="1" lang="ja-JP" altLang="en-US" dirty="0"/>
          </a:p>
        </p:txBody>
      </p:sp>
      <p:pic>
        <p:nvPicPr>
          <p:cNvPr id="32" name="図 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235" y="5384739"/>
            <a:ext cx="1004950" cy="1250842"/>
          </a:xfrm>
          <a:prstGeom prst="rect">
            <a:avLst/>
          </a:prstGeom>
        </p:spPr>
      </p:pic>
      <p:sp>
        <p:nvSpPr>
          <p:cNvPr id="34" name="テキスト ボックス 33"/>
          <p:cNvSpPr txBox="1"/>
          <p:nvPr/>
        </p:nvSpPr>
        <p:spPr>
          <a:xfrm>
            <a:off x="2433474" y="5670353"/>
            <a:ext cx="691763" cy="646331"/>
          </a:xfrm>
          <a:prstGeom prst="rect">
            <a:avLst/>
          </a:prstGeom>
          <a:noFill/>
        </p:spPr>
        <p:txBody>
          <a:bodyPr wrap="square" rtlCol="0">
            <a:spAutoFit/>
          </a:bodyPr>
          <a:lstStyle/>
          <a:p>
            <a:r>
              <a:rPr kumimoji="1" lang="ja-JP" altLang="en-US" sz="3600" dirty="0" smtClean="0"/>
              <a:t>＋</a:t>
            </a:r>
            <a:endParaRPr kumimoji="1" lang="ja-JP" altLang="en-US" sz="3600" dirty="0"/>
          </a:p>
        </p:txBody>
      </p:sp>
      <p:pic>
        <p:nvPicPr>
          <p:cNvPr id="35" name="図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72638" y="5370657"/>
            <a:ext cx="1485044" cy="1113783"/>
          </a:xfrm>
          <a:prstGeom prst="rect">
            <a:avLst/>
          </a:prstGeom>
        </p:spPr>
      </p:pic>
      <p:sp>
        <p:nvSpPr>
          <p:cNvPr id="36" name="テキスト ボックス 35"/>
          <p:cNvSpPr txBox="1"/>
          <p:nvPr/>
        </p:nvSpPr>
        <p:spPr>
          <a:xfrm>
            <a:off x="3590257" y="6484440"/>
            <a:ext cx="868942" cy="369332"/>
          </a:xfrm>
          <a:prstGeom prst="rect">
            <a:avLst/>
          </a:prstGeom>
          <a:noFill/>
        </p:spPr>
        <p:txBody>
          <a:bodyPr wrap="square" rtlCol="0">
            <a:spAutoFit/>
          </a:bodyPr>
          <a:lstStyle/>
          <a:p>
            <a:r>
              <a:rPr kumimoji="1" lang="ja-JP" altLang="en-US" dirty="0" smtClean="0"/>
              <a:t>動画</a:t>
            </a:r>
            <a:endParaRPr kumimoji="1" lang="ja-JP" altLang="en-US" dirty="0"/>
          </a:p>
        </p:txBody>
      </p:sp>
      <p:pic>
        <p:nvPicPr>
          <p:cNvPr id="37" name="図 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67205" y="5342461"/>
            <a:ext cx="1485044" cy="1113783"/>
          </a:xfrm>
          <a:prstGeom prst="rect">
            <a:avLst/>
          </a:prstGeom>
        </p:spPr>
      </p:pic>
      <p:pic>
        <p:nvPicPr>
          <p:cNvPr id="38" name="図 37"/>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tretch>
            <a:fillRect/>
          </a:stretch>
        </p:blipFill>
        <p:spPr>
          <a:xfrm>
            <a:off x="6013690" y="5814294"/>
            <a:ext cx="554560" cy="690250"/>
          </a:xfrm>
          <a:prstGeom prst="rect">
            <a:avLst/>
          </a:prstGeom>
          <a:blipFill dpi="0" rotWithShape="1">
            <a:blip r:embed="rId6"/>
            <a:srcRect/>
            <a:stretch>
              <a:fillRect/>
            </a:stretch>
          </a:blipFill>
          <a:effectLst>
            <a:glow rad="127000">
              <a:schemeClr val="accent1">
                <a:alpha val="0"/>
              </a:schemeClr>
            </a:glow>
            <a:outerShdw blurRad="50800" dist="50800" dir="5400000" algn="ctr" rotWithShape="0">
              <a:srgbClr val="000000">
                <a:alpha val="0"/>
              </a:srgbClr>
            </a:outerShdw>
            <a:reflection stA="0" endPos="65000" dist="50800" dir="5400000" sy="-100000" algn="bl" rotWithShape="0"/>
          </a:effectLst>
        </p:spPr>
      </p:pic>
      <p:sp>
        <p:nvSpPr>
          <p:cNvPr id="39" name="テキスト ボックス 38"/>
          <p:cNvSpPr txBox="1"/>
          <p:nvPr/>
        </p:nvSpPr>
        <p:spPr>
          <a:xfrm>
            <a:off x="6162261" y="6508764"/>
            <a:ext cx="1960480" cy="369332"/>
          </a:xfrm>
          <a:prstGeom prst="rect">
            <a:avLst/>
          </a:prstGeom>
          <a:noFill/>
        </p:spPr>
        <p:txBody>
          <a:bodyPr wrap="square" rtlCol="0">
            <a:spAutoFit/>
          </a:bodyPr>
          <a:lstStyle/>
          <a:p>
            <a:r>
              <a:rPr kumimoji="1" lang="ja-JP" altLang="en-US" dirty="0" smtClean="0"/>
              <a:t>音楽付きの動画</a:t>
            </a:r>
            <a:endParaRPr kumimoji="1" lang="ja-JP" altLang="en-US" dirty="0"/>
          </a:p>
        </p:txBody>
      </p:sp>
      <p:sp>
        <p:nvSpPr>
          <p:cNvPr id="5" name="右矢印 4"/>
          <p:cNvSpPr/>
          <p:nvPr/>
        </p:nvSpPr>
        <p:spPr>
          <a:xfrm>
            <a:off x="4937760" y="5670353"/>
            <a:ext cx="1043562" cy="6859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517526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a:xfrm>
            <a:off x="628650" y="1399430"/>
            <a:ext cx="7886700" cy="5128591"/>
          </a:xfrm>
        </p:spPr>
        <p:txBody>
          <a:bodyPr>
            <a:normAutofit lnSpcReduction="10000"/>
          </a:bodyPr>
          <a:lstStyle/>
          <a:p>
            <a:r>
              <a:rPr lang="ja-JP" altLang="en-US" u="sng" dirty="0">
                <a:latin typeface="+mn-ea"/>
              </a:rPr>
              <a:t>動画の</a:t>
            </a:r>
            <a:r>
              <a:rPr lang="ja-JP" altLang="en-US" u="sng" dirty="0" smtClean="0">
                <a:latin typeface="+mn-ea"/>
              </a:rPr>
              <a:t>印象評価データセット</a:t>
            </a:r>
            <a:endParaRPr lang="en-US" altLang="ja-JP" u="sng" dirty="0">
              <a:latin typeface="+mn-ea"/>
            </a:endParaRPr>
          </a:p>
          <a:p>
            <a:pPr marL="0" indent="0">
              <a:buNone/>
            </a:pPr>
            <a:r>
              <a:rPr lang="en-US" altLang="ja-JP" dirty="0" smtClean="0">
                <a:latin typeface="+mn-ea"/>
              </a:rPr>
              <a:t>[</a:t>
            </a:r>
            <a:r>
              <a:rPr lang="en-US" altLang="ja-JP" dirty="0">
                <a:latin typeface="+mn-ea"/>
              </a:rPr>
              <a:t>2015 </a:t>
            </a:r>
            <a:r>
              <a:rPr lang="ja-JP" altLang="en-US" dirty="0">
                <a:latin typeface="+mn-ea"/>
              </a:rPr>
              <a:t>大野</a:t>
            </a:r>
            <a:r>
              <a:rPr lang="en-US" altLang="ja-JP" dirty="0">
                <a:latin typeface="+mn-ea"/>
              </a:rPr>
              <a:t>]</a:t>
            </a:r>
            <a:r>
              <a:rPr lang="ja-JP" altLang="en-US" dirty="0">
                <a:latin typeface="+mn-ea"/>
              </a:rPr>
              <a:t>大野直樹，中村聡史，山本岳洋</a:t>
            </a:r>
            <a:r>
              <a:rPr lang="ja-JP" altLang="en-US" dirty="0" smtClean="0">
                <a:latin typeface="+mn-ea"/>
              </a:rPr>
              <a:t>，後藤</a:t>
            </a:r>
            <a:r>
              <a:rPr lang="ja-JP" altLang="en-US" dirty="0">
                <a:latin typeface="+mn-ea"/>
              </a:rPr>
              <a:t>真孝</a:t>
            </a:r>
            <a:r>
              <a:rPr lang="ja-JP" altLang="en-US" dirty="0" smtClean="0">
                <a:latin typeface="+mn-ea"/>
              </a:rPr>
              <a:t>，</a:t>
            </a:r>
            <a:endParaRPr lang="en-US" altLang="ja-JP" dirty="0" smtClean="0">
              <a:latin typeface="+mn-ea"/>
            </a:endParaRPr>
          </a:p>
          <a:p>
            <a:pPr marL="0" indent="0">
              <a:buNone/>
            </a:pPr>
            <a:r>
              <a:rPr kumimoji="1" lang="ja-JP" altLang="en-US" dirty="0" smtClean="0">
                <a:latin typeface="+mn-ea"/>
              </a:rPr>
              <a:t>「</a:t>
            </a:r>
            <a:r>
              <a:rPr kumimoji="1" lang="ja-JP" altLang="en-US" dirty="0">
                <a:latin typeface="+mn-ea"/>
              </a:rPr>
              <a:t>音楽動画への印象評価データセット構築とその特性の</a:t>
            </a:r>
            <a:r>
              <a:rPr kumimoji="1" lang="ja-JP" altLang="en-US" dirty="0" smtClean="0">
                <a:latin typeface="+mn-ea"/>
              </a:rPr>
              <a:t>調査</a:t>
            </a:r>
            <a:r>
              <a:rPr kumimoji="1" lang="ja-JP" altLang="en-US" dirty="0">
                <a:latin typeface="+mn-ea"/>
              </a:rPr>
              <a:t>」</a:t>
            </a:r>
            <a:r>
              <a:rPr lang="ja-JP" altLang="en-US" dirty="0">
                <a:latin typeface="+mn-ea"/>
              </a:rPr>
              <a:t>，情報処理学会，</a:t>
            </a:r>
            <a:r>
              <a:rPr lang="en-US" altLang="ja-JP" dirty="0">
                <a:latin typeface="+mn-ea"/>
              </a:rPr>
              <a:t>2015</a:t>
            </a:r>
            <a:endParaRPr kumimoji="1" lang="en-US" altLang="ja-JP" dirty="0">
              <a:latin typeface="+mn-ea"/>
            </a:endParaRPr>
          </a:p>
          <a:p>
            <a:pPr marL="0" indent="0">
              <a:buNone/>
            </a:pPr>
            <a:endParaRPr kumimoji="1" lang="en-US" altLang="ja-JP" dirty="0">
              <a:latin typeface="+mn-ea"/>
            </a:endParaRPr>
          </a:p>
          <a:p>
            <a:r>
              <a:rPr lang="ja-JP" altLang="en-US" u="sng" dirty="0" smtClean="0">
                <a:latin typeface="+mn-ea"/>
              </a:rPr>
              <a:t>動画からの印象推定</a:t>
            </a:r>
            <a:endParaRPr lang="en-US" altLang="ja-JP" u="sng" dirty="0">
              <a:latin typeface="+mn-ea"/>
            </a:endParaRPr>
          </a:p>
          <a:p>
            <a:pPr marL="0" indent="0">
              <a:buNone/>
            </a:pPr>
            <a:r>
              <a:rPr lang="en-US" altLang="ja-JP" dirty="0" smtClean="0">
                <a:latin typeface="+mn-ea"/>
              </a:rPr>
              <a:t>[</a:t>
            </a:r>
            <a:r>
              <a:rPr lang="en-US" altLang="ja-JP" dirty="0">
                <a:latin typeface="+mn-ea"/>
              </a:rPr>
              <a:t>2016 </a:t>
            </a:r>
            <a:r>
              <a:rPr lang="ja-JP" altLang="en-US" dirty="0">
                <a:latin typeface="+mn-ea"/>
              </a:rPr>
              <a:t>清水</a:t>
            </a:r>
            <a:r>
              <a:rPr lang="en-US" altLang="ja-JP" dirty="0">
                <a:latin typeface="+mn-ea"/>
              </a:rPr>
              <a:t>]</a:t>
            </a:r>
            <a:r>
              <a:rPr lang="ja-JP" altLang="en-US" dirty="0">
                <a:latin typeface="+mn-ea"/>
              </a:rPr>
              <a:t>清水</a:t>
            </a:r>
            <a:r>
              <a:rPr lang="ja-JP" altLang="en-US" dirty="0"/>
              <a:t>柚里奈</a:t>
            </a:r>
            <a:r>
              <a:rPr lang="ja-JP" altLang="en-US" dirty="0">
                <a:latin typeface="+mn-ea"/>
              </a:rPr>
              <a:t>，菅野</a:t>
            </a:r>
            <a:r>
              <a:rPr lang="ja-JP" altLang="en-US" dirty="0"/>
              <a:t>沙也</a:t>
            </a:r>
            <a:r>
              <a:rPr lang="ja-JP" altLang="en-US" dirty="0">
                <a:latin typeface="+mn-ea"/>
              </a:rPr>
              <a:t>，伊藤</a:t>
            </a:r>
            <a:r>
              <a:rPr lang="ja-JP" altLang="en-US" dirty="0"/>
              <a:t>貴之</a:t>
            </a:r>
            <a:r>
              <a:rPr lang="en-US" altLang="ja-JP" dirty="0"/>
              <a:t> </a:t>
            </a:r>
            <a:r>
              <a:rPr lang="ja-JP" altLang="en-US" dirty="0" err="1">
                <a:latin typeface="+mn-ea"/>
              </a:rPr>
              <a:t>，</a:t>
            </a:r>
            <a:r>
              <a:rPr lang="ja-JP" altLang="en-US" dirty="0" smtClean="0">
                <a:latin typeface="+mn-ea"/>
              </a:rPr>
              <a:t>嵯峨山</a:t>
            </a:r>
            <a:endParaRPr lang="en-US" altLang="ja-JP" dirty="0" smtClean="0">
              <a:latin typeface="+mn-ea"/>
            </a:endParaRPr>
          </a:p>
          <a:p>
            <a:pPr marL="0" indent="0">
              <a:buNone/>
            </a:pPr>
            <a:r>
              <a:rPr lang="ja-JP" altLang="en-US" dirty="0" smtClean="0"/>
              <a:t>茂樹</a:t>
            </a:r>
            <a:r>
              <a:rPr lang="ja-JP" altLang="en-US" dirty="0">
                <a:latin typeface="+mn-ea"/>
              </a:rPr>
              <a:t>，高塚</a:t>
            </a:r>
            <a:r>
              <a:rPr lang="ja-JP" altLang="en-US" dirty="0"/>
              <a:t>正浩</a:t>
            </a:r>
            <a:r>
              <a:rPr lang="ja-JP" altLang="en-US" dirty="0">
                <a:latin typeface="+mn-ea"/>
              </a:rPr>
              <a:t>，「動画特徴量からの印象推定に</a:t>
            </a:r>
            <a:r>
              <a:rPr lang="ja-JP" altLang="en-US" dirty="0" smtClean="0">
                <a:latin typeface="+mn-ea"/>
              </a:rPr>
              <a:t>基づく</a:t>
            </a:r>
            <a:endParaRPr lang="en-US" altLang="ja-JP" dirty="0" smtClean="0">
              <a:latin typeface="+mn-ea"/>
            </a:endParaRPr>
          </a:p>
          <a:p>
            <a:pPr marL="0" indent="0">
              <a:buNone/>
            </a:pPr>
            <a:r>
              <a:rPr lang="ja-JP" altLang="en-US" dirty="0" smtClean="0">
                <a:latin typeface="+mn-ea"/>
              </a:rPr>
              <a:t>動画</a:t>
            </a:r>
            <a:r>
              <a:rPr lang="en-US" altLang="ja-JP" dirty="0">
                <a:latin typeface="+mn-ea"/>
              </a:rPr>
              <a:t>BGM</a:t>
            </a:r>
            <a:r>
              <a:rPr lang="ja-JP" altLang="en-US" dirty="0">
                <a:latin typeface="+mn-ea"/>
              </a:rPr>
              <a:t>の自動素材選出」，</a:t>
            </a:r>
            <a:r>
              <a:rPr lang="en-US" altLang="ja-JP" dirty="0">
                <a:latin typeface="+mn-ea"/>
              </a:rPr>
              <a:t> NICOGRAPH 2016</a:t>
            </a:r>
          </a:p>
          <a:p>
            <a:pPr marL="0" indent="0">
              <a:buNone/>
            </a:pPr>
            <a:endParaRPr lang="en-US" altLang="ja-JP" dirty="0">
              <a:latin typeface="+mn-ea"/>
            </a:endParaRPr>
          </a:p>
          <a:p>
            <a:pPr marL="0" indent="0">
              <a:buNone/>
            </a:pPr>
            <a:endParaRPr kumimoji="1" lang="en-US" altLang="ja-JP"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3</a:t>
            </a:fld>
            <a:endParaRPr kumimoji="1" lang="ja-JP" altLang="en-US"/>
          </a:p>
        </p:txBody>
      </p:sp>
    </p:spTree>
    <p:extLst>
      <p:ext uri="{BB962C8B-B14F-4D97-AF65-F5344CB8AC3E}">
        <p14:creationId xmlns:p14="http://schemas.microsoft.com/office/powerpoint/2010/main" val="37695416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研究課題</a:t>
            </a:r>
          </a:p>
        </p:txBody>
      </p:sp>
      <p:sp>
        <p:nvSpPr>
          <p:cNvPr id="3" name="コンテンツ プレースホルダー 2"/>
          <p:cNvSpPr>
            <a:spLocks noGrp="1"/>
          </p:cNvSpPr>
          <p:nvPr>
            <p:ph idx="1"/>
          </p:nvPr>
        </p:nvSpPr>
        <p:spPr>
          <a:xfrm>
            <a:off x="454665" y="1466396"/>
            <a:ext cx="8354290" cy="3574731"/>
          </a:xfrm>
        </p:spPr>
        <p:txBody>
          <a:bodyPr>
            <a:normAutofit fontScale="92500" lnSpcReduction="10000"/>
          </a:bodyPr>
          <a:lstStyle/>
          <a:p>
            <a:r>
              <a:rPr lang="ja-JP" altLang="en-US" dirty="0"/>
              <a:t>ユーザから投稿される大量のデータを合成する場合</a:t>
            </a:r>
            <a:r>
              <a:rPr lang="ja-JP" altLang="en-US" dirty="0" smtClean="0"/>
              <a:t>，</a:t>
            </a:r>
            <a:r>
              <a:rPr lang="ja-JP" altLang="en-US" dirty="0"/>
              <a:t>処理</a:t>
            </a:r>
            <a:r>
              <a:rPr lang="ja-JP" altLang="en-US" dirty="0" smtClean="0"/>
              <a:t>速度</a:t>
            </a:r>
            <a:r>
              <a:rPr lang="ja-JP" altLang="en-US" dirty="0"/>
              <a:t>をできるだけ早くすることが，サービス向上につながる．</a:t>
            </a:r>
            <a:endParaRPr lang="en-US" altLang="ja-JP" dirty="0"/>
          </a:p>
          <a:p>
            <a:endParaRPr lang="en-US" altLang="ja-JP" dirty="0"/>
          </a:p>
          <a:p>
            <a:r>
              <a:rPr lang="en-US" altLang="ja-JP" dirty="0"/>
              <a:t>1</a:t>
            </a:r>
            <a:r>
              <a:rPr lang="ja-JP" altLang="en-US" dirty="0"/>
              <a:t>台のサーバーで処理する</a:t>
            </a:r>
            <a:r>
              <a:rPr lang="ja-JP" altLang="en-US" dirty="0" smtClean="0"/>
              <a:t>と</a:t>
            </a:r>
            <a:r>
              <a:rPr lang="ja-JP" altLang="en-US" dirty="0"/>
              <a:t>処理</a:t>
            </a:r>
            <a:r>
              <a:rPr lang="ja-JP" altLang="en-US" dirty="0" smtClean="0"/>
              <a:t>時間</a:t>
            </a:r>
            <a:r>
              <a:rPr lang="ja-JP" altLang="en-US" dirty="0"/>
              <a:t>にも限界が生じるため，並列で処理する仕組みが必要である．</a:t>
            </a:r>
            <a:endParaRPr lang="en-US" altLang="ja-JP" dirty="0"/>
          </a:p>
          <a:p>
            <a:endParaRPr lang="en-US" altLang="ja-JP" dirty="0"/>
          </a:p>
          <a:p>
            <a:r>
              <a:rPr lang="ja-JP" altLang="en-US" dirty="0"/>
              <a:t>また，楽曲と動画を合成するための方法も検討する必要がある．</a:t>
            </a:r>
            <a:endParaRPr lang="en-US" altLang="ja-JP" dirty="0"/>
          </a:p>
          <a:p>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4</a:t>
            </a:fld>
            <a:endParaRPr kumimoji="1" lang="ja-JP" altLang="en-US"/>
          </a:p>
        </p:txBody>
      </p:sp>
      <p:sp>
        <p:nvSpPr>
          <p:cNvPr id="30" name="正方形/長方形 29"/>
          <p:cNvSpPr/>
          <p:nvPr/>
        </p:nvSpPr>
        <p:spPr>
          <a:xfrm>
            <a:off x="467336" y="5084290"/>
            <a:ext cx="2162379" cy="40900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dirty="0" smtClean="0"/>
              <a:t>大量の楽曲データ</a:t>
            </a:r>
            <a:endParaRPr kumimoji="1" lang="en-US" altLang="ja-JP" dirty="0" smtClean="0"/>
          </a:p>
        </p:txBody>
      </p:sp>
      <p:pic>
        <p:nvPicPr>
          <p:cNvPr id="32" name="図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20641" y="4802063"/>
            <a:ext cx="427506" cy="427506"/>
          </a:xfrm>
          <a:prstGeom prst="rect">
            <a:avLst/>
          </a:prstGeom>
        </p:spPr>
      </p:pic>
      <p:pic>
        <p:nvPicPr>
          <p:cNvPr id="35" name="図 3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28593" y="5961703"/>
            <a:ext cx="427506" cy="427506"/>
          </a:xfrm>
          <a:prstGeom prst="rect">
            <a:avLst/>
          </a:prstGeom>
        </p:spPr>
      </p:pic>
      <p:pic>
        <p:nvPicPr>
          <p:cNvPr id="36" name="図 3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20641" y="5380328"/>
            <a:ext cx="427506" cy="427506"/>
          </a:xfrm>
          <a:prstGeom prst="rect">
            <a:avLst/>
          </a:prstGeom>
        </p:spPr>
      </p:pic>
      <p:sp>
        <p:nvSpPr>
          <p:cNvPr id="37" name="テキスト ボックス 36"/>
          <p:cNvSpPr txBox="1"/>
          <p:nvPr/>
        </p:nvSpPr>
        <p:spPr>
          <a:xfrm>
            <a:off x="3156668" y="6457230"/>
            <a:ext cx="2671638" cy="369332"/>
          </a:xfrm>
          <a:prstGeom prst="rect">
            <a:avLst/>
          </a:prstGeom>
          <a:noFill/>
        </p:spPr>
        <p:txBody>
          <a:bodyPr wrap="square" rtlCol="0">
            <a:spAutoFit/>
          </a:bodyPr>
          <a:lstStyle/>
          <a:p>
            <a:r>
              <a:rPr kumimoji="1" lang="ja-JP" altLang="en-US" dirty="0" smtClean="0"/>
              <a:t>処理を分散するサーバー</a:t>
            </a:r>
            <a:endParaRPr kumimoji="1" lang="ja-JP" altLang="en-US" dirty="0"/>
          </a:p>
        </p:txBody>
      </p:sp>
      <p:cxnSp>
        <p:nvCxnSpPr>
          <p:cNvPr id="39" name="直線矢印コネクタ 38"/>
          <p:cNvCxnSpPr>
            <a:stCxn id="30" idx="3"/>
            <a:endCxn id="32" idx="1"/>
          </p:cNvCxnSpPr>
          <p:nvPr/>
        </p:nvCxnSpPr>
        <p:spPr>
          <a:xfrm flipV="1">
            <a:off x="2629715" y="5015816"/>
            <a:ext cx="1490926" cy="2729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30" idx="3"/>
            <a:endCxn id="36" idx="1"/>
          </p:cNvCxnSpPr>
          <p:nvPr/>
        </p:nvCxnSpPr>
        <p:spPr>
          <a:xfrm>
            <a:off x="2629715" y="5288792"/>
            <a:ext cx="1490926" cy="3052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stCxn id="30" idx="3"/>
            <a:endCxn id="35" idx="1"/>
          </p:cNvCxnSpPr>
          <p:nvPr/>
        </p:nvCxnSpPr>
        <p:spPr>
          <a:xfrm>
            <a:off x="2629715" y="5288792"/>
            <a:ext cx="1498878" cy="886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正方形/長方形 77"/>
          <p:cNvSpPr/>
          <p:nvPr/>
        </p:nvSpPr>
        <p:spPr>
          <a:xfrm>
            <a:off x="466648" y="5932829"/>
            <a:ext cx="2162379" cy="40900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smtClean="0"/>
              <a:t>大量の動画データ</a:t>
            </a:r>
            <a:endParaRPr kumimoji="1" lang="en-US" altLang="ja-JP" dirty="0" smtClean="0"/>
          </a:p>
        </p:txBody>
      </p:sp>
      <p:cxnSp>
        <p:nvCxnSpPr>
          <p:cNvPr id="80" name="直線矢印コネクタ 79"/>
          <p:cNvCxnSpPr>
            <a:stCxn id="78" idx="3"/>
            <a:endCxn id="35" idx="1"/>
          </p:cNvCxnSpPr>
          <p:nvPr/>
        </p:nvCxnSpPr>
        <p:spPr>
          <a:xfrm>
            <a:off x="2629027" y="6137331"/>
            <a:ext cx="1499566" cy="3812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1" name="直線矢印コネクタ 80"/>
          <p:cNvCxnSpPr>
            <a:stCxn id="78" idx="3"/>
            <a:endCxn id="32" idx="1"/>
          </p:cNvCxnSpPr>
          <p:nvPr/>
        </p:nvCxnSpPr>
        <p:spPr>
          <a:xfrm flipV="1">
            <a:off x="2629027" y="5015816"/>
            <a:ext cx="1491614" cy="112151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2" name="直線矢印コネクタ 81"/>
          <p:cNvCxnSpPr>
            <a:stCxn id="78" idx="3"/>
            <a:endCxn id="36" idx="1"/>
          </p:cNvCxnSpPr>
          <p:nvPr/>
        </p:nvCxnSpPr>
        <p:spPr>
          <a:xfrm flipV="1">
            <a:off x="2629027" y="5594081"/>
            <a:ext cx="1491614" cy="54325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87" name="正方形/長方形 86"/>
          <p:cNvSpPr/>
          <p:nvPr/>
        </p:nvSpPr>
        <p:spPr>
          <a:xfrm>
            <a:off x="6178660" y="5337957"/>
            <a:ext cx="2615980" cy="72156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dirty="0" smtClean="0"/>
              <a:t>合成されたデータ</a:t>
            </a:r>
            <a:endParaRPr kumimoji="1" lang="ja-JP" altLang="en-US" dirty="0"/>
          </a:p>
        </p:txBody>
      </p:sp>
      <p:cxnSp>
        <p:nvCxnSpPr>
          <p:cNvPr id="95" name="直線矢印コネクタ 94"/>
          <p:cNvCxnSpPr>
            <a:stCxn id="3" idx="2"/>
            <a:endCxn id="87" idx="1"/>
          </p:cNvCxnSpPr>
          <p:nvPr/>
        </p:nvCxnSpPr>
        <p:spPr>
          <a:xfrm>
            <a:off x="4631810" y="5041127"/>
            <a:ext cx="1546850" cy="65761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96" name="直線矢印コネクタ 95"/>
          <p:cNvCxnSpPr>
            <a:stCxn id="36" idx="3"/>
            <a:endCxn id="87" idx="1"/>
          </p:cNvCxnSpPr>
          <p:nvPr/>
        </p:nvCxnSpPr>
        <p:spPr>
          <a:xfrm>
            <a:off x="4548147" y="5594081"/>
            <a:ext cx="1630513" cy="10465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97" name="直線矢印コネクタ 96"/>
          <p:cNvCxnSpPr>
            <a:stCxn id="35" idx="3"/>
            <a:endCxn id="87" idx="1"/>
          </p:cNvCxnSpPr>
          <p:nvPr/>
        </p:nvCxnSpPr>
        <p:spPr>
          <a:xfrm flipV="1">
            <a:off x="4556099" y="5698739"/>
            <a:ext cx="1622561" cy="47671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4827043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研究目的</a:t>
            </a:r>
          </a:p>
        </p:txBody>
      </p:sp>
      <p:sp>
        <p:nvSpPr>
          <p:cNvPr id="3" name="コンテンツ プレースホルダー 2"/>
          <p:cNvSpPr>
            <a:spLocks noGrp="1"/>
          </p:cNvSpPr>
          <p:nvPr>
            <p:ph idx="1"/>
          </p:nvPr>
        </p:nvSpPr>
        <p:spPr>
          <a:xfrm>
            <a:off x="628650" y="1846645"/>
            <a:ext cx="7886700" cy="4351338"/>
          </a:xfrm>
        </p:spPr>
        <p:txBody>
          <a:bodyPr/>
          <a:lstStyle/>
          <a:p>
            <a:r>
              <a:rPr lang="ja-JP" altLang="en-US" sz="2800" dirty="0"/>
              <a:t>楽曲</a:t>
            </a:r>
            <a:r>
              <a:rPr lang="en-US" altLang="ja-JP" sz="2800" dirty="0"/>
              <a:t>SNS</a:t>
            </a:r>
            <a:r>
              <a:rPr lang="ja-JP" altLang="en-US" sz="2800" dirty="0"/>
              <a:t>における楽曲コンテンツと動画コンテンツの並列マッチング処理システムの</a:t>
            </a:r>
            <a:r>
              <a:rPr lang="ja-JP" altLang="en-US" dirty="0"/>
              <a:t>提案</a:t>
            </a:r>
            <a:endParaRPr kumimoji="1" lang="en-US" altLang="ja-JP" dirty="0"/>
          </a:p>
          <a:p>
            <a:pPr marL="0" indent="0">
              <a:buNone/>
            </a:pPr>
            <a:endParaRPr lang="en-US" altLang="ja-JP" dirty="0"/>
          </a:p>
          <a:p>
            <a:r>
              <a:rPr kumimoji="1" lang="ja-JP" altLang="en-US" dirty="0"/>
              <a:t>実験システムの</a:t>
            </a:r>
            <a:r>
              <a:rPr lang="ja-JP" altLang="en-US" dirty="0"/>
              <a:t>構築</a:t>
            </a:r>
            <a:endParaRPr kumimoji="1" lang="en-US" altLang="ja-JP" dirty="0"/>
          </a:p>
          <a:p>
            <a:pPr marL="0" indent="0">
              <a:buNone/>
            </a:pPr>
            <a:endParaRPr kumimoji="1" lang="en-US" altLang="ja-JP" dirty="0"/>
          </a:p>
          <a:p>
            <a:r>
              <a:rPr lang="ja-JP" altLang="en-US" dirty="0"/>
              <a:t>実験による，提案システムの実現可能性の評価</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5</a:t>
            </a:fld>
            <a:endParaRPr kumimoji="1" lang="ja-JP" altLang="en-US"/>
          </a:p>
        </p:txBody>
      </p:sp>
    </p:spTree>
    <p:extLst>
      <p:ext uri="{BB962C8B-B14F-4D97-AF65-F5344CB8AC3E}">
        <p14:creationId xmlns:p14="http://schemas.microsoft.com/office/powerpoint/2010/main" val="1144721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実験環境</a:t>
            </a:r>
            <a:endParaRPr kumimoji="1" lang="ja-JP" altLang="en-US" dirty="0"/>
          </a:p>
        </p:txBody>
      </p:sp>
      <p:graphicFrame>
        <p:nvGraphicFramePr>
          <p:cNvPr id="7" name="コンテンツ プレースホルダー 6"/>
          <p:cNvGraphicFramePr>
            <a:graphicFrameLocks noGrp="1"/>
          </p:cNvGraphicFramePr>
          <p:nvPr>
            <p:ph idx="1"/>
            <p:extLst>
              <p:ext uri="{D42A27DB-BD31-4B8C-83A1-F6EECF244321}">
                <p14:modId xmlns:p14="http://schemas.microsoft.com/office/powerpoint/2010/main" val="253861860"/>
              </p:ext>
            </p:extLst>
          </p:nvPr>
        </p:nvGraphicFramePr>
        <p:xfrm>
          <a:off x="628650" y="1825625"/>
          <a:ext cx="7799733" cy="741680"/>
        </p:xfrm>
        <a:graphic>
          <a:graphicData uri="http://schemas.openxmlformats.org/drawingml/2006/table">
            <a:tbl>
              <a:tblPr firstRow="1" bandRow="1">
                <a:tableStyleId>{5C22544A-7EE6-4342-B048-85BDC9FD1C3A}</a:tableStyleId>
              </a:tblPr>
              <a:tblGrid>
                <a:gridCol w="2599911">
                  <a:extLst>
                    <a:ext uri="{9D8B030D-6E8A-4147-A177-3AD203B41FA5}">
                      <a16:colId xmlns:a16="http://schemas.microsoft.com/office/drawing/2014/main" val="1402794385"/>
                    </a:ext>
                  </a:extLst>
                </a:gridCol>
                <a:gridCol w="2599911">
                  <a:extLst>
                    <a:ext uri="{9D8B030D-6E8A-4147-A177-3AD203B41FA5}">
                      <a16:colId xmlns:a16="http://schemas.microsoft.com/office/drawing/2014/main" val="88355118"/>
                    </a:ext>
                  </a:extLst>
                </a:gridCol>
                <a:gridCol w="2599911">
                  <a:extLst>
                    <a:ext uri="{9D8B030D-6E8A-4147-A177-3AD203B41FA5}">
                      <a16:colId xmlns:a16="http://schemas.microsoft.com/office/drawing/2014/main" val="1273748139"/>
                    </a:ext>
                  </a:extLst>
                </a:gridCol>
              </a:tblGrid>
              <a:tr h="370840">
                <a:tc>
                  <a:txBody>
                    <a:bodyPr/>
                    <a:lstStyle/>
                    <a:p>
                      <a:r>
                        <a:rPr kumimoji="1" lang="ja-JP" altLang="en-US" dirty="0" smtClean="0"/>
                        <a:t>機器名</a:t>
                      </a:r>
                      <a:endParaRPr kumimoji="1" lang="ja-JP" altLang="en-US" dirty="0"/>
                    </a:p>
                  </a:txBody>
                  <a:tcPr/>
                </a:tc>
                <a:tc>
                  <a:txBody>
                    <a:bodyPr/>
                    <a:lstStyle/>
                    <a:p>
                      <a:r>
                        <a:rPr kumimoji="1" lang="ja-JP" altLang="en-US" dirty="0" smtClean="0"/>
                        <a:t>台数</a:t>
                      </a:r>
                      <a:endParaRPr kumimoji="1" lang="ja-JP" altLang="en-US" dirty="0"/>
                    </a:p>
                  </a:txBody>
                  <a:tcPr/>
                </a:tc>
                <a:tc>
                  <a:txBody>
                    <a:bodyPr/>
                    <a:lstStyle/>
                    <a:p>
                      <a:r>
                        <a:rPr kumimoji="1" lang="en-US" altLang="ja-JP" dirty="0" smtClean="0"/>
                        <a:t>OS</a:t>
                      </a:r>
                      <a:endParaRPr kumimoji="1" lang="ja-JP" altLang="en-US" dirty="0"/>
                    </a:p>
                  </a:txBody>
                  <a:tcPr/>
                </a:tc>
                <a:extLst>
                  <a:ext uri="{0D108BD9-81ED-4DB2-BD59-A6C34878D82A}">
                    <a16:rowId xmlns:a16="http://schemas.microsoft.com/office/drawing/2014/main" val="3682346588"/>
                  </a:ext>
                </a:extLst>
              </a:tr>
              <a:tr h="370840">
                <a:tc>
                  <a:txBody>
                    <a:bodyPr/>
                    <a:lstStyle/>
                    <a:p>
                      <a:r>
                        <a:rPr kumimoji="1" lang="en-US" altLang="ja-JP" dirty="0" smtClean="0"/>
                        <a:t>Raspberry</a:t>
                      </a:r>
                      <a:r>
                        <a:rPr kumimoji="1" lang="en-US" altLang="ja-JP" baseline="0" dirty="0" smtClean="0"/>
                        <a:t> pi 4B 2G</a:t>
                      </a:r>
                      <a:endParaRPr kumimoji="1" lang="ja-JP" altLang="en-US" dirty="0"/>
                    </a:p>
                  </a:txBody>
                  <a:tcPr/>
                </a:tc>
                <a:tc>
                  <a:txBody>
                    <a:bodyPr/>
                    <a:lstStyle/>
                    <a:p>
                      <a:r>
                        <a:rPr kumimoji="1" lang="en-US" altLang="ja-JP" dirty="0" smtClean="0"/>
                        <a:t>2</a:t>
                      </a:r>
                      <a:endParaRPr kumimoji="1" lang="ja-JP" altLang="en-US" dirty="0"/>
                    </a:p>
                  </a:txBody>
                  <a:tcPr/>
                </a:tc>
                <a:tc>
                  <a:txBody>
                    <a:bodyPr/>
                    <a:lstStyle/>
                    <a:p>
                      <a:r>
                        <a:rPr kumimoji="1" lang="en-US" altLang="ja-JP" dirty="0" err="1" smtClean="0"/>
                        <a:t>Raspbian</a:t>
                      </a:r>
                      <a:endParaRPr kumimoji="1" lang="en-US" altLang="ja-JP" dirty="0" smtClean="0"/>
                    </a:p>
                  </a:txBody>
                  <a:tcPr/>
                </a:tc>
                <a:extLst>
                  <a:ext uri="{0D108BD9-81ED-4DB2-BD59-A6C34878D82A}">
                    <a16:rowId xmlns:a16="http://schemas.microsoft.com/office/drawing/2014/main" val="1746402446"/>
                  </a:ext>
                </a:extLst>
              </a:tr>
            </a:tbl>
          </a:graphicData>
        </a:graphic>
      </p:graphicFrame>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6</a:t>
            </a:fld>
            <a:endParaRPr lang="ja-JP" altLang="en-US" dirty="0"/>
          </a:p>
        </p:txBody>
      </p:sp>
      <p:sp>
        <p:nvSpPr>
          <p:cNvPr id="3" name="テキスト ボックス 2"/>
          <p:cNvSpPr txBox="1"/>
          <p:nvPr/>
        </p:nvSpPr>
        <p:spPr>
          <a:xfrm>
            <a:off x="739471" y="3427012"/>
            <a:ext cx="7474226" cy="369332"/>
          </a:xfrm>
          <a:prstGeom prst="rect">
            <a:avLst/>
          </a:prstGeom>
          <a:noFill/>
        </p:spPr>
        <p:txBody>
          <a:bodyPr wrap="square" rtlCol="0">
            <a:spAutoFit/>
          </a:bodyPr>
          <a:lstStyle/>
          <a:p>
            <a:r>
              <a:rPr kumimoji="1" lang="ja-JP" altLang="en-US" dirty="0" smtClean="0"/>
              <a:t>・ジャンル分け・動画と音楽の合成での並列処理でしよう。</a:t>
            </a:r>
            <a:endParaRPr kumimoji="1" lang="ja-JP" altLang="en-US" dirty="0"/>
          </a:p>
        </p:txBody>
      </p:sp>
    </p:spTree>
    <p:extLst>
      <p:ext uri="{BB962C8B-B14F-4D97-AF65-F5344CB8AC3E}">
        <p14:creationId xmlns:p14="http://schemas.microsoft.com/office/powerpoint/2010/main" val="8571185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LibROSA</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en-US" altLang="ja-JP" dirty="0" err="1" smtClean="0"/>
              <a:t>LibROSA</a:t>
            </a:r>
            <a:r>
              <a:rPr kumimoji="1" lang="ja-JP" altLang="en-US" dirty="0" smtClean="0"/>
              <a:t>は</a:t>
            </a:r>
            <a:r>
              <a:rPr lang="ja-JP" altLang="en-US" dirty="0"/>
              <a:t>音楽と音声の解析のため</a:t>
            </a:r>
            <a:r>
              <a:rPr lang="ja-JP" altLang="en-US" dirty="0" smtClean="0"/>
              <a:t>の</a:t>
            </a:r>
            <a:r>
              <a:rPr lang="en-US" altLang="ja-JP" dirty="0" smtClean="0"/>
              <a:t>python</a:t>
            </a:r>
            <a:r>
              <a:rPr lang="ja-JP" altLang="en-US" dirty="0" smtClean="0"/>
              <a:t>パッケージ</a:t>
            </a:r>
            <a:endParaRPr lang="en-US" altLang="ja-JP" dirty="0" smtClean="0"/>
          </a:p>
          <a:p>
            <a:pPr marL="0" indent="0">
              <a:buNone/>
            </a:pPr>
            <a:endParaRPr kumimoji="1" lang="en-US" altLang="ja-JP" dirty="0"/>
          </a:p>
          <a:p>
            <a:pPr marL="0" indent="0">
              <a:buNone/>
            </a:pPr>
            <a:r>
              <a:rPr lang="ja-JP" altLang="en-US" dirty="0" smtClean="0"/>
              <a:t>スペクトル解析、テンポの分析、画像出力など、音楽の分析に必要な機能があらかじめ実装されている。</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7</a:t>
            </a:fld>
            <a:endParaRPr lang="ja-JP" altLang="en-US" dirty="0"/>
          </a:p>
        </p:txBody>
      </p:sp>
    </p:spTree>
    <p:extLst>
      <p:ext uri="{BB962C8B-B14F-4D97-AF65-F5344CB8AC3E}">
        <p14:creationId xmlns:p14="http://schemas.microsoft.com/office/powerpoint/2010/main" val="29661816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7"/>
            <a:ext cx="4910611" cy="891180"/>
          </a:xfrm>
        </p:spPr>
        <p:txBody>
          <a:bodyPr>
            <a:normAutofit fontScale="90000"/>
          </a:bodyPr>
          <a:lstStyle/>
          <a:p>
            <a:r>
              <a:rPr lang="ja-JP" altLang="en-US" dirty="0"/>
              <a:t>提案システムの概要</a:t>
            </a:r>
            <a:endParaRPr kumimoji="1" lang="ja-JP" altLang="en-US" dirty="0"/>
          </a:p>
        </p:txBody>
      </p:sp>
      <p:sp>
        <p:nvSpPr>
          <p:cNvPr id="3" name="コンテンツ プレースホルダー 2"/>
          <p:cNvSpPr>
            <a:spLocks noGrp="1"/>
          </p:cNvSpPr>
          <p:nvPr>
            <p:ph idx="1"/>
          </p:nvPr>
        </p:nvSpPr>
        <p:spPr/>
        <p:txBody>
          <a:bodyPr/>
          <a:lstStyle/>
          <a:p>
            <a:pPr marL="0" indent="0">
              <a:buNone/>
            </a:pPr>
            <a:endParaRPr kumimoji="1" lang="en-US" altLang="ja-JP" dirty="0"/>
          </a:p>
          <a:p>
            <a:pPr marL="0" indent="0">
              <a:buNone/>
            </a:pPr>
            <a:endParaRPr lang="en-US" altLang="ja-JP"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8</a:t>
            </a:fld>
            <a:endParaRPr kumimoji="1" lang="ja-JP" altLang="en-US"/>
          </a:p>
        </p:txBody>
      </p:sp>
      <p:sp>
        <p:nvSpPr>
          <p:cNvPr id="6" name="フローチャート: 磁気ディスク 5"/>
          <p:cNvSpPr/>
          <p:nvPr/>
        </p:nvSpPr>
        <p:spPr>
          <a:xfrm>
            <a:off x="1456572" y="1671210"/>
            <a:ext cx="1518699" cy="81103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音楽データベース</a:t>
            </a:r>
          </a:p>
        </p:txBody>
      </p:sp>
      <p:sp>
        <p:nvSpPr>
          <p:cNvPr id="8" name="下矢印 7"/>
          <p:cNvSpPr/>
          <p:nvPr/>
        </p:nvSpPr>
        <p:spPr>
          <a:xfrm rot="16200000">
            <a:off x="611889" y="1523290"/>
            <a:ext cx="239041" cy="10875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25460" y="1331060"/>
            <a:ext cx="2115048" cy="646331"/>
          </a:xfrm>
          <a:prstGeom prst="rect">
            <a:avLst/>
          </a:prstGeom>
          <a:noFill/>
        </p:spPr>
        <p:txBody>
          <a:bodyPr wrap="square" rtlCol="0">
            <a:spAutoFit/>
          </a:bodyPr>
          <a:lstStyle/>
          <a:p>
            <a:r>
              <a:rPr kumimoji="1" lang="ja-JP" altLang="en-US" dirty="0"/>
              <a:t>投稿された著作権フリーの音楽</a:t>
            </a:r>
          </a:p>
        </p:txBody>
      </p:sp>
      <p:sp>
        <p:nvSpPr>
          <p:cNvPr id="11" name="フローチャート: 磁気ディスク 10"/>
          <p:cNvSpPr/>
          <p:nvPr/>
        </p:nvSpPr>
        <p:spPr>
          <a:xfrm>
            <a:off x="383146" y="3646758"/>
            <a:ext cx="2146852" cy="81103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観光地推薦動画データベース</a:t>
            </a:r>
            <a:endParaRPr kumimoji="1" lang="ja-JP" altLang="en-US" dirty="0"/>
          </a:p>
        </p:txBody>
      </p:sp>
      <p:sp>
        <p:nvSpPr>
          <p:cNvPr id="12" name="下矢印 11"/>
          <p:cNvSpPr/>
          <p:nvPr/>
        </p:nvSpPr>
        <p:spPr>
          <a:xfrm rot="16200000">
            <a:off x="3482217" y="1661743"/>
            <a:ext cx="178807" cy="8299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ローチャート: 磁気ディスク 13"/>
          <p:cNvSpPr/>
          <p:nvPr/>
        </p:nvSpPr>
        <p:spPr>
          <a:xfrm>
            <a:off x="6758857" y="1658722"/>
            <a:ext cx="2202014" cy="83600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ジャンル分けされた音楽データベース</a:t>
            </a:r>
          </a:p>
        </p:txBody>
      </p:sp>
      <p:sp>
        <p:nvSpPr>
          <p:cNvPr id="15" name="右矢印 14"/>
          <p:cNvSpPr/>
          <p:nvPr/>
        </p:nvSpPr>
        <p:spPr>
          <a:xfrm>
            <a:off x="5830850" y="1924981"/>
            <a:ext cx="779412" cy="2411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4792025" y="4583877"/>
            <a:ext cx="2472607" cy="923330"/>
          </a:xfrm>
          <a:prstGeom prst="rect">
            <a:avLst/>
          </a:prstGeom>
          <a:noFill/>
        </p:spPr>
        <p:txBody>
          <a:bodyPr wrap="square" rtlCol="0">
            <a:spAutoFit/>
          </a:bodyPr>
          <a:lstStyle/>
          <a:p>
            <a:r>
              <a:rPr lang="ja-JP" altLang="en-US" dirty="0"/>
              <a:t>自分の主観</a:t>
            </a:r>
            <a:r>
              <a:rPr lang="ja-JP" altLang="en-US" dirty="0" smtClean="0"/>
              <a:t>で動画</a:t>
            </a:r>
            <a:r>
              <a:rPr kumimoji="1" lang="ja-JP" altLang="en-US" dirty="0" smtClean="0"/>
              <a:t>と</a:t>
            </a:r>
            <a:r>
              <a:rPr kumimoji="1" lang="ja-JP" altLang="en-US" dirty="0"/>
              <a:t>音楽のジャンルでマッチング</a:t>
            </a:r>
          </a:p>
        </p:txBody>
      </p:sp>
      <p:sp>
        <p:nvSpPr>
          <p:cNvPr id="19" name="フローチャート: 磁気ディスク 18"/>
          <p:cNvSpPr/>
          <p:nvPr/>
        </p:nvSpPr>
        <p:spPr>
          <a:xfrm>
            <a:off x="6758857" y="5480191"/>
            <a:ext cx="2202014" cy="86843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BGM</a:t>
            </a:r>
            <a:r>
              <a:rPr lang="ja-JP" altLang="en-US" dirty="0"/>
              <a:t>付き観光地推薦動画データベース</a:t>
            </a:r>
            <a:endParaRPr kumimoji="1" lang="ja-JP" altLang="en-US" dirty="0"/>
          </a:p>
        </p:txBody>
      </p:sp>
      <p:sp>
        <p:nvSpPr>
          <p:cNvPr id="20" name="縦巻き 19"/>
          <p:cNvSpPr/>
          <p:nvPr/>
        </p:nvSpPr>
        <p:spPr>
          <a:xfrm>
            <a:off x="4009620" y="1469755"/>
            <a:ext cx="1750990" cy="1213940"/>
          </a:xfrm>
          <a:prstGeom prst="verticalScroll">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音楽ジャンル</a:t>
            </a:r>
            <a:r>
              <a:rPr lang="ja-JP" altLang="en-US" dirty="0"/>
              <a:t>分けシステム</a:t>
            </a:r>
            <a:endParaRPr kumimoji="1" lang="ja-JP" altLang="en-US" dirty="0"/>
          </a:p>
        </p:txBody>
      </p:sp>
      <p:sp>
        <p:nvSpPr>
          <p:cNvPr id="21" name="縦巻き 20"/>
          <p:cNvSpPr/>
          <p:nvPr/>
        </p:nvSpPr>
        <p:spPr>
          <a:xfrm>
            <a:off x="6610261" y="3337233"/>
            <a:ext cx="2302904" cy="1213940"/>
          </a:xfrm>
          <a:prstGeom prst="verticalScroll">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動画と音楽のマッチングシステム</a:t>
            </a:r>
            <a:endParaRPr kumimoji="1" lang="ja-JP" altLang="en-US" dirty="0"/>
          </a:p>
        </p:txBody>
      </p:sp>
      <p:sp>
        <p:nvSpPr>
          <p:cNvPr id="22" name="右矢印 21"/>
          <p:cNvSpPr/>
          <p:nvPr/>
        </p:nvSpPr>
        <p:spPr>
          <a:xfrm>
            <a:off x="2822713" y="3933006"/>
            <a:ext cx="3635237" cy="2385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下矢印 22"/>
          <p:cNvSpPr/>
          <p:nvPr/>
        </p:nvSpPr>
        <p:spPr>
          <a:xfrm>
            <a:off x="7092564" y="4745546"/>
            <a:ext cx="1393957" cy="6668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下矢印 23"/>
          <p:cNvSpPr/>
          <p:nvPr/>
        </p:nvSpPr>
        <p:spPr>
          <a:xfrm>
            <a:off x="7036905" y="2649145"/>
            <a:ext cx="1542552" cy="5164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p:nvSpPr>
        <p:spPr>
          <a:xfrm>
            <a:off x="2342728" y="2455311"/>
            <a:ext cx="1756094" cy="738664"/>
          </a:xfrm>
          <a:prstGeom prst="rect">
            <a:avLst/>
          </a:prstGeom>
          <a:noFill/>
        </p:spPr>
        <p:txBody>
          <a:bodyPr wrap="square" rtlCol="0">
            <a:spAutoFit/>
          </a:bodyPr>
          <a:lstStyle/>
          <a:p>
            <a:r>
              <a:rPr lang="ja-JP" altLang="en-US" sz="1400" dirty="0"/>
              <a:t>ラウンドロビンを利用し，</a:t>
            </a:r>
            <a:r>
              <a:rPr kumimoji="1" lang="ja-JP" altLang="en-US" sz="1400" dirty="0"/>
              <a:t>いくつかのサーバーに処理</a:t>
            </a:r>
            <a:r>
              <a:rPr kumimoji="1" lang="ja-JP" altLang="en-US" sz="1400" dirty="0" smtClean="0"/>
              <a:t>を分散</a:t>
            </a:r>
            <a:endParaRPr kumimoji="1" lang="ja-JP" altLang="en-US" sz="1400"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689" y="5412494"/>
            <a:ext cx="1745309" cy="1308982"/>
          </a:xfrm>
          <a:prstGeom prst="rect">
            <a:avLst/>
          </a:prstGeom>
        </p:spPr>
      </p:pic>
      <p:cxnSp>
        <p:nvCxnSpPr>
          <p:cNvPr id="10" name="直線コネクタ 9"/>
          <p:cNvCxnSpPr/>
          <p:nvPr/>
        </p:nvCxnSpPr>
        <p:spPr>
          <a:xfrm flipH="1">
            <a:off x="858741" y="4863342"/>
            <a:ext cx="3781590" cy="4799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flipH="1">
            <a:off x="5984782" y="5301356"/>
            <a:ext cx="352408" cy="3209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2775502" y="5412353"/>
            <a:ext cx="2763759" cy="943997"/>
          </a:xfrm>
          <a:prstGeom prst="rect">
            <a:avLst/>
          </a:prstGeom>
          <a:noFill/>
        </p:spPr>
        <p:txBody>
          <a:bodyPr wrap="square" rtlCol="0">
            <a:spAutoFit/>
          </a:bodyPr>
          <a:lstStyle/>
          <a:p>
            <a:r>
              <a:rPr kumimoji="1" lang="ja-JP" altLang="en-US" dirty="0"/>
              <a:t>観光地から明るい印象を受けるので，“元気が出る”音楽とマッチング</a:t>
            </a:r>
          </a:p>
        </p:txBody>
      </p:sp>
    </p:spTree>
    <p:extLst>
      <p:ext uri="{BB962C8B-B14F-4D97-AF65-F5344CB8AC3E}">
        <p14:creationId xmlns:p14="http://schemas.microsoft.com/office/powerpoint/2010/main" val="42246689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r>
              <a:rPr kumimoji="1" lang="ja-JP" altLang="en-US" dirty="0" smtClean="0"/>
              <a:t>ラウンドロビンシステム</a:t>
            </a:r>
            <a:endParaRPr kumimoji="1" lang="en-US" altLang="ja-JP" dirty="0" smtClean="0"/>
          </a:p>
          <a:p>
            <a:r>
              <a:rPr lang="ja-JP" altLang="en-US" dirty="0"/>
              <a:t>音楽と動画</a:t>
            </a:r>
            <a:r>
              <a:rPr lang="ja-JP" altLang="en-US" dirty="0" smtClean="0"/>
              <a:t>の</a:t>
            </a:r>
            <a:r>
              <a:rPr lang="ja-JP" altLang="en-US" dirty="0"/>
              <a:t>合成</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9</a:t>
            </a:fld>
            <a:endParaRPr lang="ja-JP" altLang="en-US" dirty="0"/>
          </a:p>
        </p:txBody>
      </p:sp>
    </p:spTree>
    <p:extLst>
      <p:ext uri="{BB962C8B-B14F-4D97-AF65-F5344CB8AC3E}">
        <p14:creationId xmlns:p14="http://schemas.microsoft.com/office/powerpoint/2010/main" val="2414674720"/>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1496</TotalTime>
  <Words>495</Words>
  <Application>Microsoft Office PowerPoint</Application>
  <PresentationFormat>画面に合わせる (4:3)</PresentationFormat>
  <Paragraphs>87</Paragraphs>
  <Slides>11</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11</vt:i4>
      </vt:variant>
    </vt:vector>
  </HeadingPairs>
  <TitlesOfParts>
    <vt:vector size="16" baseType="lpstr">
      <vt:lpstr>ＭＳ Ｐゴシック</vt:lpstr>
      <vt:lpstr>Arial</vt:lpstr>
      <vt:lpstr>Calibri</vt:lpstr>
      <vt:lpstr>Calibri Light</vt:lpstr>
      <vt:lpstr>Office テーマ</vt:lpstr>
      <vt:lpstr>楽曲SNSにおける楽曲コンテンツと動画コンテンツの並列マッチング処理システム</vt:lpstr>
      <vt:lpstr>研究背景</vt:lpstr>
      <vt:lpstr>関連研究</vt:lpstr>
      <vt:lpstr>研究課題</vt:lpstr>
      <vt:lpstr>研究目的</vt:lpstr>
      <vt:lpstr>実験環境</vt:lpstr>
      <vt:lpstr>LibROSA</vt:lpstr>
      <vt:lpstr>提案システムの概要</vt:lpstr>
      <vt:lpstr>PowerPoint プレゼンテーション</vt:lpstr>
      <vt:lpstr>ジャンルによる楽曲と動画のマッチング</vt:lpstr>
      <vt:lpstr>前期までの進捗</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Shibamoto Eriko</dc:creator>
  <cp:lastModifiedBy>Windows ユーザー</cp:lastModifiedBy>
  <cp:revision>122</cp:revision>
  <cp:lastPrinted>2021-07-27T10:31:59Z</cp:lastPrinted>
  <dcterms:created xsi:type="dcterms:W3CDTF">2018-06-14T09:18:55Z</dcterms:created>
  <dcterms:modified xsi:type="dcterms:W3CDTF">2021-11-10T04:47:05Z</dcterms:modified>
</cp:coreProperties>
</file>