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70" r:id="rId2"/>
    <p:sldId id="257" r:id="rId3"/>
    <p:sldId id="258" r:id="rId4"/>
    <p:sldId id="260" r:id="rId5"/>
    <p:sldId id="261" r:id="rId6"/>
    <p:sldId id="297" r:id="rId7"/>
    <p:sldId id="275" r:id="rId8"/>
    <p:sldId id="284" r:id="rId9"/>
    <p:sldId id="285" r:id="rId10"/>
    <p:sldId id="296" r:id="rId11"/>
    <p:sldId id="298" r:id="rId12"/>
    <p:sldId id="286" r:id="rId13"/>
    <p:sldId id="288" r:id="rId14"/>
    <p:sldId id="290" r:id="rId15"/>
    <p:sldId id="292" r:id="rId16"/>
    <p:sldId id="294" r:id="rId17"/>
    <p:sldId id="295"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20A938-F567-0200-3577-BBAF6BF3EF12}" v="41" dt="2022-01-21T05:29:23.205"/>
    <p1510:client id="{AE4DCC18-CC09-45CA-A4D7-7B249BBF7ADD}" v="1074" dt="2022-01-21T04:05:48.835"/>
    <p1510:client id="{C852EECA-85D5-FAD9-E0D5-27F2258828A8}" v="44" dt="2022-01-21T05:12:25.78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8" autoAdjust="0"/>
    <p:restoredTop sz="94660"/>
  </p:normalViewPr>
  <p:slideViewPr>
    <p:cSldViewPr snapToGrid="0">
      <p:cViewPr varScale="1">
        <p:scale>
          <a:sx n="80" d="100"/>
          <a:sy n="80" d="100"/>
        </p:scale>
        <p:origin x="652" y="8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吉井　智哉" userId="S::s1821144@kait.jp::9d3a3cdf-439b-4fea-9963-989a53bbb60f" providerId="AD" clId="Web-{9620A938-F567-0200-3577-BBAF6BF3EF12}"/>
    <pc:docChg chg="modSld">
      <pc:chgData name="吉井　智哉" userId="S::s1821144@kait.jp::9d3a3cdf-439b-4fea-9963-989a53bbb60f" providerId="AD" clId="Web-{9620A938-F567-0200-3577-BBAF6BF3EF12}" dt="2022-01-21T05:29:23.205" v="38" actId="20577"/>
      <pc:docMkLst>
        <pc:docMk/>
      </pc:docMkLst>
      <pc:sldChg chg="modSp">
        <pc:chgData name="吉井　智哉" userId="S::s1821144@kait.jp::9d3a3cdf-439b-4fea-9963-989a53bbb60f" providerId="AD" clId="Web-{9620A938-F567-0200-3577-BBAF6BF3EF12}" dt="2022-01-21T05:27:33.342" v="10" actId="20577"/>
        <pc:sldMkLst>
          <pc:docMk/>
          <pc:sldMk cId="2779179843" sldId="288"/>
        </pc:sldMkLst>
        <pc:spChg chg="mod">
          <ac:chgData name="吉井　智哉" userId="S::s1821144@kait.jp::9d3a3cdf-439b-4fea-9963-989a53bbb60f" providerId="AD" clId="Web-{9620A938-F567-0200-3577-BBAF6BF3EF12}" dt="2022-01-21T05:27:33.342" v="10" actId="20577"/>
          <ac:spMkLst>
            <pc:docMk/>
            <pc:sldMk cId="2779179843" sldId="288"/>
            <ac:spMk id="3" creationId="{00000000-0000-0000-0000-000000000000}"/>
          </ac:spMkLst>
        </pc:spChg>
      </pc:sldChg>
      <pc:sldChg chg="modSp">
        <pc:chgData name="吉井　智哉" userId="S::s1821144@kait.jp::9d3a3cdf-439b-4fea-9963-989a53bbb60f" providerId="AD" clId="Web-{9620A938-F567-0200-3577-BBAF6BF3EF12}" dt="2022-01-21T05:25:41.417" v="7" actId="20577"/>
        <pc:sldMkLst>
          <pc:docMk/>
          <pc:sldMk cId="1415367311" sldId="292"/>
        </pc:sldMkLst>
        <pc:spChg chg="mod">
          <ac:chgData name="吉井　智哉" userId="S::s1821144@kait.jp::9d3a3cdf-439b-4fea-9963-989a53bbb60f" providerId="AD" clId="Web-{9620A938-F567-0200-3577-BBAF6BF3EF12}" dt="2022-01-21T05:25:41.417" v="7" actId="20577"/>
          <ac:spMkLst>
            <pc:docMk/>
            <pc:sldMk cId="1415367311" sldId="292"/>
            <ac:spMk id="3" creationId="{00000000-0000-0000-0000-000000000000}"/>
          </ac:spMkLst>
        </pc:spChg>
      </pc:sldChg>
      <pc:sldChg chg="modSp">
        <pc:chgData name="吉井　智哉" userId="S::s1821144@kait.jp::9d3a3cdf-439b-4fea-9963-989a53bbb60f" providerId="AD" clId="Web-{9620A938-F567-0200-3577-BBAF6BF3EF12}" dt="2022-01-21T05:25:17.932" v="4" actId="20577"/>
        <pc:sldMkLst>
          <pc:docMk/>
          <pc:sldMk cId="1800454056" sldId="294"/>
        </pc:sldMkLst>
        <pc:spChg chg="mod">
          <ac:chgData name="吉井　智哉" userId="S::s1821144@kait.jp::9d3a3cdf-439b-4fea-9963-989a53bbb60f" providerId="AD" clId="Web-{9620A938-F567-0200-3577-BBAF6BF3EF12}" dt="2022-01-21T05:25:17.932" v="4" actId="20577"/>
          <ac:spMkLst>
            <pc:docMk/>
            <pc:sldMk cId="1800454056" sldId="294"/>
            <ac:spMk id="3" creationId="{00000000-0000-0000-0000-000000000000}"/>
          </ac:spMkLst>
        </pc:spChg>
      </pc:sldChg>
      <pc:sldChg chg="delSp modSp">
        <pc:chgData name="吉井　智哉" userId="S::s1821144@kait.jp::9d3a3cdf-439b-4fea-9963-989a53bbb60f" providerId="AD" clId="Web-{9620A938-F567-0200-3577-BBAF6BF3EF12}" dt="2022-01-21T05:29:23.205" v="38" actId="20577"/>
        <pc:sldMkLst>
          <pc:docMk/>
          <pc:sldMk cId="2167084136" sldId="297"/>
        </pc:sldMkLst>
        <pc:spChg chg="mod">
          <ac:chgData name="吉井　智哉" userId="S::s1821144@kait.jp::9d3a3cdf-439b-4fea-9963-989a53bbb60f" providerId="AD" clId="Web-{9620A938-F567-0200-3577-BBAF6BF3EF12}" dt="2022-01-21T05:29:23.205" v="38" actId="20577"/>
          <ac:spMkLst>
            <pc:docMk/>
            <pc:sldMk cId="2167084136" sldId="297"/>
            <ac:spMk id="23" creationId="{47525942-DF78-4DB8-B3E1-CDE0AD78F3FC}"/>
          </ac:spMkLst>
        </pc:spChg>
        <pc:spChg chg="del mod">
          <ac:chgData name="吉井　智哉" userId="S::s1821144@kait.jp::9d3a3cdf-439b-4fea-9963-989a53bbb60f" providerId="AD" clId="Web-{9620A938-F567-0200-3577-BBAF6BF3EF12}" dt="2022-01-21T05:28:32.844" v="27"/>
          <ac:spMkLst>
            <pc:docMk/>
            <pc:sldMk cId="2167084136" sldId="297"/>
            <ac:spMk id="24" creationId="{12F29FF6-D0EE-4A4C-9275-4569E17283D3}"/>
          </ac:spMkLst>
        </pc:spChg>
        <pc:cxnChg chg="mod">
          <ac:chgData name="吉井　智哉" userId="S::s1821144@kait.jp::9d3a3cdf-439b-4fea-9963-989a53bbb60f" providerId="AD" clId="Web-{9620A938-F567-0200-3577-BBAF6BF3EF12}" dt="2022-01-21T05:21:45.097" v="1" actId="14100"/>
          <ac:cxnSpMkLst>
            <pc:docMk/>
            <pc:sldMk cId="2167084136" sldId="297"/>
            <ac:cxnSpMk id="29" creationId="{C46D4D84-CD79-4BAE-8464-326752E5CC5C}"/>
          </ac:cxnSpMkLst>
        </pc:cxnChg>
      </pc:sldChg>
    </pc:docChg>
  </pc:docChgLst>
  <pc:docChgLst>
    <pc:chgData name="吉井　智哉" userId="S::s1821144@kait.jp::9d3a3cdf-439b-4fea-9963-989a53bbb60f" providerId="AD" clId="Web-{C852EECA-85D5-FAD9-E0D5-27F2258828A8}"/>
    <pc:docChg chg="delSld modSld sldOrd">
      <pc:chgData name="吉井　智哉" userId="S::s1821144@kait.jp::9d3a3cdf-439b-4fea-9963-989a53bbb60f" providerId="AD" clId="Web-{C852EECA-85D5-FAD9-E0D5-27F2258828A8}" dt="2022-01-21T04:59:57.962" v="27" actId="20577"/>
      <pc:docMkLst>
        <pc:docMk/>
      </pc:docMkLst>
      <pc:sldChg chg="modSp">
        <pc:chgData name="吉井　智哉" userId="S::s1821144@kait.jp::9d3a3cdf-439b-4fea-9963-989a53bbb60f" providerId="AD" clId="Web-{C852EECA-85D5-FAD9-E0D5-27F2258828A8}" dt="2022-01-21T04:42:58.570" v="1" actId="20577"/>
        <pc:sldMkLst>
          <pc:docMk/>
          <pc:sldMk cId="2751752632" sldId="257"/>
        </pc:sldMkLst>
        <pc:spChg chg="mod">
          <ac:chgData name="吉井　智哉" userId="S::s1821144@kait.jp::9d3a3cdf-439b-4fea-9963-989a53bbb60f" providerId="AD" clId="Web-{C852EECA-85D5-FAD9-E0D5-27F2258828A8}" dt="2022-01-21T04:42:58.570" v="1" actId="20577"/>
          <ac:spMkLst>
            <pc:docMk/>
            <pc:sldMk cId="2751752632" sldId="257"/>
            <ac:spMk id="3" creationId="{00000000-0000-0000-0000-000000000000}"/>
          </ac:spMkLst>
        </pc:spChg>
      </pc:sldChg>
      <pc:sldChg chg="modSp">
        <pc:chgData name="吉井　智哉" userId="S::s1821144@kait.jp::9d3a3cdf-439b-4fea-9963-989a53bbb60f" providerId="AD" clId="Web-{C852EECA-85D5-FAD9-E0D5-27F2258828A8}" dt="2022-01-21T04:43:56.961" v="2" actId="14100"/>
        <pc:sldMkLst>
          <pc:docMk/>
          <pc:sldMk cId="3482704347" sldId="260"/>
        </pc:sldMkLst>
        <pc:cxnChg chg="mod">
          <ac:chgData name="吉井　智哉" userId="S::s1821144@kait.jp::9d3a3cdf-439b-4fea-9963-989a53bbb60f" providerId="AD" clId="Web-{C852EECA-85D5-FAD9-E0D5-27F2258828A8}" dt="2022-01-21T04:43:56.961" v="2" actId="14100"/>
          <ac:cxnSpMkLst>
            <pc:docMk/>
            <pc:sldMk cId="3482704347" sldId="260"/>
            <ac:cxnSpMk id="26" creationId="{950122A7-F701-42B5-ACE2-F35CB1A4F70F}"/>
          </ac:cxnSpMkLst>
        </pc:cxnChg>
      </pc:sldChg>
      <pc:sldChg chg="modSp">
        <pc:chgData name="吉井　智哉" userId="S::s1821144@kait.jp::9d3a3cdf-439b-4fea-9963-989a53bbb60f" providerId="AD" clId="Web-{C852EECA-85D5-FAD9-E0D5-27F2258828A8}" dt="2022-01-21T04:46:18.729" v="3" actId="20577"/>
        <pc:sldMkLst>
          <pc:docMk/>
          <pc:sldMk cId="2414674720" sldId="275"/>
        </pc:sldMkLst>
        <pc:spChg chg="mod">
          <ac:chgData name="吉井　智哉" userId="S::s1821144@kait.jp::9d3a3cdf-439b-4fea-9963-989a53bbb60f" providerId="AD" clId="Web-{C852EECA-85D5-FAD9-E0D5-27F2258828A8}" dt="2022-01-21T04:46:18.729" v="3" actId="20577"/>
          <ac:spMkLst>
            <pc:docMk/>
            <pc:sldMk cId="2414674720" sldId="275"/>
            <ac:spMk id="55" creationId="{00000000-0000-0000-0000-000000000000}"/>
          </ac:spMkLst>
        </pc:spChg>
      </pc:sldChg>
      <pc:sldChg chg="modSp del ord">
        <pc:chgData name="吉井　智哉" userId="S::s1821144@kait.jp::9d3a3cdf-439b-4fea-9963-989a53bbb60f" providerId="AD" clId="Web-{C852EECA-85D5-FAD9-E0D5-27F2258828A8}" dt="2022-01-21T04:48:53.294" v="9"/>
        <pc:sldMkLst>
          <pc:docMk/>
          <pc:sldMk cId="965173600" sldId="287"/>
        </pc:sldMkLst>
        <pc:spChg chg="mod">
          <ac:chgData name="吉井　智哉" userId="S::s1821144@kait.jp::9d3a3cdf-439b-4fea-9963-989a53bbb60f" providerId="AD" clId="Web-{C852EECA-85D5-FAD9-E0D5-27F2258828A8}" dt="2022-01-21T04:47:55.809" v="8" actId="14100"/>
          <ac:spMkLst>
            <pc:docMk/>
            <pc:sldMk cId="965173600" sldId="287"/>
            <ac:spMk id="6" creationId="{00000000-0000-0000-0000-000000000000}"/>
          </ac:spMkLst>
        </pc:spChg>
      </pc:sldChg>
      <pc:sldChg chg="modSp">
        <pc:chgData name="吉井　智哉" userId="S::s1821144@kait.jp::9d3a3cdf-439b-4fea-9963-989a53bbb60f" providerId="AD" clId="Web-{C852EECA-85D5-FAD9-E0D5-27F2258828A8}" dt="2022-01-21T04:59:57.962" v="27" actId="20577"/>
        <pc:sldMkLst>
          <pc:docMk/>
          <pc:sldMk cId="2167084136" sldId="297"/>
        </pc:sldMkLst>
        <pc:spChg chg="mod">
          <ac:chgData name="吉井　智哉" userId="S::s1821144@kait.jp::9d3a3cdf-439b-4fea-9963-989a53bbb60f" providerId="AD" clId="Web-{C852EECA-85D5-FAD9-E0D5-27F2258828A8}" dt="2022-01-21T04:46:32.136" v="4" actId="14100"/>
          <ac:spMkLst>
            <pc:docMk/>
            <pc:sldMk cId="2167084136" sldId="297"/>
            <ac:spMk id="23" creationId="{47525942-DF78-4DB8-B3E1-CDE0AD78F3FC}"/>
          </ac:spMkLst>
        </pc:spChg>
        <pc:spChg chg="mod">
          <ac:chgData name="吉井　智哉" userId="S::s1821144@kait.jp::9d3a3cdf-439b-4fea-9963-989a53bbb60f" providerId="AD" clId="Web-{C852EECA-85D5-FAD9-E0D5-27F2258828A8}" dt="2022-01-21T04:59:57.962" v="27" actId="20577"/>
          <ac:spMkLst>
            <pc:docMk/>
            <pc:sldMk cId="2167084136" sldId="297"/>
            <ac:spMk id="24" creationId="{12F29FF6-D0EE-4A4C-9275-4569E17283D3}"/>
          </ac:spMkLst>
        </pc:spChg>
        <pc:cxnChg chg="mod">
          <ac:chgData name="吉井　智哉" userId="S::s1821144@kait.jp::9d3a3cdf-439b-4fea-9963-989a53bbb60f" providerId="AD" clId="Web-{C852EECA-85D5-FAD9-E0D5-27F2258828A8}" dt="2022-01-21T04:47:07.355" v="6" actId="14100"/>
          <ac:cxnSpMkLst>
            <pc:docMk/>
            <pc:sldMk cId="2167084136" sldId="297"/>
            <ac:cxnSpMk id="27" creationId="{D9DE6D2C-0F32-4393-B977-EACD7DD6669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2022/1/24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32464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a:t>そのため誰でも音楽を</a:t>
            </a:r>
            <a:r>
              <a:rPr lang="en-US" altLang="ja-JP"/>
              <a:t>SNS</a:t>
            </a:r>
            <a:r>
              <a:rPr lang="ja-JP" altLang="en-US"/>
              <a:t>などに投稿できるようになっているため</a:t>
            </a:r>
            <a:r>
              <a:rPr lang="en-US" altLang="ja-JP"/>
              <a:t>SNS</a:t>
            </a:r>
            <a:r>
              <a:rPr lang="ja-JP" altLang="en-US"/>
              <a:t>などに投稿される楽曲が莫大な量になってきている．</a:t>
            </a:r>
            <a:endParaRPr lang="en-US" altLang="ja-JP"/>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1876663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mtClean="0"/>
              <a:t>ラウンドロビンを採用した理由</a:t>
            </a:r>
            <a:endParaRPr kumimoji="1" lang="ja-JP" altLang="en-US"/>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6</a:t>
            </a:fld>
            <a:endParaRPr kumimoji="1" lang="ja-JP" altLang="en-US"/>
          </a:p>
        </p:txBody>
      </p:sp>
    </p:spTree>
    <p:extLst>
      <p:ext uri="{BB962C8B-B14F-4D97-AF65-F5344CB8AC3E}">
        <p14:creationId xmlns:p14="http://schemas.microsoft.com/office/powerpoint/2010/main" val="3492889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514350" indent="-514350">
              <a:buFont typeface="+mj-lt"/>
              <a:buAutoNum type="arabicPeriod"/>
            </a:pPr>
            <a:r>
              <a:rPr lang="ja-JP" altLang="en-US" dirty="0"/>
              <a:t>楽曲投稿型</a:t>
            </a:r>
            <a:r>
              <a:rPr lang="en-US" altLang="ja-JP" dirty="0"/>
              <a:t>SNS</a:t>
            </a:r>
            <a:r>
              <a:rPr lang="ja-JP" altLang="en-US" dirty="0"/>
              <a:t>に投稿された楽曲を保存</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楽曲から分析した周波数をスペクトログラムとして可視化</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楽曲から特徴を抽出，機械学習しジャンルを推定</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dirty="0"/>
              <a:t>１～３を複数のサーバで実行</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7</a:t>
            </a:fld>
            <a:endParaRPr kumimoji="1" lang="ja-JP" altLang="en-US"/>
          </a:p>
        </p:txBody>
      </p:sp>
    </p:spTree>
    <p:extLst>
      <p:ext uri="{BB962C8B-B14F-4D97-AF65-F5344CB8AC3E}">
        <p14:creationId xmlns:p14="http://schemas.microsoft.com/office/powerpoint/2010/main" val="1079542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a:t>Rock</a:t>
            </a:r>
            <a:r>
              <a:rPr lang="ja-JP" altLang="ja-JP" dirty="0"/>
              <a:t>や</a:t>
            </a:r>
            <a:r>
              <a:rPr lang="en-US" altLang="ja-JP" dirty="0"/>
              <a:t>Metal</a:t>
            </a:r>
            <a:r>
              <a:rPr lang="ja-JP" altLang="ja-JP" dirty="0"/>
              <a:t>といった早めのテンポと推定できる曲と</a:t>
            </a:r>
            <a:r>
              <a:rPr lang="en-US" altLang="ja-JP" dirty="0"/>
              <a:t>Folk</a:t>
            </a:r>
            <a:r>
              <a:rPr lang="ja-JP" altLang="ja-JP" dirty="0"/>
              <a:t>や</a:t>
            </a:r>
            <a:r>
              <a:rPr lang="en-US" altLang="ja-JP" dirty="0"/>
              <a:t>International</a:t>
            </a:r>
            <a:r>
              <a:rPr lang="ja-JP" altLang="ja-JP" dirty="0"/>
              <a:t>といったテンポが遅いと推定できる曲でジャンル推定を行う．</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8</a:t>
            </a:fld>
            <a:endParaRPr kumimoji="1" lang="ja-JP" altLang="en-US"/>
          </a:p>
        </p:txBody>
      </p:sp>
    </p:spTree>
    <p:extLst>
      <p:ext uri="{BB962C8B-B14F-4D97-AF65-F5344CB8AC3E}">
        <p14:creationId xmlns:p14="http://schemas.microsoft.com/office/powerpoint/2010/main" val="264214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16</a:t>
            </a:fld>
            <a:endParaRPr kumimoji="1" lang="ja-JP" altLang="en-US"/>
          </a:p>
        </p:txBody>
      </p:sp>
    </p:spTree>
    <p:extLst>
      <p:ext uri="{BB962C8B-B14F-4D97-AF65-F5344CB8AC3E}">
        <p14:creationId xmlns:p14="http://schemas.microsoft.com/office/powerpoint/2010/main" val="365475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2C6F9C5-C6AA-409B-AF03-98D7346F1423}"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2E0F957-B7A6-49B1-8F7C-E83B3F2002DA}"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E6F7DB3-2648-413C-8B2E-93728F539CCD}"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2D1DE2A-14E7-4A39-B37E-D38A93E354FC}"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91EEB29-6570-4D17-BF07-A0C0B34BA0FB}" type="datetime1">
              <a:rPr kumimoji="1" lang="ja-JP" altLang="en-US" smtClean="0"/>
              <a:t>2022/1/24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2B6420-66A4-43C3-BA46-EBDFB60516F0}"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E63C90-8833-49EB-8DFB-3A87587C56DF}" type="datetime1">
              <a:rPr kumimoji="1" lang="ja-JP" altLang="en-US" smtClean="0"/>
              <a:t>2022/1/24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DB7B118-9258-4B93-98B1-2227223B18EF}" type="datetime1">
              <a:rPr kumimoji="1" lang="ja-JP" altLang="en-US" smtClean="0"/>
              <a:t>2022/1/24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34A37-8FFC-49D6-A0F3-FC06101E023C}" type="datetime1">
              <a:rPr kumimoji="1" lang="ja-JP" altLang="en-US" smtClean="0"/>
              <a:t>2022/1/24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AD949F-32A5-4343-9078-C3A89D3064D3}"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C4534D-9999-497B-9C6B-5769B1D800E5}" type="datetime1">
              <a:rPr kumimoji="1" lang="ja-JP" altLang="en-US" smtClean="0"/>
              <a:t>2022/1/24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3E1257-0E7D-4620-84B9-7FC7BB2FC946}" type="datetime1">
              <a:rPr kumimoji="1" lang="ja-JP" altLang="en-US" smtClean="0"/>
              <a:t>2022/1/24</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451160-128F-4DAD-AE29-4A8CC0E7B9E9}" type="slidenum">
              <a:rPr kumimoji="1" lang="ja-JP" altLang="en-US" smtClean="0"/>
              <a:t>‹#›</a:t>
            </a:fld>
            <a:endParaRPr kumimoji="1" lang="ja-JP" altLang="en-US"/>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va-s.jp/&#65292;2021/12/20" TargetMode="External"/><Relationship Id="rId2" Type="http://schemas.openxmlformats.org/officeDocument/2006/relationships/hyperlink" Target="https://soundcloud.com/?utm_source=Partnerize" TargetMode="External"/><Relationship Id="rId1" Type="http://schemas.openxmlformats.org/officeDocument/2006/relationships/slideLayout" Target="../slideLayouts/slideLayout2.xml"/><Relationship Id="rId4" Type="http://schemas.openxmlformats.org/officeDocument/2006/relationships/hyperlink" Target="https://github.com/mdeff/fma&#65292;2021/12/2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22363"/>
            <a:ext cx="8338930" cy="2387600"/>
          </a:xfrm>
        </p:spPr>
        <p:txBody>
          <a:bodyPr>
            <a:normAutofit fontScale="90000"/>
          </a:bodyPr>
          <a:lstStyle/>
          <a:p>
            <a:pPr>
              <a:lnSpc>
                <a:spcPct val="100000"/>
              </a:lnSpc>
            </a:pPr>
            <a:r>
              <a:rPr kumimoji="1" lang="ja-JP" altLang="en-US" dirty="0"/>
              <a:t>ラウンドロビン方式の</a:t>
            </a:r>
            <a:r>
              <a:rPr kumimoji="1" lang="en-US" altLang="ja-JP" dirty="0"/>
              <a:t/>
            </a:r>
            <a:br>
              <a:rPr kumimoji="1" lang="en-US" altLang="ja-JP" dirty="0"/>
            </a:br>
            <a:r>
              <a:rPr kumimoji="1" lang="ja-JP" altLang="en-US" dirty="0"/>
              <a:t>負荷分散を導入した</a:t>
            </a:r>
            <a:r>
              <a:rPr kumimoji="1" lang="en-US" altLang="ja-JP" dirty="0"/>
              <a:t/>
            </a:r>
            <a:br>
              <a:rPr kumimoji="1" lang="en-US" altLang="ja-JP" dirty="0"/>
            </a:br>
            <a:r>
              <a:rPr kumimoji="1" lang="en-US" altLang="ja-JP" dirty="0"/>
              <a:t>web</a:t>
            </a:r>
            <a:r>
              <a:rPr kumimoji="1" lang="ja-JP" altLang="en-US" dirty="0"/>
              <a:t>楽曲分類サービスの</a:t>
            </a:r>
            <a:r>
              <a:rPr kumimoji="1" lang="en-US" altLang="ja-JP" dirty="0"/>
              <a:t/>
            </a:r>
            <a:br>
              <a:rPr kumimoji="1" lang="en-US" altLang="ja-JP" dirty="0"/>
            </a:br>
            <a:r>
              <a:rPr kumimoji="1" lang="ja-JP" altLang="en-US" dirty="0"/>
              <a:t>設計と開発</a:t>
            </a:r>
          </a:p>
        </p:txBody>
      </p:sp>
      <p:sp>
        <p:nvSpPr>
          <p:cNvPr id="3" name="サブタイトル 2"/>
          <p:cNvSpPr>
            <a:spLocks noGrp="1"/>
          </p:cNvSpPr>
          <p:nvPr>
            <p:ph type="subTitle" idx="1"/>
          </p:nvPr>
        </p:nvSpPr>
        <p:spPr/>
        <p:txBody>
          <a:bodyPr>
            <a:normAutofit/>
          </a:bodyPr>
          <a:lstStyle/>
          <a:p>
            <a:r>
              <a:rPr kumimoji="1" lang="ja-JP" altLang="en-US" dirty="0"/>
              <a:t>鷹野研究室</a:t>
            </a:r>
            <a:endParaRPr kumimoji="1" lang="en-US" altLang="ja-JP" dirty="0"/>
          </a:p>
          <a:p>
            <a:r>
              <a:rPr kumimoji="1" lang="ja-JP" altLang="en-US" dirty="0"/>
              <a:t>学籍番号：</a:t>
            </a:r>
            <a:r>
              <a:rPr kumimoji="1" lang="en-US" altLang="ja-JP" dirty="0"/>
              <a:t>1821144</a:t>
            </a:r>
            <a:r>
              <a:rPr lang="ja-JP" altLang="en-US" dirty="0"/>
              <a:t>　</a:t>
            </a:r>
            <a:r>
              <a:rPr kumimoji="1" lang="ja-JP" altLang="en-US" dirty="0"/>
              <a:t>氏名：吉井  智哉　</a:t>
            </a:r>
            <a:endParaRPr kumimoji="1" lang="en-US" altLang="ja-JP" dirty="0"/>
          </a:p>
          <a:p>
            <a:r>
              <a:rPr kumimoji="1" lang="ja-JP" altLang="en-US" dirty="0"/>
              <a:t>指導教員：</a:t>
            </a:r>
            <a:r>
              <a:rPr lang="ja-JP" altLang="en-US" dirty="0"/>
              <a:t>鷹野　孝典</a:t>
            </a:r>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a:t>
            </a:fld>
            <a:endParaRPr lang="ja-JP" altLang="en-US" dirty="0"/>
          </a:p>
        </p:txBody>
      </p:sp>
    </p:spTree>
    <p:extLst>
      <p:ext uri="{BB962C8B-B14F-4D97-AF65-F5344CB8AC3E}">
        <p14:creationId xmlns:p14="http://schemas.microsoft.com/office/powerpoint/2010/main" val="130274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a:t>
            </a:r>
          </a:p>
        </p:txBody>
      </p:sp>
      <p:sp>
        <p:nvSpPr>
          <p:cNvPr id="3" name="コンテンツ プレースホルダー 2"/>
          <p:cNvSpPr>
            <a:spLocks noGrp="1"/>
          </p:cNvSpPr>
          <p:nvPr>
            <p:ph idx="1"/>
          </p:nvPr>
        </p:nvSpPr>
        <p:spPr/>
        <p:txBody>
          <a:bodyPr/>
          <a:lstStyle/>
          <a:p>
            <a:pPr marL="0" indent="0" algn="just">
              <a:buNone/>
            </a:pPr>
            <a:r>
              <a:rPr kumimoji="1" lang="ja-JP" altLang="en-US" dirty="0"/>
              <a:t>単機サーバと複数サーバでジャンル推定処理を行い．その処理にかかった時間と分類精度を比較することで実現可能性を検証する．</a:t>
            </a: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63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F1D5-D737-4D0D-8915-383AE3054CC6}"/>
              </a:ext>
            </a:extLst>
          </p:cNvPr>
          <p:cNvSpPr>
            <a:spLocks noGrp="1"/>
          </p:cNvSpPr>
          <p:nvPr>
            <p:ph type="title"/>
          </p:nvPr>
        </p:nvSpPr>
        <p:spPr/>
        <p:txBody>
          <a:bodyPr/>
          <a:lstStyle/>
          <a:p>
            <a:r>
              <a:rPr lang="ja-JP" altLang="en-US">
                <a:cs typeface="Calibri Light"/>
              </a:rPr>
              <a:t>実験環境</a:t>
            </a:r>
            <a:endParaRPr kumimoji="1" lang="en-US"/>
          </a:p>
        </p:txBody>
      </p:sp>
      <p:pic>
        <p:nvPicPr>
          <p:cNvPr id="5" name="Picture 5">
            <a:extLst>
              <a:ext uri="{FF2B5EF4-FFF2-40B4-BE49-F238E27FC236}">
                <a16:creationId xmlns:a16="http://schemas.microsoft.com/office/drawing/2014/main" id="{40917622-8FEB-4A17-8B92-F0F5DEEB318C}"/>
              </a:ext>
            </a:extLst>
          </p:cNvPr>
          <p:cNvPicPr>
            <a:picLocks noGrp="1" noChangeAspect="1"/>
          </p:cNvPicPr>
          <p:nvPr>
            <p:ph idx="1"/>
          </p:nvPr>
        </p:nvPicPr>
        <p:blipFill>
          <a:blip r:embed="rId2"/>
          <a:stretch>
            <a:fillRect/>
          </a:stretch>
        </p:blipFill>
        <p:spPr>
          <a:xfrm>
            <a:off x="666750" y="1518650"/>
            <a:ext cx="7810500" cy="2085975"/>
          </a:xfrm>
        </p:spPr>
      </p:pic>
      <p:sp>
        <p:nvSpPr>
          <p:cNvPr id="4" name="Slide Number Placeholder 3">
            <a:extLst>
              <a:ext uri="{FF2B5EF4-FFF2-40B4-BE49-F238E27FC236}">
                <a16:creationId xmlns:a16="http://schemas.microsoft.com/office/drawing/2014/main" id="{D90D3B12-D789-494D-8DA2-9728DEFFF461}"/>
              </a:ext>
            </a:extLst>
          </p:cNvPr>
          <p:cNvSpPr>
            <a:spLocks noGrp="1"/>
          </p:cNvSpPr>
          <p:nvPr>
            <p:ph type="sldNum" sz="quarter" idx="12"/>
          </p:nvPr>
        </p:nvSpPr>
        <p:spPr/>
        <p:txBody>
          <a:bodyPr/>
          <a:lstStyle/>
          <a:p>
            <a:fld id="{B4451160-128F-4DAD-AE29-4A8CC0E7B9E9}" type="slidenum">
              <a:rPr lang="ja-JP" altLang="en-US" smtClean="0"/>
              <a:pPr/>
              <a:t>11</a:t>
            </a:fld>
            <a:endParaRPr lang="ja-JP" altLang="en-US" dirty="0"/>
          </a:p>
        </p:txBody>
      </p:sp>
    </p:spTree>
    <p:extLst>
      <p:ext uri="{BB962C8B-B14F-4D97-AF65-F5344CB8AC3E}">
        <p14:creationId xmlns:p14="http://schemas.microsoft.com/office/powerpoint/2010/main" val="86652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70439" y="1235584"/>
            <a:ext cx="8726410" cy="4932654"/>
          </a:xfrm>
        </p:spPr>
        <p:txBody>
          <a:bodyPr vert="horz" lIns="91440" tIns="45720" rIns="91440" bIns="45720" rtlCol="0" anchor="t">
            <a:normAutofit/>
          </a:bodyPr>
          <a:lstStyle/>
          <a:p>
            <a:pPr marL="0" indent="0">
              <a:buNone/>
            </a:pPr>
            <a:r>
              <a:rPr kumimoji="1" lang="ja-JP" altLang="en-US" dirty="0"/>
              <a:t>実際に作成したモデル</a:t>
            </a:r>
            <a:endParaRPr kumimoji="1" lang="en-US" altLang="ja-JP" dirty="0"/>
          </a:p>
          <a:p>
            <a:pPr marL="0" indent="0">
              <a:buNone/>
            </a:pPr>
            <a:r>
              <a:rPr lang="ja-JP" altLang="en-US">
                <a:ea typeface="ＭＳ Ｐゴシック"/>
                <a:cs typeface="Calibri"/>
              </a:rPr>
              <a:t>使用したデータセット：FMA_SMALL</a:t>
            </a:r>
            <a:endParaRPr lang="ja-JP" altLang="en-US" dirty="0">
              <a:ea typeface="ＭＳ Ｐゴシック"/>
              <a:cs typeface="Calibri"/>
            </a:endParaRPr>
          </a:p>
          <a:p>
            <a:pPr marL="0" indent="0">
              <a:buNone/>
            </a:pPr>
            <a:endParaRPr lang="ja-JP" altLang="en-US" dirty="0">
              <a:cs typeface="Calibri" panose="020F0502020204030204"/>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12</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505802056"/>
              </p:ext>
            </p:extLst>
          </p:nvPr>
        </p:nvGraphicFramePr>
        <p:xfrm>
          <a:off x="187889" y="2379945"/>
          <a:ext cx="8189673" cy="3976406"/>
        </p:xfrm>
        <a:graphic>
          <a:graphicData uri="http://schemas.openxmlformats.org/drawingml/2006/table">
            <a:tbl>
              <a:tblPr firstRow="1" firstCol="1" bandRow="1">
                <a:tableStyleId>{5940675A-B579-460E-94D1-54222C63F5DA}</a:tableStyleId>
              </a:tblPr>
              <a:tblGrid>
                <a:gridCol w="8189673">
                  <a:extLst>
                    <a:ext uri="{9D8B030D-6E8A-4147-A177-3AD203B41FA5}">
                      <a16:colId xmlns:a16="http://schemas.microsoft.com/office/drawing/2014/main" val="3110637914"/>
                    </a:ext>
                  </a:extLst>
                </a:gridCol>
              </a:tblGrid>
              <a:tr h="3976406">
                <a:tc>
                  <a:txBody>
                    <a:bodyPr/>
                    <a:lstStyle/>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Model: "sequential”</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Layer (type)                Output Shape              </a:t>
                      </a:r>
                      <a:r>
                        <a:rPr lang="en-US" sz="2000" kern="100" dirty="0" err="1">
                          <a:effectLst/>
                        </a:rPr>
                        <a:t>Param</a:t>
                      </a:r>
                      <a:r>
                        <a:rPr lang="en-US" sz="2000" kern="100" dirty="0">
                          <a:effectLst/>
                        </a:rPr>
                        <a:t> #  </a:t>
                      </a:r>
                    </a:p>
                    <a:p>
                      <a:pPr algn="just">
                        <a:lnSpc>
                          <a:spcPts val="1200"/>
                        </a:lnSpc>
                        <a:spcAft>
                          <a:spcPts val="0"/>
                        </a:spcAft>
                      </a:pPr>
                      <a:r>
                        <a:rPr lang="en-US" sz="2000" kern="100" dirty="0">
                          <a:effectLst/>
                        </a:rPr>
                        <a:t>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 (Dense)               (None, 256)               6656             </a:t>
                      </a:r>
                    </a:p>
                    <a:p>
                      <a:pPr algn="just">
                        <a:lnSpc>
                          <a:spcPts val="1200"/>
                        </a:lnSpc>
                        <a:spcAft>
                          <a:spcPts val="0"/>
                        </a:spcAft>
                      </a:pPr>
                      <a:r>
                        <a:rPr lang="en-US" sz="2000" kern="100" dirty="0">
                          <a:effectLst/>
                        </a:rPr>
                        <a:t>                                                           </a:t>
                      </a:r>
                    </a:p>
                    <a:p>
                      <a:pPr algn="just">
                        <a:lnSpc>
                          <a:spcPts val="1200"/>
                        </a:lnSpc>
                        <a:spcAft>
                          <a:spcPts val="0"/>
                        </a:spcAft>
                      </a:pPr>
                      <a:r>
                        <a:rPr lang="en-US" sz="2000" kern="100" dirty="0">
                          <a:effectLst/>
                        </a:rPr>
                        <a:t>dense_1 (Dense)             (None, 128)               32896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dense_2 (Dense)             (None, 64)                8256                                                                        </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dense_3 (Dense)             (None, 10)                650</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Total </a:t>
                      </a:r>
                      <a:r>
                        <a:rPr lang="en-US" sz="2000" kern="100" dirty="0" err="1">
                          <a:effectLst/>
                        </a:rPr>
                        <a:t>params</a:t>
                      </a:r>
                      <a:r>
                        <a:rPr lang="en-US" sz="2000" kern="100" dirty="0">
                          <a:effectLst/>
                        </a:rPr>
                        <a:t>: 48,458</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Trainable </a:t>
                      </a:r>
                      <a:r>
                        <a:rPr lang="en-US" sz="2000" kern="100" dirty="0" err="1">
                          <a:effectLst/>
                        </a:rPr>
                        <a:t>params</a:t>
                      </a:r>
                      <a:r>
                        <a:rPr lang="en-US" sz="2000" kern="100" dirty="0">
                          <a:effectLst/>
                        </a:rPr>
                        <a:t>: 48,458</a:t>
                      </a: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Non-trainable </a:t>
                      </a:r>
                      <a:r>
                        <a:rPr lang="en-US" sz="2000" kern="100" dirty="0" err="1">
                          <a:effectLst/>
                        </a:rPr>
                        <a:t>params</a:t>
                      </a:r>
                      <a:r>
                        <a:rPr lang="en-US" sz="2000" kern="100" dirty="0">
                          <a:effectLst/>
                        </a:rPr>
                        <a:t>: 0</a:t>
                      </a:r>
                    </a:p>
                    <a:p>
                      <a:pPr algn="just">
                        <a:lnSpc>
                          <a:spcPts val="1200"/>
                        </a:lnSpc>
                        <a:spcAft>
                          <a:spcPts val="0"/>
                        </a:spcAft>
                      </a:pPr>
                      <a:endParaRPr lang="en-US" sz="2000" kern="100" dirty="0">
                        <a:effectLst/>
                      </a:endParaRPr>
                    </a:p>
                    <a:p>
                      <a:pPr algn="just">
                        <a:lnSpc>
                          <a:spcPts val="1200"/>
                        </a:lnSpc>
                        <a:spcAft>
                          <a:spcPts val="0"/>
                        </a:spcAft>
                      </a:pPr>
                      <a:endParaRPr lang="en-US" sz="2000" kern="100" dirty="0">
                        <a:effectLst/>
                      </a:endParaRPr>
                    </a:p>
                    <a:p>
                      <a:pPr algn="just">
                        <a:lnSpc>
                          <a:spcPts val="1200"/>
                        </a:lnSpc>
                        <a:spcAft>
                          <a:spcPts val="0"/>
                        </a:spcAft>
                      </a:pPr>
                      <a:r>
                        <a:rPr lang="en-US" sz="2000" kern="100" dirty="0">
                          <a:effectLst/>
                        </a:rPr>
                        <a:t>None </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891460085"/>
                  </a:ext>
                </a:extLst>
              </a:tr>
            </a:tbl>
          </a:graphicData>
        </a:graphic>
      </p:graphicFrame>
      <p:sp>
        <p:nvSpPr>
          <p:cNvPr id="5" name="TextBox 4">
            <a:extLst>
              <a:ext uri="{FF2B5EF4-FFF2-40B4-BE49-F238E27FC236}">
                <a16:creationId xmlns:a16="http://schemas.microsoft.com/office/drawing/2014/main" id="{DDD5BB77-C458-46F3-A5B1-A1CF6871E6E4}"/>
              </a:ext>
            </a:extLst>
          </p:cNvPr>
          <p:cNvSpPr txBox="1"/>
          <p:nvPr/>
        </p:nvSpPr>
        <p:spPr>
          <a:xfrm>
            <a:off x="277461" y="198934"/>
            <a:ext cx="608494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800">
                <a:ea typeface="ＭＳ Ｐゴシック"/>
              </a:rPr>
              <a:t>実験環境</a:t>
            </a:r>
            <a:endParaRPr lang="en-US" sz="4800">
              <a:ea typeface="ＭＳ Ｐゴシック"/>
              <a:cs typeface="Calibri"/>
            </a:endParaRPr>
          </a:p>
        </p:txBody>
      </p:sp>
    </p:spTree>
    <p:extLst>
      <p:ext uri="{BB962C8B-B14F-4D97-AF65-F5344CB8AC3E}">
        <p14:creationId xmlns:p14="http://schemas.microsoft.com/office/powerpoint/2010/main" val="190509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ea typeface="ＭＳ Ｐゴシック"/>
              </a:rPr>
              <a:t>実験方法</a:t>
            </a:r>
            <a:endParaRPr kumimoji="1" lang="ja-JP" altLang="en-US" dirty="0"/>
          </a:p>
        </p:txBody>
      </p:sp>
      <p:sp>
        <p:nvSpPr>
          <p:cNvPr id="3" name="コンテンツ プレースホルダー 2"/>
          <p:cNvSpPr>
            <a:spLocks noGrp="1"/>
          </p:cNvSpPr>
          <p:nvPr>
            <p:ph idx="1"/>
          </p:nvPr>
        </p:nvSpPr>
        <p:spPr>
          <a:xfrm>
            <a:off x="628650" y="1520243"/>
            <a:ext cx="7886700" cy="4909750"/>
          </a:xfrm>
        </p:spPr>
        <p:txBody>
          <a:bodyPr vert="horz" lIns="91440" tIns="45720" rIns="91440" bIns="45720" rtlCol="0" anchor="t">
            <a:normAutofit/>
          </a:bodyPr>
          <a:lstStyle/>
          <a:p>
            <a:pPr marL="0" indent="0" algn="just">
              <a:buNone/>
            </a:pPr>
            <a:r>
              <a:rPr lang="en-US" altLang="ja-JP" dirty="0">
                <a:ea typeface="ＭＳ Ｐゴシック"/>
              </a:rPr>
              <a:t>200</a:t>
            </a:r>
            <a:r>
              <a:rPr lang="ja-JP" altLang="en-US">
                <a:ea typeface="ＭＳ Ｐゴシック"/>
              </a:rPr>
              <a:t>件の楽曲データを利用し，</a:t>
            </a:r>
            <a:r>
              <a:rPr lang="en-US" altLang="ja-JP" dirty="0">
                <a:ea typeface="ＭＳ Ｐゴシック"/>
              </a:rPr>
              <a:t>1</a:t>
            </a:r>
            <a:r>
              <a:rPr lang="ja-JP" altLang="en-US">
                <a:ea typeface="ＭＳ Ｐゴシック"/>
              </a:rPr>
              <a:t>台の</a:t>
            </a:r>
            <a:r>
              <a:rPr lang="en-US" altLang="ja-JP" dirty="0">
                <a:ea typeface="ＭＳ Ｐゴシック"/>
              </a:rPr>
              <a:t>Raspberry Pi</a:t>
            </a:r>
            <a:r>
              <a:rPr lang="ja-JP" altLang="en-US">
                <a:ea typeface="ＭＳ Ｐゴシック"/>
              </a:rPr>
              <a:t>でジャンル推定処理を行い，処理にかかった時間の合計とジャンル推定の分類精度を計測する．</a:t>
            </a:r>
            <a:endParaRPr lang="en-US" altLang="ja-JP">
              <a:ea typeface="ＭＳ Ｐゴシック"/>
            </a:endParaRPr>
          </a:p>
          <a:p>
            <a:pPr marL="0" indent="0" algn="just">
              <a:buNone/>
            </a:pPr>
            <a:r>
              <a:rPr lang="ja-JP" altLang="en-US">
                <a:ea typeface="ＭＳ Ｐゴシック"/>
              </a:rPr>
              <a:t>その後，３台の</a:t>
            </a:r>
            <a:r>
              <a:rPr lang="en-US" altLang="ja-JP" dirty="0">
                <a:ea typeface="ＭＳ Ｐゴシック"/>
              </a:rPr>
              <a:t>Raspberry</a:t>
            </a:r>
            <a:r>
              <a:rPr lang="ja-JP" altLang="en-US" dirty="0">
                <a:ea typeface="ＭＳ Ｐゴシック"/>
              </a:rPr>
              <a:t> </a:t>
            </a:r>
            <a:r>
              <a:rPr lang="en-US" altLang="ja-JP" dirty="0">
                <a:ea typeface="ＭＳ Ｐゴシック"/>
              </a:rPr>
              <a:t>Pi</a:t>
            </a:r>
            <a:r>
              <a:rPr lang="ja-JP" altLang="en-US">
                <a:ea typeface="ＭＳ Ｐゴシック"/>
              </a:rPr>
              <a:t>で同処理を行い，処理にかかった時間の合計と分類精度を計測したものをそれぞれ比較する．</a:t>
            </a:r>
            <a:endParaRPr lang="en-US" altLang="ja-JP">
              <a:ea typeface="ＭＳ Ｐゴシック"/>
            </a:endParaRPr>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13</a:t>
            </a:fld>
            <a:endParaRPr lang="ja-JP" altLang="en-US" dirty="0"/>
          </a:p>
        </p:txBody>
      </p:sp>
    </p:spTree>
    <p:extLst>
      <p:ext uri="{BB962C8B-B14F-4D97-AF65-F5344CB8AC3E}">
        <p14:creationId xmlns:p14="http://schemas.microsoft.com/office/powerpoint/2010/main" val="2779179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ea typeface="ＭＳ Ｐゴシック"/>
              </a:rPr>
              <a:t>実験結果</a:t>
            </a:r>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74383391"/>
              </p:ext>
            </p:extLst>
          </p:nvPr>
        </p:nvGraphicFramePr>
        <p:xfrm>
          <a:off x="753826" y="1913361"/>
          <a:ext cx="7196837" cy="1012719"/>
        </p:xfrm>
        <a:graphic>
          <a:graphicData uri="http://schemas.openxmlformats.org/drawingml/2006/table">
            <a:tbl>
              <a:tblPr firstRow="1" firstCol="1" bandRow="1">
                <a:tableStyleId>{5C22544A-7EE6-4342-B048-85BDC9FD1C3A}</a:tableStyleId>
              </a:tblPr>
              <a:tblGrid>
                <a:gridCol w="2890741">
                  <a:extLst>
                    <a:ext uri="{9D8B030D-6E8A-4147-A177-3AD203B41FA5}">
                      <a16:colId xmlns:a16="http://schemas.microsoft.com/office/drawing/2014/main" val="2976876302"/>
                    </a:ext>
                  </a:extLst>
                </a:gridCol>
                <a:gridCol w="2171571">
                  <a:extLst>
                    <a:ext uri="{9D8B030D-6E8A-4147-A177-3AD203B41FA5}">
                      <a16:colId xmlns:a16="http://schemas.microsoft.com/office/drawing/2014/main" val="1149382075"/>
                    </a:ext>
                  </a:extLst>
                </a:gridCol>
                <a:gridCol w="2134525">
                  <a:extLst>
                    <a:ext uri="{9D8B030D-6E8A-4147-A177-3AD203B41FA5}">
                      <a16:colId xmlns:a16="http://schemas.microsoft.com/office/drawing/2014/main" val="1241327044"/>
                    </a:ext>
                  </a:extLst>
                </a:gridCol>
              </a:tblGrid>
              <a:tr h="520625">
                <a:tc>
                  <a:txBody>
                    <a:bodyPr/>
                    <a:lstStyle/>
                    <a:p>
                      <a:pPr algn="just">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000" kern="100" dirty="0" err="1">
                          <a:effectLst/>
                        </a:rPr>
                        <a:t>処理時間</a:t>
                      </a:r>
                    </a:p>
                  </a:txBody>
                  <a:tcPr marL="68580" marR="68580" marT="0" marB="0"/>
                </a:tc>
                <a:tc>
                  <a:txBody>
                    <a:bodyPr/>
                    <a:lstStyle/>
                    <a:p>
                      <a:pPr algn="just">
                        <a:spcAft>
                          <a:spcPts val="0"/>
                        </a:spcAft>
                      </a:pPr>
                      <a:r>
                        <a:rPr lang="en-US" altLang="ja-JP" sz="2000" kern="100" dirty="0" err="1">
                          <a:effectLst/>
                        </a:rPr>
                        <a:t>分類制度</a:t>
                      </a:r>
                    </a:p>
                  </a:txBody>
                  <a:tcPr marL="68580" marR="68580" marT="0" marB="0"/>
                </a:tc>
                <a:extLst>
                  <a:ext uri="{0D108BD9-81ED-4DB2-BD59-A6C34878D82A}">
                    <a16:rowId xmlns:a16="http://schemas.microsoft.com/office/drawing/2014/main" val="2597927764"/>
                  </a:ext>
                </a:extLst>
              </a:tr>
              <a:tr h="492094">
                <a:tc>
                  <a:txBody>
                    <a:bodyPr/>
                    <a:lstStyle/>
                    <a:p>
                      <a:pPr algn="just">
                        <a:spcAft>
                          <a:spcPts val="0"/>
                        </a:spcAft>
                      </a:pPr>
                      <a:r>
                        <a:rPr lang="en-US" sz="2400" kern="100" dirty="0">
                          <a:effectLst/>
                        </a:rPr>
                        <a:t>192.168.5.3</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r>
                        <a:rPr lang="en-US" altLang="ja-JP" sz="2400" kern="100" dirty="0">
                          <a:effectLst/>
                        </a:rPr>
                        <a:t>542.65秒</a:t>
                      </a:r>
                    </a:p>
                  </a:txBody>
                  <a:tcPr marL="68580" marR="6858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ja-JP" sz="2400" kern="0" dirty="0">
                          <a:effectLst/>
                        </a:rPr>
                        <a:t>76.2%</a:t>
                      </a:r>
                    </a:p>
                  </a:txBody>
                  <a:tcPr marL="68580" marR="68580" marT="0" marB="0"/>
                </a:tc>
                <a:extLst>
                  <a:ext uri="{0D108BD9-81ED-4DB2-BD59-A6C34878D82A}">
                    <a16:rowId xmlns:a16="http://schemas.microsoft.com/office/drawing/2014/main" val="791028824"/>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14</a:t>
            </a:fld>
            <a:endParaRPr lang="ja-JP" altLang="en-US" dirty="0"/>
          </a:p>
        </p:txBody>
      </p:sp>
      <p:sp>
        <p:nvSpPr>
          <p:cNvPr id="6" name="テキスト ボックス 5"/>
          <p:cNvSpPr txBox="1"/>
          <p:nvPr/>
        </p:nvSpPr>
        <p:spPr>
          <a:xfrm>
            <a:off x="628650" y="1432693"/>
            <a:ext cx="7452986" cy="369332"/>
          </a:xfrm>
          <a:prstGeom prst="rect">
            <a:avLst/>
          </a:prstGeom>
          <a:noFill/>
        </p:spPr>
        <p:txBody>
          <a:bodyPr wrap="square" rtlCol="0">
            <a:spAutoFit/>
          </a:bodyPr>
          <a:lstStyle/>
          <a:p>
            <a:r>
              <a:rPr kumimoji="1" lang="en-US" altLang="ja-JP" dirty="0"/>
              <a:t>1</a:t>
            </a:r>
            <a:r>
              <a:rPr kumimoji="1" lang="ja-JP" altLang="en-US" dirty="0"/>
              <a:t>台のみでの処理</a:t>
            </a:r>
          </a:p>
        </p:txBody>
      </p:sp>
      <p:sp>
        <p:nvSpPr>
          <p:cNvPr id="7" name="テキスト ボックス 6"/>
          <p:cNvSpPr txBox="1"/>
          <p:nvPr/>
        </p:nvSpPr>
        <p:spPr>
          <a:xfrm>
            <a:off x="753826" y="3645074"/>
            <a:ext cx="7327810" cy="369332"/>
          </a:xfrm>
          <a:prstGeom prst="rect">
            <a:avLst/>
          </a:prstGeom>
          <a:noFill/>
        </p:spPr>
        <p:txBody>
          <a:bodyPr wrap="square" rtlCol="0">
            <a:spAutoFit/>
          </a:bodyPr>
          <a:lstStyle/>
          <a:p>
            <a:r>
              <a:rPr kumimoji="1" lang="ja-JP" altLang="en-US" dirty="0"/>
              <a:t>複数台での分散処理</a:t>
            </a:r>
          </a:p>
        </p:txBody>
      </p:sp>
      <p:graphicFrame>
        <p:nvGraphicFramePr>
          <p:cNvPr id="10" name="コンテンツ プレースホルダー 4">
            <a:extLst>
              <a:ext uri="{FF2B5EF4-FFF2-40B4-BE49-F238E27FC236}">
                <a16:creationId xmlns:a16="http://schemas.microsoft.com/office/drawing/2014/main" id="{E71DD260-C491-4C18-B39C-6721F1444BB2}"/>
              </a:ext>
            </a:extLst>
          </p:cNvPr>
          <p:cNvGraphicFramePr>
            <a:graphicFrameLocks/>
          </p:cNvGraphicFramePr>
          <p:nvPr>
            <p:extLst>
              <p:ext uri="{D42A27DB-BD31-4B8C-83A1-F6EECF244321}">
                <p14:modId xmlns:p14="http://schemas.microsoft.com/office/powerpoint/2010/main" val="1754956650"/>
              </p:ext>
            </p:extLst>
          </p:nvPr>
        </p:nvGraphicFramePr>
        <p:xfrm>
          <a:off x="714272" y="4369211"/>
          <a:ext cx="7196837" cy="1617905"/>
        </p:xfrm>
        <a:graphic>
          <a:graphicData uri="http://schemas.openxmlformats.org/drawingml/2006/table">
            <a:tbl>
              <a:tblPr firstRow="1" firstCol="1" bandRow="1">
                <a:tableStyleId>{5C22544A-7EE6-4342-B048-85BDC9FD1C3A}</a:tableStyleId>
              </a:tblPr>
              <a:tblGrid>
                <a:gridCol w="2890741">
                  <a:extLst>
                    <a:ext uri="{9D8B030D-6E8A-4147-A177-3AD203B41FA5}">
                      <a16:colId xmlns:a16="http://schemas.microsoft.com/office/drawing/2014/main" val="2976876302"/>
                    </a:ext>
                  </a:extLst>
                </a:gridCol>
                <a:gridCol w="2171571">
                  <a:extLst>
                    <a:ext uri="{9D8B030D-6E8A-4147-A177-3AD203B41FA5}">
                      <a16:colId xmlns:a16="http://schemas.microsoft.com/office/drawing/2014/main" val="1149382075"/>
                    </a:ext>
                  </a:extLst>
                </a:gridCol>
                <a:gridCol w="2134525">
                  <a:extLst>
                    <a:ext uri="{9D8B030D-6E8A-4147-A177-3AD203B41FA5}">
                      <a16:colId xmlns:a16="http://schemas.microsoft.com/office/drawing/2014/main" val="1241327044"/>
                    </a:ext>
                  </a:extLst>
                </a:gridCol>
              </a:tblGrid>
              <a:tr h="520625">
                <a:tc>
                  <a:txBody>
                    <a:bodyPr/>
                    <a:lstStyle/>
                    <a:p>
                      <a:pPr algn="just">
                        <a:spcAft>
                          <a:spcPts val="0"/>
                        </a:spcAft>
                      </a:pPr>
                      <a:r>
                        <a:rPr lang="en-US" sz="2000" kern="100" dirty="0">
                          <a:effectLst/>
                        </a:rPr>
                        <a:t>IP </a:t>
                      </a:r>
                      <a:r>
                        <a:rPr lang="ja-JP" sz="2000" kern="100" dirty="0">
                          <a:effectLst/>
                        </a:rPr>
                        <a:t>アドレス</a:t>
                      </a:r>
                      <a:endParaRPr lang="ja-JP" sz="2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just">
                        <a:spcAft>
                          <a:spcPts val="0"/>
                        </a:spcAft>
                      </a:pPr>
                      <a:r>
                        <a:rPr lang="en-US" altLang="ja-JP" sz="2000" kern="100" dirty="0" err="1">
                          <a:effectLst/>
                        </a:rPr>
                        <a:t>処理時間</a:t>
                      </a:r>
                    </a:p>
                  </a:txBody>
                  <a:tcPr marL="68580" marR="68580" marT="0" marB="0"/>
                </a:tc>
                <a:tc>
                  <a:txBody>
                    <a:bodyPr/>
                    <a:lstStyle/>
                    <a:p>
                      <a:pPr algn="just">
                        <a:spcAft>
                          <a:spcPts val="0"/>
                        </a:spcAft>
                      </a:pPr>
                      <a:r>
                        <a:rPr lang="en-US" altLang="ja-JP" sz="2000" kern="100" dirty="0" err="1">
                          <a:effectLst/>
                        </a:rPr>
                        <a:t>分類制度</a:t>
                      </a:r>
                    </a:p>
                  </a:txBody>
                  <a:tcPr marL="68580" marR="68580" marT="0" marB="0"/>
                </a:tc>
                <a:extLst>
                  <a:ext uri="{0D108BD9-81ED-4DB2-BD59-A6C34878D82A}">
                    <a16:rowId xmlns:a16="http://schemas.microsoft.com/office/drawing/2014/main" val="2597927764"/>
                  </a:ext>
                </a:extLst>
              </a:tr>
              <a:tr h="492094">
                <a:tc>
                  <a:txBody>
                    <a:bodyPr/>
                    <a:lstStyle/>
                    <a:p>
                      <a:pPr algn="just">
                        <a:spcAft>
                          <a:spcPts val="0"/>
                        </a:spcAft>
                      </a:pPr>
                      <a:r>
                        <a:rPr lang="en-US" sz="2400" kern="100" dirty="0">
                          <a:effectLst/>
                        </a:rPr>
                        <a:t>192.168.5.2</a:t>
                      </a:r>
                      <a:endParaRPr lang="ja-JP" altLang="en-US"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lvl="0" algn="just">
                        <a:spcAft>
                          <a:spcPts val="0"/>
                        </a:spcAft>
                        <a:buNone/>
                      </a:pPr>
                      <a:r>
                        <a:rPr lang="en-US" sz="2400" kern="100" dirty="0">
                          <a:effectLst/>
                        </a:rPr>
                        <a:t>192.168.5.3</a:t>
                      </a:r>
                    </a:p>
                    <a:p>
                      <a:pPr lvl="0" algn="just">
                        <a:spcAft>
                          <a:spcPts val="0"/>
                        </a:spcAft>
                        <a:buNone/>
                      </a:pPr>
                      <a:r>
                        <a:rPr lang="en-US" sz="2400" kern="100" dirty="0">
                          <a:effectLst/>
                        </a:rPr>
                        <a:t>192.168.5.4</a:t>
                      </a:r>
                      <a:endParaRPr lang="ja-JP" sz="2400" kern="100" dirty="0">
                        <a:effectLst/>
                        <a:latin typeface="Century"/>
                        <a:ea typeface="ＭＳ 明朝"/>
                        <a:cs typeface="Times New Roman"/>
                      </a:endParaRPr>
                    </a:p>
                  </a:txBody>
                  <a:tcPr marL="68580" marR="68580" marT="0" marB="0"/>
                </a:tc>
                <a:tc>
                  <a:txBody>
                    <a:bodyPr/>
                    <a:lstStyle/>
                    <a:p>
                      <a:pPr algn="ctr"/>
                      <a:r>
                        <a:rPr lang="en-US" altLang="ja-JP" sz="2400" kern="100" dirty="0">
                          <a:effectLst/>
                        </a:rPr>
                        <a:t>428.08秒</a:t>
                      </a:r>
                    </a:p>
                  </a:txBody>
                  <a:tcPr marL="68580" marR="68580" marT="0" marB="0" anchor="ctr"/>
                </a:tc>
                <a:tc>
                  <a:txBody>
                    <a:bodyPr/>
                    <a:lstStyle/>
                    <a:p>
                      <a:pPr algn="ctr">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ja-JP" sz="2400" kern="0" dirty="0">
                          <a:effectLst/>
                        </a:rPr>
                        <a:t>78.5%</a:t>
                      </a:r>
                    </a:p>
                  </a:txBody>
                  <a:tcPr marL="68580" marR="68580" marT="0" marB="0" anchor="ctr"/>
                </a:tc>
                <a:extLst>
                  <a:ext uri="{0D108BD9-81ED-4DB2-BD59-A6C34878D82A}">
                    <a16:rowId xmlns:a16="http://schemas.microsoft.com/office/drawing/2014/main" val="791028824"/>
                  </a:ext>
                </a:extLst>
              </a:tr>
            </a:tbl>
          </a:graphicData>
        </a:graphic>
      </p:graphicFrame>
    </p:spTree>
    <p:extLst>
      <p:ext uri="{BB962C8B-B14F-4D97-AF65-F5344CB8AC3E}">
        <p14:creationId xmlns:p14="http://schemas.microsoft.com/office/powerpoint/2010/main" val="117367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ea typeface="ＭＳ Ｐゴシック"/>
                <a:cs typeface="Calibri Light"/>
              </a:rPr>
              <a:t>まとめと考察</a:t>
            </a:r>
            <a:endParaRPr lang="ja-JP" altLang="en-US" dirty="0">
              <a:ea typeface="ＭＳ Ｐゴシック"/>
              <a:cs typeface="Calibri Light"/>
            </a:endParaRP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buNone/>
            </a:pPr>
            <a:r>
              <a:rPr lang="ja-JP" altLang="en-US">
                <a:ea typeface="ＭＳ Ｐゴシック"/>
              </a:rPr>
              <a:t>実験では，</a:t>
            </a:r>
            <a:r>
              <a:rPr lang="ja-JP" altLang="ja-JP">
                <a:ea typeface="ＭＳ Ｐゴシック"/>
              </a:rPr>
              <a:t>本システムを導入することでジャンル推定処理を行うことでかかる全体の処理時間は大幅に減少したことが確認できた．</a:t>
            </a:r>
            <a:endParaRPr lang="en-US" altLang="ja-JP">
              <a:ea typeface="ＭＳ Ｐゴシック"/>
            </a:endParaRPr>
          </a:p>
          <a:p>
            <a:pPr marL="0" indent="0" algn="just">
              <a:buNone/>
            </a:pPr>
            <a:r>
              <a:rPr lang="ja-JP" altLang="ja-JP" dirty="0"/>
              <a:t>しかし，ジャンル分類精度に関しては向上したというような結果は得ることができなかった．</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15</a:t>
            </a:fld>
            <a:endParaRPr lang="ja-JP" altLang="en-US" dirty="0"/>
          </a:p>
        </p:txBody>
      </p:sp>
    </p:spTree>
    <p:extLst>
      <p:ext uri="{BB962C8B-B14F-4D97-AF65-F5344CB8AC3E}">
        <p14:creationId xmlns:p14="http://schemas.microsoft.com/office/powerpoint/2010/main" val="1415367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今後の展望</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lnSpc>
                <a:spcPct val="100000"/>
              </a:lnSpc>
              <a:buNone/>
            </a:pPr>
            <a:r>
              <a:rPr lang="ja-JP" altLang="ja-JP">
                <a:ea typeface="ＭＳ Ｐゴシック"/>
              </a:rPr>
              <a:t>本システムでジャンル推定のできた，楽曲コンテンツと動画コンテンツをジャンルマッチングすることで，付加価値の高い動画コ</a:t>
            </a:r>
            <a:r>
              <a:rPr lang="ja-JP" altLang="en-US">
                <a:ea typeface="ＭＳ Ｐゴシック"/>
              </a:rPr>
              <a:t>ンテンツを提供するシステムの実現が期待される．</a:t>
            </a:r>
            <a:endParaRPr lang="en-US" altLang="ja-JP">
              <a:ea typeface="ＭＳ Ｐゴシック"/>
            </a:endParaRPr>
          </a:p>
          <a:p>
            <a:pPr algn="just">
              <a:lnSpc>
                <a:spcPct val="100000"/>
              </a:lnSpc>
            </a:pPr>
            <a:endParaRPr lang="en-US" altLang="ja-JP" dirty="0"/>
          </a:p>
          <a:p>
            <a:pPr marL="0" indent="0" algn="just">
              <a:lnSpc>
                <a:spcPct val="10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16</a:t>
            </a:fld>
            <a:endParaRPr lang="ja-JP" altLang="en-US" dirty="0"/>
          </a:p>
        </p:txBody>
      </p:sp>
    </p:spTree>
    <p:extLst>
      <p:ext uri="{BB962C8B-B14F-4D97-AF65-F5344CB8AC3E}">
        <p14:creationId xmlns:p14="http://schemas.microsoft.com/office/powerpoint/2010/main" val="1800454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参考文献</a:t>
            </a:r>
            <a:r>
              <a:rPr kumimoji="1" lang="en-US" altLang="ja-JP" dirty="0"/>
              <a:t>	</a:t>
            </a:r>
            <a:endParaRPr kumimoji="1" lang="ja-JP" altLang="en-US" dirty="0"/>
          </a:p>
        </p:txBody>
      </p:sp>
      <p:sp>
        <p:nvSpPr>
          <p:cNvPr id="3" name="コンテンツ プレースホルダー 2"/>
          <p:cNvSpPr>
            <a:spLocks noGrp="1"/>
          </p:cNvSpPr>
          <p:nvPr>
            <p:ph idx="1"/>
          </p:nvPr>
        </p:nvSpPr>
        <p:spPr/>
        <p:txBody>
          <a:bodyPr>
            <a:normAutofit fontScale="55000" lnSpcReduction="20000"/>
          </a:bodyPr>
          <a:lstStyle/>
          <a:p>
            <a:pPr marL="514350" lvl="0" indent="-514350" algn="just">
              <a:buFont typeface="+mj-lt"/>
              <a:buAutoNum type="arabicPeriod"/>
            </a:pPr>
            <a:r>
              <a:rPr lang="ja-JP" altLang="ja-JP" sz="2900" dirty="0">
                <a:latin typeface="+mn-ea"/>
              </a:rPr>
              <a:t>大野直樹，中村聡史，山本岳洋，後藤真孝，音楽動画への印象評価データセット構築とその特性の調査，情報処理学会 研究報告音楽情報科学， </a:t>
            </a:r>
            <a:r>
              <a:rPr lang="en-US" altLang="ja-JP" sz="2900" dirty="0">
                <a:latin typeface="+mn-ea"/>
              </a:rPr>
              <a:t>2015</a:t>
            </a:r>
            <a:r>
              <a:rPr lang="ja-JP" altLang="ja-JP" sz="2900" dirty="0">
                <a:latin typeface="+mn-ea"/>
              </a:rPr>
              <a:t>年</a:t>
            </a:r>
            <a:r>
              <a:rPr lang="en-US" altLang="ja-JP" sz="2900" dirty="0">
                <a:latin typeface="+mn-ea"/>
              </a:rPr>
              <a:t>9</a:t>
            </a:r>
            <a:r>
              <a:rPr lang="ja-JP" altLang="ja-JP" sz="2900" dirty="0">
                <a:latin typeface="+mn-ea"/>
              </a:rPr>
              <a:t>月</a:t>
            </a:r>
            <a:r>
              <a:rPr lang="en-US" altLang="ja-JP" sz="2900" dirty="0">
                <a:latin typeface="+mn-ea"/>
              </a:rPr>
              <a:t>1</a:t>
            </a:r>
            <a:r>
              <a:rPr lang="ja-JP" altLang="ja-JP" sz="2900" dirty="0">
                <a:latin typeface="+mn-ea"/>
              </a:rPr>
              <a:t>日，</a:t>
            </a:r>
            <a:r>
              <a:rPr lang="en-US" altLang="ja-JP" sz="2900" dirty="0">
                <a:latin typeface="+mn-ea"/>
              </a:rPr>
              <a:t>pp1-9</a:t>
            </a:r>
            <a:endParaRPr lang="ja-JP" altLang="ja-JP" sz="2900" dirty="0">
              <a:latin typeface="+mn-ea"/>
            </a:endParaRPr>
          </a:p>
          <a:p>
            <a:pPr marL="514350" lvl="0" indent="-514350" algn="just">
              <a:buFont typeface="+mj-lt"/>
              <a:buAutoNum type="arabicPeriod"/>
            </a:pPr>
            <a:r>
              <a:rPr lang="ja-JP" altLang="ja-JP" sz="2900" dirty="0">
                <a:latin typeface="+mn-ea"/>
              </a:rPr>
              <a:t>吉井和佳，</a:t>
            </a:r>
            <a:r>
              <a:rPr lang="en-US" altLang="ja-JP" sz="2900" dirty="0">
                <a:latin typeface="+mn-ea"/>
              </a:rPr>
              <a:t>Advancing Information Sciences through Research on Music</a:t>
            </a:r>
            <a:r>
              <a:rPr lang="ja-JP" altLang="ja-JP" sz="2900" dirty="0">
                <a:latin typeface="+mn-ea"/>
              </a:rPr>
              <a:t>：</a:t>
            </a:r>
            <a:r>
              <a:rPr lang="en-US" altLang="ja-JP" sz="2900" dirty="0">
                <a:latin typeface="+mn-ea"/>
              </a:rPr>
              <a:t>5. Music and Machine Learning</a:t>
            </a:r>
            <a:r>
              <a:rPr lang="ja-JP" altLang="ja-JP" sz="2900" dirty="0" err="1">
                <a:latin typeface="+mn-ea"/>
              </a:rPr>
              <a:t>，</a:t>
            </a:r>
            <a:r>
              <a:rPr lang="ja-JP" altLang="ja-JP" sz="2900" dirty="0">
                <a:latin typeface="+mn-ea"/>
              </a:rPr>
              <a:t>情報処理，</a:t>
            </a:r>
            <a:r>
              <a:rPr lang="en-US" altLang="ja-JP" sz="2900" dirty="0">
                <a:latin typeface="+mn-ea"/>
              </a:rPr>
              <a:t>2016</a:t>
            </a:r>
            <a:r>
              <a:rPr lang="ja-JP" altLang="ja-JP" sz="2900" dirty="0">
                <a:latin typeface="+mn-ea"/>
              </a:rPr>
              <a:t>年</a:t>
            </a:r>
            <a:r>
              <a:rPr lang="en-US" altLang="ja-JP" sz="2900" dirty="0">
                <a:latin typeface="+mn-ea"/>
              </a:rPr>
              <a:t>5</a:t>
            </a:r>
            <a:r>
              <a:rPr lang="ja-JP" altLang="ja-JP" sz="2900" dirty="0">
                <a:latin typeface="+mn-ea"/>
              </a:rPr>
              <a:t>月</a:t>
            </a:r>
            <a:r>
              <a:rPr lang="en-US" altLang="ja-JP" sz="2900" dirty="0">
                <a:latin typeface="+mn-ea"/>
              </a:rPr>
              <a:t>15</a:t>
            </a:r>
            <a:r>
              <a:rPr lang="ja-JP" altLang="ja-JP" sz="2900" dirty="0">
                <a:latin typeface="+mn-ea"/>
              </a:rPr>
              <a:t>日，</a:t>
            </a:r>
            <a:r>
              <a:rPr lang="en-US" altLang="ja-JP" sz="2900" dirty="0">
                <a:latin typeface="+mn-ea"/>
              </a:rPr>
              <a:t>57</a:t>
            </a:r>
            <a:r>
              <a:rPr lang="ja-JP" altLang="ja-JP" sz="2900" dirty="0">
                <a:latin typeface="+mn-ea"/>
              </a:rPr>
              <a:t>巻，</a:t>
            </a:r>
            <a:r>
              <a:rPr lang="en-US" altLang="ja-JP" sz="2900" dirty="0">
                <a:latin typeface="+mn-ea"/>
              </a:rPr>
              <a:t>6</a:t>
            </a:r>
            <a:r>
              <a:rPr lang="ja-JP" altLang="ja-JP" sz="2900" dirty="0">
                <a:latin typeface="+mn-ea"/>
              </a:rPr>
              <a:t>号，</a:t>
            </a:r>
            <a:r>
              <a:rPr lang="en-US" altLang="ja-JP" sz="2900" dirty="0">
                <a:latin typeface="+mn-ea"/>
              </a:rPr>
              <a:t>pp519-522 </a:t>
            </a:r>
            <a:endParaRPr lang="ja-JP" altLang="ja-JP" sz="2900" dirty="0">
              <a:latin typeface="+mn-ea"/>
            </a:endParaRPr>
          </a:p>
          <a:p>
            <a:pPr marL="514350" lvl="0" indent="-514350" algn="just">
              <a:buFont typeface="+mj-lt"/>
              <a:buAutoNum type="arabicPeriod"/>
            </a:pPr>
            <a:r>
              <a:rPr lang="ja-JP" altLang="ja-JP" sz="2900" dirty="0">
                <a:latin typeface="+mn-ea"/>
              </a:rPr>
              <a:t>赤江直洋，木本雅也，清水忠昭，田中美栄子，ニューラルネットワークを用いた音楽の自動ジャンル分類，電気学会研究会資料</a:t>
            </a:r>
            <a:r>
              <a:rPr lang="en-US" altLang="ja-JP" sz="2900" dirty="0">
                <a:latin typeface="+mn-ea"/>
              </a:rPr>
              <a:t>.IS</a:t>
            </a:r>
            <a:r>
              <a:rPr lang="ja-JP" altLang="ja-JP" sz="2900" dirty="0" err="1">
                <a:latin typeface="+mn-ea"/>
              </a:rPr>
              <a:t>，</a:t>
            </a:r>
            <a:r>
              <a:rPr lang="ja-JP" altLang="ja-JP" sz="2900" dirty="0">
                <a:latin typeface="+mn-ea"/>
              </a:rPr>
              <a:t>情報システム研究会，</a:t>
            </a:r>
            <a:r>
              <a:rPr lang="en-US" altLang="ja-JP" sz="2900" dirty="0">
                <a:latin typeface="+mn-ea"/>
              </a:rPr>
              <a:t>2004</a:t>
            </a:r>
            <a:r>
              <a:rPr lang="ja-JP" altLang="ja-JP" sz="2900" dirty="0">
                <a:latin typeface="+mn-ea"/>
              </a:rPr>
              <a:t>年</a:t>
            </a:r>
            <a:r>
              <a:rPr lang="en-US" altLang="ja-JP" sz="2900" dirty="0">
                <a:latin typeface="+mn-ea"/>
              </a:rPr>
              <a:t>3</a:t>
            </a:r>
            <a:r>
              <a:rPr lang="ja-JP" altLang="ja-JP" sz="2900" dirty="0">
                <a:latin typeface="+mn-ea"/>
              </a:rPr>
              <a:t>月</a:t>
            </a:r>
            <a:r>
              <a:rPr lang="en-US" altLang="ja-JP" sz="2900" dirty="0">
                <a:latin typeface="+mn-ea"/>
              </a:rPr>
              <a:t>23</a:t>
            </a:r>
            <a:r>
              <a:rPr lang="ja-JP" altLang="ja-JP" sz="2900" dirty="0">
                <a:latin typeface="+mn-ea"/>
              </a:rPr>
              <a:t>日，</a:t>
            </a:r>
            <a:r>
              <a:rPr lang="en-US" altLang="ja-JP" sz="2900" dirty="0">
                <a:latin typeface="+mn-ea"/>
              </a:rPr>
              <a:t>2004</a:t>
            </a:r>
            <a:r>
              <a:rPr lang="ja-JP" altLang="ja-JP" sz="2900" dirty="0">
                <a:latin typeface="+mn-ea"/>
              </a:rPr>
              <a:t>巻，</a:t>
            </a:r>
            <a:r>
              <a:rPr lang="en-US" altLang="ja-JP" sz="2900" dirty="0">
                <a:latin typeface="+mn-ea"/>
              </a:rPr>
              <a:t>9</a:t>
            </a:r>
            <a:r>
              <a:rPr lang="ja-JP" altLang="ja-JP" sz="2900" dirty="0">
                <a:latin typeface="+mn-ea"/>
              </a:rPr>
              <a:t>号，</a:t>
            </a:r>
            <a:r>
              <a:rPr lang="en-US" altLang="ja-JP" sz="2900" dirty="0">
                <a:latin typeface="+mn-ea"/>
              </a:rPr>
              <a:t>pp 35-39</a:t>
            </a:r>
            <a:endParaRPr lang="ja-JP" altLang="ja-JP" sz="2900" dirty="0">
              <a:latin typeface="+mn-ea"/>
            </a:endParaRPr>
          </a:p>
          <a:p>
            <a:pPr marL="514350" lvl="0" indent="-514350" algn="just">
              <a:buFont typeface="+mj-lt"/>
              <a:buAutoNum type="arabicPeriod"/>
            </a:pPr>
            <a:r>
              <a:rPr lang="ja-JP" altLang="ja-JP" sz="2900" dirty="0">
                <a:latin typeface="+mn-ea"/>
              </a:rPr>
              <a:t>小林 拓司，丸山 一貴，畳み込みニューラルネットワークを用いた</a:t>
            </a:r>
            <a:r>
              <a:rPr lang="en-US" altLang="ja-JP" sz="2900" dirty="0">
                <a:latin typeface="+mn-ea"/>
              </a:rPr>
              <a:t>Hardcore techno</a:t>
            </a:r>
            <a:r>
              <a:rPr lang="ja-JP" altLang="ja-JP" sz="2900" dirty="0">
                <a:latin typeface="+mn-ea"/>
              </a:rPr>
              <a:t>のサブジャンル分類，インタラクション</a:t>
            </a:r>
            <a:r>
              <a:rPr lang="en-US" altLang="ja-JP" sz="2900" dirty="0">
                <a:latin typeface="+mn-ea"/>
              </a:rPr>
              <a:t>2019</a:t>
            </a:r>
            <a:r>
              <a:rPr lang="ja-JP" altLang="ja-JP" sz="2900" dirty="0">
                <a:latin typeface="+mn-ea"/>
              </a:rPr>
              <a:t>論文集，</a:t>
            </a:r>
            <a:r>
              <a:rPr lang="en-US" altLang="ja-JP" sz="2900" dirty="0">
                <a:latin typeface="+mn-ea"/>
              </a:rPr>
              <a:t>2019</a:t>
            </a:r>
            <a:r>
              <a:rPr lang="ja-JP" altLang="ja-JP" sz="2900" dirty="0" err="1">
                <a:latin typeface="+mn-ea"/>
              </a:rPr>
              <a:t>，</a:t>
            </a:r>
            <a:r>
              <a:rPr lang="en-US" altLang="ja-JP" sz="2900" dirty="0">
                <a:latin typeface="+mn-ea"/>
              </a:rPr>
              <a:t>2</a:t>
            </a:r>
            <a:r>
              <a:rPr lang="ja-JP" altLang="ja-JP" sz="2900" dirty="0">
                <a:latin typeface="+mn-ea"/>
              </a:rPr>
              <a:t>月</a:t>
            </a:r>
            <a:r>
              <a:rPr lang="en-US" altLang="ja-JP" sz="2900" dirty="0">
                <a:latin typeface="+mn-ea"/>
              </a:rPr>
              <a:t>27</a:t>
            </a:r>
            <a:r>
              <a:rPr lang="ja-JP" altLang="ja-JP" sz="2900" dirty="0">
                <a:latin typeface="+mn-ea"/>
              </a:rPr>
              <a:t>日，</a:t>
            </a:r>
            <a:r>
              <a:rPr lang="en-US" altLang="ja-JP" sz="2900" dirty="0">
                <a:latin typeface="+mn-ea"/>
              </a:rPr>
              <a:t>pp 245-248</a:t>
            </a:r>
            <a:endParaRPr lang="ja-JP" altLang="ja-JP" sz="2900" dirty="0">
              <a:latin typeface="+mn-ea"/>
            </a:endParaRPr>
          </a:p>
          <a:p>
            <a:pPr marL="514350" lvl="0" indent="-514350" algn="just">
              <a:buFont typeface="+mj-lt"/>
              <a:buAutoNum type="arabicPeriod"/>
            </a:pPr>
            <a:r>
              <a:rPr lang="en-US" altLang="ja-JP" sz="2900" dirty="0">
                <a:latin typeface="+mn-ea"/>
              </a:rPr>
              <a:t>Hendrik </a:t>
            </a:r>
            <a:r>
              <a:rPr lang="en-US" altLang="ja-JP" sz="2900" dirty="0" err="1">
                <a:latin typeface="+mn-ea"/>
              </a:rPr>
              <a:t>Purwins</a:t>
            </a:r>
            <a:r>
              <a:rPr lang="en-US" altLang="ja-JP" sz="2900" dirty="0">
                <a:latin typeface="+mn-ea"/>
              </a:rPr>
              <a:t> , Bo Li , </a:t>
            </a:r>
            <a:r>
              <a:rPr lang="en-US" altLang="ja-JP" sz="2900" dirty="0" err="1">
                <a:latin typeface="+mn-ea"/>
              </a:rPr>
              <a:t>Tuomas</a:t>
            </a:r>
            <a:r>
              <a:rPr lang="en-US" altLang="ja-JP" sz="2900" dirty="0">
                <a:latin typeface="+mn-ea"/>
              </a:rPr>
              <a:t> Virtanen, Jan </a:t>
            </a:r>
            <a:r>
              <a:rPr lang="en-US" altLang="ja-JP" sz="2900" dirty="0" err="1">
                <a:latin typeface="+mn-ea"/>
              </a:rPr>
              <a:t>Schlüter</a:t>
            </a:r>
            <a:r>
              <a:rPr lang="en-US" altLang="ja-JP" sz="2900" dirty="0">
                <a:latin typeface="+mn-ea"/>
              </a:rPr>
              <a:t> , </a:t>
            </a:r>
            <a:r>
              <a:rPr lang="en-US" altLang="ja-JP" sz="2900" dirty="0" err="1">
                <a:latin typeface="+mn-ea"/>
              </a:rPr>
              <a:t>Shuo-yiin</a:t>
            </a:r>
            <a:r>
              <a:rPr lang="en-US" altLang="ja-JP" sz="2900" dirty="0">
                <a:latin typeface="+mn-ea"/>
              </a:rPr>
              <a:t> Chang, Tara </a:t>
            </a:r>
            <a:r>
              <a:rPr lang="en-US" altLang="ja-JP" sz="2900" dirty="0" err="1">
                <a:latin typeface="+mn-ea"/>
              </a:rPr>
              <a:t>Sainath</a:t>
            </a:r>
            <a:r>
              <a:rPr lang="ja-JP" altLang="ja-JP" sz="2900" dirty="0" err="1">
                <a:latin typeface="+mn-ea"/>
              </a:rPr>
              <a:t>，</a:t>
            </a:r>
            <a:r>
              <a:rPr lang="en-US" altLang="ja-JP" sz="2900" dirty="0">
                <a:latin typeface="+mn-ea"/>
              </a:rPr>
              <a:t>Sound (cs.SD); Audio and Speech Processing (eess.AS); Machine Learning (stat.ML)</a:t>
            </a:r>
            <a:r>
              <a:rPr lang="ja-JP" altLang="ja-JP" sz="2900" dirty="0" err="1">
                <a:latin typeface="+mn-ea"/>
              </a:rPr>
              <a:t>，</a:t>
            </a:r>
            <a:r>
              <a:rPr lang="en-US" altLang="ja-JP" sz="2900" dirty="0">
                <a:latin typeface="+mn-ea"/>
              </a:rPr>
              <a:t>Journal of Selected Topics of Signal Processing 14, No. 8</a:t>
            </a:r>
            <a:r>
              <a:rPr lang="ja-JP" altLang="ja-JP" sz="2900" dirty="0" err="1">
                <a:latin typeface="+mn-ea"/>
              </a:rPr>
              <a:t>，</a:t>
            </a:r>
            <a:r>
              <a:rPr lang="en-US" altLang="ja-JP" sz="2900" dirty="0">
                <a:latin typeface="+mn-ea"/>
              </a:rPr>
              <a:t>pp 15 </a:t>
            </a:r>
            <a:endParaRPr lang="ja-JP" altLang="ja-JP" sz="2900" dirty="0">
              <a:latin typeface="+mn-ea"/>
            </a:endParaRPr>
          </a:p>
          <a:p>
            <a:pPr marL="514350" lvl="0" indent="-514350" algn="just">
              <a:buFont typeface="+mj-lt"/>
              <a:buAutoNum type="arabicPeriod"/>
            </a:pPr>
            <a:r>
              <a:rPr lang="en-US" altLang="ja-JP" sz="2900" dirty="0">
                <a:latin typeface="+mn-ea"/>
              </a:rPr>
              <a:t>SOUNDCLOUD</a:t>
            </a:r>
            <a:r>
              <a:rPr lang="ja-JP" altLang="ja-JP" sz="2900" dirty="0" err="1">
                <a:latin typeface="+mn-ea"/>
              </a:rPr>
              <a:t>，</a:t>
            </a:r>
            <a:r>
              <a:rPr lang="en-US" altLang="ja-JP" sz="2900" dirty="0">
                <a:latin typeface="+mn-ea"/>
                <a:hlinkClick r:id="rId2"/>
              </a:rPr>
              <a:t>https://soundcloud.com/?utm_source=Partnerize</a:t>
            </a:r>
            <a:r>
              <a:rPr lang="ja-JP" altLang="ja-JP" sz="2900" dirty="0" err="1">
                <a:latin typeface="+mn-ea"/>
              </a:rPr>
              <a:t>，</a:t>
            </a:r>
            <a:r>
              <a:rPr lang="en-US" altLang="ja-JP" sz="2900" dirty="0">
                <a:latin typeface="+mn-ea"/>
              </a:rPr>
              <a:t>2021/12/20</a:t>
            </a:r>
            <a:endParaRPr lang="ja-JP" altLang="ja-JP" sz="2900" dirty="0">
              <a:latin typeface="+mn-ea"/>
            </a:endParaRPr>
          </a:p>
          <a:p>
            <a:pPr marL="514350" lvl="0" indent="-514350" algn="just">
              <a:buFont typeface="+mj-lt"/>
              <a:buAutoNum type="arabicPeriod"/>
            </a:pPr>
            <a:r>
              <a:rPr lang="en-US" altLang="ja-JP" sz="2900" dirty="0">
                <a:latin typeface="+mn-ea"/>
              </a:rPr>
              <a:t>DOVA SYNDORME</a:t>
            </a:r>
            <a:r>
              <a:rPr lang="ja-JP" altLang="ja-JP" sz="2900" dirty="0" err="1">
                <a:latin typeface="+mn-ea"/>
              </a:rPr>
              <a:t>，</a:t>
            </a:r>
            <a:r>
              <a:rPr lang="en-US" altLang="ja-JP" sz="2900" dirty="0">
                <a:latin typeface="+mn-ea"/>
                <a:hlinkClick r:id="rId3"/>
              </a:rPr>
              <a:t>https://dova-s.jp/，2021/12/20</a:t>
            </a:r>
            <a:endParaRPr lang="ja-JP" altLang="ja-JP" sz="2900" dirty="0">
              <a:latin typeface="+mn-ea"/>
            </a:endParaRPr>
          </a:p>
          <a:p>
            <a:pPr marL="514350" lvl="0" indent="-514350" algn="just">
              <a:buFont typeface="+mj-lt"/>
              <a:buAutoNum type="arabicPeriod"/>
            </a:pPr>
            <a:r>
              <a:rPr lang="en-US" altLang="ja-JP" sz="2900" dirty="0">
                <a:latin typeface="+mn-ea"/>
              </a:rPr>
              <a:t>FMA: A Dataset For Music Analysis</a:t>
            </a:r>
            <a:r>
              <a:rPr lang="ja-JP" altLang="ja-JP" sz="2900" dirty="0" err="1">
                <a:latin typeface="+mn-ea"/>
              </a:rPr>
              <a:t>，</a:t>
            </a:r>
            <a:r>
              <a:rPr lang="en-US" altLang="ja-JP" sz="2900" dirty="0">
                <a:latin typeface="+mn-ea"/>
                <a:hlinkClick r:id="rId4"/>
              </a:rPr>
              <a:t>https://github.com/</a:t>
            </a:r>
            <a:r>
              <a:rPr lang="en-US" altLang="ja-JP" sz="2900" dirty="0" err="1">
                <a:latin typeface="+mn-ea"/>
                <a:hlinkClick r:id="rId4"/>
              </a:rPr>
              <a:t>mdeff</a:t>
            </a:r>
            <a:r>
              <a:rPr lang="en-US" altLang="ja-JP" sz="2900" dirty="0">
                <a:latin typeface="+mn-ea"/>
                <a:hlinkClick r:id="rId4"/>
              </a:rPr>
              <a:t>/fma，2021/12/21</a:t>
            </a:r>
            <a:endParaRPr lang="ja-JP" altLang="ja-JP" sz="2900" dirty="0">
              <a:latin typeface="+mn-ea"/>
            </a:endParaRPr>
          </a:p>
          <a:p>
            <a:pPr marL="0" indent="0" algn="just">
              <a:buNone/>
            </a:pP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dirty="0" smtClean="0"/>
              <a:pPr/>
              <a:t>17</a:t>
            </a:fld>
            <a:endParaRPr lang="ja-JP" altLang="en-US" dirty="0"/>
          </a:p>
        </p:txBody>
      </p:sp>
    </p:spTree>
    <p:extLst>
      <p:ext uri="{BB962C8B-B14F-4D97-AF65-F5344CB8AC3E}">
        <p14:creationId xmlns:p14="http://schemas.microsoft.com/office/powerpoint/2010/main" val="1105084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386784" y="206825"/>
            <a:ext cx="7886700" cy="1325563"/>
          </a:xfrm>
        </p:spPr>
        <p:txBody>
          <a:bodyPr/>
          <a:lstStyle/>
          <a:p>
            <a:r>
              <a:rPr kumimoji="1" lang="ja-JP" altLang="en-US" dirty="0"/>
              <a:t>研究背景</a:t>
            </a:r>
          </a:p>
        </p:txBody>
      </p:sp>
      <p:sp>
        <p:nvSpPr>
          <p:cNvPr id="3" name="コンテンツ プレースホルダー 2"/>
          <p:cNvSpPr>
            <a:spLocks noGrp="1"/>
          </p:cNvSpPr>
          <p:nvPr>
            <p:ph idx="1"/>
          </p:nvPr>
        </p:nvSpPr>
        <p:spPr>
          <a:xfrm>
            <a:off x="294198" y="1532388"/>
            <a:ext cx="8221152" cy="3810073"/>
          </a:xfrm>
        </p:spPr>
        <p:txBody>
          <a:bodyPr vert="horz" lIns="91440" tIns="45720" rIns="91440" bIns="45720" rtlCol="0" anchor="t">
            <a:normAutofit fontScale="85000" lnSpcReduction="10000"/>
          </a:bodyPr>
          <a:lstStyle/>
          <a:p>
            <a:pPr algn="just">
              <a:lnSpc>
                <a:spcPct val="120000"/>
              </a:lnSpc>
            </a:pPr>
            <a:r>
              <a:rPr lang="ja-JP" altLang="en-US" dirty="0"/>
              <a:t>モバイル端末の普及によりソーシャルネットワーキングサービス</a:t>
            </a:r>
            <a:r>
              <a:rPr lang="en-US" altLang="ja-JP" dirty="0"/>
              <a:t>(Social Networking Service, SNS)</a:t>
            </a:r>
            <a:r>
              <a:rPr lang="ja-JP" altLang="en-US" dirty="0"/>
              <a:t>が大きく発展を遂げた．</a:t>
            </a:r>
            <a:endParaRPr lang="en-US" altLang="ja-JP" dirty="0"/>
          </a:p>
          <a:p>
            <a:pPr algn="just">
              <a:lnSpc>
                <a:spcPct val="120000"/>
              </a:lnSpc>
            </a:pPr>
            <a:r>
              <a:rPr lang="ja-JP" altLang="en-US">
                <a:ea typeface="ＭＳ Ｐゴシック"/>
              </a:rPr>
              <a:t>音楽投稿型</a:t>
            </a:r>
            <a:r>
              <a:rPr lang="en-US" altLang="ja-JP" dirty="0">
                <a:ea typeface="ＭＳ Ｐゴシック"/>
              </a:rPr>
              <a:t>SNS</a:t>
            </a:r>
            <a:r>
              <a:rPr lang="ja-JP" altLang="en-US">
                <a:ea typeface="ＭＳ Ｐゴシック"/>
              </a:rPr>
              <a:t>においては，投稿される楽曲が莫大な量になってきている．</a:t>
            </a:r>
            <a:endParaRPr lang="en-US" altLang="ja-JP">
              <a:ea typeface="ＭＳ Ｐゴシック"/>
            </a:endParaRPr>
          </a:p>
          <a:p>
            <a:pPr algn="just">
              <a:lnSpc>
                <a:spcPct val="120000"/>
              </a:lnSpc>
            </a:pPr>
            <a:r>
              <a:rPr lang="en-US" altLang="ja-JP" dirty="0">
                <a:ea typeface="ＭＳ Ｐゴシック"/>
              </a:rPr>
              <a:t>SNS</a:t>
            </a:r>
            <a:r>
              <a:rPr lang="ja-JP" altLang="en-US">
                <a:ea typeface="ＭＳ Ｐゴシック"/>
              </a:rPr>
              <a:t>に投稿される写真から動画コンテンツを作成するようなサービスがある場合に，作成された動画コンテンツと楽曲コンテンツを組み合わせることで，より付加価値の高いコンテンツを作り出せると考えられる</a:t>
            </a:r>
            <a:endParaRPr lang="en-US" altLang="ja-JP">
              <a:ea typeface="ＭＳ Ｐゴシック"/>
            </a:endParaRPr>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lang="en-US" altLang="ja-JP" dirty="0"/>
          </a:p>
          <a:p>
            <a:pPr marL="0" indent="0" algn="just">
              <a:lnSpc>
                <a:spcPct val="120000"/>
              </a:lnSpc>
              <a:buNone/>
            </a:pPr>
            <a:endParaRPr kumimoji="1" lang="en-US" altLang="ja-JP" dirty="0"/>
          </a:p>
          <a:p>
            <a:pPr marL="0" indent="0" algn="just">
              <a:lnSpc>
                <a:spcPct val="120000"/>
              </a:lnSpc>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2</a:t>
            </a:fld>
            <a:endParaRPr kumimoji="1" lang="ja-JP" altLang="en-US" dirty="0"/>
          </a:p>
        </p:txBody>
      </p:sp>
      <p:grpSp>
        <p:nvGrpSpPr>
          <p:cNvPr id="13" name="グループ化 12"/>
          <p:cNvGrpSpPr/>
          <p:nvPr/>
        </p:nvGrpSpPr>
        <p:grpSpPr>
          <a:xfrm>
            <a:off x="851521" y="5185841"/>
            <a:ext cx="7106506" cy="1535635"/>
            <a:chOff x="1016235" y="5342461"/>
            <a:chExt cx="7106506" cy="1535635"/>
          </a:xfrm>
        </p:grpSpPr>
        <p:pic>
          <p:nvPicPr>
            <p:cNvPr id="14" name="図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235" y="5384739"/>
              <a:ext cx="1004950" cy="1250842"/>
            </a:xfrm>
            <a:prstGeom prst="rect">
              <a:avLst/>
            </a:prstGeom>
          </p:spPr>
        </p:pic>
        <p:sp>
          <p:nvSpPr>
            <p:cNvPr id="15" name="テキスト ボックス 14"/>
            <p:cNvSpPr txBox="1"/>
            <p:nvPr/>
          </p:nvSpPr>
          <p:spPr>
            <a:xfrm>
              <a:off x="2433474" y="5670353"/>
              <a:ext cx="691763" cy="646331"/>
            </a:xfrm>
            <a:prstGeom prst="rect">
              <a:avLst/>
            </a:prstGeom>
            <a:noFill/>
          </p:spPr>
          <p:txBody>
            <a:bodyPr wrap="square" rtlCol="0">
              <a:spAutoFit/>
            </a:bodyPr>
            <a:lstStyle/>
            <a:p>
              <a:r>
                <a:rPr kumimoji="1" lang="ja-JP" altLang="en-US" sz="3600" dirty="0"/>
                <a:t>＋</a:t>
              </a:r>
            </a:p>
          </p:txBody>
        </p:sp>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2638" y="5370657"/>
              <a:ext cx="1485044" cy="1113783"/>
            </a:xfrm>
            <a:prstGeom prst="rect">
              <a:avLst/>
            </a:prstGeom>
          </p:spPr>
        </p:pic>
        <p:pic>
          <p:nvPicPr>
            <p:cNvPr id="17" name="図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7205" y="5342461"/>
              <a:ext cx="1485044" cy="1113783"/>
            </a:xfrm>
            <a:prstGeom prst="rect">
              <a:avLst/>
            </a:prstGeom>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690" y="5814294"/>
              <a:ext cx="554560" cy="690250"/>
            </a:xfrm>
            <a:prstGeom prst="rect">
              <a:avLst/>
            </a:prstGeom>
            <a:blipFill dpi="0" rotWithShape="1">
              <a:blip r:embed="rId6"/>
              <a:srcRect/>
              <a:stretch>
                <a:fillRect/>
              </a:stretch>
            </a:blipFill>
            <a:effectLst>
              <a:glow rad="127000">
                <a:schemeClr val="accent1">
                  <a:alpha val="0"/>
                </a:schemeClr>
              </a:glow>
              <a:outerShdw blurRad="50800" dist="50800" dir="5400000" algn="ctr" rotWithShape="0">
                <a:srgbClr val="000000">
                  <a:alpha val="0"/>
                </a:srgbClr>
              </a:outerShdw>
              <a:reflection stA="0" endPos="65000" dist="50800" dir="5400000" sy="-100000" algn="bl" rotWithShape="0"/>
            </a:effectLst>
          </p:spPr>
        </p:pic>
        <p:sp>
          <p:nvSpPr>
            <p:cNvPr id="19" name="テキスト ボックス 18"/>
            <p:cNvSpPr txBox="1"/>
            <p:nvPr/>
          </p:nvSpPr>
          <p:spPr>
            <a:xfrm>
              <a:off x="6162261" y="6508764"/>
              <a:ext cx="1960480" cy="369332"/>
            </a:xfrm>
            <a:prstGeom prst="rect">
              <a:avLst/>
            </a:prstGeom>
            <a:noFill/>
          </p:spPr>
          <p:txBody>
            <a:bodyPr wrap="square" rtlCol="0">
              <a:spAutoFit/>
            </a:bodyPr>
            <a:lstStyle/>
            <a:p>
              <a:r>
                <a:rPr kumimoji="1" lang="ja-JP" altLang="en-US" dirty="0"/>
                <a:t>音楽付きの動画</a:t>
              </a:r>
            </a:p>
          </p:txBody>
        </p:sp>
        <p:sp>
          <p:nvSpPr>
            <p:cNvPr id="20" name="右矢印 19"/>
            <p:cNvSpPr/>
            <p:nvPr/>
          </p:nvSpPr>
          <p:spPr>
            <a:xfrm>
              <a:off x="4937760" y="5670353"/>
              <a:ext cx="1043562" cy="6859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3418252" y="6356351"/>
            <a:ext cx="868942" cy="369332"/>
          </a:xfrm>
          <a:prstGeom prst="rect">
            <a:avLst/>
          </a:prstGeom>
          <a:noFill/>
        </p:spPr>
        <p:txBody>
          <a:bodyPr wrap="square" rtlCol="0">
            <a:spAutoFit/>
          </a:bodyPr>
          <a:lstStyle/>
          <a:p>
            <a:r>
              <a:rPr kumimoji="1" lang="ja-JP" altLang="en-US" dirty="0"/>
              <a:t>動画</a:t>
            </a:r>
          </a:p>
        </p:txBody>
      </p:sp>
      <p:sp>
        <p:nvSpPr>
          <p:cNvPr id="22" name="テキスト ボックス 21"/>
          <p:cNvSpPr txBox="1"/>
          <p:nvPr/>
        </p:nvSpPr>
        <p:spPr>
          <a:xfrm>
            <a:off x="1004022" y="6327820"/>
            <a:ext cx="647894" cy="369332"/>
          </a:xfrm>
          <a:prstGeom prst="rect">
            <a:avLst/>
          </a:prstGeom>
          <a:noFill/>
        </p:spPr>
        <p:txBody>
          <a:bodyPr wrap="square" rtlCol="0">
            <a:spAutoFit/>
          </a:bodyPr>
          <a:lstStyle/>
          <a:p>
            <a:r>
              <a:rPr lang="ja-JP" altLang="en-US" dirty="0"/>
              <a:t>音楽</a:t>
            </a:r>
            <a:endParaRPr kumimoji="1" lang="ja-JP" altLang="en-US" dirty="0"/>
          </a:p>
        </p:txBody>
      </p:sp>
    </p:spTree>
    <p:extLst>
      <p:ext uri="{BB962C8B-B14F-4D97-AF65-F5344CB8AC3E}">
        <p14:creationId xmlns:p14="http://schemas.microsoft.com/office/powerpoint/2010/main" val="275175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a:xfrm>
            <a:off x="628650" y="1399430"/>
            <a:ext cx="7886700" cy="5752932"/>
          </a:xfrm>
        </p:spPr>
        <p:txBody>
          <a:bodyPr vert="horz" lIns="91440" tIns="45720" rIns="91440" bIns="45720" rtlCol="0" anchor="t">
            <a:normAutofit/>
          </a:bodyPr>
          <a:lstStyle/>
          <a:p>
            <a:pPr marL="0" indent="0">
              <a:buNone/>
            </a:pPr>
            <a:endParaRPr kumimoji="1" lang="en-US" altLang="ja-JP" dirty="0">
              <a:latin typeface="+mn-ea"/>
            </a:endParaRPr>
          </a:p>
          <a:p>
            <a:pPr marL="0" indent="0">
              <a:buNone/>
            </a:pPr>
            <a:r>
              <a:rPr lang="ja-JP" altLang="en-US" u="sng" dirty="0">
                <a:latin typeface="+mn-ea"/>
              </a:rPr>
              <a:t>音楽と機械学習</a:t>
            </a:r>
            <a:endParaRPr lang="en-US" altLang="ja-JP" u="sng" dirty="0">
              <a:latin typeface="+mn-ea"/>
            </a:endParaRPr>
          </a:p>
          <a:p>
            <a:pPr marL="0" indent="0">
              <a:buNone/>
            </a:pPr>
            <a:r>
              <a:rPr lang="en-US" dirty="0">
                <a:ea typeface="+mn-lt"/>
                <a:cs typeface="+mn-lt"/>
              </a:rPr>
              <a:t>[2004 </a:t>
            </a:r>
            <a:r>
              <a:rPr lang="ja-JP" altLang="en-US">
                <a:ea typeface="+mn-lt"/>
                <a:cs typeface="+mn-lt"/>
              </a:rPr>
              <a:t>赤江</a:t>
            </a:r>
            <a:r>
              <a:rPr lang="en-US" dirty="0">
                <a:ea typeface="+mn-lt"/>
                <a:cs typeface="+mn-lt"/>
              </a:rPr>
              <a:t>],</a:t>
            </a:r>
            <a:r>
              <a:rPr lang="en-US" altLang="ja-JP" dirty="0">
                <a:ea typeface="ＭＳ Ｐゴシック"/>
              </a:rPr>
              <a:t>[2016 </a:t>
            </a:r>
            <a:r>
              <a:rPr lang="ja-JP" altLang="en-US">
                <a:ea typeface="ＭＳ Ｐゴシック"/>
              </a:rPr>
              <a:t>吉井</a:t>
            </a:r>
            <a:r>
              <a:rPr lang="en-US" altLang="ja-JP" dirty="0">
                <a:ea typeface="ＭＳ Ｐゴシック"/>
              </a:rPr>
              <a:t>]</a:t>
            </a:r>
            <a:endParaRPr lang="en-US" altLang="ja-JP" dirty="0">
              <a:ea typeface="ＭＳ Ｐゴシック"/>
              <a:cs typeface="Calibri"/>
            </a:endParaRPr>
          </a:p>
          <a:p>
            <a:pPr marL="0" indent="0">
              <a:buNone/>
            </a:pPr>
            <a:endParaRPr lang="en-US" altLang="ja-JP" dirty="0">
              <a:latin typeface="+mn-ea"/>
            </a:endParaRPr>
          </a:p>
          <a:p>
            <a:pPr marL="0" indent="0">
              <a:buNone/>
            </a:pPr>
            <a:r>
              <a:rPr lang="ja-JP" altLang="en-US" u="sng" dirty="0">
                <a:latin typeface="+mn-ea"/>
              </a:rPr>
              <a:t>音楽動画の印象評価データセット構築</a:t>
            </a:r>
            <a:endParaRPr lang="en-US" altLang="ja-JP" u="sng" dirty="0">
              <a:latin typeface="+mn-ea"/>
            </a:endParaRPr>
          </a:p>
          <a:p>
            <a:pPr marL="0" indent="0">
              <a:buNone/>
            </a:pPr>
            <a:r>
              <a:rPr lang="en-US" altLang="ja-JP" dirty="0">
                <a:latin typeface="+mn-ea"/>
              </a:rPr>
              <a:t>[2015 </a:t>
            </a:r>
            <a:r>
              <a:rPr lang="ja-JP" altLang="en-US" dirty="0">
                <a:latin typeface="+mn-ea"/>
              </a:rPr>
              <a:t>大野</a:t>
            </a:r>
            <a:r>
              <a:rPr lang="en-US" altLang="ja-JP" dirty="0">
                <a:latin typeface="+mn-ea"/>
              </a:rPr>
              <a:t>]</a:t>
            </a:r>
          </a:p>
          <a:p>
            <a:pPr marL="0" indent="0">
              <a:buNone/>
            </a:pPr>
            <a:endParaRPr lang="en-US" altLang="ja-JP" dirty="0">
              <a:latin typeface="+mn-ea"/>
            </a:endParaRPr>
          </a:p>
          <a:p>
            <a:pPr marL="0" indent="0">
              <a:buNone/>
            </a:pPr>
            <a:r>
              <a:rPr lang="en-US" altLang="ja-JP" u="sng" dirty="0">
                <a:latin typeface="+mn-ea"/>
              </a:rPr>
              <a:t>CNN</a:t>
            </a:r>
            <a:r>
              <a:rPr lang="ja-JP" altLang="en-US" u="sng" dirty="0">
                <a:latin typeface="+mn-ea"/>
              </a:rPr>
              <a:t>を利用したジャンル推定</a:t>
            </a:r>
            <a:endParaRPr lang="en-US" altLang="ja-JP" u="sng" dirty="0">
              <a:latin typeface="+mn-ea"/>
            </a:endParaRPr>
          </a:p>
          <a:p>
            <a:pPr marL="0" indent="0">
              <a:buNone/>
            </a:pPr>
            <a:r>
              <a:rPr lang="en-US" altLang="ja-JP" dirty="0"/>
              <a:t>[2019 </a:t>
            </a:r>
            <a:r>
              <a:rPr lang="ja-JP" altLang="en-US" dirty="0"/>
              <a:t>小林</a:t>
            </a:r>
            <a:r>
              <a:rPr lang="en-US" altLang="ja-JP" dirty="0"/>
              <a:t>]</a:t>
            </a:r>
            <a:endParaRPr lang="en-US" altLang="ja-JP" u="sng" dirty="0">
              <a:latin typeface="+mn-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3</a:t>
            </a:fld>
            <a:endParaRPr kumimoji="1" lang="ja-JP" altLang="en-US"/>
          </a:p>
        </p:txBody>
      </p:sp>
    </p:spTree>
    <p:extLst>
      <p:ext uri="{BB962C8B-B14F-4D97-AF65-F5344CB8AC3E}">
        <p14:creationId xmlns:p14="http://schemas.microsoft.com/office/powerpoint/2010/main" val="376954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a:xfrm>
            <a:off x="628650" y="1362723"/>
            <a:ext cx="8354290" cy="3574731"/>
          </a:xfrm>
        </p:spPr>
        <p:txBody>
          <a:bodyPr>
            <a:normAutofit/>
          </a:bodyPr>
          <a:lstStyle/>
          <a:p>
            <a:pPr algn="just">
              <a:lnSpc>
                <a:spcPct val="100000"/>
              </a:lnSpc>
            </a:pPr>
            <a:r>
              <a:rPr lang="ja-JP" altLang="en-US" dirty="0"/>
              <a:t>楽曲ジャンル推定には深層学習が用いられるようになっているが、計算コストが大きい</a:t>
            </a:r>
            <a:endParaRPr lang="en-US" altLang="ja-JP" dirty="0"/>
          </a:p>
          <a:p>
            <a:pPr algn="just"/>
            <a:endParaRPr lang="en-US" altLang="ja-JP" dirty="0"/>
          </a:p>
          <a:p>
            <a:pPr algn="just">
              <a:lnSpc>
                <a:spcPct val="100000"/>
              </a:lnSpc>
            </a:pPr>
            <a:r>
              <a:rPr lang="ja-JP" altLang="en-US" dirty="0"/>
              <a:t>楽曲ジャンル推定をユーザ投稿型の</a:t>
            </a:r>
            <a:r>
              <a:rPr lang="en-US" altLang="ja-JP" dirty="0"/>
              <a:t>SNS</a:t>
            </a:r>
            <a:r>
              <a:rPr lang="ja-JP" altLang="en-US" dirty="0"/>
              <a:t>などで実現する場合に分散処理が必要となっている</a:t>
            </a:r>
            <a:endParaRPr lang="en-US" altLang="ja-JP" dirty="0"/>
          </a:p>
          <a:p>
            <a:pPr algn="just"/>
            <a:endParaRPr lang="en-US" altLang="ja-JP" dirty="0"/>
          </a:p>
          <a:p>
            <a:pPr algn="just"/>
            <a:endParaRPr lang="en-US" altLang="ja-JP" dirty="0"/>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mtClean="0"/>
              <a:t>4</a:t>
            </a:fld>
            <a:endParaRPr kumimoji="1" lang="ja-JP" altLang="en-US"/>
          </a:p>
        </p:txBody>
      </p:sp>
      <p:sp>
        <p:nvSpPr>
          <p:cNvPr id="5" name="Oval 4">
            <a:extLst>
              <a:ext uri="{FF2B5EF4-FFF2-40B4-BE49-F238E27FC236}">
                <a16:creationId xmlns:a16="http://schemas.microsoft.com/office/drawing/2014/main" id="{C660E1E0-1854-496E-8860-230F8D2C9EDC}"/>
              </a:ext>
            </a:extLst>
          </p:cNvPr>
          <p:cNvSpPr/>
          <p:nvPr/>
        </p:nvSpPr>
        <p:spPr>
          <a:xfrm>
            <a:off x="1828799" y="4079738"/>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1323DAE0-DD76-4F29-963B-A17F24A61585}"/>
              </a:ext>
            </a:extLst>
          </p:cNvPr>
          <p:cNvSpPr/>
          <p:nvPr/>
        </p:nvSpPr>
        <p:spPr>
          <a:xfrm>
            <a:off x="1828799" y="581878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6CC0CFED-2839-4B9A-B047-F35223ADC956}"/>
              </a:ext>
            </a:extLst>
          </p:cNvPr>
          <p:cNvSpPr/>
          <p:nvPr/>
        </p:nvSpPr>
        <p:spPr>
          <a:xfrm>
            <a:off x="4269068" y="4374252"/>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FA287D4A-20B0-4AA1-BD24-9BACE4EA1A26}"/>
              </a:ext>
            </a:extLst>
          </p:cNvPr>
          <p:cNvSpPr/>
          <p:nvPr/>
        </p:nvSpPr>
        <p:spPr>
          <a:xfrm>
            <a:off x="4269069" y="535597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4FB76D97-555D-42E3-BAAF-EAD39FBC4EDD}"/>
              </a:ext>
            </a:extLst>
          </p:cNvPr>
          <p:cNvSpPr/>
          <p:nvPr/>
        </p:nvSpPr>
        <p:spPr>
          <a:xfrm>
            <a:off x="1828798" y="4893161"/>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CB632A78-F597-47A7-B178-3DB0F12E7ACE}"/>
              </a:ext>
            </a:extLst>
          </p:cNvPr>
          <p:cNvSpPr/>
          <p:nvPr/>
        </p:nvSpPr>
        <p:spPr>
          <a:xfrm>
            <a:off x="6414824" y="5818780"/>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48B8276A-164E-41C9-B954-C56FF9B9F027}"/>
              </a:ext>
            </a:extLst>
          </p:cNvPr>
          <p:cNvSpPr/>
          <p:nvPr/>
        </p:nvSpPr>
        <p:spPr>
          <a:xfrm>
            <a:off x="6414823" y="4949260"/>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2122095B-F687-436C-BB83-83582B5CF145}"/>
              </a:ext>
            </a:extLst>
          </p:cNvPr>
          <p:cNvSpPr/>
          <p:nvPr/>
        </p:nvSpPr>
        <p:spPr>
          <a:xfrm>
            <a:off x="6414823" y="4079737"/>
            <a:ext cx="603056" cy="5750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1AB77C0-D2FE-4327-8A8D-2EC81BE91138}"/>
              </a:ext>
            </a:extLst>
          </p:cNvPr>
          <p:cNvCxnSpPr/>
          <p:nvPr/>
        </p:nvCxnSpPr>
        <p:spPr>
          <a:xfrm>
            <a:off x="2479187" y="4402262"/>
            <a:ext cx="1768643" cy="24869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91408D1-6BFC-49EF-8DBE-F05C39D59BA5}"/>
              </a:ext>
            </a:extLst>
          </p:cNvPr>
          <p:cNvCxnSpPr>
            <a:cxnSpLocks/>
          </p:cNvCxnSpPr>
          <p:nvPr/>
        </p:nvCxnSpPr>
        <p:spPr>
          <a:xfrm flipV="1">
            <a:off x="2451138" y="4660004"/>
            <a:ext cx="1795141" cy="51890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CCC66C7-9E7A-4F61-984E-A8225FB9E8A4}"/>
              </a:ext>
            </a:extLst>
          </p:cNvPr>
          <p:cNvCxnSpPr>
            <a:cxnSpLocks/>
          </p:cNvCxnSpPr>
          <p:nvPr/>
        </p:nvCxnSpPr>
        <p:spPr>
          <a:xfrm flipV="1">
            <a:off x="2437112" y="4631954"/>
            <a:ext cx="1837214" cy="1416478"/>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9A02204-D8D1-437C-9FD6-F6C489C00DE9}"/>
              </a:ext>
            </a:extLst>
          </p:cNvPr>
          <p:cNvCxnSpPr>
            <a:cxnSpLocks/>
          </p:cNvCxnSpPr>
          <p:nvPr/>
        </p:nvCxnSpPr>
        <p:spPr>
          <a:xfrm flipV="1">
            <a:off x="4849334" y="4437163"/>
            <a:ext cx="1584451" cy="1250057"/>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365CB26-F7EF-4854-A708-066E7CE8A5A0}"/>
              </a:ext>
            </a:extLst>
          </p:cNvPr>
          <p:cNvCxnSpPr>
            <a:cxnSpLocks/>
          </p:cNvCxnSpPr>
          <p:nvPr/>
        </p:nvCxnSpPr>
        <p:spPr>
          <a:xfrm flipV="1">
            <a:off x="4882682" y="5320388"/>
            <a:ext cx="1509673" cy="34938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C2DE3CE-6ECF-4E4E-88D2-0CE5CDA6EA77}"/>
              </a:ext>
            </a:extLst>
          </p:cNvPr>
          <p:cNvCxnSpPr>
            <a:cxnSpLocks/>
          </p:cNvCxnSpPr>
          <p:nvPr/>
        </p:nvCxnSpPr>
        <p:spPr>
          <a:xfrm>
            <a:off x="2451138" y="5249035"/>
            <a:ext cx="1795140" cy="420736"/>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0E86776-7D33-43EF-B36A-7A5B252C5EF9}"/>
              </a:ext>
            </a:extLst>
          </p:cNvPr>
          <p:cNvCxnSpPr>
            <a:cxnSpLocks/>
          </p:cNvCxnSpPr>
          <p:nvPr/>
        </p:nvCxnSpPr>
        <p:spPr>
          <a:xfrm>
            <a:off x="4821285" y="5669770"/>
            <a:ext cx="1570749" cy="462810"/>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DD74103-ABD2-4095-B4EB-C7A547B8AD00}"/>
              </a:ext>
            </a:extLst>
          </p:cNvPr>
          <p:cNvCxnSpPr>
            <a:cxnSpLocks/>
          </p:cNvCxnSpPr>
          <p:nvPr/>
        </p:nvCxnSpPr>
        <p:spPr>
          <a:xfrm flipV="1">
            <a:off x="2437113" y="5690968"/>
            <a:ext cx="1810716" cy="32941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5043AD3F-26C0-4CC5-B5C9-5DAA9438BBE1}"/>
              </a:ext>
            </a:extLst>
          </p:cNvPr>
          <p:cNvCxnSpPr>
            <a:cxnSpLocks/>
          </p:cNvCxnSpPr>
          <p:nvPr/>
        </p:nvCxnSpPr>
        <p:spPr>
          <a:xfrm flipH="1" flipV="1">
            <a:off x="2456437" y="4458361"/>
            <a:ext cx="1787967" cy="1198935"/>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3B913F8-DAB0-48B0-898E-C97719D80602}"/>
              </a:ext>
            </a:extLst>
          </p:cNvPr>
          <p:cNvCxnSpPr>
            <a:cxnSpLocks/>
          </p:cNvCxnSpPr>
          <p:nvPr/>
        </p:nvCxnSpPr>
        <p:spPr>
          <a:xfrm>
            <a:off x="4849334" y="4758174"/>
            <a:ext cx="1514650" cy="1388429"/>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50122A7-F701-42B5-ACE2-F35CB1A4F70F}"/>
              </a:ext>
            </a:extLst>
          </p:cNvPr>
          <p:cNvCxnSpPr>
            <a:cxnSpLocks/>
          </p:cNvCxnSpPr>
          <p:nvPr/>
        </p:nvCxnSpPr>
        <p:spPr>
          <a:xfrm>
            <a:off x="4891407" y="4686501"/>
            <a:ext cx="1504374" cy="625482"/>
          </a:xfrm>
          <a:prstGeom prst="straightConnector1">
            <a:avLst/>
          </a:prstGeom>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4BA6E35C-FF4F-4372-B87B-A5BA1F51BBC4}"/>
              </a:ext>
            </a:extLst>
          </p:cNvPr>
          <p:cNvCxnSpPr>
            <a:cxnSpLocks/>
          </p:cNvCxnSpPr>
          <p:nvPr/>
        </p:nvCxnSpPr>
        <p:spPr>
          <a:xfrm flipV="1">
            <a:off x="4877383" y="4435611"/>
            <a:ext cx="1514650" cy="266465"/>
          </a:xfrm>
          <a:prstGeom prst="straightConnector1">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270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just"/>
            <a:r>
              <a:rPr kumimoji="1" lang="ja-JP" altLang="en-US" dirty="0"/>
              <a:t>研究目的</a:t>
            </a:r>
          </a:p>
        </p:txBody>
      </p:sp>
      <p:sp>
        <p:nvSpPr>
          <p:cNvPr id="3" name="コンテンツ プレースホルダー 2"/>
          <p:cNvSpPr>
            <a:spLocks noGrp="1"/>
          </p:cNvSpPr>
          <p:nvPr>
            <p:ph idx="1"/>
          </p:nvPr>
        </p:nvSpPr>
        <p:spPr>
          <a:xfrm>
            <a:off x="628650" y="1846645"/>
            <a:ext cx="7886700" cy="4351338"/>
          </a:xfrm>
        </p:spPr>
        <p:txBody>
          <a:bodyPr vert="horz" lIns="91440" tIns="45720" rIns="91440" bIns="45720" rtlCol="0" anchor="t">
            <a:normAutofit/>
          </a:bodyPr>
          <a:lstStyle/>
          <a:p>
            <a:pPr algn="just">
              <a:lnSpc>
                <a:spcPct val="100000"/>
              </a:lnSpc>
            </a:pPr>
            <a:r>
              <a:rPr lang="en-US" altLang="ja-JP" dirty="0">
                <a:ea typeface="ＭＳ Ｐゴシック"/>
              </a:rPr>
              <a:t>SNS</a:t>
            </a:r>
            <a:r>
              <a:rPr lang="ja-JP" altLang="en-US" dirty="0">
                <a:ea typeface="ＭＳ Ｐゴシック"/>
              </a:rPr>
              <a:t>などに投稿される大量楽曲データ</a:t>
            </a:r>
            <a:r>
              <a:rPr lang="ja-JP" altLang="en-US" dirty="0" smtClean="0">
                <a:ea typeface="ＭＳ Ｐゴシック"/>
              </a:rPr>
              <a:t>の特徴抽出</a:t>
            </a:r>
            <a:r>
              <a:rPr lang="ja-JP" altLang="en-US" dirty="0">
                <a:ea typeface="ＭＳ Ｐゴシック"/>
              </a:rPr>
              <a:t>・ジャンル推定処理を行う．</a:t>
            </a:r>
            <a:endParaRPr lang="en-US" altLang="ja-JP" dirty="0">
              <a:ea typeface="ＭＳ Ｐゴシック"/>
            </a:endParaRPr>
          </a:p>
          <a:p>
            <a:pPr marL="0" indent="0" algn="just">
              <a:buNone/>
            </a:pPr>
            <a:endParaRPr lang="en-US" altLang="ja-JP" dirty="0"/>
          </a:p>
          <a:p>
            <a:pPr algn="just"/>
            <a:r>
              <a:rPr lang="ja-JP" altLang="en-US" dirty="0">
                <a:ea typeface="ＭＳ Ｐゴシック"/>
              </a:rPr>
              <a:t>複数サーバを利用したラウンドロビン方式の負荷分散を導入した処理時間の短縮を狙う．</a:t>
            </a:r>
            <a:endParaRPr lang="en-US" altLang="ja-JP" dirty="0">
              <a:ea typeface="ＭＳ Ｐゴシック"/>
            </a:endParaRPr>
          </a:p>
          <a:p>
            <a:pPr algn="just"/>
            <a:endParaRPr lang="en-US" altLang="ja-JP" dirty="0"/>
          </a:p>
          <a:p>
            <a:pPr algn="just"/>
            <a:r>
              <a:rPr lang="ja-JP" altLang="en-US" dirty="0">
                <a:ea typeface="ＭＳ Ｐゴシック"/>
              </a:rPr>
              <a:t>単一サーバと複数サーバとの処理時間・分類制度の比較による評価を行う．</a:t>
            </a:r>
            <a:endParaRPr lang="en-US" altLang="ja-JP" dirty="0">
              <a:ea typeface="ＭＳ Ｐゴシック"/>
            </a:endParaRPr>
          </a:p>
        </p:txBody>
      </p:sp>
      <p:sp>
        <p:nvSpPr>
          <p:cNvPr id="4" name="スライド番号プレースホルダー 3"/>
          <p:cNvSpPr>
            <a:spLocks noGrp="1"/>
          </p:cNvSpPr>
          <p:nvPr>
            <p:ph type="sldNum" sz="quarter" idx="12"/>
          </p:nvPr>
        </p:nvSpPr>
        <p:spPr/>
        <p:txBody>
          <a:bodyPr/>
          <a:lstStyle/>
          <a:p>
            <a:pPr algn="just"/>
            <a:fld id="{B4451160-128F-4DAD-AE29-4A8CC0E7B9E9}" type="slidenum">
              <a:rPr kumimoji="1" lang="ja-JP" altLang="en-US" smtClean="0"/>
              <a:pPr algn="just"/>
              <a:t>5</a:t>
            </a:fld>
            <a:endParaRPr kumimoji="1" lang="ja-JP" altLang="en-US"/>
          </a:p>
        </p:txBody>
      </p:sp>
    </p:spTree>
    <p:extLst>
      <p:ext uri="{BB962C8B-B14F-4D97-AF65-F5344CB8AC3E}">
        <p14:creationId xmlns:p14="http://schemas.microsoft.com/office/powerpoint/2010/main" val="11447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C0AD-BEC8-4427-9B28-C710AE0DD345}"/>
              </a:ext>
            </a:extLst>
          </p:cNvPr>
          <p:cNvSpPr>
            <a:spLocks noGrp="1"/>
          </p:cNvSpPr>
          <p:nvPr>
            <p:ph type="title"/>
          </p:nvPr>
        </p:nvSpPr>
        <p:spPr>
          <a:xfrm>
            <a:off x="305818" y="338950"/>
            <a:ext cx="7676332" cy="750557"/>
          </a:xfrm>
        </p:spPr>
        <p:txBody>
          <a:bodyPr/>
          <a:lstStyle/>
          <a:p>
            <a:r>
              <a:rPr lang="ja-JP" altLang="en-US">
                <a:cs typeface="Calibri Light"/>
              </a:rPr>
              <a:t>提案システム</a:t>
            </a:r>
            <a:endParaRPr kumimoji="1" lang="en-US"/>
          </a:p>
        </p:txBody>
      </p:sp>
      <p:sp>
        <p:nvSpPr>
          <p:cNvPr id="4" name="Slide Number Placeholder 3">
            <a:extLst>
              <a:ext uri="{FF2B5EF4-FFF2-40B4-BE49-F238E27FC236}">
                <a16:creationId xmlns:a16="http://schemas.microsoft.com/office/drawing/2014/main" id="{171B9865-F4E0-49B5-9EBC-72C7E4EF2D9E}"/>
              </a:ext>
            </a:extLst>
          </p:cNvPr>
          <p:cNvSpPr>
            <a:spLocks noGrp="1"/>
          </p:cNvSpPr>
          <p:nvPr>
            <p:ph type="sldNum" sz="quarter" idx="12"/>
          </p:nvPr>
        </p:nvSpPr>
        <p:spPr/>
        <p:txBody>
          <a:bodyPr/>
          <a:lstStyle/>
          <a:p>
            <a:fld id="{B4451160-128F-4DAD-AE29-4A8CC0E7B9E9}" type="slidenum">
              <a:rPr lang="ja-JP" altLang="en-US" smtClean="0"/>
              <a:pPr/>
              <a:t>6</a:t>
            </a:fld>
            <a:endParaRPr lang="ja-JP" altLang="en-US" dirty="0"/>
          </a:p>
        </p:txBody>
      </p:sp>
      <p:sp>
        <p:nvSpPr>
          <p:cNvPr id="6" name="Rectangle: Rounded Corners 5">
            <a:extLst>
              <a:ext uri="{FF2B5EF4-FFF2-40B4-BE49-F238E27FC236}">
                <a16:creationId xmlns:a16="http://schemas.microsoft.com/office/drawing/2014/main" id="{1003AFAB-7FA0-4890-B0AA-273312A58A4B}"/>
              </a:ext>
            </a:extLst>
          </p:cNvPr>
          <p:cNvSpPr/>
          <p:nvPr/>
        </p:nvSpPr>
        <p:spPr>
          <a:xfrm>
            <a:off x="106410" y="2444125"/>
            <a:ext cx="1570748" cy="35183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ea typeface="ＭＳ Ｐゴシック"/>
                <a:cs typeface="Calibri"/>
              </a:rPr>
              <a:t>負荷分散機</a:t>
            </a:r>
            <a:endParaRPr lang="en-US">
              <a:solidFill>
                <a:schemeClr val="tx1"/>
              </a:solidFill>
              <a:ea typeface="ＭＳ Ｐゴシック"/>
              <a:cs typeface="Calibri"/>
            </a:endParaRPr>
          </a:p>
        </p:txBody>
      </p:sp>
      <p:sp>
        <p:nvSpPr>
          <p:cNvPr id="7" name="Rectangle 6">
            <a:extLst>
              <a:ext uri="{FF2B5EF4-FFF2-40B4-BE49-F238E27FC236}">
                <a16:creationId xmlns:a16="http://schemas.microsoft.com/office/drawing/2014/main" id="{32FFCC35-A9D4-4DA9-903D-DD2524610011}"/>
              </a:ext>
            </a:extLst>
          </p:cNvPr>
          <p:cNvSpPr/>
          <p:nvPr/>
        </p:nvSpPr>
        <p:spPr>
          <a:xfrm>
            <a:off x="2381015" y="2444126"/>
            <a:ext cx="3534183" cy="981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AFBB30-4C7B-4941-B4A1-30D45D38A38A}"/>
              </a:ext>
            </a:extLst>
          </p:cNvPr>
          <p:cNvSpPr/>
          <p:nvPr/>
        </p:nvSpPr>
        <p:spPr>
          <a:xfrm>
            <a:off x="2381015" y="3706334"/>
            <a:ext cx="3534183" cy="981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295FB2-29AC-4299-A1D5-2FE65DB6188C}"/>
              </a:ext>
            </a:extLst>
          </p:cNvPr>
          <p:cNvSpPr/>
          <p:nvPr/>
        </p:nvSpPr>
        <p:spPr>
          <a:xfrm>
            <a:off x="2381015" y="4968542"/>
            <a:ext cx="3534183" cy="9817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E767091-7FF6-4F0B-B8A3-2C61D18D4E44}"/>
              </a:ext>
            </a:extLst>
          </p:cNvPr>
          <p:cNvSpPr txBox="1"/>
          <p:nvPr/>
        </p:nvSpPr>
        <p:spPr>
          <a:xfrm>
            <a:off x="2386977" y="1966241"/>
            <a:ext cx="35285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a:ea typeface="ＭＳ Ｐゴシック"/>
                <a:cs typeface="Calibri"/>
              </a:rPr>
              <a:t>ジャンル推定処理</a:t>
            </a:r>
            <a:endParaRPr lang="en-US" dirty="0">
              <a:cs typeface="Calibri"/>
            </a:endParaRPr>
          </a:p>
        </p:txBody>
      </p:sp>
      <p:sp>
        <p:nvSpPr>
          <p:cNvPr id="11" name="Rectangle 10">
            <a:extLst>
              <a:ext uri="{FF2B5EF4-FFF2-40B4-BE49-F238E27FC236}">
                <a16:creationId xmlns:a16="http://schemas.microsoft.com/office/drawing/2014/main" id="{D7223E52-1C2C-41E4-87DC-68989BA96231}"/>
              </a:ext>
            </a:extLst>
          </p:cNvPr>
          <p:cNvSpPr/>
          <p:nvPr/>
        </p:nvSpPr>
        <p:spPr>
          <a:xfrm>
            <a:off x="2532656" y="2581741"/>
            <a:ext cx="1346355" cy="74330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dirty="0">
                <a:solidFill>
                  <a:schemeClr val="tx1"/>
                </a:solidFill>
                <a:ea typeface="ＭＳ Ｐゴシック"/>
                <a:cs typeface="Calibri"/>
              </a:rPr>
              <a:t>特徴抽出</a:t>
            </a:r>
            <a:endParaRPr lang="en-US" dirty="0">
              <a:solidFill>
                <a:schemeClr val="tx1"/>
              </a:solidFill>
              <a:ea typeface="ＭＳ Ｐゴシック"/>
              <a:cs typeface="Calibri"/>
            </a:endParaRPr>
          </a:p>
        </p:txBody>
      </p:sp>
      <p:sp>
        <p:nvSpPr>
          <p:cNvPr id="12" name="Rectangle 11">
            <a:extLst>
              <a:ext uri="{FF2B5EF4-FFF2-40B4-BE49-F238E27FC236}">
                <a16:creationId xmlns:a16="http://schemas.microsoft.com/office/drawing/2014/main" id="{445DB7C7-6874-4A2D-9F5B-7323CB609D58}"/>
              </a:ext>
            </a:extLst>
          </p:cNvPr>
          <p:cNvSpPr/>
          <p:nvPr/>
        </p:nvSpPr>
        <p:spPr>
          <a:xfrm>
            <a:off x="2532656" y="3829925"/>
            <a:ext cx="1346355" cy="74330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a:solidFill>
                  <a:schemeClr val="tx1"/>
                </a:solidFill>
                <a:ea typeface="ＭＳ Ｐゴシック"/>
                <a:cs typeface="Calibri"/>
              </a:rPr>
              <a:t>特徴抽出</a:t>
            </a:r>
            <a:endParaRPr lang="en-US">
              <a:solidFill>
                <a:schemeClr val="tx1"/>
              </a:solidFill>
              <a:ea typeface="ＭＳ Ｐゴシック"/>
              <a:cs typeface="Calibri"/>
            </a:endParaRPr>
          </a:p>
        </p:txBody>
      </p:sp>
      <p:sp>
        <p:nvSpPr>
          <p:cNvPr id="13" name="Rectangle 12">
            <a:extLst>
              <a:ext uri="{FF2B5EF4-FFF2-40B4-BE49-F238E27FC236}">
                <a16:creationId xmlns:a16="http://schemas.microsoft.com/office/drawing/2014/main" id="{87970CC8-923C-4FD7-A4FD-765219F4AAED}"/>
              </a:ext>
            </a:extLst>
          </p:cNvPr>
          <p:cNvSpPr/>
          <p:nvPr/>
        </p:nvSpPr>
        <p:spPr>
          <a:xfrm>
            <a:off x="2532655" y="5092133"/>
            <a:ext cx="1346355" cy="743302"/>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ja-JP" altLang="en-US">
                <a:solidFill>
                  <a:schemeClr val="tx1"/>
                </a:solidFill>
                <a:ea typeface="ＭＳ Ｐゴシック"/>
                <a:cs typeface="Calibri"/>
              </a:rPr>
              <a:t>特徴抽出</a:t>
            </a:r>
            <a:endParaRPr lang="en-US">
              <a:solidFill>
                <a:schemeClr val="tx1"/>
              </a:solidFill>
              <a:ea typeface="ＭＳ Ｐゴシック"/>
              <a:cs typeface="Calibri"/>
            </a:endParaRPr>
          </a:p>
        </p:txBody>
      </p:sp>
      <p:sp>
        <p:nvSpPr>
          <p:cNvPr id="14" name="Rectangle 13">
            <a:extLst>
              <a:ext uri="{FF2B5EF4-FFF2-40B4-BE49-F238E27FC236}">
                <a16:creationId xmlns:a16="http://schemas.microsoft.com/office/drawing/2014/main" id="{95D43D0D-60FB-4944-ADA5-2F35F4D406FE}"/>
              </a:ext>
            </a:extLst>
          </p:cNvPr>
          <p:cNvSpPr/>
          <p:nvPr/>
        </p:nvSpPr>
        <p:spPr>
          <a:xfrm>
            <a:off x="4327797" y="2581741"/>
            <a:ext cx="1458551" cy="743302"/>
          </a:xfrm>
          <a:prstGeom prst="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5" name="Rectangle 14">
            <a:extLst>
              <a:ext uri="{FF2B5EF4-FFF2-40B4-BE49-F238E27FC236}">
                <a16:creationId xmlns:a16="http://schemas.microsoft.com/office/drawing/2014/main" id="{B60C0D6F-9E0D-4BCE-8157-E595B2B3992B}"/>
              </a:ext>
            </a:extLst>
          </p:cNvPr>
          <p:cNvSpPr/>
          <p:nvPr/>
        </p:nvSpPr>
        <p:spPr>
          <a:xfrm>
            <a:off x="4327797" y="3829925"/>
            <a:ext cx="1458551" cy="743302"/>
          </a:xfrm>
          <a:prstGeom prst="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6" name="Rectangle 15">
            <a:extLst>
              <a:ext uri="{FF2B5EF4-FFF2-40B4-BE49-F238E27FC236}">
                <a16:creationId xmlns:a16="http://schemas.microsoft.com/office/drawing/2014/main" id="{44A0600C-A76A-485F-BC7A-E5ACB1E34D25}"/>
              </a:ext>
            </a:extLst>
          </p:cNvPr>
          <p:cNvSpPr/>
          <p:nvPr/>
        </p:nvSpPr>
        <p:spPr>
          <a:xfrm>
            <a:off x="4327797" y="5092134"/>
            <a:ext cx="1458551" cy="743302"/>
          </a:xfrm>
          <a:prstGeom prst="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ジャンル推定</a:t>
            </a:r>
            <a:endParaRPr lang="ja-JP" altLang="en-US" dirty="0">
              <a:solidFill>
                <a:schemeClr val="tx1"/>
              </a:solidFill>
              <a:ea typeface="ＭＳ Ｐゴシック"/>
              <a:cs typeface="Calibri"/>
            </a:endParaRPr>
          </a:p>
        </p:txBody>
      </p:sp>
      <p:sp>
        <p:nvSpPr>
          <p:cNvPr id="17" name="Rectangle: Rounded Corners 16">
            <a:extLst>
              <a:ext uri="{FF2B5EF4-FFF2-40B4-BE49-F238E27FC236}">
                <a16:creationId xmlns:a16="http://schemas.microsoft.com/office/drawing/2014/main" id="{2F0BE6F3-73A1-4CE8-8B70-4FC65792F7EB}"/>
              </a:ext>
            </a:extLst>
          </p:cNvPr>
          <p:cNvSpPr/>
          <p:nvPr/>
        </p:nvSpPr>
        <p:spPr>
          <a:xfrm>
            <a:off x="7094991" y="2444125"/>
            <a:ext cx="1533978" cy="3506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ea typeface="ＭＳ Ｐゴシック"/>
                <a:cs typeface="Calibri"/>
              </a:rPr>
              <a:t>出力</a:t>
            </a:r>
          </a:p>
        </p:txBody>
      </p:sp>
      <p:sp>
        <p:nvSpPr>
          <p:cNvPr id="23" name="Rectangle: Rounded Corners 22">
            <a:extLst>
              <a:ext uri="{FF2B5EF4-FFF2-40B4-BE49-F238E27FC236}">
                <a16:creationId xmlns:a16="http://schemas.microsoft.com/office/drawing/2014/main" id="{47525942-DF78-4DB8-B3E1-CDE0AD78F3FC}"/>
              </a:ext>
            </a:extLst>
          </p:cNvPr>
          <p:cNvSpPr/>
          <p:nvPr/>
        </p:nvSpPr>
        <p:spPr>
          <a:xfrm>
            <a:off x="4824812" y="174285"/>
            <a:ext cx="4292792" cy="163161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sz="2400">
                <a:ea typeface="ＭＳ Ｐゴシック"/>
                <a:cs typeface="Calibri"/>
              </a:rPr>
              <a:t>本研究ではラウンドロビン方式を導入したWeb楽曲分類</a:t>
            </a:r>
            <a:endParaRPr lang="en-US" altLang="ja-JP" sz="2400">
              <a:ea typeface="ＭＳ Ｐゴシック"/>
              <a:cs typeface="Calibri"/>
            </a:endParaRPr>
          </a:p>
          <a:p>
            <a:pPr algn="ctr"/>
            <a:r>
              <a:rPr lang="ja-JP" sz="2400">
                <a:ea typeface="ＭＳ Ｐゴシック"/>
                <a:cs typeface="Calibri"/>
              </a:rPr>
              <a:t>サービスを提案する</a:t>
            </a:r>
            <a:endParaRPr lang="en-US" altLang="ja-JP" sz="2400">
              <a:ea typeface="ＭＳ Ｐゴシック"/>
              <a:cs typeface="Calibri"/>
            </a:endParaRPr>
          </a:p>
        </p:txBody>
      </p:sp>
      <p:cxnSp>
        <p:nvCxnSpPr>
          <p:cNvPr id="22" name="直線矢印コネクタ 21"/>
          <p:cNvCxnSpPr>
            <a:endCxn id="7" idx="1"/>
          </p:cNvCxnSpPr>
          <p:nvPr/>
        </p:nvCxnSpPr>
        <p:spPr>
          <a:xfrm flipV="1">
            <a:off x="1694196" y="2934985"/>
            <a:ext cx="686819" cy="16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矢印コネクタ 32"/>
          <p:cNvCxnSpPr>
            <a:stCxn id="6" idx="3"/>
            <a:endCxn id="8" idx="1"/>
          </p:cNvCxnSpPr>
          <p:nvPr/>
        </p:nvCxnSpPr>
        <p:spPr>
          <a:xfrm flipV="1">
            <a:off x="1677158" y="4197193"/>
            <a:ext cx="703857" cy="6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矢印コネクタ 33"/>
          <p:cNvCxnSpPr/>
          <p:nvPr/>
        </p:nvCxnSpPr>
        <p:spPr>
          <a:xfrm flipV="1">
            <a:off x="5932236" y="2923056"/>
            <a:ext cx="116275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p:cNvCxnSpPr/>
          <p:nvPr/>
        </p:nvCxnSpPr>
        <p:spPr>
          <a:xfrm flipV="1">
            <a:off x="1677158" y="5558489"/>
            <a:ext cx="703857" cy="6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矢印コネクタ 38"/>
          <p:cNvCxnSpPr/>
          <p:nvPr/>
        </p:nvCxnSpPr>
        <p:spPr>
          <a:xfrm flipV="1">
            <a:off x="5932236" y="5423310"/>
            <a:ext cx="1162755" cy="273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p:cNvCxnSpPr>
            <a:stCxn id="8" idx="3"/>
            <a:endCxn id="17" idx="1"/>
          </p:cNvCxnSpPr>
          <p:nvPr/>
        </p:nvCxnSpPr>
        <p:spPr>
          <a:xfrm flipV="1">
            <a:off x="5915198" y="4197192"/>
            <a:ext cx="11797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708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7</a:t>
            </a:fld>
            <a:endParaRPr lang="ja-JP" altLang="en-US" dirty="0"/>
          </a:p>
        </p:txBody>
      </p:sp>
      <p:pic>
        <p:nvPicPr>
          <p:cNvPr id="67" name="図 66"/>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675675" y="1445430"/>
            <a:ext cx="533108" cy="468784"/>
          </a:xfrm>
          <a:prstGeom prst="rect">
            <a:avLst/>
          </a:prstGeom>
        </p:spPr>
      </p:pic>
      <p:pic>
        <p:nvPicPr>
          <p:cNvPr id="68" name="図 6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105235" y="2430082"/>
            <a:ext cx="533108" cy="468784"/>
          </a:xfrm>
          <a:prstGeom prst="rect">
            <a:avLst/>
          </a:prstGeom>
        </p:spPr>
      </p:pic>
      <p:pic>
        <p:nvPicPr>
          <p:cNvPr id="69" name="図 6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91093" y="2512958"/>
            <a:ext cx="533108" cy="468784"/>
          </a:xfrm>
          <a:prstGeom prst="rect">
            <a:avLst/>
          </a:prstGeom>
        </p:spPr>
      </p:pic>
      <p:sp>
        <p:nvSpPr>
          <p:cNvPr id="55" name="テキスト ボックス 54"/>
          <p:cNvSpPr txBox="1"/>
          <p:nvPr/>
        </p:nvSpPr>
        <p:spPr>
          <a:xfrm>
            <a:off x="2826475" y="5572640"/>
            <a:ext cx="2722882" cy="1015663"/>
          </a:xfrm>
          <a:prstGeom prst="rect">
            <a:avLst/>
          </a:prstGeom>
          <a:noFill/>
        </p:spPr>
        <p:txBody>
          <a:bodyPr wrap="square" lIns="91440" tIns="45720" rIns="91440" bIns="45720" rtlCol="0" anchor="t">
            <a:spAutoFit/>
          </a:bodyPr>
          <a:lstStyle/>
          <a:p>
            <a:pPr algn="ctr"/>
            <a:r>
              <a:rPr kumimoji="1" lang="ja-JP" altLang="en-US" sz="2000" dirty="0"/>
              <a:t>複数のサーバーで</a:t>
            </a:r>
            <a:endParaRPr kumimoji="1" lang="en-US" altLang="ja-JP" sz="2000" dirty="0"/>
          </a:p>
          <a:p>
            <a:pPr algn="ctr"/>
            <a:r>
              <a:rPr lang="ja-JP" altLang="en-US" sz="2000" dirty="0">
                <a:ea typeface="ＭＳ Ｐゴシック"/>
              </a:rPr>
              <a:t>機械学習</a:t>
            </a:r>
            <a:r>
              <a:rPr kumimoji="1" lang="ja-JP" altLang="en-US" sz="2000" dirty="0">
                <a:ea typeface="ＭＳ Ｐゴシック"/>
              </a:rPr>
              <a:t>を利用し</a:t>
            </a:r>
            <a:endParaRPr lang="ja-JP" altLang="en-US" sz="2000" dirty="0">
              <a:ea typeface="ＭＳ Ｐゴシック"/>
            </a:endParaRPr>
          </a:p>
          <a:p>
            <a:pPr algn="ctr"/>
            <a:r>
              <a:rPr kumimoji="1" lang="ja-JP" altLang="en-US" sz="2000" dirty="0">
                <a:ea typeface="ＭＳ Ｐゴシック"/>
              </a:rPr>
              <a:t>楽曲をジャンル</a:t>
            </a:r>
            <a:r>
              <a:rPr lang="ja-JP" altLang="en-US" sz="2000" dirty="0">
                <a:ea typeface="ＭＳ Ｐゴシック"/>
              </a:rPr>
              <a:t>推定</a:t>
            </a:r>
            <a:endParaRPr lang="ja-JP" sz="2400" dirty="0">
              <a:ea typeface="ＭＳ Ｐゴシック"/>
            </a:endParaRPr>
          </a:p>
        </p:txBody>
      </p:sp>
      <p:pic>
        <p:nvPicPr>
          <p:cNvPr id="24" name="図 23"/>
          <p:cNvPicPr/>
          <p:nvPr/>
        </p:nvPicPr>
        <p:blipFill>
          <a:blip r:embed="rId4" cstate="print">
            <a:extLst>
              <a:ext uri="{28A0092B-C50C-407E-A947-70E740481C1C}">
                <a14:useLocalDpi xmlns:a14="http://schemas.microsoft.com/office/drawing/2010/main" val="0"/>
              </a:ext>
            </a:extLst>
          </a:blip>
          <a:stretch>
            <a:fillRect/>
          </a:stretch>
        </p:blipFill>
        <p:spPr>
          <a:xfrm>
            <a:off x="2237556" y="1137947"/>
            <a:ext cx="3558944" cy="706505"/>
          </a:xfrm>
          <a:prstGeom prst="rect">
            <a:avLst/>
          </a:prstGeom>
        </p:spPr>
      </p:pic>
      <p:pic>
        <p:nvPicPr>
          <p:cNvPr id="26" name="図 25"/>
          <p:cNvPicPr/>
          <p:nvPr/>
        </p:nvPicPr>
        <p:blipFill>
          <a:blip r:embed="rId4" cstate="print">
            <a:extLst>
              <a:ext uri="{28A0092B-C50C-407E-A947-70E740481C1C}">
                <a14:useLocalDpi xmlns:a14="http://schemas.microsoft.com/office/drawing/2010/main" val="0"/>
              </a:ext>
            </a:extLst>
          </a:blip>
          <a:stretch>
            <a:fillRect/>
          </a:stretch>
        </p:blipFill>
        <p:spPr>
          <a:xfrm>
            <a:off x="2237554" y="1933389"/>
            <a:ext cx="3558944" cy="706505"/>
          </a:xfrm>
          <a:prstGeom prst="rect">
            <a:avLst/>
          </a:prstGeom>
        </p:spPr>
      </p:pic>
      <p:pic>
        <p:nvPicPr>
          <p:cNvPr id="28" name="図 27"/>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713376" y="3400211"/>
            <a:ext cx="533108" cy="468784"/>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1061055" y="3951003"/>
            <a:ext cx="533108" cy="468784"/>
          </a:xfrm>
          <a:prstGeom prst="rect">
            <a:avLst/>
          </a:prstGeom>
        </p:spPr>
      </p:pic>
      <p:pic>
        <p:nvPicPr>
          <p:cNvPr id="30" name="図 29"/>
          <p:cNvPicPr>
            <a:picLocks noChangeAspect="1"/>
          </p:cNvPicPr>
          <p:nvPr/>
        </p:nvPicPr>
        <p:blipFill rotWithShape="1">
          <a:blip r:embed="rId3">
            <a:extLst>
              <a:ext uri="{28A0092B-C50C-407E-A947-70E740481C1C}">
                <a14:useLocalDpi xmlns:a14="http://schemas.microsoft.com/office/drawing/2010/main" val="0"/>
              </a:ext>
            </a:extLst>
          </a:blip>
          <a:srcRect l="38483" t="32680" r="38103" b="35667"/>
          <a:stretch/>
        </p:blipFill>
        <p:spPr>
          <a:xfrm>
            <a:off x="295481" y="3951002"/>
            <a:ext cx="533108" cy="468784"/>
          </a:xfrm>
          <a:prstGeom prst="rect">
            <a:avLst/>
          </a:prstGeom>
        </p:spPr>
      </p:pic>
      <p:sp>
        <p:nvSpPr>
          <p:cNvPr id="31" name="テキスト ボックス 30"/>
          <p:cNvSpPr txBox="1"/>
          <p:nvPr/>
        </p:nvSpPr>
        <p:spPr>
          <a:xfrm>
            <a:off x="36330" y="5565893"/>
            <a:ext cx="1811795" cy="707886"/>
          </a:xfrm>
          <a:prstGeom prst="rect">
            <a:avLst/>
          </a:prstGeom>
          <a:noFill/>
        </p:spPr>
        <p:txBody>
          <a:bodyPr wrap="square" rtlCol="0">
            <a:spAutoFit/>
          </a:bodyPr>
          <a:lstStyle/>
          <a:p>
            <a:pPr algn="ctr"/>
            <a:r>
              <a:rPr lang="ja-JP" altLang="en-US" sz="2000" dirty="0"/>
              <a:t>楽曲投稿型</a:t>
            </a:r>
            <a:r>
              <a:rPr lang="en-US" altLang="ja-JP" sz="2000" dirty="0"/>
              <a:t>SNS</a:t>
            </a:r>
            <a:endParaRPr kumimoji="1" lang="ja-JP" altLang="en-US" sz="2000" dirty="0"/>
          </a:p>
        </p:txBody>
      </p:sp>
      <p:pic>
        <p:nvPicPr>
          <p:cNvPr id="32" name="図 31"/>
          <p:cNvPicPr/>
          <p:nvPr/>
        </p:nvPicPr>
        <p:blipFill>
          <a:blip r:embed="rId5" cstate="print">
            <a:extLst>
              <a:ext uri="{28A0092B-C50C-407E-A947-70E740481C1C}">
                <a14:useLocalDpi xmlns:a14="http://schemas.microsoft.com/office/drawing/2010/main" val="0"/>
              </a:ext>
            </a:extLst>
          </a:blip>
          <a:stretch>
            <a:fillRect/>
          </a:stretch>
        </p:blipFill>
        <p:spPr>
          <a:xfrm>
            <a:off x="2237556" y="3485935"/>
            <a:ext cx="3462876" cy="823596"/>
          </a:xfrm>
          <a:prstGeom prst="rect">
            <a:avLst/>
          </a:prstGeom>
        </p:spPr>
      </p:pic>
      <p:pic>
        <p:nvPicPr>
          <p:cNvPr id="34" name="図 33"/>
          <p:cNvPicPr/>
          <p:nvPr/>
        </p:nvPicPr>
        <p:blipFill>
          <a:blip r:embed="rId5" cstate="print">
            <a:extLst>
              <a:ext uri="{28A0092B-C50C-407E-A947-70E740481C1C}">
                <a14:useLocalDpi xmlns:a14="http://schemas.microsoft.com/office/drawing/2010/main" val="0"/>
              </a:ext>
            </a:extLst>
          </a:blip>
          <a:stretch>
            <a:fillRect/>
          </a:stretch>
        </p:blipFill>
        <p:spPr>
          <a:xfrm>
            <a:off x="2237556" y="4462737"/>
            <a:ext cx="3462876" cy="823596"/>
          </a:xfrm>
          <a:prstGeom prst="rect">
            <a:avLst/>
          </a:prstGeom>
        </p:spPr>
      </p:pic>
      <p:sp>
        <p:nvSpPr>
          <p:cNvPr id="3" name="テキスト ボックス 2"/>
          <p:cNvSpPr txBox="1"/>
          <p:nvPr/>
        </p:nvSpPr>
        <p:spPr>
          <a:xfrm>
            <a:off x="2131863" y="710135"/>
            <a:ext cx="3778963" cy="400110"/>
          </a:xfrm>
          <a:prstGeom prst="rect">
            <a:avLst/>
          </a:prstGeom>
          <a:noFill/>
        </p:spPr>
        <p:txBody>
          <a:bodyPr wrap="square" lIns="91440" tIns="45720" rIns="91440" bIns="45720" rtlCol="0" anchor="t">
            <a:spAutoFit/>
          </a:bodyPr>
          <a:lstStyle/>
          <a:p>
            <a:pPr algn="ctr"/>
            <a:r>
              <a:rPr kumimoji="1" lang="ja-JP" altLang="en-US" sz="2000" dirty="0">
                <a:ea typeface="ＭＳ Ｐゴシック"/>
              </a:rPr>
              <a:t>楽曲から特徴を抽出し機械学習</a:t>
            </a:r>
            <a:endParaRPr lang="en-US" altLang="ja-JP" sz="2000" dirty="0">
              <a:ea typeface="ＭＳ Ｐゴシック"/>
              <a:cs typeface="Calibri" panose="020F0502020204030204"/>
            </a:endParaRPr>
          </a:p>
        </p:txBody>
      </p:sp>
      <p:sp>
        <p:nvSpPr>
          <p:cNvPr id="5" name="テキスト ボックス 4"/>
          <p:cNvSpPr txBox="1"/>
          <p:nvPr/>
        </p:nvSpPr>
        <p:spPr>
          <a:xfrm>
            <a:off x="1666621" y="2807260"/>
            <a:ext cx="4595856" cy="707886"/>
          </a:xfrm>
          <a:prstGeom prst="rect">
            <a:avLst/>
          </a:prstGeom>
          <a:noFill/>
        </p:spPr>
        <p:txBody>
          <a:bodyPr wrap="square" rtlCol="0">
            <a:spAutoFit/>
          </a:bodyPr>
          <a:lstStyle/>
          <a:p>
            <a:pPr algn="ctr"/>
            <a:r>
              <a:rPr kumimoji="1" lang="ja-JP" altLang="en-US" sz="2000" dirty="0"/>
              <a:t>楽曲の周波数から</a:t>
            </a:r>
            <a:endParaRPr kumimoji="1" lang="en-US" altLang="ja-JP" sz="2000" dirty="0"/>
          </a:p>
          <a:p>
            <a:pPr algn="ctr"/>
            <a:r>
              <a:rPr kumimoji="1" lang="ja-JP" altLang="en-US" sz="2000" dirty="0"/>
              <a:t>スペクトログラムを作成し</a:t>
            </a:r>
            <a:r>
              <a:rPr kumimoji="1" lang="en-US" altLang="ja-JP" sz="2000" dirty="0"/>
              <a:t>CNN</a:t>
            </a:r>
            <a:r>
              <a:rPr kumimoji="1" lang="ja-JP" altLang="en-US" sz="2000" dirty="0"/>
              <a:t>で機械学習</a:t>
            </a:r>
          </a:p>
        </p:txBody>
      </p:sp>
      <p:sp>
        <p:nvSpPr>
          <p:cNvPr id="6" name="正方形/長方形 5"/>
          <p:cNvSpPr/>
          <p:nvPr/>
        </p:nvSpPr>
        <p:spPr>
          <a:xfrm>
            <a:off x="6249725" y="962108"/>
            <a:ext cx="1129085"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dirty="0">
              <a:ea typeface="ＭＳ Ｐゴシック"/>
              <a:cs typeface="Calibri"/>
            </a:endParaRPr>
          </a:p>
          <a:p>
            <a:pPr algn="ctr"/>
            <a:r>
              <a:rPr kumimoji="1" lang="ja-JP" altLang="en-US" dirty="0">
                <a:solidFill>
                  <a:schemeClr val="tx1"/>
                </a:solidFill>
                <a:ea typeface="ＭＳ Ｐゴシック"/>
              </a:rPr>
              <a:t>モデル構築</a:t>
            </a:r>
            <a:endParaRPr lang="ja-JP" altLang="en-US" dirty="0">
              <a:solidFill>
                <a:schemeClr val="tx1"/>
              </a:solidFill>
              <a:ea typeface="ＭＳ Ｐゴシック"/>
              <a:cs typeface="Calibri"/>
            </a:endParaRPr>
          </a:p>
        </p:txBody>
      </p:sp>
      <p:sp>
        <p:nvSpPr>
          <p:cNvPr id="38" name="正方形/長方形 37"/>
          <p:cNvSpPr/>
          <p:nvPr/>
        </p:nvSpPr>
        <p:spPr>
          <a:xfrm>
            <a:off x="7711473" y="962108"/>
            <a:ext cx="1353014" cy="4405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dirty="0">
              <a:ea typeface="ＭＳ Ｐゴシック"/>
              <a:cs typeface="Calibri"/>
            </a:endParaRPr>
          </a:p>
          <a:p>
            <a:pPr algn="ctr"/>
            <a:r>
              <a:rPr lang="ja-JP" altLang="en-US">
                <a:solidFill>
                  <a:schemeClr val="tx1"/>
                </a:solidFill>
                <a:ea typeface="ＭＳ Ｐゴシック"/>
              </a:rPr>
              <a:t>ジャンル推定</a:t>
            </a:r>
            <a:endParaRPr lang="ja-JP" altLang="en-US">
              <a:solidFill>
                <a:schemeClr val="tx1"/>
              </a:solidFill>
              <a:ea typeface="ＭＳ Ｐゴシック"/>
              <a:cs typeface="Calibri"/>
            </a:endParaRPr>
          </a:p>
        </p:txBody>
      </p:sp>
      <p:sp>
        <p:nvSpPr>
          <p:cNvPr id="7" name="正方形/長方形 6"/>
          <p:cNvSpPr/>
          <p:nvPr/>
        </p:nvSpPr>
        <p:spPr>
          <a:xfrm>
            <a:off x="143122" y="1137947"/>
            <a:ext cx="1598213" cy="426856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cxnSp>
        <p:nvCxnSpPr>
          <p:cNvPr id="9" name="直線矢印コネクタ 8"/>
          <p:cNvCxnSpPr>
            <a:endCxn id="24" idx="1"/>
          </p:cNvCxnSpPr>
          <p:nvPr/>
        </p:nvCxnSpPr>
        <p:spPr>
          <a:xfrm flipV="1">
            <a:off x="1758076" y="1491200"/>
            <a:ext cx="479480" cy="870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矢印コネクタ 43"/>
          <p:cNvCxnSpPr>
            <a:endCxn id="26" idx="1"/>
          </p:cNvCxnSpPr>
          <p:nvPr/>
        </p:nvCxnSpPr>
        <p:spPr>
          <a:xfrm flipV="1">
            <a:off x="1777091" y="2286642"/>
            <a:ext cx="460463" cy="570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p:cNvCxnSpPr>
            <a:endCxn id="32" idx="1"/>
          </p:cNvCxnSpPr>
          <p:nvPr/>
        </p:nvCxnSpPr>
        <p:spPr>
          <a:xfrm>
            <a:off x="1758076" y="3435336"/>
            <a:ext cx="479480" cy="462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線矢印コネクタ 49"/>
          <p:cNvCxnSpPr>
            <a:endCxn id="34" idx="1"/>
          </p:cNvCxnSpPr>
          <p:nvPr/>
        </p:nvCxnSpPr>
        <p:spPr>
          <a:xfrm>
            <a:off x="1810353" y="4055165"/>
            <a:ext cx="427203" cy="819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直線矢印コネクタ 52"/>
          <p:cNvCxnSpPr>
            <a:stCxn id="34" idx="3"/>
          </p:cNvCxnSpPr>
          <p:nvPr/>
        </p:nvCxnSpPr>
        <p:spPr>
          <a:xfrm flipV="1">
            <a:off x="5700432" y="3884456"/>
            <a:ext cx="502136" cy="9900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矢印コネクタ 53"/>
          <p:cNvCxnSpPr>
            <a:stCxn id="26" idx="3"/>
          </p:cNvCxnSpPr>
          <p:nvPr/>
        </p:nvCxnSpPr>
        <p:spPr>
          <a:xfrm>
            <a:off x="5796498" y="2286642"/>
            <a:ext cx="479478" cy="659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直線矢印コネクタ 58"/>
          <p:cNvCxnSpPr>
            <a:stCxn id="32" idx="3"/>
          </p:cNvCxnSpPr>
          <p:nvPr/>
        </p:nvCxnSpPr>
        <p:spPr>
          <a:xfrm flipV="1">
            <a:off x="5700432" y="3400211"/>
            <a:ext cx="575544" cy="4975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24" idx="3"/>
          </p:cNvCxnSpPr>
          <p:nvPr/>
        </p:nvCxnSpPr>
        <p:spPr>
          <a:xfrm>
            <a:off x="5796500" y="1491200"/>
            <a:ext cx="453225" cy="7954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矢印コネクタ 70"/>
          <p:cNvCxnSpPr>
            <a:stCxn id="6" idx="3"/>
            <a:endCxn id="38" idx="1"/>
          </p:cNvCxnSpPr>
          <p:nvPr/>
        </p:nvCxnSpPr>
        <p:spPr>
          <a:xfrm>
            <a:off x="7378810" y="3164619"/>
            <a:ext cx="3326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850DD20-79C5-4F16-8364-E8D80767A3E2}"/>
              </a:ext>
            </a:extLst>
          </p:cNvPr>
          <p:cNvSpPr txBox="1"/>
          <p:nvPr/>
        </p:nvSpPr>
        <p:spPr>
          <a:xfrm>
            <a:off x="-1745" y="41880"/>
            <a:ext cx="489832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ea typeface="ＭＳ Ｐゴシック"/>
                <a:cs typeface="Calibri"/>
              </a:rPr>
              <a:t>楽曲のジャンル推定</a:t>
            </a:r>
            <a:endParaRPr lang="en-US" sz="4000" dirty="0">
              <a:cs typeface="Calibri"/>
            </a:endParaRPr>
          </a:p>
        </p:txBody>
      </p:sp>
    </p:spTree>
    <p:extLst>
      <p:ext uri="{BB962C8B-B14F-4D97-AF65-F5344CB8AC3E}">
        <p14:creationId xmlns:p14="http://schemas.microsoft.com/office/powerpoint/2010/main" val="241467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楽曲ジャンル推定モデルの作成</a:t>
            </a:r>
          </a:p>
        </p:txBody>
      </p:sp>
      <p:sp>
        <p:nvSpPr>
          <p:cNvPr id="3" name="コンテンツ プレースホルダー 2"/>
          <p:cNvSpPr>
            <a:spLocks noGrp="1"/>
          </p:cNvSpPr>
          <p:nvPr>
            <p:ph idx="1"/>
          </p:nvPr>
        </p:nvSpPr>
        <p:spPr/>
        <p:txBody>
          <a:bodyPr vert="horz" lIns="91440" tIns="45720" rIns="91440" bIns="45720" rtlCol="0" anchor="t">
            <a:normAutofit/>
          </a:bodyPr>
          <a:lstStyle/>
          <a:p>
            <a:pPr marL="0" indent="0" algn="just">
              <a:lnSpc>
                <a:spcPct val="100000"/>
              </a:lnSpc>
              <a:buNone/>
            </a:pPr>
            <a:r>
              <a:rPr lang="ja-JP" altLang="ja-JP" dirty="0">
                <a:ea typeface="ＭＳ Ｐゴシック"/>
              </a:rPr>
              <a:t>ジャンル推定モデルの作成では楽曲からメル周波数ケプストラム係数</a:t>
            </a:r>
            <a:r>
              <a:rPr lang="en-US" altLang="ja-JP" dirty="0">
                <a:ea typeface="ＭＳ Ｐゴシック"/>
              </a:rPr>
              <a:t>(MFCC)</a:t>
            </a:r>
            <a:r>
              <a:rPr lang="ja-JP" altLang="ja-JP" dirty="0">
                <a:ea typeface="ＭＳ Ｐゴシック"/>
              </a:rPr>
              <a:t>を特徴として抽出する．</a:t>
            </a:r>
            <a:endParaRPr lang="en-US" altLang="ja-JP" dirty="0">
              <a:ea typeface="ＭＳ Ｐゴシック"/>
            </a:endParaRPr>
          </a:p>
          <a:p>
            <a:pPr marL="0" indent="0" algn="just">
              <a:buNone/>
            </a:pPr>
            <a:endParaRPr kumimoji="1" lang="en-US" altLang="ja-JP" dirty="0"/>
          </a:p>
          <a:p>
            <a:pPr marL="0" indent="0" algn="just">
              <a:buNone/>
            </a:pPr>
            <a:endParaRPr lang="en-US" altLang="ja-JP" dirty="0"/>
          </a:p>
          <a:p>
            <a:pPr marL="0" indent="0" algn="just">
              <a:buNone/>
            </a:pPr>
            <a:endParaRPr kumimoji="1" lang="en-US" altLang="ja-JP" dirty="0"/>
          </a:p>
          <a:p>
            <a:pPr marL="0" indent="0" algn="just">
              <a:buNone/>
            </a:pPr>
            <a:endParaRPr lang="en-US" altLang="ja-JP" dirty="0"/>
          </a:p>
          <a:p>
            <a:pPr marL="0" indent="0" algn="just">
              <a:buNone/>
            </a:pPr>
            <a:endParaRPr lang="ja-JP" altLang="en-US" dirty="0">
              <a:ea typeface="ＭＳ Ｐゴシック"/>
              <a:cs typeface="Calibri"/>
            </a:endParaRPr>
          </a:p>
          <a:p>
            <a:pPr marL="0" indent="0" algn="just">
              <a:buNone/>
            </a:pPr>
            <a:endParaRPr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8</a:t>
            </a:fld>
            <a:endParaRPr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820192740"/>
              </p:ext>
            </p:extLst>
          </p:nvPr>
        </p:nvGraphicFramePr>
        <p:xfrm>
          <a:off x="725113" y="2946701"/>
          <a:ext cx="7450375" cy="1330531"/>
        </p:xfrm>
        <a:graphic>
          <a:graphicData uri="http://schemas.openxmlformats.org/drawingml/2006/table">
            <a:tbl>
              <a:tblPr firstRow="1" bandRow="1">
                <a:tableStyleId>{5940675A-B579-460E-94D1-54222C63F5DA}</a:tableStyleId>
              </a:tblPr>
              <a:tblGrid>
                <a:gridCol w="1490075">
                  <a:extLst>
                    <a:ext uri="{9D8B030D-6E8A-4147-A177-3AD203B41FA5}">
                      <a16:colId xmlns:a16="http://schemas.microsoft.com/office/drawing/2014/main" val="4026133937"/>
                    </a:ext>
                  </a:extLst>
                </a:gridCol>
                <a:gridCol w="1490075">
                  <a:extLst>
                    <a:ext uri="{9D8B030D-6E8A-4147-A177-3AD203B41FA5}">
                      <a16:colId xmlns:a16="http://schemas.microsoft.com/office/drawing/2014/main" val="1077391993"/>
                    </a:ext>
                  </a:extLst>
                </a:gridCol>
                <a:gridCol w="1490075">
                  <a:extLst>
                    <a:ext uri="{9D8B030D-6E8A-4147-A177-3AD203B41FA5}">
                      <a16:colId xmlns:a16="http://schemas.microsoft.com/office/drawing/2014/main" val="2436340462"/>
                    </a:ext>
                  </a:extLst>
                </a:gridCol>
                <a:gridCol w="1490075">
                  <a:extLst>
                    <a:ext uri="{9D8B030D-6E8A-4147-A177-3AD203B41FA5}">
                      <a16:colId xmlns:a16="http://schemas.microsoft.com/office/drawing/2014/main" val="3153768859"/>
                    </a:ext>
                  </a:extLst>
                </a:gridCol>
                <a:gridCol w="1490075">
                  <a:extLst>
                    <a:ext uri="{9D8B030D-6E8A-4147-A177-3AD203B41FA5}">
                      <a16:colId xmlns:a16="http://schemas.microsoft.com/office/drawing/2014/main" val="3911010844"/>
                    </a:ext>
                  </a:extLst>
                </a:gridCol>
              </a:tblGrid>
              <a:tr h="540353">
                <a:tc>
                  <a:txBody>
                    <a:bodyPr/>
                    <a:lstStyle/>
                    <a:p>
                      <a:r>
                        <a:rPr lang="en-US" altLang="ja-JP" dirty="0"/>
                        <a:t>Electric</a:t>
                      </a:r>
                      <a:endParaRPr lang="ja-JP" altLang="en-US" dirty="0"/>
                    </a:p>
                    <a:p>
                      <a:pPr lvl="0">
                        <a:buNone/>
                      </a:pPr>
                      <a:r>
                        <a:rPr lang="en-US" altLang="ja-JP" dirty="0"/>
                        <a:t>58曲</a:t>
                      </a:r>
                      <a:endParaRPr kumimoji="1" lang="ja-JP" altLang="en-US" dirty="0"/>
                    </a:p>
                  </a:txBody>
                  <a:tcPr/>
                </a:tc>
                <a:tc>
                  <a:txBody>
                    <a:bodyPr/>
                    <a:lstStyle/>
                    <a:p>
                      <a:r>
                        <a:rPr kumimoji="1" lang="en-US" altLang="ja-JP" dirty="0"/>
                        <a:t>Folk</a:t>
                      </a:r>
                    </a:p>
                    <a:p>
                      <a:pPr lvl="0">
                        <a:buNone/>
                      </a:pPr>
                      <a:r>
                        <a:rPr lang="en-US" altLang="ja-JP" dirty="0"/>
                        <a:t>128曲</a:t>
                      </a:r>
                    </a:p>
                  </a:txBody>
                  <a:tcPr/>
                </a:tc>
                <a:tc>
                  <a:txBody>
                    <a:bodyPr/>
                    <a:lstStyle/>
                    <a:p>
                      <a:r>
                        <a:rPr kumimoji="1" lang="en-US" altLang="ja-JP" dirty="0"/>
                        <a:t>Hip-Hop</a:t>
                      </a:r>
                    </a:p>
                    <a:p>
                      <a:pPr lvl="0">
                        <a:buNone/>
                      </a:pPr>
                      <a:r>
                        <a:rPr lang="en-US" altLang="ja-JP" dirty="0"/>
                        <a:t>63曲</a:t>
                      </a:r>
                    </a:p>
                  </a:txBody>
                  <a:tcPr/>
                </a:tc>
                <a:tc>
                  <a:txBody>
                    <a:bodyPr/>
                    <a:lstStyle/>
                    <a:p>
                      <a:r>
                        <a:rPr kumimoji="1" lang="en-US" altLang="ja-JP" dirty="0"/>
                        <a:t>International</a:t>
                      </a:r>
                    </a:p>
                    <a:p>
                      <a:pPr lvl="0">
                        <a:buNone/>
                      </a:pPr>
                      <a:r>
                        <a:rPr lang="en-US" altLang="ja-JP" dirty="0"/>
                        <a:t>38曲</a:t>
                      </a:r>
                    </a:p>
                  </a:txBody>
                  <a:tcPr/>
                </a:tc>
                <a:tc>
                  <a:txBody>
                    <a:bodyPr/>
                    <a:lstStyle/>
                    <a:p>
                      <a:r>
                        <a:rPr kumimoji="1" lang="en-US" altLang="ja-JP" dirty="0"/>
                        <a:t>Metal</a:t>
                      </a:r>
                    </a:p>
                    <a:p>
                      <a:pPr lvl="0">
                        <a:buNone/>
                      </a:pPr>
                      <a:r>
                        <a:rPr lang="en-US" altLang="ja-JP" dirty="0"/>
                        <a:t>72曲</a:t>
                      </a:r>
                    </a:p>
                  </a:txBody>
                  <a:tcPr/>
                </a:tc>
                <a:extLst>
                  <a:ext uri="{0D108BD9-81ED-4DB2-BD59-A6C34878D82A}">
                    <a16:rowId xmlns:a16="http://schemas.microsoft.com/office/drawing/2014/main" val="216540325"/>
                  </a:ext>
                </a:extLst>
              </a:tr>
              <a:tr h="690451">
                <a:tc>
                  <a:txBody>
                    <a:bodyPr/>
                    <a:lstStyle/>
                    <a:p>
                      <a:r>
                        <a:rPr kumimoji="1" lang="en-US" altLang="ja-JP" dirty="0"/>
                        <a:t>Latin</a:t>
                      </a:r>
                    </a:p>
                    <a:p>
                      <a:pPr lvl="0">
                        <a:buNone/>
                      </a:pPr>
                      <a:r>
                        <a:rPr lang="en-US" altLang="ja-JP" dirty="0"/>
                        <a:t>40曲</a:t>
                      </a:r>
                    </a:p>
                  </a:txBody>
                  <a:tcPr/>
                </a:tc>
                <a:tc>
                  <a:txBody>
                    <a:bodyPr/>
                    <a:lstStyle/>
                    <a:p>
                      <a:r>
                        <a:rPr kumimoji="1" lang="en-US" altLang="ja-JP" dirty="0"/>
                        <a:t>Pop</a:t>
                      </a:r>
                    </a:p>
                    <a:p>
                      <a:pPr lvl="0">
                        <a:buNone/>
                      </a:pPr>
                      <a:r>
                        <a:rPr lang="en-US" altLang="ja-JP" dirty="0"/>
                        <a:t>65曲</a:t>
                      </a:r>
                    </a:p>
                  </a:txBody>
                  <a:tcPr/>
                </a:tc>
                <a:tc>
                  <a:txBody>
                    <a:bodyPr/>
                    <a:lstStyle/>
                    <a:p>
                      <a:r>
                        <a:rPr kumimoji="1" lang="en-US" altLang="ja-JP" dirty="0"/>
                        <a:t>Rock</a:t>
                      </a:r>
                    </a:p>
                    <a:p>
                      <a:pPr lvl="0">
                        <a:buNone/>
                      </a:pPr>
                      <a:r>
                        <a:rPr lang="en-US" altLang="ja-JP" dirty="0"/>
                        <a:t>93曲</a:t>
                      </a:r>
                    </a:p>
                  </a:txBody>
                  <a:tcPr/>
                </a:tc>
                <a:tc>
                  <a:txBody>
                    <a:bodyPr/>
                    <a:lstStyle/>
                    <a:p>
                      <a:r>
                        <a:rPr kumimoji="1" lang="en-US" altLang="ja-JP" dirty="0"/>
                        <a:t>Punk</a:t>
                      </a:r>
                    </a:p>
                    <a:p>
                      <a:pPr lvl="0">
                        <a:buNone/>
                      </a:pPr>
                      <a:r>
                        <a:rPr lang="en-US" altLang="ja-JP" dirty="0"/>
                        <a:t>49曲</a:t>
                      </a:r>
                    </a:p>
                  </a:txBody>
                  <a:tcPr/>
                </a:tc>
                <a:tc>
                  <a:txBody>
                    <a:bodyPr/>
                    <a:lstStyle/>
                    <a:p>
                      <a:r>
                        <a:rPr kumimoji="1" lang="en-US" altLang="ja-JP" dirty="0" err="1"/>
                        <a:t>Etc</a:t>
                      </a:r>
                    </a:p>
                    <a:p>
                      <a:pPr lvl="0">
                        <a:buNone/>
                      </a:pPr>
                      <a:r>
                        <a:rPr lang="en-US" altLang="ja-JP" dirty="0"/>
                        <a:t>120曲</a:t>
                      </a:r>
                    </a:p>
                  </a:txBody>
                  <a:tcPr/>
                </a:tc>
                <a:extLst>
                  <a:ext uri="{0D108BD9-81ED-4DB2-BD59-A6C34878D82A}">
                    <a16:rowId xmlns:a16="http://schemas.microsoft.com/office/drawing/2014/main" val="4105617869"/>
                  </a:ext>
                </a:extLst>
              </a:tr>
            </a:tbl>
          </a:graphicData>
        </a:graphic>
      </p:graphicFrame>
    </p:spTree>
    <p:extLst>
      <p:ext uri="{BB962C8B-B14F-4D97-AF65-F5344CB8AC3E}">
        <p14:creationId xmlns:p14="http://schemas.microsoft.com/office/powerpoint/2010/main" val="362342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楽曲ジャンル推定モデルの作成（</a:t>
            </a:r>
            <a:r>
              <a:rPr lang="en-US" altLang="ja-JP" dirty="0"/>
              <a:t>MFCC</a:t>
            </a:r>
            <a:r>
              <a:rPr lang="ja-JP" altLang="en-US" dirty="0"/>
              <a:t>データの例）</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585731592"/>
              </p:ext>
            </p:extLst>
          </p:nvPr>
        </p:nvGraphicFramePr>
        <p:xfrm>
          <a:off x="513168" y="2191730"/>
          <a:ext cx="8002182" cy="1348260"/>
        </p:xfrm>
        <a:graphic>
          <a:graphicData uri="http://schemas.openxmlformats.org/drawingml/2006/table">
            <a:tbl>
              <a:tblPr firstRow="1" firstCol="1" bandRow="1">
                <a:tableStyleId>{5940675A-B579-460E-94D1-54222C63F5DA}</a:tableStyleId>
              </a:tblPr>
              <a:tblGrid>
                <a:gridCol w="1013976">
                  <a:extLst>
                    <a:ext uri="{9D8B030D-6E8A-4147-A177-3AD203B41FA5}">
                      <a16:colId xmlns:a16="http://schemas.microsoft.com/office/drawing/2014/main" val="282352161"/>
                    </a:ext>
                  </a:extLst>
                </a:gridCol>
                <a:gridCol w="1396784">
                  <a:extLst>
                    <a:ext uri="{9D8B030D-6E8A-4147-A177-3AD203B41FA5}">
                      <a16:colId xmlns:a16="http://schemas.microsoft.com/office/drawing/2014/main" val="2638188281"/>
                    </a:ext>
                  </a:extLst>
                </a:gridCol>
                <a:gridCol w="1594614">
                  <a:extLst>
                    <a:ext uri="{9D8B030D-6E8A-4147-A177-3AD203B41FA5}">
                      <a16:colId xmlns:a16="http://schemas.microsoft.com/office/drawing/2014/main" val="3808555121"/>
                    </a:ext>
                  </a:extLst>
                </a:gridCol>
                <a:gridCol w="967730">
                  <a:extLst>
                    <a:ext uri="{9D8B030D-6E8A-4147-A177-3AD203B41FA5}">
                      <a16:colId xmlns:a16="http://schemas.microsoft.com/office/drawing/2014/main" val="1857992042"/>
                    </a:ext>
                  </a:extLst>
                </a:gridCol>
                <a:gridCol w="1309432">
                  <a:extLst>
                    <a:ext uri="{9D8B030D-6E8A-4147-A177-3AD203B41FA5}">
                      <a16:colId xmlns:a16="http://schemas.microsoft.com/office/drawing/2014/main" val="2924608123"/>
                    </a:ext>
                  </a:extLst>
                </a:gridCol>
                <a:gridCol w="792721">
                  <a:extLst>
                    <a:ext uri="{9D8B030D-6E8A-4147-A177-3AD203B41FA5}">
                      <a16:colId xmlns:a16="http://schemas.microsoft.com/office/drawing/2014/main" val="134785144"/>
                    </a:ext>
                  </a:extLst>
                </a:gridCol>
                <a:gridCol w="926925">
                  <a:extLst>
                    <a:ext uri="{9D8B030D-6E8A-4147-A177-3AD203B41FA5}">
                      <a16:colId xmlns:a16="http://schemas.microsoft.com/office/drawing/2014/main" val="2244061553"/>
                    </a:ext>
                  </a:extLst>
                </a:gridCol>
              </a:tblGrid>
              <a:tr h="674130">
                <a:tc>
                  <a:txBody>
                    <a:bodyPr/>
                    <a:lstStyle/>
                    <a:p>
                      <a:pPr algn="l">
                        <a:spcAft>
                          <a:spcPts val="0"/>
                        </a:spcAft>
                      </a:pPr>
                      <a:r>
                        <a:rPr lang="en-US" sz="1600" kern="0" dirty="0" err="1">
                          <a:effectLst/>
                        </a:rPr>
                        <a:t>chroma</a:t>
                      </a:r>
                      <a:r>
                        <a:rPr lang="en-US" sz="1600" kern="0" dirty="0">
                          <a:effectLst/>
                        </a:rPr>
                        <a:t> </a:t>
                      </a:r>
                      <a:r>
                        <a:rPr lang="en-US" sz="1600" kern="0" dirty="0" err="1">
                          <a:effectLst/>
                        </a:rPr>
                        <a:t>stft</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centroid</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spectral bandwidth</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Roll-off</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dirty="0">
                          <a:effectLst/>
                        </a:rPr>
                        <a:t>zero crossing rate</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mfcc1</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l">
                        <a:spcAft>
                          <a:spcPts val="0"/>
                        </a:spcAft>
                      </a:pPr>
                      <a:r>
                        <a:rPr lang="en-US" sz="1600" kern="0">
                          <a:effectLst/>
                        </a:rPr>
                        <a:t>mfcc2</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287867914"/>
                  </a:ext>
                </a:extLst>
              </a:tr>
              <a:tr h="674130">
                <a:tc>
                  <a:txBody>
                    <a:bodyPr/>
                    <a:lstStyle/>
                    <a:p>
                      <a:pPr algn="r">
                        <a:spcAft>
                          <a:spcPts val="0"/>
                        </a:spcAft>
                      </a:pPr>
                      <a:r>
                        <a:rPr lang="en-US" sz="1600" kern="0">
                          <a:effectLst/>
                        </a:rPr>
                        <a:t>0.234048</a:t>
                      </a:r>
                      <a:endParaRPr lang="ja-JP" sz="16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396.7286</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809.0714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467.7305</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0.018924</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-447.37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tc>
                  <a:txBody>
                    <a:bodyPr/>
                    <a:lstStyle/>
                    <a:p>
                      <a:pPr algn="r">
                        <a:spcAft>
                          <a:spcPts val="0"/>
                        </a:spcAft>
                      </a:pPr>
                      <a:r>
                        <a:rPr lang="en-US" sz="1600" kern="0" dirty="0">
                          <a:effectLst/>
                        </a:rPr>
                        <a:t>198.0197</a:t>
                      </a:r>
                      <a:endParaRPr lang="ja-JP" sz="16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2865" marR="62865" marT="0" marB="0" anchor="ctr"/>
                </a:tc>
                <a:extLst>
                  <a:ext uri="{0D108BD9-81ED-4DB2-BD59-A6C34878D82A}">
                    <a16:rowId xmlns:a16="http://schemas.microsoft.com/office/drawing/2014/main" val="1786988279"/>
                  </a:ext>
                </a:extLst>
              </a:tr>
            </a:tbl>
          </a:graphicData>
        </a:graphic>
      </p:graphicFrame>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9</a:t>
            </a:fld>
            <a:endParaRPr lang="ja-JP" altLang="en-US" dirty="0"/>
          </a:p>
        </p:txBody>
      </p:sp>
      <p:pic>
        <p:nvPicPr>
          <p:cNvPr id="6" name="図 5"/>
          <p:cNvPicPr/>
          <p:nvPr/>
        </p:nvPicPr>
        <p:blipFill>
          <a:blip r:embed="rId2">
            <a:extLst>
              <a:ext uri="{28A0092B-C50C-407E-A947-70E740481C1C}">
                <a14:useLocalDpi xmlns:a14="http://schemas.microsoft.com/office/drawing/2010/main" val="0"/>
              </a:ext>
            </a:extLst>
          </a:blip>
          <a:stretch>
            <a:fillRect/>
          </a:stretch>
        </p:blipFill>
        <p:spPr>
          <a:xfrm>
            <a:off x="424659" y="3710144"/>
            <a:ext cx="8255878" cy="2515292"/>
          </a:xfrm>
          <a:prstGeom prst="rect">
            <a:avLst/>
          </a:prstGeom>
        </p:spPr>
      </p:pic>
      <p:sp>
        <p:nvSpPr>
          <p:cNvPr id="7" name="テキスト ボックス 6"/>
          <p:cNvSpPr txBox="1"/>
          <p:nvPr/>
        </p:nvSpPr>
        <p:spPr>
          <a:xfrm>
            <a:off x="513168" y="1633876"/>
            <a:ext cx="8002182" cy="369332"/>
          </a:xfrm>
          <a:prstGeom prst="rect">
            <a:avLst/>
          </a:prstGeom>
          <a:noFill/>
        </p:spPr>
        <p:txBody>
          <a:bodyPr wrap="square" rtlCol="0">
            <a:spAutoFit/>
          </a:bodyPr>
          <a:lstStyle/>
          <a:p>
            <a:r>
              <a:rPr kumimoji="1" lang="ja-JP" altLang="en-US" dirty="0"/>
              <a:t>実験では</a:t>
            </a:r>
            <a:r>
              <a:rPr kumimoji="1" lang="en-US" altLang="ja-JP" dirty="0"/>
              <a:t>MFCC</a:t>
            </a:r>
            <a:r>
              <a:rPr kumimoji="1" lang="ja-JP" altLang="en-US" dirty="0"/>
              <a:t>係数は</a:t>
            </a:r>
            <a:r>
              <a:rPr kumimoji="1" lang="en-US" altLang="ja-JP" dirty="0"/>
              <a:t>20</a:t>
            </a:r>
            <a:r>
              <a:rPr kumimoji="1" lang="ja-JP" altLang="en-US" dirty="0"/>
              <a:t>件使用しているがここでは例として</a:t>
            </a:r>
            <a:r>
              <a:rPr kumimoji="1" lang="en-US" altLang="ja-JP" dirty="0"/>
              <a:t>2</a:t>
            </a:r>
            <a:r>
              <a:rPr kumimoji="1" lang="ja-JP" altLang="en-US" dirty="0"/>
              <a:t>個出している</a:t>
            </a:r>
          </a:p>
        </p:txBody>
      </p:sp>
    </p:spTree>
    <p:extLst>
      <p:ext uri="{BB962C8B-B14F-4D97-AF65-F5344CB8AC3E}">
        <p14:creationId xmlns:p14="http://schemas.microsoft.com/office/powerpoint/2010/main" val="1306279678"/>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3560</TotalTime>
  <Words>1079</Words>
  <Application>Microsoft Office PowerPoint</Application>
  <PresentationFormat>画面に合わせる (4:3)</PresentationFormat>
  <Paragraphs>201</Paragraphs>
  <Slides>17</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ＭＳ Ｐゴシック</vt:lpstr>
      <vt:lpstr>ＭＳ 明朝</vt:lpstr>
      <vt:lpstr>Arial</vt:lpstr>
      <vt:lpstr>Calibri</vt:lpstr>
      <vt:lpstr>Calibri Light</vt:lpstr>
      <vt:lpstr>Century</vt:lpstr>
      <vt:lpstr>Times New Roman</vt:lpstr>
      <vt:lpstr>Office テーマ</vt:lpstr>
      <vt:lpstr>ラウンドロビン方式の 負荷分散を導入した web楽曲分類サービスの 設計と開発</vt:lpstr>
      <vt:lpstr>研究背景</vt:lpstr>
      <vt:lpstr>関連研究</vt:lpstr>
      <vt:lpstr>研究課題</vt:lpstr>
      <vt:lpstr>研究目的</vt:lpstr>
      <vt:lpstr>提案システム</vt:lpstr>
      <vt:lpstr>PowerPoint プレゼンテーション</vt:lpstr>
      <vt:lpstr>楽曲ジャンル推定モデルの作成</vt:lpstr>
      <vt:lpstr>楽曲ジャンル推定モデルの作成（MFCCデータの例）</vt:lpstr>
      <vt:lpstr>実験</vt:lpstr>
      <vt:lpstr>実験環境</vt:lpstr>
      <vt:lpstr>PowerPoint プレゼンテーション</vt:lpstr>
      <vt:lpstr>実験方法</vt:lpstr>
      <vt:lpstr>実験結果</vt:lpstr>
      <vt:lpstr>まとめと考察</vt:lpstr>
      <vt:lpstr>今後の展望</vt:lpstr>
      <vt:lpstr>参考文献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506</cp:revision>
  <cp:lastPrinted>2021-07-27T10:31:59Z</cp:lastPrinted>
  <dcterms:created xsi:type="dcterms:W3CDTF">2018-06-14T09:18:55Z</dcterms:created>
  <dcterms:modified xsi:type="dcterms:W3CDTF">2022-01-24T02:47:21Z</dcterms:modified>
</cp:coreProperties>
</file>