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59" r:id="rId5"/>
    <p:sldId id="261" r:id="rId6"/>
    <p:sldId id="262" r:id="rId7"/>
    <p:sldId id="258" r:id="rId8"/>
    <p:sldId id="265" r:id="rId9"/>
    <p:sldId id="264"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2021/7/26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2021/7/26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2021/7/26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2021/7/26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2021/7/26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2021/7/26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1058863"/>
            <a:ext cx="7772400" cy="2387600"/>
          </a:xfrm>
        </p:spPr>
        <p:txBody>
          <a:bodyPr>
            <a:normAutofit fontScale="90000"/>
          </a:bodyPr>
          <a:lstStyle/>
          <a:p>
            <a:r>
              <a:rPr lang="ja-JP" altLang="en-US" dirty="0"/>
              <a:t>ラウンドロビンを利用した観光地推薦動画に使用</a:t>
            </a:r>
            <a:r>
              <a:rPr lang="ja-JP" altLang="en-US" dirty="0" smtClean="0"/>
              <a:t>する大量音楽のジャンル分けとそのマッチング</a:t>
            </a:r>
            <a:endParaRPr kumimoji="1" lang="ja-JP" altLang="en-US" dirty="0"/>
          </a:p>
        </p:txBody>
      </p:sp>
      <p:sp>
        <p:nvSpPr>
          <p:cNvPr id="3" name="サブタイトル 2"/>
          <p:cNvSpPr>
            <a:spLocks noGrp="1"/>
          </p:cNvSpPr>
          <p:nvPr>
            <p:ph type="subTitle" idx="1"/>
          </p:nvPr>
        </p:nvSpPr>
        <p:spPr/>
        <p:txBody>
          <a:bodyPr/>
          <a:lstStyle/>
          <a:p>
            <a:r>
              <a:rPr kumimoji="1" lang="ja-JP" altLang="en-US" dirty="0"/>
              <a:t>学籍番号</a:t>
            </a:r>
            <a:r>
              <a:rPr kumimoji="1" lang="ja-JP" altLang="en-US" dirty="0" smtClean="0"/>
              <a:t>：</a:t>
            </a:r>
            <a:r>
              <a:rPr kumimoji="1" lang="en-US" altLang="ja-JP" dirty="0" smtClean="0"/>
              <a:t>1821144</a:t>
            </a:r>
            <a:r>
              <a:rPr kumimoji="1" lang="en-US" altLang="ja-JP" dirty="0"/>
              <a:t>	</a:t>
            </a:r>
            <a:r>
              <a:rPr kumimoji="1" lang="ja-JP" altLang="en-US" dirty="0"/>
              <a:t>氏名</a:t>
            </a:r>
            <a:r>
              <a:rPr kumimoji="1" lang="ja-JP" altLang="en-US" dirty="0" smtClean="0"/>
              <a:t>：吉井 智哉</a:t>
            </a:r>
            <a:endParaRPr kumimoji="1" lang="en-US" altLang="ja-JP" dirty="0"/>
          </a:p>
          <a:p>
            <a:r>
              <a:rPr lang="ja-JP" altLang="en-US" dirty="0"/>
              <a:t>指導教員：鷹野孝典</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2000" smtClean="0"/>
              <a:t>1</a:t>
            </a:fld>
            <a:endParaRPr kumimoji="1" lang="ja-JP" altLang="en-US" sz="2000" dirty="0"/>
          </a:p>
        </p:txBody>
      </p:sp>
      <p:sp>
        <p:nvSpPr>
          <p:cNvPr id="4" name="テキスト ボックス 3"/>
          <p:cNvSpPr txBox="1"/>
          <p:nvPr/>
        </p:nvSpPr>
        <p:spPr>
          <a:xfrm>
            <a:off x="5970048" y="117486"/>
            <a:ext cx="3033203"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7</a:t>
            </a:r>
            <a:r>
              <a:rPr lang="ja-JP" altLang="en-US" sz="1350" dirty="0" smtClean="0"/>
              <a:t>月</a:t>
            </a:r>
            <a:r>
              <a:rPr lang="en-US" altLang="ja-JP" sz="1350" dirty="0" smtClean="0"/>
              <a:t>29</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・既存の</a:t>
            </a:r>
            <a:r>
              <a:rPr lang="ja-JP" altLang="en-US" dirty="0"/>
              <a:t>観光地</a:t>
            </a:r>
            <a:r>
              <a:rPr lang="ja-JP" altLang="en-US" dirty="0" smtClean="0"/>
              <a:t>推薦システムでは推薦される観光地の情報は，画像が主</a:t>
            </a:r>
            <a:r>
              <a:rPr lang="ja-JP" altLang="en-US" dirty="0"/>
              <a:t>で</a:t>
            </a:r>
            <a:r>
              <a:rPr lang="ja-JP" altLang="en-US" dirty="0" smtClean="0"/>
              <a:t>ある．</a:t>
            </a:r>
            <a:endParaRPr lang="en-US" altLang="ja-JP" dirty="0" smtClean="0"/>
          </a:p>
          <a:p>
            <a:pPr marL="0" indent="0">
              <a:buNone/>
            </a:pPr>
            <a:r>
              <a:rPr lang="ja-JP" altLang="en-US" dirty="0" smtClean="0"/>
              <a:t>画像よりも動画を使用したほうが観光地をより印象深くできるのではないだろう</a:t>
            </a:r>
            <a:r>
              <a:rPr lang="ja-JP" altLang="en-US" dirty="0" smtClean="0"/>
              <a:t>か．</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a:xfrm>
            <a:off x="628650" y="1526650"/>
            <a:ext cx="7886700" cy="4650313"/>
          </a:xfrm>
        </p:spPr>
        <p:txBody>
          <a:bodyPr>
            <a:normAutofit fontScale="92500" lnSpcReduction="10000"/>
          </a:bodyPr>
          <a:lstStyle/>
          <a:p>
            <a:pPr marL="0" indent="0">
              <a:buNone/>
            </a:pPr>
            <a:r>
              <a:rPr lang="ja-JP" altLang="en-US" dirty="0" smtClean="0"/>
              <a:t>・ただ</a:t>
            </a:r>
            <a:r>
              <a:rPr lang="ja-JP" altLang="en-US" dirty="0"/>
              <a:t>の画像であって</a:t>
            </a:r>
            <a:r>
              <a:rPr lang="ja-JP" altLang="en-US" dirty="0" smtClean="0"/>
              <a:t>も効果音や</a:t>
            </a:r>
            <a:r>
              <a:rPr lang="en-US" altLang="ja-JP" dirty="0" smtClean="0"/>
              <a:t>BGM</a:t>
            </a:r>
            <a:r>
              <a:rPr lang="ja-JP" altLang="en-US" dirty="0" err="1" smtClean="0"/>
              <a:t>が適</a:t>
            </a:r>
            <a:r>
              <a:rPr lang="ja-JP" altLang="en-US" dirty="0" smtClean="0"/>
              <a:t>切に使用されていると，その画像から得られる情報量は変わってくる．</a:t>
            </a:r>
            <a:endParaRPr lang="en-US" altLang="ja-JP" dirty="0" smtClean="0"/>
          </a:p>
          <a:p>
            <a:pPr marL="0" indent="0">
              <a:buNone/>
            </a:pPr>
            <a:endParaRPr lang="en-US" altLang="ja-JP" dirty="0"/>
          </a:p>
          <a:p>
            <a:pPr marL="0" indent="0">
              <a:buNone/>
            </a:pPr>
            <a:r>
              <a:rPr lang="ja-JP" altLang="en-US" dirty="0" smtClean="0"/>
              <a:t>・音楽データをジャンル分けし観光地推薦動画とマッチングすることでユーザー</a:t>
            </a:r>
            <a:r>
              <a:rPr lang="ja-JP" altLang="en-US" dirty="0" smtClean="0"/>
              <a:t>に，より</a:t>
            </a:r>
            <a:r>
              <a:rPr lang="ja-JP" altLang="en-US" dirty="0" smtClean="0"/>
              <a:t>観光地を印象深くできると考えた．</a:t>
            </a:r>
            <a:endParaRPr lang="ja-JP" altLang="en-US" dirty="0"/>
          </a:p>
          <a:p>
            <a:pPr marL="0" indent="0">
              <a:buNone/>
            </a:pPr>
            <a:endParaRPr lang="en-US" altLang="ja-JP" dirty="0"/>
          </a:p>
          <a:p>
            <a:pPr marL="0" indent="0">
              <a:buNone/>
            </a:pPr>
            <a:r>
              <a:rPr lang="ja-JP" altLang="en-US" dirty="0" smtClean="0"/>
              <a:t>・</a:t>
            </a:r>
            <a:r>
              <a:rPr lang="en-US" altLang="ja-JP" dirty="0" smtClean="0"/>
              <a:t>1</a:t>
            </a:r>
            <a:r>
              <a:rPr lang="ja-JP" altLang="en-US" dirty="0"/>
              <a:t>台</a:t>
            </a:r>
            <a:r>
              <a:rPr lang="ja-JP" altLang="en-US" dirty="0" smtClean="0"/>
              <a:t>のサーバーで大量のデータを処理</a:t>
            </a:r>
            <a:r>
              <a:rPr lang="ja-JP" altLang="en-US" dirty="0"/>
              <a:t>する</a:t>
            </a:r>
            <a:r>
              <a:rPr lang="ja-JP" altLang="en-US" dirty="0" smtClean="0"/>
              <a:t>場合，処理</a:t>
            </a:r>
            <a:r>
              <a:rPr lang="ja-JP" altLang="en-US" dirty="0"/>
              <a:t>する速度にも限界が</a:t>
            </a:r>
            <a:r>
              <a:rPr lang="ja-JP" altLang="en-US" dirty="0" smtClean="0"/>
              <a:t>ある．</a:t>
            </a:r>
            <a:endParaRPr lang="en-US" altLang="ja-JP" dirty="0" smtClean="0"/>
          </a:p>
          <a:p>
            <a:pPr marL="0" indent="0">
              <a:buNone/>
            </a:pPr>
            <a:r>
              <a:rPr lang="ja-JP" altLang="en-US" dirty="0" smtClean="0"/>
              <a:t>処理</a:t>
            </a:r>
            <a:r>
              <a:rPr lang="ja-JP" altLang="en-US" dirty="0"/>
              <a:t>を複</a:t>
            </a:r>
            <a:r>
              <a:rPr lang="ja-JP" altLang="en-US" dirty="0" smtClean="0"/>
              <a:t>数台のサーバーに</a:t>
            </a:r>
            <a:r>
              <a:rPr lang="ja-JP" altLang="en-US" dirty="0"/>
              <a:t>分けること</a:t>
            </a:r>
            <a:r>
              <a:rPr lang="ja-JP" altLang="en-US" dirty="0" smtClean="0"/>
              <a:t>で処理の効率を上げる必要があると</a:t>
            </a:r>
            <a:r>
              <a:rPr lang="ja-JP" altLang="en-US" dirty="0"/>
              <a:t>考えた</a:t>
            </a:r>
            <a:r>
              <a:rPr lang="ja-JP" altLang="en-US" dirty="0" smtClean="0"/>
              <a:t>．</a:t>
            </a:r>
            <a:endParaRPr lang="ja-JP" altLang="en-US"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48270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normAutofit/>
          </a:bodyPr>
          <a:lstStyle/>
          <a:p>
            <a:pPr marL="0" indent="0">
              <a:buNone/>
            </a:pPr>
            <a:r>
              <a:rPr kumimoji="1" lang="en-US" altLang="ja-JP" dirty="0" smtClean="0"/>
              <a:t>*8</a:t>
            </a:r>
            <a:r>
              <a:rPr kumimoji="1" lang="ja-JP" altLang="en-US" dirty="0" err="1" smtClean="0"/>
              <a:t>つの</a:t>
            </a:r>
            <a:r>
              <a:rPr kumimoji="1" lang="ja-JP" altLang="en-US" dirty="0" smtClean="0"/>
              <a:t>印象軸にジャンル分けした音楽と観光地推薦動画を合わせる想定をしているため，ジャンル分けした音楽と動画をどのように組み合わせるとより観光地</a:t>
            </a:r>
            <a:r>
              <a:rPr lang="ja-JP" altLang="en-US" dirty="0"/>
              <a:t>の印象</a:t>
            </a:r>
            <a:r>
              <a:rPr lang="ja-JP" altLang="en-US" dirty="0" smtClean="0"/>
              <a:t>を残しやすくなるか</a:t>
            </a:r>
            <a:r>
              <a:rPr kumimoji="1" lang="ja-JP" altLang="en-US" dirty="0" smtClean="0"/>
              <a:t>．</a:t>
            </a:r>
            <a:endParaRPr kumimoji="1" lang="en-US" altLang="ja-JP" dirty="0" smtClean="0"/>
          </a:p>
          <a:p>
            <a:pPr marL="0" indent="0">
              <a:buNone/>
            </a:pPr>
            <a:endParaRPr lang="en-US" altLang="ja-JP" dirty="0"/>
          </a:p>
          <a:p>
            <a:pPr marL="0" indent="0">
              <a:buNone/>
            </a:pPr>
            <a:r>
              <a:rPr kumimoji="1" lang="en-US" altLang="ja-JP" dirty="0" smtClean="0"/>
              <a:t>*8</a:t>
            </a:r>
            <a:r>
              <a:rPr kumimoji="1" lang="ja-JP" altLang="en-US" dirty="0" err="1" smtClean="0"/>
              <a:t>つの</a:t>
            </a:r>
            <a:r>
              <a:rPr kumimoji="1" lang="ja-JP" altLang="en-US" dirty="0" smtClean="0"/>
              <a:t>印象軸</a:t>
            </a:r>
            <a:endParaRPr kumimoji="1" lang="en-US" altLang="ja-JP" dirty="0" smtClean="0"/>
          </a:p>
          <a:p>
            <a:pPr marL="0" indent="0">
              <a:buNone/>
            </a:pPr>
            <a:r>
              <a:rPr lang="ja-JP" altLang="en-US" dirty="0" smtClean="0"/>
              <a:t>堂々，元気</a:t>
            </a:r>
            <a:r>
              <a:rPr lang="ja-JP" altLang="en-US" dirty="0" smtClean="0"/>
              <a:t>が</a:t>
            </a:r>
            <a:r>
              <a:rPr lang="ja-JP" altLang="en-US" dirty="0" smtClean="0"/>
              <a:t>出る，切ない，激しい，滑稽，かわいい</a:t>
            </a:r>
            <a:endParaRPr lang="en-US" altLang="ja-JP" dirty="0" smtClean="0"/>
          </a:p>
          <a:p>
            <a:pPr marL="0" indent="0">
              <a:buNone/>
            </a:pPr>
            <a:r>
              <a:rPr kumimoji="1" lang="en-US" altLang="ja-JP" sz="2200" dirty="0" smtClean="0"/>
              <a:t>Valance</a:t>
            </a:r>
            <a:r>
              <a:rPr kumimoji="1" lang="ja-JP" altLang="en-US" sz="2200" dirty="0" smtClean="0"/>
              <a:t>（</a:t>
            </a:r>
            <a:r>
              <a:rPr lang="ja-JP" altLang="en-US" sz="2200" dirty="0" smtClean="0"/>
              <a:t>明るい</a:t>
            </a:r>
            <a:r>
              <a:rPr lang="ja-JP" altLang="en-US" sz="2200" dirty="0"/>
              <a:t>気持に</a:t>
            </a:r>
            <a:r>
              <a:rPr lang="ja-JP" altLang="en-US" sz="2200" dirty="0" smtClean="0"/>
              <a:t>なる，楽しい，暗い</a:t>
            </a:r>
            <a:r>
              <a:rPr lang="ja-JP" altLang="en-US" sz="2200" dirty="0"/>
              <a:t>気持ちに</a:t>
            </a:r>
            <a:r>
              <a:rPr lang="ja-JP" altLang="en-US" sz="2200" dirty="0" smtClean="0"/>
              <a:t>なる，悲しい</a:t>
            </a:r>
            <a:r>
              <a:rPr lang="ja-JP" altLang="en-US" sz="2200" dirty="0" smtClean="0"/>
              <a:t>）</a:t>
            </a:r>
            <a:endParaRPr kumimoji="1" lang="en-US" altLang="ja-JP" sz="2200" dirty="0" smtClean="0"/>
          </a:p>
          <a:p>
            <a:pPr marL="0" indent="0">
              <a:buNone/>
            </a:pPr>
            <a:r>
              <a:rPr kumimoji="1" lang="en-US" altLang="ja-JP" sz="2100" dirty="0" smtClean="0"/>
              <a:t>Arousal</a:t>
            </a:r>
            <a:r>
              <a:rPr kumimoji="1" lang="ja-JP" altLang="en-US" sz="2100" dirty="0" smtClean="0"/>
              <a:t>（</a:t>
            </a:r>
            <a:r>
              <a:rPr lang="ja-JP" altLang="en-US" sz="2100" dirty="0" smtClean="0"/>
              <a:t>激しい，積極的な，強気な，穏やかな，消極的な，弱気</a:t>
            </a:r>
            <a:r>
              <a:rPr lang="ja-JP" altLang="en-US" sz="2100" dirty="0"/>
              <a:t>な）</a:t>
            </a:r>
            <a:endParaRPr kumimoji="1" lang="ja-JP" altLang="en-US" sz="21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192340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SNS</a:t>
            </a:r>
            <a:r>
              <a:rPr kumimoji="1" lang="ja-JP" altLang="en-US" dirty="0" smtClean="0"/>
              <a:t>などに投稿された大量の音楽データをジャンル分けし，観光地推薦動画とマッチングする</a:t>
            </a:r>
            <a:r>
              <a:rPr lang="ja-JP" altLang="en-US" dirty="0"/>
              <a:t>手法の</a:t>
            </a:r>
            <a:r>
              <a:rPr lang="ja-JP" altLang="en-US" dirty="0" smtClean="0"/>
              <a:t>提案</a:t>
            </a:r>
            <a:r>
              <a:rPr kumimoji="1" lang="ja-JP" altLang="en-US" dirty="0" smtClean="0"/>
              <a:t>．</a:t>
            </a:r>
            <a:endParaRPr kumimoji="1" lang="en-US" altLang="ja-JP" dirty="0" smtClean="0"/>
          </a:p>
          <a:p>
            <a:pPr marL="0" indent="0">
              <a:buNone/>
            </a:pPr>
            <a:endParaRPr lang="en-US" altLang="ja-JP" dirty="0"/>
          </a:p>
          <a:p>
            <a:pPr marL="0" indent="0">
              <a:buNone/>
            </a:pPr>
            <a:r>
              <a:rPr kumimoji="1" lang="ja-JP" altLang="en-US" dirty="0" smtClean="0"/>
              <a:t>・実験システムの作成．</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r>
              <a:rPr lang="ja-JP" altLang="en-US" dirty="0" smtClean="0"/>
              <a:t>・</a:t>
            </a:r>
            <a:r>
              <a:rPr lang="ja-JP" altLang="en-US" dirty="0"/>
              <a:t>実験</a:t>
            </a:r>
            <a:r>
              <a:rPr lang="ja-JP" altLang="en-US" dirty="0" smtClean="0"/>
              <a:t>に</a:t>
            </a:r>
            <a:r>
              <a:rPr lang="ja-JP" altLang="en-US" dirty="0" smtClean="0"/>
              <a:t>よる，実現</a:t>
            </a:r>
            <a:r>
              <a:rPr lang="ja-JP" altLang="en-US" dirty="0" smtClean="0"/>
              <a:t>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3172073" cy="891180"/>
          </a:xfrm>
        </p:spPr>
        <p:txBody>
          <a:bodyPr>
            <a:normAutofit fontScale="90000"/>
          </a:bodyPr>
          <a:lstStyle/>
          <a:p>
            <a:r>
              <a:rPr lang="ja-JP" altLang="en-US" dirty="0"/>
              <a:t>システム概要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音楽データベース</a:t>
            </a:r>
            <a:endParaRPr kumimoji="1" lang="ja-JP" altLang="en-US" dirty="0"/>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smtClean="0"/>
              <a:t>投稿された著作権フリーの音楽</a:t>
            </a:r>
            <a:endParaRPr kumimoji="1" lang="ja-JP" altLang="en-US" dirty="0"/>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観光地</a:t>
            </a:r>
            <a:r>
              <a:rPr lang="ja-JP" altLang="en-US" dirty="0"/>
              <a:t>推薦</a:t>
            </a:r>
            <a:r>
              <a:rPr lang="ja-JP" altLang="en-US" dirty="0" smtClean="0"/>
              <a:t>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ジャンル分けされた音楽データベース</a:t>
            </a:r>
            <a:endParaRPr kumimoji="1" lang="ja-JP" altLang="en-US" dirty="0"/>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646331"/>
          </a:xfrm>
          <a:prstGeom prst="rect">
            <a:avLst/>
          </a:prstGeom>
          <a:noFill/>
        </p:spPr>
        <p:txBody>
          <a:bodyPr wrap="square" rtlCol="0">
            <a:spAutoFit/>
          </a:bodyPr>
          <a:lstStyle/>
          <a:p>
            <a:r>
              <a:rPr kumimoji="1" lang="ja-JP" altLang="en-US" dirty="0" smtClean="0"/>
              <a:t>観光地の印象と音楽のジャンルでマッチング</a:t>
            </a:r>
            <a:endParaRPr kumimoji="1" lang="ja-JP" altLang="en-US" dirty="0"/>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BGM</a:t>
            </a:r>
            <a:r>
              <a:rPr lang="ja-JP" altLang="en-US" dirty="0" smtClean="0"/>
              <a:t>付き観光地</a:t>
            </a:r>
            <a:r>
              <a:rPr lang="ja-JP" altLang="en-US" dirty="0"/>
              <a:t>推薦</a:t>
            </a:r>
            <a:r>
              <a:rPr lang="ja-JP" altLang="en-US" dirty="0" smtClean="0"/>
              <a:t>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ジャンル</a:t>
            </a:r>
            <a:r>
              <a:rPr lang="ja-JP" altLang="en-US" dirty="0" smtClean="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a:t>
            </a:r>
            <a:r>
              <a:rPr lang="ja-JP" altLang="en-US" dirty="0" smtClean="0"/>
              <a:t>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a:t>
            </a:r>
            <a:r>
              <a:rPr lang="ja-JP" altLang="en-US" sz="1400" dirty="0" smtClean="0"/>
              <a:t>し，</a:t>
            </a:r>
            <a:r>
              <a:rPr kumimoji="1" lang="ja-JP" altLang="en-US" sz="1400" dirty="0" smtClean="0"/>
              <a:t>いくつ</a:t>
            </a:r>
            <a:r>
              <a:rPr kumimoji="1" lang="ja-JP" altLang="en-US" sz="1400" dirty="0" smtClean="0"/>
              <a:t>かのサーバーに処理を</a:t>
            </a:r>
            <a:r>
              <a:rPr kumimoji="1" lang="ja-JP" altLang="en-US" sz="1400" dirty="0" err="1" smtClean="0"/>
              <a:t>に</a:t>
            </a:r>
            <a:r>
              <a:rPr kumimoji="1" lang="ja-JP" altLang="en-US" sz="1400" dirty="0" smtClean="0"/>
              <a:t>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smtClean="0"/>
              <a:t>観光地から明るい印象を受けるので，“元気が出る”音楽とマッチング</a:t>
            </a:r>
            <a:endParaRPr kumimoji="1" lang="ja-JP" altLang="en-US" dirty="0"/>
          </a:p>
        </p:txBody>
      </p:sp>
    </p:spTree>
    <p:extLst>
      <p:ext uri="{BB962C8B-B14F-4D97-AF65-F5344CB8AC3E}">
        <p14:creationId xmlns:p14="http://schemas.microsoft.com/office/powerpoint/2010/main" val="42246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fontScale="92500" lnSpcReduction="10000"/>
          </a:bodyPr>
          <a:lstStyle/>
          <a:p>
            <a:pPr marL="0" indent="0">
              <a:buNone/>
            </a:pPr>
            <a:r>
              <a:rPr kumimoji="1" lang="ja-JP" altLang="en-US" dirty="0" smtClean="0">
                <a:latin typeface="+mn-ea"/>
              </a:rPr>
              <a:t>・「音楽動画への印象評価データセット構築とその特性の調査」</a:t>
            </a:r>
            <a:endParaRPr kumimoji="1" lang="en-US" altLang="ja-JP" dirty="0" smtClean="0">
              <a:latin typeface="+mn-ea"/>
            </a:endParaRPr>
          </a:p>
          <a:p>
            <a:pPr marL="0" indent="0">
              <a:buNone/>
            </a:pPr>
            <a:r>
              <a:rPr kumimoji="1" lang="ja-JP" altLang="en-US" dirty="0" smtClean="0">
                <a:latin typeface="+mn-ea"/>
              </a:rPr>
              <a:t>大野直樹，中村聡史，山本岳洋，</a:t>
            </a:r>
            <a:r>
              <a:rPr lang="ja-JP" altLang="en-US" dirty="0" smtClean="0">
                <a:latin typeface="+mn-ea"/>
              </a:rPr>
              <a:t>後藤真孝，情報処理学会</a:t>
            </a:r>
            <a:endParaRPr kumimoji="1" lang="en-US" altLang="ja-JP" dirty="0" smtClean="0">
              <a:latin typeface="+mn-ea"/>
            </a:endParaRPr>
          </a:p>
          <a:p>
            <a:pPr marL="0" indent="0">
              <a:buNone/>
            </a:pPr>
            <a:endParaRPr kumimoji="1" lang="en-US" altLang="ja-JP" dirty="0">
              <a:latin typeface="+mn-ea"/>
            </a:endParaRPr>
          </a:p>
          <a:p>
            <a:pPr marL="0" indent="0">
              <a:buNone/>
            </a:pPr>
            <a:r>
              <a:rPr lang="ja-JP" altLang="en-US" dirty="0" smtClean="0">
                <a:latin typeface="+mn-ea"/>
              </a:rPr>
              <a:t>・「</a:t>
            </a:r>
            <a:r>
              <a:rPr lang="ja-JP" altLang="en-US" b="1" dirty="0">
                <a:latin typeface="+mn-ea"/>
              </a:rPr>
              <a:t>動画特徴量からの印象推定に基づく動画</a:t>
            </a:r>
            <a:r>
              <a:rPr lang="en-US" altLang="ja-JP" b="1" dirty="0">
                <a:latin typeface="+mn-ea"/>
              </a:rPr>
              <a:t>BGM </a:t>
            </a:r>
            <a:r>
              <a:rPr lang="ja-JP" altLang="en-US" b="1" dirty="0">
                <a:latin typeface="+mn-ea"/>
              </a:rPr>
              <a:t>の自動素材選出</a:t>
            </a:r>
            <a:r>
              <a:rPr lang="ja-JP" altLang="en-US" dirty="0" smtClean="0">
                <a:latin typeface="+mn-ea"/>
              </a:rPr>
              <a:t>」</a:t>
            </a:r>
            <a:r>
              <a:rPr lang="ja-JP" altLang="en-US" dirty="0">
                <a:latin typeface="+mn-ea"/>
              </a:rPr>
              <a:t/>
            </a:r>
            <a:br>
              <a:rPr lang="ja-JP" altLang="en-US" dirty="0">
                <a:latin typeface="+mn-ea"/>
              </a:rPr>
            </a:br>
            <a:r>
              <a:rPr lang="ja-JP" altLang="en-US" dirty="0" smtClean="0">
                <a:latin typeface="+mn-ea"/>
              </a:rPr>
              <a:t>清水，</a:t>
            </a:r>
            <a:r>
              <a:rPr lang="en-US" altLang="ja-JP" dirty="0" smtClean="0">
                <a:latin typeface="+mn-ea"/>
              </a:rPr>
              <a:t> </a:t>
            </a:r>
            <a:r>
              <a:rPr lang="ja-JP" altLang="en-US" dirty="0" smtClean="0">
                <a:latin typeface="+mn-ea"/>
              </a:rPr>
              <a:t>菅野，</a:t>
            </a:r>
            <a:r>
              <a:rPr lang="en-US" altLang="ja-JP" dirty="0" smtClean="0">
                <a:latin typeface="+mn-ea"/>
              </a:rPr>
              <a:t> </a:t>
            </a:r>
            <a:r>
              <a:rPr lang="ja-JP" altLang="en-US" dirty="0" smtClean="0">
                <a:latin typeface="+mn-ea"/>
              </a:rPr>
              <a:t>伊藤，</a:t>
            </a:r>
            <a:r>
              <a:rPr lang="en-US" altLang="ja-JP" dirty="0" smtClean="0">
                <a:latin typeface="+mn-ea"/>
              </a:rPr>
              <a:t> </a:t>
            </a:r>
            <a:r>
              <a:rPr lang="ja-JP" altLang="en-US" dirty="0" smtClean="0">
                <a:latin typeface="+mn-ea"/>
              </a:rPr>
              <a:t>嵯峨山，</a:t>
            </a:r>
            <a:r>
              <a:rPr lang="en-US" altLang="ja-JP" dirty="0" smtClean="0">
                <a:latin typeface="+mn-ea"/>
              </a:rPr>
              <a:t> </a:t>
            </a:r>
            <a:r>
              <a:rPr lang="ja-JP" altLang="en-US" dirty="0" smtClean="0">
                <a:latin typeface="+mn-ea"/>
              </a:rPr>
              <a:t>高塚，</a:t>
            </a:r>
            <a:r>
              <a:rPr lang="en-US" altLang="ja-JP" dirty="0">
                <a:latin typeface="+mn-ea"/>
              </a:rPr>
              <a:t> </a:t>
            </a:r>
            <a:r>
              <a:rPr lang="en-US" altLang="ja-JP" dirty="0" smtClean="0">
                <a:latin typeface="+mn-ea"/>
              </a:rPr>
              <a:t>NICOGRAPH 2016</a:t>
            </a:r>
          </a:p>
          <a:p>
            <a:pPr marL="0" indent="0">
              <a:buNone/>
            </a:pPr>
            <a:endParaRPr lang="en-US" altLang="ja-JP" dirty="0" smtClean="0">
              <a:latin typeface="+mn-ea"/>
            </a:endParaRPr>
          </a:p>
          <a:p>
            <a:pPr marL="0" indent="0">
              <a:buNone/>
            </a:pPr>
            <a:r>
              <a:rPr lang="ja-JP" altLang="en-US" dirty="0" smtClean="0">
                <a:latin typeface="+mn-ea"/>
              </a:rPr>
              <a:t>・「</a:t>
            </a:r>
            <a:r>
              <a:rPr lang="en-US" altLang="ja-JP" dirty="0">
                <a:latin typeface="+mn-ea"/>
              </a:rPr>
              <a:t>DIVA</a:t>
            </a:r>
            <a:r>
              <a:rPr lang="ja-JP" altLang="en-US" dirty="0">
                <a:latin typeface="+mn-ea"/>
              </a:rPr>
              <a:t>：</a:t>
            </a:r>
            <a:r>
              <a:rPr lang="ja-JP" altLang="en-US" dirty="0" smtClean="0">
                <a:latin typeface="+mn-ea"/>
              </a:rPr>
              <a:t>画像</a:t>
            </a:r>
            <a:r>
              <a:rPr lang="ja-JP" altLang="en-US" dirty="0">
                <a:latin typeface="+mn-ea"/>
              </a:rPr>
              <a:t>の印象に合わせた音楽自動アレンジの一手法の提案</a:t>
            </a:r>
            <a:r>
              <a:rPr lang="ja-JP" altLang="en-US" dirty="0" smtClean="0">
                <a:latin typeface="+mn-ea"/>
              </a:rPr>
              <a:t>」</a:t>
            </a:r>
            <a:endParaRPr lang="en-US" altLang="ja-JP" dirty="0">
              <a:latin typeface="+mn-ea"/>
            </a:endParaRPr>
          </a:p>
          <a:p>
            <a:pPr marL="0" indent="0">
              <a:buNone/>
            </a:pPr>
            <a:r>
              <a:rPr lang="ja-JP" altLang="en-US" dirty="0">
                <a:latin typeface="+mn-ea"/>
              </a:rPr>
              <a:t>大山</a:t>
            </a:r>
            <a:r>
              <a:rPr lang="en-US" altLang="ja-JP" dirty="0">
                <a:latin typeface="+mn-ea"/>
              </a:rPr>
              <a:t>, </a:t>
            </a:r>
            <a:r>
              <a:rPr lang="ja-JP" altLang="en-US" dirty="0">
                <a:latin typeface="+mn-ea"/>
              </a:rPr>
              <a:t>伊藤</a:t>
            </a:r>
            <a:r>
              <a:rPr lang="en-US" altLang="ja-JP" dirty="0" smtClean="0">
                <a:latin typeface="+mn-ea"/>
              </a:rPr>
              <a:t>,</a:t>
            </a:r>
            <a:r>
              <a:rPr lang="ja-JP" altLang="en-US" dirty="0" smtClean="0">
                <a:latin typeface="+mn-ea"/>
              </a:rPr>
              <a:t>芸術</a:t>
            </a:r>
            <a:r>
              <a:rPr lang="ja-JP" altLang="en-US" dirty="0">
                <a:latin typeface="+mn-ea"/>
              </a:rPr>
              <a:t>科学会論文誌</a:t>
            </a:r>
            <a:endParaRPr lang="en-US" altLang="ja-JP" dirty="0" smtClean="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音楽データを横軸に時間</a:t>
            </a:r>
            <a:r>
              <a:rPr lang="ja-JP" altLang="en-US" dirty="0"/>
              <a:t>，</a:t>
            </a:r>
            <a:r>
              <a:rPr kumimoji="1" lang="ja-JP" altLang="en-US" dirty="0" smtClean="0"/>
              <a:t>縦軸に周波数を表した</a:t>
            </a:r>
            <a:endParaRPr lang="en-US" altLang="ja-JP" dirty="0"/>
          </a:p>
          <a:p>
            <a:pPr marL="0" indent="0">
              <a:buNone/>
            </a:pPr>
            <a:r>
              <a:rPr kumimoji="1" lang="ja-JP" altLang="en-US" dirty="0" smtClean="0"/>
              <a:t>スペクトログラム</a:t>
            </a:r>
            <a:r>
              <a:rPr lang="ja-JP" altLang="en-US" dirty="0"/>
              <a:t>に</a:t>
            </a:r>
            <a:r>
              <a:rPr kumimoji="1" lang="ja-JP" altLang="en-US" dirty="0" smtClean="0"/>
              <a:t>するプログラムの作成をした．</a:t>
            </a:r>
            <a:endParaRPr kumimoji="1" lang="en-US" altLang="ja-JP" dirty="0" smtClean="0"/>
          </a:p>
          <a:p>
            <a:pPr marL="0" indent="0">
              <a:buNone/>
            </a:pPr>
            <a:r>
              <a:rPr lang="ja-JP" altLang="en-US" dirty="0"/>
              <a:t>これ</a:t>
            </a:r>
            <a:r>
              <a:rPr lang="ja-JP" altLang="en-US" dirty="0" smtClean="0"/>
              <a:t>を画像認識に通すことで音楽をジャンル分けしようと考えている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15" y="3736977"/>
            <a:ext cx="7319241" cy="2619374"/>
          </a:xfrm>
          <a:prstGeom prst="rect">
            <a:avLst/>
          </a:prstGeom>
        </p:spPr>
      </p:pic>
    </p:spTree>
    <p:extLst>
      <p:ext uri="{BB962C8B-B14F-4D97-AF65-F5344CB8AC3E}">
        <p14:creationId xmlns:p14="http://schemas.microsoft.com/office/powerpoint/2010/main" val="38729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3819386531"/>
              </p:ext>
            </p:extLst>
          </p:nvPr>
        </p:nvGraphicFramePr>
        <p:xfrm>
          <a:off x="174930" y="1825624"/>
          <a:ext cx="8754384" cy="4002303"/>
        </p:xfrm>
        <a:graphic>
          <a:graphicData uri="http://schemas.openxmlformats.org/drawingml/2006/table">
            <a:tbl>
              <a:tblPr firstRow="1" bandRow="1">
                <a:tableStyleId>{5C22544A-7EE6-4342-B048-85BDC9FD1C3A}</a:tableStyleId>
              </a:tblPr>
              <a:tblGrid>
                <a:gridCol w="1717480">
                  <a:extLst>
                    <a:ext uri="{9D8B030D-6E8A-4147-A177-3AD203B41FA5}">
                      <a16:colId xmlns:a16="http://schemas.microsoft.com/office/drawing/2014/main" val="4294196838"/>
                    </a:ext>
                  </a:extLst>
                </a:gridCol>
                <a:gridCol w="1319917">
                  <a:extLst>
                    <a:ext uri="{9D8B030D-6E8A-4147-A177-3AD203B41FA5}">
                      <a16:colId xmlns:a16="http://schemas.microsoft.com/office/drawing/2014/main" val="3440366830"/>
                    </a:ext>
                  </a:extLst>
                </a:gridCol>
                <a:gridCol w="1339795">
                  <a:extLst>
                    <a:ext uri="{9D8B030D-6E8A-4147-A177-3AD203B41FA5}">
                      <a16:colId xmlns:a16="http://schemas.microsoft.com/office/drawing/2014/main" val="1434366611"/>
                    </a:ext>
                  </a:extLst>
                </a:gridCol>
                <a:gridCol w="1459064">
                  <a:extLst>
                    <a:ext uri="{9D8B030D-6E8A-4147-A177-3AD203B41FA5}">
                      <a16:colId xmlns:a16="http://schemas.microsoft.com/office/drawing/2014/main" val="3634247511"/>
                    </a:ext>
                  </a:extLst>
                </a:gridCol>
                <a:gridCol w="1459064">
                  <a:extLst>
                    <a:ext uri="{9D8B030D-6E8A-4147-A177-3AD203B41FA5}">
                      <a16:colId xmlns:a16="http://schemas.microsoft.com/office/drawing/2014/main" val="2239060761"/>
                    </a:ext>
                  </a:extLst>
                </a:gridCol>
                <a:gridCol w="1459064">
                  <a:extLst>
                    <a:ext uri="{9D8B030D-6E8A-4147-A177-3AD203B41FA5}">
                      <a16:colId xmlns:a16="http://schemas.microsoft.com/office/drawing/2014/main" val="3446364010"/>
                    </a:ext>
                  </a:extLst>
                </a:gridCol>
              </a:tblGrid>
              <a:tr h="602581">
                <a:tc>
                  <a:txBody>
                    <a:bodyPr/>
                    <a:lstStyle/>
                    <a:p>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294066461"/>
                  </a:ext>
                </a:extLst>
              </a:tr>
              <a:tr h="617145">
                <a:tc>
                  <a:txBody>
                    <a:bodyPr/>
                    <a:lstStyle/>
                    <a:p>
                      <a:r>
                        <a:rPr kumimoji="1" lang="ja-JP" altLang="en-US" dirty="0" smtClean="0"/>
                        <a:t>ジャンル分けシステム作成</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77603613"/>
                  </a:ext>
                </a:extLst>
              </a:tr>
              <a:tr h="602581">
                <a:tc>
                  <a:txBody>
                    <a:bodyPr/>
                    <a:lstStyle/>
                    <a:p>
                      <a:r>
                        <a:rPr kumimoji="1" lang="ja-JP" altLang="en-US" dirty="0" smtClean="0"/>
                        <a:t>負荷分散システム作成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97430126"/>
                  </a:ext>
                </a:extLst>
              </a:tr>
              <a:tr h="602581">
                <a:tc>
                  <a:txBody>
                    <a:bodyPr/>
                    <a:lstStyle/>
                    <a:p>
                      <a:r>
                        <a:rPr kumimoji="1" lang="ja-JP" altLang="en-US" dirty="0" smtClean="0"/>
                        <a:t>音楽と動画のマッチングシステム作成</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1451268"/>
                  </a:ext>
                </a:extLst>
              </a:tr>
              <a:tr h="602581">
                <a:tc>
                  <a:txBody>
                    <a:bodyPr/>
                    <a:lstStyle/>
                    <a:p>
                      <a:r>
                        <a:rPr kumimoji="1" lang="ja-JP" altLang="en-US" dirty="0" smtClean="0"/>
                        <a:t>実験評価</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12769470"/>
                  </a:ext>
                </a:extLst>
              </a:tr>
              <a:tr h="602581">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8434322"/>
                  </a:ext>
                </a:extLst>
              </a:tr>
            </a:tbl>
          </a:graphicData>
        </a:graphic>
      </p:graphicFrame>
      <p:sp>
        <p:nvSpPr>
          <p:cNvPr id="10" name="右矢印 9"/>
          <p:cNvSpPr/>
          <p:nvPr/>
        </p:nvSpPr>
        <p:spPr>
          <a:xfrm>
            <a:off x="1956021" y="2647784"/>
            <a:ext cx="1224501" cy="214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180522" y="3213651"/>
            <a:ext cx="1351721" cy="24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8016" y="3967701"/>
            <a:ext cx="1969274" cy="381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647290" y="4798612"/>
            <a:ext cx="767301" cy="234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647290" y="5422790"/>
            <a:ext cx="2202512" cy="246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00478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568</TotalTime>
  <Words>514</Words>
  <Application>Microsoft Office PowerPoint</Application>
  <PresentationFormat>画面に合わせる (4:3)</PresentationFormat>
  <Paragraphs>77</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ラウンドロビンを利用した観光地推薦動画に使用する大量音楽のジャンル分けとそのマッチング</vt:lpstr>
      <vt:lpstr>研究背景</vt:lpstr>
      <vt:lpstr>研究動機</vt:lpstr>
      <vt:lpstr>研究課題</vt:lpstr>
      <vt:lpstr>研究目的</vt:lpstr>
      <vt:lpstr>システム概要</vt:lpstr>
      <vt:lpstr>関連研究</vt:lpstr>
      <vt:lpstr>進捗状況</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56</cp:revision>
  <dcterms:created xsi:type="dcterms:W3CDTF">2018-06-14T09:18:55Z</dcterms:created>
  <dcterms:modified xsi:type="dcterms:W3CDTF">2021-07-25T22:54:16Z</dcterms:modified>
</cp:coreProperties>
</file>