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70" r:id="rId2"/>
    <p:sldId id="257" r:id="rId3"/>
    <p:sldId id="258" r:id="rId4"/>
    <p:sldId id="260" r:id="rId5"/>
    <p:sldId id="261" r:id="rId6"/>
    <p:sldId id="273" r:id="rId7"/>
    <p:sldId id="278" r:id="rId8"/>
    <p:sldId id="274" r:id="rId9"/>
    <p:sldId id="277" r:id="rId10"/>
    <p:sldId id="275" r:id="rId11"/>
    <p:sldId id="259" r:id="rId12"/>
    <p:sldId id="265" r:id="rId13"/>
    <p:sldId id="276" r:id="rId1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17" autoAdjust="0"/>
    <p:restoredTop sz="94660"/>
  </p:normalViewPr>
  <p:slideViewPr>
    <p:cSldViewPr snapToGrid="0">
      <p:cViewPr varScale="1">
        <p:scale>
          <a:sx n="80" d="100"/>
          <a:sy n="80" d="100"/>
        </p:scale>
        <p:origin x="756"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2021/12/13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11</a:t>
            </a:fld>
            <a:endParaRPr kumimoji="1" lang="ja-JP" altLang="en-US"/>
          </a:p>
        </p:txBody>
      </p:sp>
    </p:spTree>
    <p:extLst>
      <p:ext uri="{BB962C8B-B14F-4D97-AF65-F5344CB8AC3E}">
        <p14:creationId xmlns:p14="http://schemas.microsoft.com/office/powerpoint/2010/main" val="836512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2021/12/13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2021/12/13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2021/12/13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2021/12/13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2021/12/13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2021/12/13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2021/12/13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2021/12/13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2021/12/13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2021/12/13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2021/12/13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2021/12/13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4.jpeg"/><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122363"/>
            <a:ext cx="8338930" cy="2387600"/>
          </a:xfrm>
        </p:spPr>
        <p:txBody>
          <a:bodyPr>
            <a:normAutofit fontScale="90000"/>
          </a:bodyPr>
          <a:lstStyle/>
          <a:p>
            <a:r>
              <a:rPr kumimoji="1" lang="ja-JP" altLang="en-US" dirty="0" smtClean="0"/>
              <a:t>楽曲</a:t>
            </a:r>
            <a:r>
              <a:rPr kumimoji="1" lang="en-US" altLang="ja-JP" dirty="0" smtClean="0"/>
              <a:t>SNS</a:t>
            </a:r>
            <a:r>
              <a:rPr kumimoji="1" lang="ja-JP" altLang="en-US" dirty="0" smtClean="0"/>
              <a:t>における楽曲コンテンツと動画コンテンツの並列マッチング処理システム</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1821144:</a:t>
            </a:r>
            <a:r>
              <a:rPr kumimoji="1" lang="ja-JP" altLang="en-US" dirty="0" smtClean="0"/>
              <a:t>吉井  智哉　指導教員：</a:t>
            </a:r>
            <a:r>
              <a:rPr lang="ja-JP" altLang="en-US" dirty="0" smtClean="0"/>
              <a:t>鷹野　孝</a:t>
            </a:r>
            <a:r>
              <a:rPr lang="ja-JP" altLang="en-US" dirty="0"/>
              <a:t>典</a:t>
            </a:r>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a:t>
            </a:fld>
            <a:endParaRPr lang="ja-JP" altLang="en-US" dirty="0"/>
          </a:p>
        </p:txBody>
      </p:sp>
    </p:spTree>
    <p:extLst>
      <p:ext uri="{BB962C8B-B14F-4D97-AF65-F5344CB8AC3E}">
        <p14:creationId xmlns:p14="http://schemas.microsoft.com/office/powerpoint/2010/main" val="1302742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grpSp>
        <p:nvGrpSpPr>
          <p:cNvPr id="5" name="グループ化 4"/>
          <p:cNvGrpSpPr/>
          <p:nvPr/>
        </p:nvGrpSpPr>
        <p:grpSpPr>
          <a:xfrm>
            <a:off x="175365" y="871011"/>
            <a:ext cx="8339985" cy="5332572"/>
            <a:chOff x="-7018" y="420074"/>
            <a:chExt cx="8339985" cy="5332572"/>
          </a:xfrm>
        </p:grpSpPr>
        <p:sp>
          <p:nvSpPr>
            <p:cNvPr id="59" name="フローチャート: 磁気ディスク 58"/>
            <p:cNvSpPr/>
            <p:nvPr/>
          </p:nvSpPr>
          <p:spPr>
            <a:xfrm>
              <a:off x="5050011" y="4416827"/>
              <a:ext cx="3163686" cy="1335819"/>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t>BGM</a:t>
              </a:r>
              <a:r>
                <a:rPr kumimoji="1" lang="ja-JP" altLang="en-US" dirty="0" smtClean="0"/>
                <a:t>付き動画</a:t>
              </a:r>
              <a:endParaRPr kumimoji="1" lang="ja-JP" altLang="en-US" dirty="0"/>
            </a:p>
          </p:txBody>
        </p:sp>
        <p:grpSp>
          <p:nvGrpSpPr>
            <p:cNvPr id="3" name="グループ化 2"/>
            <p:cNvGrpSpPr/>
            <p:nvPr/>
          </p:nvGrpSpPr>
          <p:grpSpPr>
            <a:xfrm>
              <a:off x="-7018" y="420074"/>
              <a:ext cx="8339985" cy="4420686"/>
              <a:chOff x="-7018" y="420074"/>
              <a:chExt cx="8339985" cy="4420686"/>
            </a:xfrm>
          </p:grpSpPr>
          <p:grpSp>
            <p:nvGrpSpPr>
              <p:cNvPr id="16" name="グループ化 15"/>
              <p:cNvGrpSpPr/>
              <p:nvPr/>
            </p:nvGrpSpPr>
            <p:grpSpPr>
              <a:xfrm>
                <a:off x="-7018" y="1365954"/>
                <a:ext cx="1243054" cy="1744335"/>
                <a:chOff x="-7018" y="1365954"/>
                <a:chExt cx="1243054" cy="1744335"/>
              </a:xfrm>
            </p:grpSpPr>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446207" y="1365954"/>
                  <a:ext cx="365760" cy="421419"/>
                </a:xfrm>
                <a:prstGeom prst="rect">
                  <a:avLst/>
                </a:prstGeom>
              </p:spPr>
            </p:pic>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684746" y="1861096"/>
                  <a:ext cx="365760" cy="421419"/>
                </a:xfrm>
                <a:prstGeom prst="rect">
                  <a:avLst/>
                </a:prstGeom>
              </p:spPr>
            </p:pic>
            <p:pic>
              <p:nvPicPr>
                <p:cNvPr id="8" name="図 7"/>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159493" y="1861095"/>
                  <a:ext cx="365760" cy="421419"/>
                </a:xfrm>
                <a:prstGeom prst="rect">
                  <a:avLst/>
                </a:prstGeom>
              </p:spPr>
            </p:pic>
            <p:sp>
              <p:nvSpPr>
                <p:cNvPr id="11" name="テキスト ボックス 10"/>
                <p:cNvSpPr txBox="1"/>
                <p:nvPr/>
              </p:nvSpPr>
              <p:spPr>
                <a:xfrm>
                  <a:off x="-7018" y="2525514"/>
                  <a:ext cx="1243054" cy="584775"/>
                </a:xfrm>
                <a:prstGeom prst="rect">
                  <a:avLst/>
                </a:prstGeom>
                <a:noFill/>
              </p:spPr>
              <p:txBody>
                <a:bodyPr wrap="square" rtlCol="0">
                  <a:spAutoFit/>
                </a:bodyPr>
                <a:lstStyle/>
                <a:p>
                  <a:pPr algn="ctr"/>
                  <a:r>
                    <a:rPr lang="ja-JP" altLang="en-US" sz="1600" dirty="0"/>
                    <a:t>楽曲</a:t>
                  </a:r>
                  <a:r>
                    <a:rPr lang="ja-JP" altLang="en-US" sz="1600" dirty="0" smtClean="0"/>
                    <a:t>投稿型</a:t>
                  </a:r>
                  <a:r>
                    <a:rPr lang="en-US" altLang="ja-JP" sz="1600" dirty="0" smtClean="0"/>
                    <a:t>SNS</a:t>
                  </a:r>
                  <a:endParaRPr kumimoji="1" lang="ja-JP" altLang="en-US" sz="1600" dirty="0"/>
                </a:p>
              </p:txBody>
            </p:sp>
          </p:grpSp>
          <p:pic>
            <p:nvPicPr>
              <p:cNvPr id="13" name="図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7298" y="980654"/>
                <a:ext cx="427506" cy="427506"/>
              </a:xfrm>
              <a:prstGeom prst="rect">
                <a:avLst/>
              </a:prstGeom>
            </p:spPr>
          </p:pic>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7298" y="1631584"/>
                <a:ext cx="427506" cy="427506"/>
              </a:xfrm>
              <a:prstGeom prst="rect">
                <a:avLst/>
              </a:prstGeom>
            </p:spPr>
          </p:pic>
          <p:pic>
            <p:nvPicPr>
              <p:cNvPr id="15" name="図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7298" y="2282514"/>
                <a:ext cx="427506" cy="427506"/>
              </a:xfrm>
              <a:prstGeom prst="rect">
                <a:avLst/>
              </a:prstGeom>
            </p:spPr>
          </p:pic>
          <p:cxnSp>
            <p:nvCxnSpPr>
              <p:cNvPr id="18" name="直線矢印コネクタ 17"/>
              <p:cNvCxnSpPr>
                <a:endCxn id="13" idx="1"/>
              </p:cNvCxnSpPr>
              <p:nvPr/>
            </p:nvCxnSpPr>
            <p:spPr>
              <a:xfrm flipV="1">
                <a:off x="1129085" y="1194407"/>
                <a:ext cx="1098213" cy="5929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a:endCxn id="14" idx="1"/>
              </p:cNvCxnSpPr>
              <p:nvPr/>
            </p:nvCxnSpPr>
            <p:spPr>
              <a:xfrm flipV="1">
                <a:off x="1236036" y="1845337"/>
                <a:ext cx="991262" cy="6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p:cNvCxnSpPr>
                <a:endCxn id="15" idx="1"/>
              </p:cNvCxnSpPr>
              <p:nvPr/>
            </p:nvCxnSpPr>
            <p:spPr>
              <a:xfrm>
                <a:off x="1165995" y="1996167"/>
                <a:ext cx="1061303" cy="5001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テキスト ボックス 24"/>
              <p:cNvSpPr txBox="1"/>
              <p:nvPr/>
            </p:nvSpPr>
            <p:spPr>
              <a:xfrm>
                <a:off x="1479470" y="2817901"/>
                <a:ext cx="2189529" cy="923330"/>
              </a:xfrm>
              <a:prstGeom prst="rect">
                <a:avLst/>
              </a:prstGeom>
              <a:noFill/>
            </p:spPr>
            <p:txBody>
              <a:bodyPr wrap="square" rtlCol="0">
                <a:spAutoFit/>
              </a:bodyPr>
              <a:lstStyle/>
              <a:p>
                <a:r>
                  <a:rPr kumimoji="1" lang="ja-JP" altLang="en-US" dirty="0" smtClean="0"/>
                  <a:t>複数のサーバーで</a:t>
                </a:r>
                <a:r>
                  <a:rPr kumimoji="1" lang="en-US" altLang="ja-JP" dirty="0" smtClean="0"/>
                  <a:t>CNN</a:t>
                </a:r>
                <a:r>
                  <a:rPr kumimoji="1" lang="ja-JP" altLang="en-US" dirty="0" smtClean="0"/>
                  <a:t>を利用し楽曲をジャンル分け</a:t>
                </a:r>
                <a:endParaRPr kumimoji="1" lang="ja-JP" altLang="en-US" dirty="0"/>
              </a:p>
            </p:txBody>
          </p:sp>
          <p:sp>
            <p:nvSpPr>
              <p:cNvPr id="26" name="フローチャート: 磁気ディスク 25"/>
              <p:cNvSpPr/>
              <p:nvPr/>
            </p:nvSpPr>
            <p:spPr>
              <a:xfrm>
                <a:off x="4691269" y="1066405"/>
                <a:ext cx="1144990" cy="1643615"/>
              </a:xfrm>
              <a:prstGeom prst="flowChartMagneticDisk">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dirty="0" smtClean="0"/>
                  <a:t>楽曲</a:t>
                </a:r>
                <a:endParaRPr kumimoji="1" lang="en-US" altLang="ja-JP" dirty="0" smtClean="0"/>
              </a:p>
              <a:p>
                <a:pPr algn="ctr"/>
                <a:r>
                  <a:rPr kumimoji="1" lang="ja-JP" altLang="en-US" dirty="0" smtClean="0"/>
                  <a:t>データベース</a:t>
                </a:r>
                <a:endParaRPr kumimoji="1" lang="ja-JP" altLang="en-US" dirty="0"/>
              </a:p>
            </p:txBody>
          </p:sp>
          <p:cxnSp>
            <p:nvCxnSpPr>
              <p:cNvPr id="27" name="直線矢印コネクタ 26"/>
              <p:cNvCxnSpPr/>
              <p:nvPr/>
            </p:nvCxnSpPr>
            <p:spPr>
              <a:xfrm flipV="1">
                <a:off x="2682388" y="1982175"/>
                <a:ext cx="1841904" cy="5428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p:cNvCxnSpPr/>
              <p:nvPr/>
            </p:nvCxnSpPr>
            <p:spPr>
              <a:xfrm flipV="1">
                <a:off x="2710463" y="1770046"/>
                <a:ext cx="1869488" cy="818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p:cNvCxnSpPr/>
              <p:nvPr/>
            </p:nvCxnSpPr>
            <p:spPr>
              <a:xfrm>
                <a:off x="2680987" y="1196713"/>
                <a:ext cx="1898964" cy="4430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テキスト ボックス 33"/>
              <p:cNvSpPr txBox="1"/>
              <p:nvPr/>
            </p:nvSpPr>
            <p:spPr>
              <a:xfrm>
                <a:off x="4424901" y="420074"/>
                <a:ext cx="1677726" cy="646331"/>
              </a:xfrm>
              <a:prstGeom prst="rect">
                <a:avLst/>
              </a:prstGeom>
              <a:noFill/>
            </p:spPr>
            <p:txBody>
              <a:bodyPr wrap="square" rtlCol="0">
                <a:spAutoFit/>
              </a:bodyPr>
              <a:lstStyle/>
              <a:p>
                <a:pPr algn="ctr"/>
                <a:r>
                  <a:rPr kumimoji="1" lang="ja-JP" altLang="en-US" dirty="0" smtClean="0"/>
                  <a:t>データベースに保存</a:t>
                </a:r>
                <a:endParaRPr kumimoji="1" lang="ja-JP" altLang="en-US" dirty="0"/>
              </a:p>
            </p:txBody>
          </p:sp>
          <p:sp>
            <p:nvSpPr>
              <p:cNvPr id="37" name="フローチャート: 磁気ディスク 36"/>
              <p:cNvSpPr/>
              <p:nvPr/>
            </p:nvSpPr>
            <p:spPr>
              <a:xfrm>
                <a:off x="7211833" y="1066405"/>
                <a:ext cx="1121134" cy="1643615"/>
              </a:xfrm>
              <a:prstGeom prst="flowChartMagneticDisk">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ja-JP" altLang="en-US" dirty="0" smtClean="0"/>
                  <a:t>動画</a:t>
                </a:r>
                <a:r>
                  <a:rPr lang="ja-JP" altLang="en-US" dirty="0"/>
                  <a:t>データベース</a:t>
                </a:r>
                <a:endParaRPr kumimoji="1" lang="ja-JP" altLang="en-US" dirty="0"/>
              </a:p>
            </p:txBody>
          </p:sp>
          <p:pic>
            <p:nvPicPr>
              <p:cNvPr id="38" name="図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8647" y="3295564"/>
                <a:ext cx="427506" cy="427506"/>
              </a:xfrm>
              <a:prstGeom prst="rect">
                <a:avLst/>
              </a:prstGeom>
            </p:spPr>
          </p:pic>
          <p:pic>
            <p:nvPicPr>
              <p:cNvPr id="39" name="図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4329" y="3313725"/>
                <a:ext cx="427506" cy="427506"/>
              </a:xfrm>
              <a:prstGeom prst="rect">
                <a:avLst/>
              </a:prstGeom>
            </p:spPr>
          </p:pic>
          <p:pic>
            <p:nvPicPr>
              <p:cNvPr id="40" name="図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50011" y="3313725"/>
                <a:ext cx="427506" cy="427506"/>
              </a:xfrm>
              <a:prstGeom prst="rect">
                <a:avLst/>
              </a:prstGeom>
            </p:spPr>
          </p:pic>
          <p:cxnSp>
            <p:nvCxnSpPr>
              <p:cNvPr id="42" name="直線矢印コネクタ 41"/>
              <p:cNvCxnSpPr>
                <a:endCxn id="40" idx="0"/>
              </p:cNvCxnSpPr>
              <p:nvPr/>
            </p:nvCxnSpPr>
            <p:spPr>
              <a:xfrm flipH="1">
                <a:off x="5263764" y="2710020"/>
                <a:ext cx="933" cy="603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26" idx="3"/>
                <a:endCxn id="39" idx="0"/>
              </p:cNvCxnSpPr>
              <p:nvPr/>
            </p:nvCxnSpPr>
            <p:spPr>
              <a:xfrm>
                <a:off x="5263764" y="2710020"/>
                <a:ext cx="1254318" cy="603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26" idx="3"/>
                <a:endCxn id="38" idx="0"/>
              </p:cNvCxnSpPr>
              <p:nvPr/>
            </p:nvCxnSpPr>
            <p:spPr>
              <a:xfrm>
                <a:off x="5263764" y="2710020"/>
                <a:ext cx="2508636" cy="585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stCxn id="37" idx="3"/>
                <a:endCxn id="38" idx="0"/>
              </p:cNvCxnSpPr>
              <p:nvPr/>
            </p:nvCxnSpPr>
            <p:spPr>
              <a:xfrm>
                <a:off x="7772400" y="2710020"/>
                <a:ext cx="0" cy="585544"/>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3" name="直線矢印コネクタ 52"/>
              <p:cNvCxnSpPr>
                <a:stCxn id="37" idx="3"/>
                <a:endCxn id="39" idx="0"/>
              </p:cNvCxnSpPr>
              <p:nvPr/>
            </p:nvCxnSpPr>
            <p:spPr>
              <a:xfrm flipH="1">
                <a:off x="6518082" y="2710020"/>
                <a:ext cx="1254318" cy="60370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4" name="直線矢印コネクタ 53"/>
              <p:cNvCxnSpPr>
                <a:stCxn id="37" idx="3"/>
                <a:endCxn id="40" idx="0"/>
              </p:cNvCxnSpPr>
              <p:nvPr/>
            </p:nvCxnSpPr>
            <p:spPr>
              <a:xfrm flipH="1">
                <a:off x="5263764" y="2710020"/>
                <a:ext cx="2508636" cy="60370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61" name="直線矢印コネクタ 60"/>
              <p:cNvCxnSpPr>
                <a:stCxn id="40" idx="2"/>
              </p:cNvCxnSpPr>
              <p:nvPr/>
            </p:nvCxnSpPr>
            <p:spPr>
              <a:xfrm>
                <a:off x="5263764" y="3741231"/>
                <a:ext cx="213753" cy="6937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2" name="直線矢印コネクタ 61"/>
              <p:cNvCxnSpPr>
                <a:stCxn id="39" idx="2"/>
              </p:cNvCxnSpPr>
              <p:nvPr/>
            </p:nvCxnSpPr>
            <p:spPr>
              <a:xfrm>
                <a:off x="6518082" y="3741231"/>
                <a:ext cx="0" cy="60370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5" name="直線矢印コネクタ 64"/>
              <p:cNvCxnSpPr>
                <a:stCxn id="38" idx="2"/>
              </p:cNvCxnSpPr>
              <p:nvPr/>
            </p:nvCxnSpPr>
            <p:spPr>
              <a:xfrm flipH="1">
                <a:off x="7672419" y="3723070"/>
                <a:ext cx="99981" cy="6937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1" name="テキスト ボックス 70"/>
              <p:cNvSpPr txBox="1"/>
              <p:nvPr/>
            </p:nvSpPr>
            <p:spPr>
              <a:xfrm>
                <a:off x="3218352" y="3917430"/>
                <a:ext cx="2413098" cy="923330"/>
              </a:xfrm>
              <a:prstGeom prst="rect">
                <a:avLst/>
              </a:prstGeom>
              <a:noFill/>
            </p:spPr>
            <p:txBody>
              <a:bodyPr wrap="square" rtlCol="0">
                <a:spAutoFit/>
              </a:bodyPr>
              <a:lstStyle/>
              <a:p>
                <a:r>
                  <a:rPr kumimoji="1" lang="ja-JP" altLang="en-US" dirty="0" smtClean="0"/>
                  <a:t>動画と楽曲を複数のサーバーでマッチング処理</a:t>
                </a:r>
                <a:endParaRPr kumimoji="1" lang="ja-JP" altLang="en-US" dirty="0"/>
              </a:p>
            </p:txBody>
          </p:sp>
        </p:grpSp>
      </p:grpSp>
      <p:sp>
        <p:nvSpPr>
          <p:cNvPr id="2" name="テキスト ボックス 1"/>
          <p:cNvSpPr txBox="1"/>
          <p:nvPr/>
        </p:nvSpPr>
        <p:spPr>
          <a:xfrm>
            <a:off x="370201" y="182126"/>
            <a:ext cx="2615979" cy="584775"/>
          </a:xfrm>
          <a:prstGeom prst="rect">
            <a:avLst/>
          </a:prstGeom>
          <a:noFill/>
        </p:spPr>
        <p:txBody>
          <a:bodyPr wrap="square" rtlCol="0">
            <a:spAutoFit/>
          </a:bodyPr>
          <a:lstStyle/>
          <a:p>
            <a:r>
              <a:rPr kumimoji="1" lang="ja-JP" altLang="en-US" sz="3200" dirty="0" smtClean="0"/>
              <a:t>提案システム</a:t>
            </a:r>
            <a:endParaRPr kumimoji="1" lang="ja-JP" altLang="en-US" sz="3200" dirty="0"/>
          </a:p>
        </p:txBody>
      </p:sp>
    </p:spTree>
    <p:extLst>
      <p:ext uri="{BB962C8B-B14F-4D97-AF65-F5344CB8AC3E}">
        <p14:creationId xmlns:p14="http://schemas.microsoft.com/office/powerpoint/2010/main" val="24146747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a:t>ジャンル</a:t>
            </a:r>
            <a:r>
              <a:rPr lang="ja-JP" altLang="en-US" sz="4000" dirty="0" smtClean="0"/>
              <a:t>に</a:t>
            </a:r>
            <a:r>
              <a:rPr lang="ja-JP" altLang="en-US" sz="4000" dirty="0"/>
              <a:t>よる楽曲と動画のマッチング</a:t>
            </a:r>
            <a:endParaRPr kumimoji="1" lang="ja-JP" altLang="en-US" sz="4000" dirty="0"/>
          </a:p>
        </p:txBody>
      </p:sp>
      <p:sp>
        <p:nvSpPr>
          <p:cNvPr id="3" name="コンテンツ プレースホルダー 2"/>
          <p:cNvSpPr>
            <a:spLocks noGrp="1"/>
          </p:cNvSpPr>
          <p:nvPr>
            <p:ph idx="1"/>
          </p:nvPr>
        </p:nvSpPr>
        <p:spPr>
          <a:xfrm>
            <a:off x="314325" y="1847851"/>
            <a:ext cx="8515350" cy="2580154"/>
          </a:xfrm>
        </p:spPr>
        <p:txBody>
          <a:bodyPr>
            <a:normAutofit fontScale="92500" lnSpcReduction="10000"/>
          </a:bodyPr>
          <a:lstStyle/>
          <a:p>
            <a:r>
              <a:rPr lang="ja-JP" altLang="en-US" dirty="0"/>
              <a:t>楽曲</a:t>
            </a:r>
            <a:r>
              <a:rPr kumimoji="1" lang="ja-JP" altLang="en-US" dirty="0"/>
              <a:t>と動画</a:t>
            </a:r>
            <a:r>
              <a:rPr kumimoji="1" lang="ja-JP" altLang="en-US" dirty="0" smtClean="0"/>
              <a:t>を</a:t>
            </a:r>
            <a:r>
              <a:rPr lang="ja-JP" altLang="en-US" dirty="0"/>
              <a:t>ジャンル</a:t>
            </a:r>
            <a:r>
              <a:rPr kumimoji="1" lang="ja-JP" altLang="en-US" dirty="0" smtClean="0"/>
              <a:t>に</a:t>
            </a:r>
            <a:r>
              <a:rPr kumimoji="1" lang="ja-JP" altLang="en-US" dirty="0"/>
              <a:t>よりマッチングする．</a:t>
            </a:r>
            <a:r>
              <a:rPr kumimoji="1" lang="en-US" altLang="ja-JP" dirty="0"/>
              <a:t>	</a:t>
            </a:r>
          </a:p>
          <a:p>
            <a:pPr lvl="1"/>
            <a:r>
              <a:rPr lang="ja-JP" altLang="en-US" dirty="0"/>
              <a:t>動画</a:t>
            </a:r>
            <a:r>
              <a:rPr lang="en-US" altLang="ja-JP" dirty="0"/>
              <a:t>:</a:t>
            </a:r>
            <a:r>
              <a:rPr kumimoji="1" lang="ja-JP" altLang="en-US" dirty="0"/>
              <a:t>観光地</a:t>
            </a:r>
            <a:r>
              <a:rPr kumimoji="1" lang="ja-JP" altLang="en-US" dirty="0" smtClean="0"/>
              <a:t>動画</a:t>
            </a:r>
            <a:endParaRPr lang="en-US" altLang="ja-JP" dirty="0"/>
          </a:p>
          <a:p>
            <a:pPr lvl="1"/>
            <a:r>
              <a:rPr lang="ja-JP" altLang="en-US" dirty="0" smtClean="0"/>
              <a:t>楽曲</a:t>
            </a:r>
            <a:r>
              <a:rPr lang="en-US" altLang="ja-JP" dirty="0" smtClean="0"/>
              <a:t>:</a:t>
            </a:r>
            <a:r>
              <a:rPr lang="ja-JP" altLang="en-US" dirty="0" smtClean="0"/>
              <a:t>使用</a:t>
            </a:r>
            <a:r>
              <a:rPr lang="ja-JP" altLang="en-US" dirty="0"/>
              <a:t>するデータセットに基づいて下記の１０ジャンルでマッチング</a:t>
            </a:r>
            <a:endParaRPr lang="en-US" altLang="ja-JP" dirty="0"/>
          </a:p>
          <a:p>
            <a:endParaRPr lang="en-US" altLang="ja-JP" dirty="0"/>
          </a:p>
          <a:p>
            <a:r>
              <a:rPr lang="ja-JP" altLang="en-US" dirty="0"/>
              <a:t>ユーザーに動画とどの音楽ジャンルでマッチングしたいかを決めてもらう</a:t>
            </a:r>
          </a:p>
          <a:p>
            <a:pPr marL="457200" lvl="1" indent="0">
              <a:buNone/>
            </a:pPr>
            <a:endParaRPr lang="en-US" altLang="ja-JP" dirty="0" smtClean="0"/>
          </a:p>
          <a:p>
            <a:pPr lvl="1"/>
            <a:endParaRPr lang="en-US" altLang="ja-JP" dirty="0" smtClean="0"/>
          </a:p>
          <a:p>
            <a:pPr marL="457200" lvl="1" indent="0">
              <a:buNone/>
            </a:pPr>
            <a:endParaRPr lang="en-US" altLang="ja-JP" dirty="0"/>
          </a:p>
          <a:p>
            <a:pPr marL="457200" lvl="1" indent="0">
              <a:buNone/>
            </a:pP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11</a:t>
            </a:fld>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2213826750"/>
              </p:ext>
            </p:extLst>
          </p:nvPr>
        </p:nvGraphicFramePr>
        <p:xfrm>
          <a:off x="258665" y="4610568"/>
          <a:ext cx="8114058" cy="1928345"/>
        </p:xfrm>
        <a:graphic>
          <a:graphicData uri="http://schemas.openxmlformats.org/drawingml/2006/table">
            <a:tbl>
              <a:tblPr firstRow="1" bandRow="1">
                <a:tableStyleId>{5940675A-B579-460E-94D1-54222C63F5DA}</a:tableStyleId>
              </a:tblPr>
              <a:tblGrid>
                <a:gridCol w="4057029">
                  <a:extLst>
                    <a:ext uri="{9D8B030D-6E8A-4147-A177-3AD203B41FA5}">
                      <a16:colId xmlns:a16="http://schemas.microsoft.com/office/drawing/2014/main" val="44832925"/>
                    </a:ext>
                  </a:extLst>
                </a:gridCol>
                <a:gridCol w="4057029">
                  <a:extLst>
                    <a:ext uri="{9D8B030D-6E8A-4147-A177-3AD203B41FA5}">
                      <a16:colId xmlns:a16="http://schemas.microsoft.com/office/drawing/2014/main" val="3833830155"/>
                    </a:ext>
                  </a:extLst>
                </a:gridCol>
              </a:tblGrid>
              <a:tr h="385669">
                <a:tc>
                  <a:txBody>
                    <a:bodyPr/>
                    <a:lstStyle/>
                    <a:p>
                      <a:r>
                        <a:rPr kumimoji="1" lang="en-US" altLang="ja-JP" dirty="0" smtClean="0"/>
                        <a:t>Electric</a:t>
                      </a:r>
                      <a:endParaRPr kumimoji="1" lang="ja-JP" altLang="en-US" dirty="0"/>
                    </a:p>
                  </a:txBody>
                  <a:tcPr/>
                </a:tc>
                <a:tc>
                  <a:txBody>
                    <a:bodyPr/>
                    <a:lstStyle/>
                    <a:p>
                      <a:r>
                        <a:rPr kumimoji="1" lang="en-US" altLang="ja-JP" dirty="0" smtClean="0"/>
                        <a:t>Folk</a:t>
                      </a:r>
                      <a:endParaRPr kumimoji="1" lang="ja-JP" altLang="en-US" dirty="0"/>
                    </a:p>
                  </a:txBody>
                  <a:tcPr/>
                </a:tc>
                <a:extLst>
                  <a:ext uri="{0D108BD9-81ED-4DB2-BD59-A6C34878D82A}">
                    <a16:rowId xmlns:a16="http://schemas.microsoft.com/office/drawing/2014/main" val="2686142808"/>
                  </a:ext>
                </a:extLst>
              </a:tr>
              <a:tr h="385669">
                <a:tc>
                  <a:txBody>
                    <a:bodyPr/>
                    <a:lstStyle/>
                    <a:p>
                      <a:r>
                        <a:rPr kumimoji="1" lang="en-US" altLang="ja-JP" dirty="0" smtClean="0"/>
                        <a:t>Hip-Hop</a:t>
                      </a:r>
                      <a:endParaRPr kumimoji="1" lang="ja-JP" altLang="en-US" dirty="0"/>
                    </a:p>
                  </a:txBody>
                  <a:tcPr/>
                </a:tc>
                <a:tc>
                  <a:txBody>
                    <a:bodyPr/>
                    <a:lstStyle/>
                    <a:p>
                      <a:r>
                        <a:rPr kumimoji="1" lang="en-US" altLang="ja-JP" dirty="0" smtClean="0"/>
                        <a:t>International</a:t>
                      </a:r>
                      <a:endParaRPr kumimoji="1" lang="ja-JP" altLang="en-US" dirty="0"/>
                    </a:p>
                  </a:txBody>
                  <a:tcPr/>
                </a:tc>
                <a:extLst>
                  <a:ext uri="{0D108BD9-81ED-4DB2-BD59-A6C34878D82A}">
                    <a16:rowId xmlns:a16="http://schemas.microsoft.com/office/drawing/2014/main" val="2859038245"/>
                  </a:ext>
                </a:extLst>
              </a:tr>
              <a:tr h="385669">
                <a:tc>
                  <a:txBody>
                    <a:bodyPr/>
                    <a:lstStyle/>
                    <a:p>
                      <a:r>
                        <a:rPr kumimoji="1" lang="en-US" altLang="ja-JP" dirty="0" smtClean="0"/>
                        <a:t>Latin</a:t>
                      </a:r>
                      <a:endParaRPr kumimoji="1" lang="ja-JP" altLang="en-US" dirty="0"/>
                    </a:p>
                  </a:txBody>
                  <a:tcPr/>
                </a:tc>
                <a:tc>
                  <a:txBody>
                    <a:bodyPr/>
                    <a:lstStyle/>
                    <a:p>
                      <a:r>
                        <a:rPr kumimoji="1" lang="en-US" altLang="ja-JP" dirty="0" smtClean="0"/>
                        <a:t>Metal</a:t>
                      </a:r>
                      <a:endParaRPr kumimoji="1" lang="ja-JP" altLang="en-US" dirty="0"/>
                    </a:p>
                  </a:txBody>
                  <a:tcPr/>
                </a:tc>
                <a:extLst>
                  <a:ext uri="{0D108BD9-81ED-4DB2-BD59-A6C34878D82A}">
                    <a16:rowId xmlns:a16="http://schemas.microsoft.com/office/drawing/2014/main" val="3497973770"/>
                  </a:ext>
                </a:extLst>
              </a:tr>
              <a:tr h="385669">
                <a:tc>
                  <a:txBody>
                    <a:bodyPr/>
                    <a:lstStyle/>
                    <a:p>
                      <a:r>
                        <a:rPr kumimoji="1" lang="en-US" altLang="ja-JP" dirty="0" err="1" smtClean="0"/>
                        <a:t>Etc</a:t>
                      </a:r>
                      <a:endParaRPr kumimoji="1" lang="ja-JP" altLang="en-US" dirty="0"/>
                    </a:p>
                  </a:txBody>
                  <a:tcPr/>
                </a:tc>
                <a:tc>
                  <a:txBody>
                    <a:bodyPr/>
                    <a:lstStyle/>
                    <a:p>
                      <a:r>
                        <a:rPr kumimoji="1" lang="en-US" altLang="ja-JP" dirty="0" smtClean="0"/>
                        <a:t>Pop</a:t>
                      </a:r>
                      <a:endParaRPr kumimoji="1" lang="ja-JP" altLang="en-US" dirty="0"/>
                    </a:p>
                  </a:txBody>
                  <a:tcPr/>
                </a:tc>
                <a:extLst>
                  <a:ext uri="{0D108BD9-81ED-4DB2-BD59-A6C34878D82A}">
                    <a16:rowId xmlns:a16="http://schemas.microsoft.com/office/drawing/2014/main" val="1183800269"/>
                  </a:ext>
                </a:extLst>
              </a:tr>
              <a:tr h="385669">
                <a:tc>
                  <a:txBody>
                    <a:bodyPr/>
                    <a:lstStyle/>
                    <a:p>
                      <a:r>
                        <a:rPr kumimoji="1" lang="en-US" altLang="ja-JP" dirty="0" smtClean="0"/>
                        <a:t>Punk</a:t>
                      </a:r>
                      <a:endParaRPr kumimoji="1" lang="ja-JP" altLang="en-US" dirty="0"/>
                    </a:p>
                  </a:txBody>
                  <a:tcPr/>
                </a:tc>
                <a:tc>
                  <a:txBody>
                    <a:bodyPr/>
                    <a:lstStyle/>
                    <a:p>
                      <a:r>
                        <a:rPr kumimoji="1" lang="en-US" altLang="ja-JP" dirty="0" smtClean="0"/>
                        <a:t>Rock</a:t>
                      </a:r>
                      <a:endParaRPr kumimoji="1" lang="ja-JP" altLang="en-US" dirty="0"/>
                    </a:p>
                  </a:txBody>
                  <a:tcPr/>
                </a:tc>
                <a:extLst>
                  <a:ext uri="{0D108BD9-81ED-4DB2-BD59-A6C34878D82A}">
                    <a16:rowId xmlns:a16="http://schemas.microsoft.com/office/drawing/2014/main" val="415662057"/>
                  </a:ext>
                </a:extLst>
              </a:tr>
            </a:tbl>
          </a:graphicData>
        </a:graphic>
      </p:graphicFrame>
    </p:spTree>
    <p:extLst>
      <p:ext uri="{BB962C8B-B14F-4D97-AF65-F5344CB8AC3E}">
        <p14:creationId xmlns:p14="http://schemas.microsoft.com/office/powerpoint/2010/main" val="19234078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7886700" cy="684445"/>
          </a:xfrm>
        </p:spPr>
        <p:txBody>
          <a:bodyPr>
            <a:normAutofit fontScale="90000"/>
          </a:bodyPr>
          <a:lstStyle/>
          <a:p>
            <a:r>
              <a:rPr kumimoji="1" lang="en-US" altLang="ja-JP" dirty="0" smtClean="0"/>
              <a:t>Heatmap.py</a:t>
            </a:r>
            <a:endParaRPr kumimoji="1" lang="ja-JP" altLang="en-US" dirty="0"/>
          </a:p>
        </p:txBody>
      </p:sp>
      <p:sp>
        <p:nvSpPr>
          <p:cNvPr id="3" name="コンテンツ プレースホルダー 2"/>
          <p:cNvSpPr>
            <a:spLocks noGrp="1"/>
          </p:cNvSpPr>
          <p:nvPr>
            <p:ph idx="1"/>
          </p:nvPr>
        </p:nvSpPr>
        <p:spPr>
          <a:xfrm>
            <a:off x="628650" y="1288111"/>
            <a:ext cx="7886700" cy="4888852"/>
          </a:xfrm>
        </p:spPr>
        <p:txBody>
          <a:bodyPr/>
          <a:lstStyle/>
          <a:p>
            <a:r>
              <a:rPr lang="ja-JP" altLang="en-US" dirty="0"/>
              <a:t>楽曲</a:t>
            </a:r>
            <a:r>
              <a:rPr kumimoji="1" lang="ja-JP" altLang="en-US" dirty="0"/>
              <a:t>データを横軸に時間</a:t>
            </a:r>
            <a:r>
              <a:rPr lang="ja-JP" altLang="en-US" dirty="0"/>
              <a:t>，</a:t>
            </a:r>
            <a:r>
              <a:rPr kumimoji="1" lang="ja-JP" altLang="en-US" dirty="0"/>
              <a:t>縦軸に周波数を表した</a:t>
            </a:r>
            <a:r>
              <a:rPr lang="en-US" altLang="ja-JP" dirty="0"/>
              <a:t/>
            </a:r>
            <a:br>
              <a:rPr lang="en-US" altLang="ja-JP" dirty="0"/>
            </a:br>
            <a:r>
              <a:rPr kumimoji="1" lang="ja-JP" altLang="en-US" dirty="0"/>
              <a:t>スペクトログラム</a:t>
            </a:r>
            <a:r>
              <a:rPr lang="ja-JP" altLang="en-US" dirty="0"/>
              <a:t>に</a:t>
            </a:r>
            <a:r>
              <a:rPr kumimoji="1" lang="ja-JP" altLang="en-US" dirty="0"/>
              <a:t>するプログラムの作成をした．</a:t>
            </a:r>
            <a:endParaRPr kumimoji="1" lang="en-US" altLang="ja-JP" dirty="0"/>
          </a:p>
          <a:p>
            <a:r>
              <a:rPr lang="ja-JP" altLang="en-US" dirty="0"/>
              <a:t>深層学習</a:t>
            </a:r>
            <a:r>
              <a:rPr lang="en-US" altLang="ja-JP" dirty="0"/>
              <a:t>(Convolutional Neural Network)</a:t>
            </a:r>
            <a:r>
              <a:rPr lang="ja-JP" altLang="en-US" dirty="0"/>
              <a:t>で，印象の学習を行う予定である．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12</a:t>
            </a:fld>
            <a:endParaRPr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3735002"/>
            <a:ext cx="7324760" cy="2621349"/>
          </a:xfrm>
          <a:prstGeom prst="rect">
            <a:avLst/>
          </a:prstGeom>
        </p:spPr>
      </p:pic>
    </p:spTree>
    <p:extLst>
      <p:ext uri="{BB962C8B-B14F-4D97-AF65-F5344CB8AC3E}">
        <p14:creationId xmlns:p14="http://schemas.microsoft.com/office/powerpoint/2010/main" val="38729632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740105"/>
          </a:xfrm>
        </p:spPr>
        <p:txBody>
          <a:bodyPr/>
          <a:lstStyle/>
          <a:p>
            <a:r>
              <a:rPr kumimoji="1" lang="en-US" altLang="ja-JP" dirty="0" smtClean="0"/>
              <a:t>Categorize.py</a:t>
            </a:r>
            <a:endParaRPr kumimoji="1" lang="ja-JP" altLang="en-US" dirty="0"/>
          </a:p>
        </p:txBody>
      </p:sp>
      <p:sp>
        <p:nvSpPr>
          <p:cNvPr id="3" name="コンテンツ プレースホルダー 2"/>
          <p:cNvSpPr>
            <a:spLocks noGrp="1"/>
          </p:cNvSpPr>
          <p:nvPr>
            <p:ph idx="1"/>
          </p:nvPr>
        </p:nvSpPr>
        <p:spPr>
          <a:xfrm>
            <a:off x="628650" y="1200647"/>
            <a:ext cx="7886700" cy="4976316"/>
          </a:xfrm>
        </p:spPr>
        <p:txBody>
          <a:bodyPr/>
          <a:lstStyle/>
          <a:p>
            <a:pPr marL="0" indent="0">
              <a:buNone/>
            </a:pPr>
            <a:r>
              <a:rPr kumimoji="1" lang="en-US" altLang="ja-JP" dirty="0" smtClean="0"/>
              <a:t>FMA_SMALL</a:t>
            </a:r>
            <a:r>
              <a:rPr kumimoji="1" lang="ja-JP" altLang="en-US" dirty="0" smtClean="0"/>
              <a:t>というデータセットの一部を使用し</a:t>
            </a:r>
            <a:endParaRPr kumimoji="1" lang="en-US" altLang="ja-JP" dirty="0" smtClean="0"/>
          </a:p>
          <a:p>
            <a:pPr marL="0" indent="0">
              <a:buNone/>
            </a:pPr>
            <a:r>
              <a:rPr kumimoji="1" lang="ja-JP" altLang="en-US" dirty="0" smtClean="0"/>
              <a:t>音楽ジャンル分類をするモデルの作成・学習・評価をするプログラム</a:t>
            </a:r>
            <a:r>
              <a:rPr kumimoji="1" lang="en-US" altLang="ja-JP" dirty="0" smtClean="0"/>
              <a:t>.</a:t>
            </a: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13</a:t>
            </a:fld>
            <a:endParaRPr lang="ja-JP" altLang="en-US" dirty="0"/>
          </a:p>
        </p:txBody>
      </p:sp>
      <p:pic>
        <p:nvPicPr>
          <p:cNvPr id="5" name="図 4"/>
          <p:cNvPicPr>
            <a:picLocks noChangeAspect="1"/>
          </p:cNvPicPr>
          <p:nvPr/>
        </p:nvPicPr>
        <p:blipFill rotWithShape="1">
          <a:blip r:embed="rId2"/>
          <a:srcRect t="12508"/>
          <a:stretch/>
        </p:blipFill>
        <p:spPr>
          <a:xfrm>
            <a:off x="628650" y="2697493"/>
            <a:ext cx="7163628" cy="3569163"/>
          </a:xfrm>
          <a:prstGeom prst="rect">
            <a:avLst/>
          </a:prstGeom>
        </p:spPr>
      </p:pic>
    </p:spTree>
    <p:extLst>
      <p:ext uri="{BB962C8B-B14F-4D97-AF65-F5344CB8AC3E}">
        <p14:creationId xmlns:p14="http://schemas.microsoft.com/office/powerpoint/2010/main" val="17774373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386784" y="206825"/>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294198" y="1532388"/>
            <a:ext cx="8221152" cy="3810073"/>
          </a:xfrm>
        </p:spPr>
        <p:txBody>
          <a:bodyPr>
            <a:normAutofit fontScale="85000" lnSpcReduction="20000"/>
          </a:bodyPr>
          <a:lstStyle/>
          <a:p>
            <a:pPr algn="just">
              <a:lnSpc>
                <a:spcPct val="120000"/>
              </a:lnSpc>
            </a:pPr>
            <a:r>
              <a:rPr lang="ja-JP" altLang="en-US" dirty="0"/>
              <a:t>コンピューター</a:t>
            </a:r>
            <a:r>
              <a:rPr lang="ja-JP" altLang="en-US" dirty="0" smtClean="0"/>
              <a:t>やインターネットの発達で誰でも</a:t>
            </a:r>
            <a:r>
              <a:rPr lang="ja-JP" altLang="en-US" dirty="0"/>
              <a:t>音楽</a:t>
            </a:r>
            <a:r>
              <a:rPr lang="ja-JP" altLang="en-US" dirty="0" smtClean="0"/>
              <a:t>を</a:t>
            </a:r>
            <a:r>
              <a:rPr lang="ja-JP" altLang="en-US" dirty="0"/>
              <a:t>投稿</a:t>
            </a:r>
            <a:r>
              <a:rPr lang="ja-JP" altLang="en-US" dirty="0" smtClean="0"/>
              <a:t>する</a:t>
            </a:r>
            <a:r>
              <a:rPr lang="ja-JP" altLang="en-US" dirty="0"/>
              <a:t>ことが可能になっている．その</a:t>
            </a:r>
            <a:r>
              <a:rPr lang="ja-JP" altLang="en-US" dirty="0" smtClean="0"/>
              <a:t>ためソーシャルネットワーキングサービス</a:t>
            </a:r>
            <a:r>
              <a:rPr lang="en-US" altLang="ja-JP" dirty="0" smtClean="0"/>
              <a:t>(SNS)</a:t>
            </a:r>
            <a:r>
              <a:rPr lang="ja-JP" altLang="en-US" dirty="0" smtClean="0"/>
              <a:t>など</a:t>
            </a:r>
            <a:r>
              <a:rPr lang="ja-JP" altLang="en-US" dirty="0"/>
              <a:t>に投稿される楽曲が大量になって</a:t>
            </a:r>
            <a:r>
              <a:rPr lang="ja-JP" altLang="en-US" dirty="0" smtClean="0"/>
              <a:t>きた</a:t>
            </a:r>
            <a:r>
              <a:rPr lang="ja-JP" altLang="en-US" dirty="0"/>
              <a:t>．</a:t>
            </a:r>
            <a:endParaRPr lang="en-US" altLang="ja-JP" dirty="0" smtClean="0"/>
          </a:p>
          <a:p>
            <a:pPr algn="just">
              <a:lnSpc>
                <a:spcPct val="120000"/>
              </a:lnSpc>
            </a:pPr>
            <a:r>
              <a:rPr lang="ja-JP" altLang="en-US" dirty="0" smtClean="0"/>
              <a:t>これに伴いデータ</a:t>
            </a:r>
            <a:r>
              <a:rPr lang="ja-JP" altLang="en-US" dirty="0"/>
              <a:t>を処理する</a:t>
            </a:r>
            <a:r>
              <a:rPr lang="ja-JP" altLang="en-US" dirty="0" smtClean="0"/>
              <a:t>際に掛かる負荷が増え，処理</a:t>
            </a:r>
            <a:endParaRPr lang="en-US" altLang="ja-JP" dirty="0" smtClean="0"/>
          </a:p>
          <a:p>
            <a:pPr marL="0" indent="0" algn="just">
              <a:lnSpc>
                <a:spcPct val="120000"/>
              </a:lnSpc>
              <a:buNone/>
            </a:pPr>
            <a:r>
              <a:rPr lang="ja-JP" altLang="en-US" dirty="0" smtClean="0"/>
              <a:t>速度が</a:t>
            </a:r>
            <a:r>
              <a:rPr lang="ja-JP" altLang="en-US" dirty="0" err="1" smtClean="0"/>
              <a:t>遅る</a:t>
            </a:r>
            <a:r>
              <a:rPr lang="ja-JP" altLang="en-US" dirty="0" smtClean="0"/>
              <a:t>可能性が考えられる</a:t>
            </a:r>
            <a:r>
              <a:rPr lang="ja-JP" altLang="en-US" dirty="0" smtClean="0"/>
              <a:t>．</a:t>
            </a:r>
            <a:endParaRPr lang="en-US" altLang="ja-JP" dirty="0" smtClean="0"/>
          </a:p>
          <a:p>
            <a:pPr algn="just">
              <a:lnSpc>
                <a:spcPct val="120000"/>
              </a:lnSpc>
            </a:pPr>
            <a:r>
              <a:rPr lang="ja-JP" altLang="en-US" dirty="0" smtClean="0"/>
              <a:t>同様</a:t>
            </a:r>
            <a:r>
              <a:rPr lang="ja-JP" altLang="en-US" dirty="0"/>
              <a:t>に，動画共有を目的とした</a:t>
            </a:r>
            <a:r>
              <a:rPr lang="en-US" altLang="ja-JP" dirty="0"/>
              <a:t>SNS</a:t>
            </a:r>
            <a:r>
              <a:rPr lang="ja-JP" altLang="en-US" dirty="0"/>
              <a:t>が普及している．</a:t>
            </a:r>
            <a:endParaRPr lang="en-US" altLang="ja-JP" dirty="0"/>
          </a:p>
          <a:p>
            <a:pPr algn="just">
              <a:lnSpc>
                <a:spcPct val="120000"/>
              </a:lnSpc>
            </a:pPr>
            <a:r>
              <a:rPr lang="ja-JP" altLang="en-US" dirty="0"/>
              <a:t>これらの楽曲コンテンツや動画コンテンツを統合して，付加価値の高い新しいコンテンツを生成できると考えられる．</a:t>
            </a:r>
            <a:endParaRPr lang="en-US" altLang="ja-JP" dirty="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kumimoji="1" lang="en-US" altLang="ja-JP" dirty="0"/>
          </a:p>
          <a:p>
            <a:pPr marL="0" indent="0">
              <a:lnSpc>
                <a:spcPct val="120000"/>
              </a:lnSpc>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pic>
        <p:nvPicPr>
          <p:cNvPr id="32" name="図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235" y="5384739"/>
            <a:ext cx="1004950" cy="1250842"/>
          </a:xfrm>
          <a:prstGeom prst="rect">
            <a:avLst/>
          </a:prstGeom>
        </p:spPr>
      </p:pic>
      <p:sp>
        <p:nvSpPr>
          <p:cNvPr id="34" name="テキスト ボックス 33"/>
          <p:cNvSpPr txBox="1"/>
          <p:nvPr/>
        </p:nvSpPr>
        <p:spPr>
          <a:xfrm>
            <a:off x="2433474" y="5670353"/>
            <a:ext cx="691763" cy="646331"/>
          </a:xfrm>
          <a:prstGeom prst="rect">
            <a:avLst/>
          </a:prstGeom>
          <a:noFill/>
        </p:spPr>
        <p:txBody>
          <a:bodyPr wrap="square" rtlCol="0">
            <a:spAutoFit/>
          </a:bodyPr>
          <a:lstStyle/>
          <a:p>
            <a:r>
              <a:rPr kumimoji="1" lang="ja-JP" altLang="en-US" sz="3600" dirty="0" smtClean="0"/>
              <a:t>＋</a:t>
            </a:r>
            <a:endParaRPr kumimoji="1" lang="ja-JP" altLang="en-US" sz="3600" dirty="0"/>
          </a:p>
        </p:txBody>
      </p:sp>
      <p:pic>
        <p:nvPicPr>
          <p:cNvPr id="35" name="図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2638" y="5370657"/>
            <a:ext cx="1485044" cy="1113783"/>
          </a:xfrm>
          <a:prstGeom prst="rect">
            <a:avLst/>
          </a:prstGeom>
        </p:spPr>
      </p:pic>
      <p:sp>
        <p:nvSpPr>
          <p:cNvPr id="36" name="テキスト ボックス 35"/>
          <p:cNvSpPr txBox="1"/>
          <p:nvPr/>
        </p:nvSpPr>
        <p:spPr>
          <a:xfrm>
            <a:off x="3590257" y="6484440"/>
            <a:ext cx="868942" cy="369332"/>
          </a:xfrm>
          <a:prstGeom prst="rect">
            <a:avLst/>
          </a:prstGeom>
          <a:noFill/>
        </p:spPr>
        <p:txBody>
          <a:bodyPr wrap="square" rtlCol="0">
            <a:spAutoFit/>
          </a:bodyPr>
          <a:lstStyle/>
          <a:p>
            <a:r>
              <a:rPr kumimoji="1" lang="ja-JP" altLang="en-US" dirty="0" smtClean="0"/>
              <a:t>動画</a:t>
            </a:r>
            <a:endParaRPr kumimoji="1" lang="ja-JP" altLang="en-US" dirty="0"/>
          </a:p>
        </p:txBody>
      </p:sp>
      <p:pic>
        <p:nvPicPr>
          <p:cNvPr id="37" name="図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7205" y="5342461"/>
            <a:ext cx="1485044" cy="1113783"/>
          </a:xfrm>
          <a:prstGeom prst="rect">
            <a:avLst/>
          </a:prstGeom>
        </p:spPr>
      </p:pic>
      <p:pic>
        <p:nvPicPr>
          <p:cNvPr id="38" name="図 37"/>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6013690" y="5814294"/>
            <a:ext cx="554560" cy="690250"/>
          </a:xfrm>
          <a:prstGeom prst="rect">
            <a:avLst/>
          </a:prstGeom>
          <a:blipFill dpi="0" rotWithShape="1">
            <a:blip r:embed="rId6"/>
            <a:srcRect/>
            <a:stretch>
              <a:fillRect/>
            </a:stretch>
          </a:blipFill>
          <a:effectLst>
            <a:glow rad="127000">
              <a:schemeClr val="accent1">
                <a:alpha val="0"/>
              </a:schemeClr>
            </a:glow>
            <a:outerShdw blurRad="50800" dist="50800" dir="5400000" algn="ctr" rotWithShape="0">
              <a:srgbClr val="000000">
                <a:alpha val="0"/>
              </a:srgbClr>
            </a:outerShdw>
            <a:reflection stA="0" endPos="65000" dist="50800" dir="5400000" sy="-100000" algn="bl" rotWithShape="0"/>
          </a:effectLst>
        </p:spPr>
      </p:pic>
      <p:sp>
        <p:nvSpPr>
          <p:cNvPr id="39" name="テキスト ボックス 38"/>
          <p:cNvSpPr txBox="1"/>
          <p:nvPr/>
        </p:nvSpPr>
        <p:spPr>
          <a:xfrm>
            <a:off x="6162261" y="6508764"/>
            <a:ext cx="1960480" cy="369332"/>
          </a:xfrm>
          <a:prstGeom prst="rect">
            <a:avLst/>
          </a:prstGeom>
          <a:noFill/>
        </p:spPr>
        <p:txBody>
          <a:bodyPr wrap="square" rtlCol="0">
            <a:spAutoFit/>
          </a:bodyPr>
          <a:lstStyle/>
          <a:p>
            <a:r>
              <a:rPr kumimoji="1" lang="ja-JP" altLang="en-US" dirty="0" smtClean="0"/>
              <a:t>音楽付きの動画</a:t>
            </a:r>
            <a:endParaRPr kumimoji="1" lang="ja-JP" altLang="en-US" dirty="0"/>
          </a:p>
        </p:txBody>
      </p:sp>
      <p:sp>
        <p:nvSpPr>
          <p:cNvPr id="5" name="右矢印 4"/>
          <p:cNvSpPr/>
          <p:nvPr/>
        </p:nvSpPr>
        <p:spPr>
          <a:xfrm>
            <a:off x="4937760" y="5670353"/>
            <a:ext cx="1043562" cy="685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128591"/>
          </a:xfrm>
        </p:spPr>
        <p:txBody>
          <a:bodyPr>
            <a:normAutofit fontScale="92500"/>
          </a:bodyPr>
          <a:lstStyle/>
          <a:p>
            <a:r>
              <a:rPr lang="ja-JP" altLang="en-US" u="sng" dirty="0">
                <a:latin typeface="+mn-ea"/>
              </a:rPr>
              <a:t>動画の</a:t>
            </a:r>
            <a:r>
              <a:rPr lang="ja-JP" altLang="en-US" u="sng" dirty="0" smtClean="0">
                <a:latin typeface="+mn-ea"/>
              </a:rPr>
              <a:t>印象評価データセット</a:t>
            </a:r>
            <a:r>
              <a:rPr lang="ja-JP" altLang="en-US" u="sng" dirty="0">
                <a:latin typeface="+mn-ea"/>
              </a:rPr>
              <a:t>構築とその特性の調査</a:t>
            </a:r>
            <a:endParaRPr lang="en-US" altLang="ja-JP" u="sng" dirty="0">
              <a:latin typeface="+mn-ea"/>
            </a:endParaRPr>
          </a:p>
          <a:p>
            <a:pPr marL="0" indent="0">
              <a:buNone/>
            </a:pPr>
            <a:r>
              <a:rPr lang="en-US" altLang="ja-JP" dirty="0" smtClean="0">
                <a:latin typeface="+mn-ea"/>
              </a:rPr>
              <a:t>[</a:t>
            </a:r>
            <a:r>
              <a:rPr lang="en-US" altLang="ja-JP" dirty="0">
                <a:latin typeface="+mn-ea"/>
              </a:rPr>
              <a:t>2015 </a:t>
            </a:r>
            <a:r>
              <a:rPr lang="ja-JP" altLang="en-US" dirty="0">
                <a:latin typeface="+mn-ea"/>
              </a:rPr>
              <a:t>大野</a:t>
            </a:r>
            <a:r>
              <a:rPr lang="en-US" altLang="ja-JP" dirty="0">
                <a:latin typeface="+mn-ea"/>
              </a:rPr>
              <a:t>]</a:t>
            </a:r>
            <a:r>
              <a:rPr lang="ja-JP" altLang="en-US" dirty="0">
                <a:latin typeface="+mn-ea"/>
              </a:rPr>
              <a:t>大野直樹，中村聡史，山本岳洋</a:t>
            </a:r>
            <a:r>
              <a:rPr lang="ja-JP" altLang="en-US" dirty="0" smtClean="0">
                <a:latin typeface="+mn-ea"/>
              </a:rPr>
              <a:t>，後藤</a:t>
            </a:r>
            <a:r>
              <a:rPr lang="ja-JP" altLang="en-US" dirty="0">
                <a:latin typeface="+mn-ea"/>
              </a:rPr>
              <a:t>真孝</a:t>
            </a:r>
            <a:r>
              <a:rPr lang="ja-JP" altLang="en-US" dirty="0" smtClean="0">
                <a:latin typeface="+mn-ea"/>
              </a:rPr>
              <a:t>，</a:t>
            </a:r>
            <a:endParaRPr lang="en-US" altLang="ja-JP" dirty="0" smtClean="0">
              <a:latin typeface="+mn-ea"/>
            </a:endParaRPr>
          </a:p>
          <a:p>
            <a:pPr marL="0" indent="0">
              <a:buNone/>
            </a:pPr>
            <a:r>
              <a:rPr kumimoji="1" lang="ja-JP" altLang="en-US" dirty="0" smtClean="0">
                <a:latin typeface="+mn-ea"/>
              </a:rPr>
              <a:t>「</a:t>
            </a:r>
            <a:r>
              <a:rPr kumimoji="1" lang="ja-JP" altLang="en-US" dirty="0">
                <a:latin typeface="+mn-ea"/>
              </a:rPr>
              <a:t>音楽動画への印象評価データセット構築とその特性の</a:t>
            </a:r>
            <a:r>
              <a:rPr kumimoji="1" lang="ja-JP" altLang="en-US" dirty="0" smtClean="0">
                <a:latin typeface="+mn-ea"/>
              </a:rPr>
              <a:t>調査</a:t>
            </a:r>
            <a:r>
              <a:rPr kumimoji="1" lang="ja-JP" altLang="en-US" dirty="0">
                <a:latin typeface="+mn-ea"/>
              </a:rPr>
              <a:t>」</a:t>
            </a:r>
            <a:r>
              <a:rPr lang="ja-JP" altLang="en-US" dirty="0">
                <a:latin typeface="+mn-ea"/>
              </a:rPr>
              <a:t>，情報処理学会，</a:t>
            </a:r>
            <a:r>
              <a:rPr lang="en-US" altLang="ja-JP" dirty="0">
                <a:latin typeface="+mn-ea"/>
              </a:rPr>
              <a:t>2015</a:t>
            </a:r>
            <a:endParaRPr kumimoji="1" lang="en-US" altLang="ja-JP" dirty="0">
              <a:latin typeface="+mn-ea"/>
            </a:endParaRPr>
          </a:p>
          <a:p>
            <a:pPr marL="0" indent="0">
              <a:buNone/>
            </a:pPr>
            <a:endParaRPr kumimoji="1" lang="en-US" altLang="ja-JP" dirty="0">
              <a:latin typeface="+mn-ea"/>
            </a:endParaRPr>
          </a:p>
          <a:p>
            <a:r>
              <a:rPr lang="ja-JP" altLang="en-US" u="sng" dirty="0" smtClean="0">
                <a:latin typeface="+mn-ea"/>
              </a:rPr>
              <a:t>動画からの印象推定</a:t>
            </a:r>
            <a:endParaRPr lang="en-US" altLang="ja-JP" u="sng" dirty="0">
              <a:latin typeface="+mn-ea"/>
            </a:endParaRPr>
          </a:p>
          <a:p>
            <a:pPr marL="0" indent="0">
              <a:buNone/>
            </a:pPr>
            <a:r>
              <a:rPr lang="en-US" altLang="ja-JP" dirty="0" smtClean="0">
                <a:latin typeface="+mn-ea"/>
              </a:rPr>
              <a:t>[</a:t>
            </a:r>
            <a:r>
              <a:rPr lang="en-US" altLang="ja-JP" dirty="0">
                <a:latin typeface="+mn-ea"/>
              </a:rPr>
              <a:t>2016 </a:t>
            </a:r>
            <a:r>
              <a:rPr lang="ja-JP" altLang="en-US" dirty="0">
                <a:latin typeface="+mn-ea"/>
              </a:rPr>
              <a:t>清水</a:t>
            </a:r>
            <a:r>
              <a:rPr lang="en-US" altLang="ja-JP" dirty="0">
                <a:latin typeface="+mn-ea"/>
              </a:rPr>
              <a:t>]</a:t>
            </a:r>
            <a:r>
              <a:rPr lang="ja-JP" altLang="en-US" dirty="0">
                <a:latin typeface="+mn-ea"/>
              </a:rPr>
              <a:t>清水</a:t>
            </a:r>
            <a:r>
              <a:rPr lang="ja-JP" altLang="en-US" dirty="0"/>
              <a:t>柚里奈</a:t>
            </a:r>
            <a:r>
              <a:rPr lang="ja-JP" altLang="en-US" dirty="0">
                <a:latin typeface="+mn-ea"/>
              </a:rPr>
              <a:t>，菅野</a:t>
            </a:r>
            <a:r>
              <a:rPr lang="ja-JP" altLang="en-US" dirty="0"/>
              <a:t>沙也</a:t>
            </a:r>
            <a:r>
              <a:rPr lang="ja-JP" altLang="en-US" dirty="0">
                <a:latin typeface="+mn-ea"/>
              </a:rPr>
              <a:t>，伊藤</a:t>
            </a:r>
            <a:r>
              <a:rPr lang="ja-JP" altLang="en-US" dirty="0"/>
              <a:t>貴之</a:t>
            </a:r>
            <a:r>
              <a:rPr lang="en-US" altLang="ja-JP" dirty="0"/>
              <a:t> </a:t>
            </a:r>
            <a:r>
              <a:rPr lang="ja-JP" altLang="en-US" dirty="0" err="1">
                <a:latin typeface="+mn-ea"/>
              </a:rPr>
              <a:t>，</a:t>
            </a:r>
            <a:r>
              <a:rPr lang="ja-JP" altLang="en-US" dirty="0" smtClean="0">
                <a:latin typeface="+mn-ea"/>
              </a:rPr>
              <a:t>嵯峨山</a:t>
            </a:r>
            <a:endParaRPr lang="en-US" altLang="ja-JP" dirty="0" smtClean="0">
              <a:latin typeface="+mn-ea"/>
            </a:endParaRPr>
          </a:p>
          <a:p>
            <a:pPr marL="0" indent="0">
              <a:buNone/>
            </a:pPr>
            <a:r>
              <a:rPr lang="ja-JP" altLang="en-US" dirty="0" smtClean="0"/>
              <a:t>茂樹</a:t>
            </a:r>
            <a:r>
              <a:rPr lang="ja-JP" altLang="en-US" dirty="0">
                <a:latin typeface="+mn-ea"/>
              </a:rPr>
              <a:t>，高塚</a:t>
            </a:r>
            <a:r>
              <a:rPr lang="ja-JP" altLang="en-US" dirty="0"/>
              <a:t>正浩</a:t>
            </a:r>
            <a:r>
              <a:rPr lang="ja-JP" altLang="en-US" dirty="0">
                <a:latin typeface="+mn-ea"/>
              </a:rPr>
              <a:t>，「動画特徴量からの印象推定に</a:t>
            </a:r>
            <a:r>
              <a:rPr lang="ja-JP" altLang="en-US" dirty="0" smtClean="0">
                <a:latin typeface="+mn-ea"/>
              </a:rPr>
              <a:t>基づく動画</a:t>
            </a:r>
            <a:r>
              <a:rPr lang="en-US" altLang="ja-JP" dirty="0">
                <a:latin typeface="+mn-ea"/>
              </a:rPr>
              <a:t>BGM</a:t>
            </a:r>
            <a:r>
              <a:rPr lang="ja-JP" altLang="en-US" dirty="0">
                <a:latin typeface="+mn-ea"/>
              </a:rPr>
              <a:t>の自動素材選出」，</a:t>
            </a:r>
            <a:r>
              <a:rPr lang="en-US" altLang="ja-JP" dirty="0">
                <a:latin typeface="+mn-ea"/>
              </a:rPr>
              <a:t> NICOGRAPH 2016</a:t>
            </a:r>
          </a:p>
          <a:p>
            <a:pPr marL="0" indent="0">
              <a:buNone/>
            </a:pPr>
            <a:endParaRPr lang="en-US" altLang="ja-JP" dirty="0">
              <a:latin typeface="+mn-ea"/>
            </a:endParaRPr>
          </a:p>
          <a:p>
            <a:pPr marL="0" indent="0">
              <a:buNone/>
            </a:pP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769541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628650" y="1362723"/>
            <a:ext cx="8354290" cy="3574731"/>
          </a:xfrm>
        </p:spPr>
        <p:txBody>
          <a:bodyPr>
            <a:normAutofit fontScale="92500" lnSpcReduction="10000"/>
          </a:bodyPr>
          <a:lstStyle/>
          <a:p>
            <a:r>
              <a:rPr lang="ja-JP" altLang="en-US" dirty="0"/>
              <a:t>ユーザから投稿される大量のデータを合成する場合</a:t>
            </a:r>
            <a:r>
              <a:rPr lang="ja-JP" altLang="en-US" dirty="0" smtClean="0"/>
              <a:t>，</a:t>
            </a:r>
            <a:r>
              <a:rPr lang="ja-JP" altLang="en-US" dirty="0"/>
              <a:t>処理</a:t>
            </a:r>
            <a:r>
              <a:rPr lang="ja-JP" altLang="en-US" dirty="0" smtClean="0"/>
              <a:t>速度</a:t>
            </a:r>
            <a:r>
              <a:rPr lang="ja-JP" altLang="en-US" dirty="0"/>
              <a:t>をできるだけ早くすることが，サービス向上につながる．</a:t>
            </a:r>
            <a:endParaRPr lang="en-US" altLang="ja-JP" dirty="0"/>
          </a:p>
          <a:p>
            <a:endParaRPr lang="en-US" altLang="ja-JP" dirty="0"/>
          </a:p>
          <a:p>
            <a:r>
              <a:rPr lang="en-US" altLang="ja-JP" dirty="0"/>
              <a:t>1</a:t>
            </a:r>
            <a:r>
              <a:rPr lang="ja-JP" altLang="en-US" dirty="0"/>
              <a:t>台のサーバーで処理する</a:t>
            </a:r>
            <a:r>
              <a:rPr lang="ja-JP" altLang="en-US" dirty="0" smtClean="0"/>
              <a:t>と処理</a:t>
            </a:r>
            <a:r>
              <a:rPr lang="ja-JP" altLang="en-US" dirty="0"/>
              <a:t>速度</a:t>
            </a:r>
            <a:r>
              <a:rPr lang="ja-JP" altLang="en-US" dirty="0" smtClean="0"/>
              <a:t>にも</a:t>
            </a:r>
            <a:r>
              <a:rPr lang="ja-JP" altLang="en-US" dirty="0"/>
              <a:t>限界が生じるため，並列で処理する仕組みが必要である．</a:t>
            </a:r>
            <a:endParaRPr lang="en-US" altLang="ja-JP" dirty="0"/>
          </a:p>
          <a:p>
            <a:endParaRPr lang="en-US" altLang="ja-JP" dirty="0"/>
          </a:p>
          <a:p>
            <a:r>
              <a:rPr lang="ja-JP" altLang="en-US" dirty="0"/>
              <a:t>また，楽曲と動画を合成するための方法も検討する必要がある</a:t>
            </a:r>
            <a:r>
              <a:rPr lang="ja-JP" altLang="en-US" dirty="0" smtClean="0"/>
              <a:t>．</a:t>
            </a:r>
            <a:r>
              <a:rPr lang="en-US" altLang="ja-JP" dirty="0" smtClean="0"/>
              <a:t>(</a:t>
            </a:r>
            <a:r>
              <a:rPr lang="ja-JP" altLang="en-US" dirty="0" smtClean="0"/>
              <a:t>展望に回す可能性</a:t>
            </a:r>
            <a:r>
              <a:rPr lang="en-US" altLang="ja-JP" dirty="0" smtClean="0"/>
              <a:t>)</a:t>
            </a:r>
            <a:endParaRPr lang="en-US" altLang="ja-JP" dirty="0"/>
          </a:p>
          <a:p>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grpSp>
        <p:nvGrpSpPr>
          <p:cNvPr id="10" name="グループ化 9"/>
          <p:cNvGrpSpPr/>
          <p:nvPr/>
        </p:nvGrpSpPr>
        <p:grpSpPr>
          <a:xfrm>
            <a:off x="466648" y="4830578"/>
            <a:ext cx="8327992" cy="2024499"/>
            <a:chOff x="466648" y="4830578"/>
            <a:chExt cx="8327992" cy="2024499"/>
          </a:xfrm>
        </p:grpSpPr>
        <p:cxnSp>
          <p:nvCxnSpPr>
            <p:cNvPr id="43" name="直線矢印コネクタ 42"/>
            <p:cNvCxnSpPr>
              <a:stCxn id="30" idx="3"/>
              <a:endCxn id="35" idx="1"/>
            </p:cNvCxnSpPr>
            <p:nvPr/>
          </p:nvCxnSpPr>
          <p:spPr>
            <a:xfrm>
              <a:off x="2629715" y="5317307"/>
              <a:ext cx="1498878" cy="886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 name="グループ化 4"/>
            <p:cNvGrpSpPr/>
            <p:nvPr/>
          </p:nvGrpSpPr>
          <p:grpSpPr>
            <a:xfrm>
              <a:off x="466648" y="4830578"/>
              <a:ext cx="8327992" cy="2024499"/>
              <a:chOff x="466648" y="4802063"/>
              <a:chExt cx="8327992" cy="2024499"/>
            </a:xfrm>
          </p:grpSpPr>
          <p:sp>
            <p:nvSpPr>
              <p:cNvPr id="30" name="正方形/長方形 29"/>
              <p:cNvSpPr/>
              <p:nvPr/>
            </p:nvSpPr>
            <p:spPr>
              <a:xfrm>
                <a:off x="467336" y="5084290"/>
                <a:ext cx="2162379" cy="4090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smtClean="0"/>
                  <a:t>大量の楽曲データ</a:t>
                </a:r>
                <a:endParaRPr kumimoji="1" lang="en-US" altLang="ja-JP" dirty="0" smtClean="0"/>
              </a:p>
            </p:txBody>
          </p:sp>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0641" y="4802063"/>
                <a:ext cx="427506" cy="427506"/>
              </a:xfrm>
              <a:prstGeom prst="rect">
                <a:avLst/>
              </a:prstGeom>
            </p:spPr>
          </p:pic>
          <p:pic>
            <p:nvPicPr>
              <p:cNvPr id="35" name="図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8593" y="5961703"/>
                <a:ext cx="427506" cy="427506"/>
              </a:xfrm>
              <a:prstGeom prst="rect">
                <a:avLst/>
              </a:prstGeom>
            </p:spPr>
          </p:pic>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0641" y="5380328"/>
                <a:ext cx="427506" cy="427506"/>
              </a:xfrm>
              <a:prstGeom prst="rect">
                <a:avLst/>
              </a:prstGeom>
            </p:spPr>
          </p:pic>
          <p:sp>
            <p:nvSpPr>
              <p:cNvPr id="37" name="テキスト ボックス 36"/>
              <p:cNvSpPr txBox="1"/>
              <p:nvPr/>
            </p:nvSpPr>
            <p:spPr>
              <a:xfrm>
                <a:off x="3156668" y="6457230"/>
                <a:ext cx="2671638" cy="369332"/>
              </a:xfrm>
              <a:prstGeom prst="rect">
                <a:avLst/>
              </a:prstGeom>
              <a:noFill/>
            </p:spPr>
            <p:txBody>
              <a:bodyPr wrap="square" rtlCol="0">
                <a:spAutoFit/>
              </a:bodyPr>
              <a:lstStyle/>
              <a:p>
                <a:r>
                  <a:rPr kumimoji="1" lang="ja-JP" altLang="en-US" dirty="0" smtClean="0"/>
                  <a:t>処理を分散するサーバー</a:t>
                </a:r>
                <a:endParaRPr kumimoji="1" lang="ja-JP" altLang="en-US" dirty="0"/>
              </a:p>
            </p:txBody>
          </p:sp>
          <p:cxnSp>
            <p:nvCxnSpPr>
              <p:cNvPr id="39" name="直線矢印コネクタ 38"/>
              <p:cNvCxnSpPr>
                <a:stCxn id="30" idx="3"/>
                <a:endCxn id="32" idx="1"/>
              </p:cNvCxnSpPr>
              <p:nvPr/>
            </p:nvCxnSpPr>
            <p:spPr>
              <a:xfrm flipV="1">
                <a:off x="2629715" y="5015816"/>
                <a:ext cx="1490926" cy="272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30" idx="3"/>
                <a:endCxn id="36" idx="1"/>
              </p:cNvCxnSpPr>
              <p:nvPr/>
            </p:nvCxnSpPr>
            <p:spPr>
              <a:xfrm>
                <a:off x="2629715" y="5288792"/>
                <a:ext cx="1490926" cy="305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正方形/長方形 77"/>
              <p:cNvSpPr/>
              <p:nvPr/>
            </p:nvSpPr>
            <p:spPr>
              <a:xfrm>
                <a:off x="466648" y="5932829"/>
                <a:ext cx="2162379" cy="40900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smtClean="0"/>
                  <a:t>大量の動画データ</a:t>
                </a:r>
                <a:endParaRPr kumimoji="1" lang="en-US" altLang="ja-JP" dirty="0" smtClean="0"/>
              </a:p>
            </p:txBody>
          </p:sp>
          <p:cxnSp>
            <p:nvCxnSpPr>
              <p:cNvPr id="80" name="直線矢印コネクタ 79"/>
              <p:cNvCxnSpPr>
                <a:stCxn id="78" idx="3"/>
                <a:endCxn id="35" idx="1"/>
              </p:cNvCxnSpPr>
              <p:nvPr/>
            </p:nvCxnSpPr>
            <p:spPr>
              <a:xfrm>
                <a:off x="2629027" y="6137331"/>
                <a:ext cx="1499566" cy="381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1" name="直線矢印コネクタ 80"/>
              <p:cNvCxnSpPr>
                <a:stCxn id="78" idx="3"/>
                <a:endCxn id="32" idx="1"/>
              </p:cNvCxnSpPr>
              <p:nvPr/>
            </p:nvCxnSpPr>
            <p:spPr>
              <a:xfrm flipV="1">
                <a:off x="2629027" y="5015816"/>
                <a:ext cx="1491614" cy="11215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2" name="直線矢印コネクタ 81"/>
              <p:cNvCxnSpPr>
                <a:stCxn id="78" idx="3"/>
                <a:endCxn id="36" idx="1"/>
              </p:cNvCxnSpPr>
              <p:nvPr/>
            </p:nvCxnSpPr>
            <p:spPr>
              <a:xfrm flipV="1">
                <a:off x="2629027" y="5594081"/>
                <a:ext cx="1491614" cy="5432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7" name="正方形/長方形 86"/>
              <p:cNvSpPr/>
              <p:nvPr/>
            </p:nvSpPr>
            <p:spPr>
              <a:xfrm>
                <a:off x="6178660" y="5337957"/>
                <a:ext cx="2615980" cy="7215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t>合成されたデータ</a:t>
                </a:r>
                <a:endParaRPr kumimoji="1" lang="ja-JP" altLang="en-US" dirty="0"/>
              </a:p>
            </p:txBody>
          </p:sp>
          <p:cxnSp>
            <p:nvCxnSpPr>
              <p:cNvPr id="95" name="直線矢印コネクタ 94"/>
              <p:cNvCxnSpPr>
                <a:stCxn id="32" idx="3"/>
                <a:endCxn id="87" idx="1"/>
              </p:cNvCxnSpPr>
              <p:nvPr/>
            </p:nvCxnSpPr>
            <p:spPr>
              <a:xfrm>
                <a:off x="4548147" y="5015816"/>
                <a:ext cx="1630513" cy="68292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6" name="直線矢印コネクタ 95"/>
              <p:cNvCxnSpPr>
                <a:stCxn id="36" idx="3"/>
                <a:endCxn id="87" idx="1"/>
              </p:cNvCxnSpPr>
              <p:nvPr/>
            </p:nvCxnSpPr>
            <p:spPr>
              <a:xfrm>
                <a:off x="4548147" y="5594081"/>
                <a:ext cx="1630513" cy="10465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7" name="直線矢印コネクタ 96"/>
              <p:cNvCxnSpPr>
                <a:stCxn id="35" idx="3"/>
                <a:endCxn id="87" idx="1"/>
              </p:cNvCxnSpPr>
              <p:nvPr/>
            </p:nvCxnSpPr>
            <p:spPr>
              <a:xfrm flipV="1">
                <a:off x="4556099" y="5698739"/>
                <a:ext cx="1622561" cy="47671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grpSp>
      </p:grpSp>
    </p:spTree>
    <p:extLst>
      <p:ext uri="{BB962C8B-B14F-4D97-AF65-F5344CB8AC3E}">
        <p14:creationId xmlns:p14="http://schemas.microsoft.com/office/powerpoint/2010/main" val="3482704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628650" y="1846645"/>
            <a:ext cx="7886700" cy="4351338"/>
          </a:xfrm>
        </p:spPr>
        <p:txBody>
          <a:bodyPr/>
          <a:lstStyle/>
          <a:p>
            <a:r>
              <a:rPr lang="ja-JP" altLang="en-US" sz="2800" dirty="0"/>
              <a:t>楽曲</a:t>
            </a:r>
            <a:r>
              <a:rPr lang="en-US" altLang="ja-JP" sz="2800" dirty="0"/>
              <a:t>SNS</a:t>
            </a:r>
            <a:r>
              <a:rPr lang="ja-JP" altLang="en-US" sz="2800" dirty="0"/>
              <a:t>における楽曲コンテンツと動画コンテンツの並列マッチング処理システムの</a:t>
            </a:r>
            <a:r>
              <a:rPr lang="ja-JP" altLang="en-US" dirty="0"/>
              <a:t>提案</a:t>
            </a:r>
            <a:endParaRPr kumimoji="1" lang="en-US" altLang="ja-JP" dirty="0"/>
          </a:p>
          <a:p>
            <a:pPr marL="0" indent="0">
              <a:buNone/>
            </a:pPr>
            <a:endParaRPr lang="en-US" altLang="ja-JP" dirty="0"/>
          </a:p>
          <a:p>
            <a:r>
              <a:rPr kumimoji="1" lang="ja-JP" altLang="en-US" dirty="0"/>
              <a:t>実験システムの</a:t>
            </a:r>
            <a:r>
              <a:rPr lang="ja-JP" altLang="en-US" dirty="0"/>
              <a:t>構築</a:t>
            </a:r>
            <a:endParaRPr kumimoji="1" lang="en-US" altLang="ja-JP" dirty="0"/>
          </a:p>
          <a:p>
            <a:pPr marL="0" indent="0">
              <a:buNone/>
            </a:pPr>
            <a:endParaRPr kumimoji="1" lang="en-US" altLang="ja-JP" dirty="0"/>
          </a:p>
          <a:p>
            <a:r>
              <a:rPr lang="ja-JP" altLang="en-US" dirty="0"/>
              <a:t>実験による，提案システムの実現可能性の</a:t>
            </a:r>
            <a:r>
              <a:rPr lang="ja-JP" altLang="en-US" dirty="0" smtClean="0"/>
              <a:t>評価</a:t>
            </a:r>
            <a:endParaRPr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114472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実験環境</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253861860"/>
              </p:ext>
            </p:extLst>
          </p:nvPr>
        </p:nvGraphicFramePr>
        <p:xfrm>
          <a:off x="628650" y="1825625"/>
          <a:ext cx="7799733" cy="741680"/>
        </p:xfrm>
        <a:graphic>
          <a:graphicData uri="http://schemas.openxmlformats.org/drawingml/2006/table">
            <a:tbl>
              <a:tblPr firstRow="1" bandRow="1">
                <a:tableStyleId>{5C22544A-7EE6-4342-B048-85BDC9FD1C3A}</a:tableStyleId>
              </a:tblPr>
              <a:tblGrid>
                <a:gridCol w="2599911">
                  <a:extLst>
                    <a:ext uri="{9D8B030D-6E8A-4147-A177-3AD203B41FA5}">
                      <a16:colId xmlns:a16="http://schemas.microsoft.com/office/drawing/2014/main" val="1402794385"/>
                    </a:ext>
                  </a:extLst>
                </a:gridCol>
                <a:gridCol w="2599911">
                  <a:extLst>
                    <a:ext uri="{9D8B030D-6E8A-4147-A177-3AD203B41FA5}">
                      <a16:colId xmlns:a16="http://schemas.microsoft.com/office/drawing/2014/main" val="88355118"/>
                    </a:ext>
                  </a:extLst>
                </a:gridCol>
                <a:gridCol w="2599911">
                  <a:extLst>
                    <a:ext uri="{9D8B030D-6E8A-4147-A177-3AD203B41FA5}">
                      <a16:colId xmlns:a16="http://schemas.microsoft.com/office/drawing/2014/main" val="1273748139"/>
                    </a:ext>
                  </a:extLst>
                </a:gridCol>
              </a:tblGrid>
              <a:tr h="370840">
                <a:tc>
                  <a:txBody>
                    <a:bodyPr/>
                    <a:lstStyle/>
                    <a:p>
                      <a:r>
                        <a:rPr kumimoji="1" lang="ja-JP" altLang="en-US" dirty="0" smtClean="0"/>
                        <a:t>機器名</a:t>
                      </a:r>
                      <a:endParaRPr kumimoji="1" lang="ja-JP" altLang="en-US" dirty="0"/>
                    </a:p>
                  </a:txBody>
                  <a:tcPr/>
                </a:tc>
                <a:tc>
                  <a:txBody>
                    <a:bodyPr/>
                    <a:lstStyle/>
                    <a:p>
                      <a:r>
                        <a:rPr kumimoji="1" lang="ja-JP" altLang="en-US" dirty="0" smtClean="0"/>
                        <a:t>台数</a:t>
                      </a:r>
                      <a:endParaRPr kumimoji="1" lang="ja-JP" altLang="en-US" dirty="0"/>
                    </a:p>
                  </a:txBody>
                  <a:tcPr/>
                </a:tc>
                <a:tc>
                  <a:txBody>
                    <a:bodyPr/>
                    <a:lstStyle/>
                    <a:p>
                      <a:r>
                        <a:rPr kumimoji="1" lang="en-US" altLang="ja-JP" dirty="0" smtClean="0"/>
                        <a:t>OS</a:t>
                      </a:r>
                      <a:endParaRPr kumimoji="1" lang="ja-JP" altLang="en-US" dirty="0"/>
                    </a:p>
                  </a:txBody>
                  <a:tcPr/>
                </a:tc>
                <a:extLst>
                  <a:ext uri="{0D108BD9-81ED-4DB2-BD59-A6C34878D82A}">
                    <a16:rowId xmlns:a16="http://schemas.microsoft.com/office/drawing/2014/main" val="3682346588"/>
                  </a:ext>
                </a:extLst>
              </a:tr>
              <a:tr h="370840">
                <a:tc>
                  <a:txBody>
                    <a:bodyPr/>
                    <a:lstStyle/>
                    <a:p>
                      <a:r>
                        <a:rPr kumimoji="1" lang="en-US" altLang="ja-JP" dirty="0" smtClean="0"/>
                        <a:t>Raspberry</a:t>
                      </a:r>
                      <a:r>
                        <a:rPr kumimoji="1" lang="en-US" altLang="ja-JP" baseline="0" dirty="0" smtClean="0"/>
                        <a:t> pi 4B 2G</a:t>
                      </a:r>
                      <a:endParaRPr kumimoji="1" lang="ja-JP" altLang="en-US" dirty="0"/>
                    </a:p>
                  </a:txBody>
                  <a:tcPr/>
                </a:tc>
                <a:tc>
                  <a:txBody>
                    <a:bodyPr/>
                    <a:lstStyle/>
                    <a:p>
                      <a:r>
                        <a:rPr kumimoji="1" lang="en-US" altLang="ja-JP" dirty="0" smtClean="0"/>
                        <a:t>2</a:t>
                      </a:r>
                      <a:endParaRPr kumimoji="1" lang="ja-JP" altLang="en-US" dirty="0"/>
                    </a:p>
                  </a:txBody>
                  <a:tcPr/>
                </a:tc>
                <a:tc>
                  <a:txBody>
                    <a:bodyPr/>
                    <a:lstStyle/>
                    <a:p>
                      <a:r>
                        <a:rPr kumimoji="1" lang="en-US" altLang="ja-JP" dirty="0" err="1" smtClean="0"/>
                        <a:t>Raspbian</a:t>
                      </a:r>
                      <a:endParaRPr kumimoji="1" lang="en-US" altLang="ja-JP" dirty="0" smtClean="0"/>
                    </a:p>
                  </a:txBody>
                  <a:tcPr/>
                </a:tc>
                <a:extLst>
                  <a:ext uri="{0D108BD9-81ED-4DB2-BD59-A6C34878D82A}">
                    <a16:rowId xmlns:a16="http://schemas.microsoft.com/office/drawing/2014/main" val="1746402446"/>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6</a:t>
            </a:fld>
            <a:endParaRPr lang="ja-JP" altLang="en-US" dirty="0"/>
          </a:p>
        </p:txBody>
      </p:sp>
      <p:sp>
        <p:nvSpPr>
          <p:cNvPr id="3" name="テキスト ボックス 2"/>
          <p:cNvSpPr txBox="1"/>
          <p:nvPr/>
        </p:nvSpPr>
        <p:spPr>
          <a:xfrm>
            <a:off x="739471" y="3427012"/>
            <a:ext cx="7474226" cy="1477328"/>
          </a:xfrm>
          <a:prstGeom prst="rect">
            <a:avLst/>
          </a:prstGeom>
          <a:noFill/>
        </p:spPr>
        <p:txBody>
          <a:bodyPr wrap="square" rtlCol="0">
            <a:spAutoFit/>
          </a:bodyPr>
          <a:lstStyle/>
          <a:p>
            <a:r>
              <a:rPr kumimoji="1" lang="ja-JP" altLang="en-US" dirty="0" smtClean="0"/>
              <a:t>・ジャンル分け・動画と音楽の合成での並列処理で</a:t>
            </a:r>
            <a:r>
              <a:rPr lang="ja-JP" altLang="en-US" dirty="0"/>
              <a:t>使用</a:t>
            </a:r>
            <a:r>
              <a:rPr lang="ja-JP" altLang="en-US" dirty="0" smtClean="0"/>
              <a:t>する</a:t>
            </a:r>
            <a:r>
              <a:rPr lang="en-US" altLang="ja-JP" dirty="0" smtClean="0"/>
              <a:t>.</a:t>
            </a:r>
            <a:endParaRPr lang="en-US" altLang="ja-JP" dirty="0"/>
          </a:p>
          <a:p>
            <a:endParaRPr lang="en-US" altLang="ja-JP" dirty="0" smtClean="0"/>
          </a:p>
          <a:p>
            <a:r>
              <a:rPr lang="ja-JP" altLang="en-US" dirty="0" smtClean="0"/>
              <a:t>楽曲のジャンル推定時に使用したデータセット：</a:t>
            </a:r>
            <a:r>
              <a:rPr lang="en-US" altLang="ja-JP" dirty="0" smtClean="0"/>
              <a:t>FMA_SMALL</a:t>
            </a:r>
          </a:p>
          <a:p>
            <a:endParaRPr lang="en-US" altLang="ja-JP" dirty="0" smtClean="0"/>
          </a:p>
          <a:p>
            <a:r>
              <a:rPr lang="en-US" altLang="ja-JP" dirty="0" smtClean="0"/>
              <a:t>Python </a:t>
            </a:r>
            <a:r>
              <a:rPr lang="ja-JP" altLang="en-US" dirty="0" smtClean="0"/>
              <a:t>のバージョンは</a:t>
            </a:r>
            <a:r>
              <a:rPr lang="en-US" altLang="ja-JP" dirty="0" smtClean="0"/>
              <a:t>3.7.3</a:t>
            </a:r>
            <a:endParaRPr lang="en-US" altLang="ja-JP" dirty="0"/>
          </a:p>
        </p:txBody>
      </p:sp>
    </p:spTree>
    <p:extLst>
      <p:ext uri="{BB962C8B-B14F-4D97-AF65-F5344CB8AC3E}">
        <p14:creationId xmlns:p14="http://schemas.microsoft.com/office/powerpoint/2010/main" val="8571185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実験環境</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972872404"/>
              </p:ext>
            </p:extLst>
          </p:nvPr>
        </p:nvGraphicFramePr>
        <p:xfrm>
          <a:off x="318051" y="1690685"/>
          <a:ext cx="8587410" cy="4272793"/>
        </p:xfrm>
        <a:graphic>
          <a:graphicData uri="http://schemas.openxmlformats.org/drawingml/2006/table">
            <a:tbl>
              <a:tblPr firstRow="1" firstCol="1" bandRow="1">
                <a:tableStyleId>{5C22544A-7EE6-4342-B048-85BDC9FD1C3A}</a:tableStyleId>
              </a:tblPr>
              <a:tblGrid>
                <a:gridCol w="2861858">
                  <a:extLst>
                    <a:ext uri="{9D8B030D-6E8A-4147-A177-3AD203B41FA5}">
                      <a16:colId xmlns:a16="http://schemas.microsoft.com/office/drawing/2014/main" val="2664710140"/>
                    </a:ext>
                  </a:extLst>
                </a:gridCol>
                <a:gridCol w="1302265">
                  <a:extLst>
                    <a:ext uri="{9D8B030D-6E8A-4147-A177-3AD203B41FA5}">
                      <a16:colId xmlns:a16="http://schemas.microsoft.com/office/drawing/2014/main" val="990136204"/>
                    </a:ext>
                  </a:extLst>
                </a:gridCol>
                <a:gridCol w="4423287">
                  <a:extLst>
                    <a:ext uri="{9D8B030D-6E8A-4147-A177-3AD203B41FA5}">
                      <a16:colId xmlns:a16="http://schemas.microsoft.com/office/drawing/2014/main" val="2289225409"/>
                    </a:ext>
                  </a:extLst>
                </a:gridCol>
              </a:tblGrid>
              <a:tr h="251341">
                <a:tc>
                  <a:txBody>
                    <a:bodyPr/>
                    <a:lstStyle/>
                    <a:p>
                      <a:pPr algn="just">
                        <a:spcAft>
                          <a:spcPts val="0"/>
                        </a:spcAft>
                      </a:pPr>
                      <a:r>
                        <a:rPr lang="ja-JP" sz="1400" kern="100">
                          <a:effectLst/>
                        </a:rPr>
                        <a:t>ライブラリ名</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1400" kern="100">
                          <a:effectLst/>
                        </a:rPr>
                        <a:t>バージョン</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1400" kern="100">
                          <a:effectLst/>
                        </a:rPr>
                        <a:t>備考</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575752077"/>
                  </a:ext>
                </a:extLst>
              </a:tr>
              <a:tr h="251341">
                <a:tc>
                  <a:txBody>
                    <a:bodyPr/>
                    <a:lstStyle/>
                    <a:p>
                      <a:pPr algn="just">
                        <a:spcAft>
                          <a:spcPts val="0"/>
                        </a:spcAft>
                      </a:pPr>
                      <a:r>
                        <a:rPr lang="en-US" sz="1400" kern="100">
                          <a:effectLst/>
                        </a:rPr>
                        <a:t>pandas</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a:effectLst/>
                        </a:rPr>
                        <a:t>1.3.4</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1400" kern="100">
                          <a:effectLst/>
                        </a:rPr>
                        <a:t>データ解析を容易にする</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033978976"/>
                  </a:ext>
                </a:extLst>
              </a:tr>
              <a:tr h="251341">
                <a:tc>
                  <a:txBody>
                    <a:bodyPr/>
                    <a:lstStyle/>
                    <a:p>
                      <a:pPr algn="just">
                        <a:spcAft>
                          <a:spcPts val="0"/>
                        </a:spcAft>
                      </a:pPr>
                      <a:r>
                        <a:rPr lang="en-US" sz="1400" kern="100">
                          <a:effectLst/>
                        </a:rPr>
                        <a:t>numpy</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a:effectLst/>
                        </a:rPr>
                        <a:t>1.21.3</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1400" kern="100">
                          <a:effectLst/>
                        </a:rPr>
                        <a:t>機械学習の計算を早く効率的に行えるようにする</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800085580"/>
                  </a:ext>
                </a:extLst>
              </a:tr>
              <a:tr h="251341">
                <a:tc>
                  <a:txBody>
                    <a:bodyPr/>
                    <a:lstStyle/>
                    <a:p>
                      <a:pPr algn="just">
                        <a:spcAft>
                          <a:spcPts val="0"/>
                        </a:spcAft>
                      </a:pPr>
                      <a:r>
                        <a:rPr lang="en-US" sz="1400" kern="100">
                          <a:effectLst/>
                        </a:rPr>
                        <a:t>matplotlib</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a:effectLst/>
                        </a:rPr>
                        <a:t>3.4.3</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a:effectLst/>
                        </a:rPr>
                        <a:t>Python</a:t>
                      </a:r>
                      <a:r>
                        <a:rPr lang="ja-JP" sz="1400" kern="100">
                          <a:effectLst/>
                        </a:rPr>
                        <a:t>でグラフを描画する</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857545889"/>
                  </a:ext>
                </a:extLst>
              </a:tr>
              <a:tr h="502681">
                <a:tc>
                  <a:txBody>
                    <a:bodyPr/>
                    <a:lstStyle/>
                    <a:p>
                      <a:pPr algn="just">
                        <a:spcAft>
                          <a:spcPts val="0"/>
                        </a:spcAft>
                      </a:pPr>
                      <a:r>
                        <a:rPr lang="en-US" sz="1400" kern="100">
                          <a:effectLst/>
                        </a:rPr>
                        <a:t>seaborn</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a:effectLst/>
                        </a:rPr>
                        <a:t>0.11.2</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a:effectLst/>
                        </a:rPr>
                        <a:t>matplotlib</a:t>
                      </a:r>
                      <a:r>
                        <a:rPr lang="ja-JP" sz="1400" kern="100">
                          <a:effectLst/>
                        </a:rPr>
                        <a:t>の内部で動く．少ないコードで洗礼された図を描く</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787391923"/>
                  </a:ext>
                </a:extLst>
              </a:tr>
              <a:tr h="502681">
                <a:tc>
                  <a:txBody>
                    <a:bodyPr/>
                    <a:lstStyle/>
                    <a:p>
                      <a:pPr algn="just">
                        <a:spcAft>
                          <a:spcPts val="0"/>
                        </a:spcAft>
                      </a:pPr>
                      <a:r>
                        <a:rPr lang="en-US" sz="1400" kern="100">
                          <a:effectLst/>
                        </a:rPr>
                        <a:t>FFmpeg</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a:effectLst/>
                        </a:rPr>
                        <a:t> </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1400" kern="100" dirty="0">
                          <a:effectLst/>
                        </a:rPr>
                        <a:t>動画と音声を記録・変換・再生するためのソフトウェア</a:t>
                      </a:r>
                      <a:endParaRPr lang="ja-JP" sz="1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57639853"/>
                  </a:ext>
                </a:extLst>
              </a:tr>
              <a:tr h="251341">
                <a:tc>
                  <a:txBody>
                    <a:bodyPr/>
                    <a:lstStyle/>
                    <a:p>
                      <a:pPr algn="just">
                        <a:spcAft>
                          <a:spcPts val="0"/>
                        </a:spcAft>
                      </a:pPr>
                      <a:r>
                        <a:rPr lang="en-US" sz="1400" kern="100" dirty="0" err="1">
                          <a:effectLst/>
                        </a:rPr>
                        <a:t>llvmlite</a:t>
                      </a:r>
                      <a:endParaRPr lang="ja-JP" sz="1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a:effectLst/>
                        </a:rPr>
                        <a:t>0.32.1</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1400" kern="100">
                          <a:effectLst/>
                        </a:rPr>
                        <a:t>後述する</a:t>
                      </a:r>
                      <a:r>
                        <a:rPr lang="en-US" sz="1400" kern="100">
                          <a:effectLst/>
                        </a:rPr>
                        <a:t>numba</a:t>
                      </a:r>
                      <a:r>
                        <a:rPr lang="ja-JP" sz="1400" kern="100">
                          <a:effectLst/>
                        </a:rPr>
                        <a:t>と</a:t>
                      </a:r>
                      <a:r>
                        <a:rPr lang="en-US" sz="1400" kern="100">
                          <a:effectLst/>
                        </a:rPr>
                        <a:t>librosa</a:t>
                      </a:r>
                      <a:r>
                        <a:rPr lang="ja-JP" sz="1400" kern="100">
                          <a:effectLst/>
                        </a:rPr>
                        <a:t>のインストールに必要</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324655291"/>
                  </a:ext>
                </a:extLst>
              </a:tr>
              <a:tr h="251341">
                <a:tc>
                  <a:txBody>
                    <a:bodyPr/>
                    <a:lstStyle/>
                    <a:p>
                      <a:pPr algn="just">
                        <a:spcAft>
                          <a:spcPts val="0"/>
                        </a:spcAft>
                      </a:pPr>
                      <a:r>
                        <a:rPr lang="en-US" sz="1400" kern="100">
                          <a:effectLst/>
                        </a:rPr>
                        <a:t>numba</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a:effectLst/>
                        </a:rPr>
                        <a:t>0.49.0</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a:effectLst/>
                        </a:rPr>
                        <a:t>Python</a:t>
                      </a:r>
                      <a:r>
                        <a:rPr lang="ja-JP" sz="1400" kern="100">
                          <a:effectLst/>
                        </a:rPr>
                        <a:t>の関数を高速にするライブラリ</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808232943"/>
                  </a:ext>
                </a:extLst>
              </a:tr>
              <a:tr h="754022">
                <a:tc>
                  <a:txBody>
                    <a:bodyPr/>
                    <a:lstStyle/>
                    <a:p>
                      <a:pPr algn="just">
                        <a:spcAft>
                          <a:spcPts val="0"/>
                        </a:spcAft>
                      </a:pPr>
                      <a:r>
                        <a:rPr lang="en-US" sz="1400" kern="100">
                          <a:effectLst/>
                        </a:rPr>
                        <a:t>LibROSA</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dirty="0">
                          <a:effectLst/>
                        </a:rPr>
                        <a:t>0.8.1</a:t>
                      </a:r>
                      <a:endParaRPr lang="ja-JP" sz="1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1400" kern="100" dirty="0">
                          <a:effectLst/>
                        </a:rPr>
                        <a:t>音楽と音声の解析のための</a:t>
                      </a:r>
                      <a:r>
                        <a:rPr lang="en-US" sz="1400" kern="100" dirty="0">
                          <a:effectLst/>
                        </a:rPr>
                        <a:t>Python</a:t>
                      </a:r>
                      <a:r>
                        <a:rPr lang="ja-JP" sz="1400" kern="100" dirty="0">
                          <a:effectLst/>
                        </a:rPr>
                        <a:t>パッケージ．スペクトル解析，テンポの分析，画像出力など音楽の分析に必要な機能があらかじめ実装されている．</a:t>
                      </a:r>
                      <a:endParaRPr lang="ja-JP" sz="1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770110002"/>
                  </a:ext>
                </a:extLst>
              </a:tr>
              <a:tr h="251341">
                <a:tc>
                  <a:txBody>
                    <a:bodyPr/>
                    <a:lstStyle/>
                    <a:p>
                      <a:pPr algn="just">
                        <a:spcAft>
                          <a:spcPts val="0"/>
                        </a:spcAft>
                      </a:pPr>
                      <a:r>
                        <a:rPr lang="en-US" sz="1400" kern="100">
                          <a:effectLst/>
                        </a:rPr>
                        <a:t>TensorFlow</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a:effectLst/>
                        </a:rPr>
                        <a:t>2.1.1</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a:effectLst/>
                        </a:rPr>
                        <a:t>Google</a:t>
                      </a:r>
                      <a:r>
                        <a:rPr lang="ja-JP" sz="1400" kern="100">
                          <a:effectLst/>
                        </a:rPr>
                        <a:t>が開発した機械学習のソフトウェアライブラリ</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737174651"/>
                  </a:ext>
                </a:extLst>
              </a:tr>
              <a:tr h="754022">
                <a:tc>
                  <a:txBody>
                    <a:bodyPr/>
                    <a:lstStyle/>
                    <a:p>
                      <a:pPr algn="just">
                        <a:spcAft>
                          <a:spcPts val="0"/>
                        </a:spcAft>
                      </a:pPr>
                      <a:r>
                        <a:rPr lang="en-US" sz="1400" kern="100">
                          <a:effectLst/>
                        </a:rPr>
                        <a:t>keras</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a:effectLst/>
                        </a:rPr>
                        <a:t>2.3.1</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dirty="0">
                          <a:effectLst/>
                        </a:rPr>
                        <a:t>Python</a:t>
                      </a:r>
                      <a:r>
                        <a:rPr lang="ja-JP" sz="1400" kern="100" dirty="0" smtClean="0">
                          <a:effectLst/>
                        </a:rPr>
                        <a:t>でかかれた</a:t>
                      </a:r>
                      <a:r>
                        <a:rPr lang="ja-JP" altLang="en-US" sz="1400" kern="100" dirty="0" smtClean="0">
                          <a:effectLst/>
                        </a:rPr>
                        <a:t>，</a:t>
                      </a:r>
                      <a:r>
                        <a:rPr lang="en-US" sz="1400" kern="100" dirty="0" err="1" smtClean="0">
                          <a:effectLst/>
                        </a:rPr>
                        <a:t>TensorFlow</a:t>
                      </a:r>
                      <a:r>
                        <a:rPr lang="ja-JP" sz="1400" kern="100" dirty="0">
                          <a:effectLst/>
                        </a:rPr>
                        <a:t>上で実行可能な高水準のニューラルネットワークライブラリ</a:t>
                      </a:r>
                      <a:endParaRPr lang="ja-JP" sz="1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191996399"/>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spTree>
    <p:extLst>
      <p:ext uri="{BB962C8B-B14F-4D97-AF65-F5344CB8AC3E}">
        <p14:creationId xmlns:p14="http://schemas.microsoft.com/office/powerpoint/2010/main" val="1042694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LibROSA</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上記二つのプログラムで使用したパッケージ</a:t>
            </a:r>
            <a:endParaRPr kumimoji="1" lang="en-US" altLang="ja-JP" dirty="0" smtClean="0"/>
          </a:p>
          <a:p>
            <a:pPr marL="0" indent="0">
              <a:buNone/>
            </a:pPr>
            <a:endParaRPr lang="en-US" altLang="ja-JP" dirty="0"/>
          </a:p>
          <a:p>
            <a:pPr marL="0" indent="0">
              <a:buNone/>
            </a:pPr>
            <a:r>
              <a:rPr lang="ja-JP" altLang="en-US" dirty="0" smtClean="0"/>
              <a:t>音楽</a:t>
            </a:r>
            <a:r>
              <a:rPr lang="ja-JP" altLang="en-US" dirty="0"/>
              <a:t>と音声の解析のため</a:t>
            </a:r>
            <a:r>
              <a:rPr lang="ja-JP" altLang="en-US" dirty="0" smtClean="0"/>
              <a:t>の</a:t>
            </a:r>
            <a:r>
              <a:rPr lang="en-US" altLang="ja-JP" dirty="0" smtClean="0"/>
              <a:t>python</a:t>
            </a:r>
            <a:r>
              <a:rPr lang="ja-JP" altLang="en-US" dirty="0" smtClean="0"/>
              <a:t>パッケージ</a:t>
            </a:r>
            <a:endParaRPr lang="en-US" altLang="ja-JP" dirty="0" smtClean="0"/>
          </a:p>
          <a:p>
            <a:pPr marL="0" indent="0">
              <a:buNone/>
            </a:pPr>
            <a:endParaRPr kumimoji="1" lang="en-US" altLang="ja-JP" dirty="0"/>
          </a:p>
          <a:p>
            <a:pPr marL="0" indent="0">
              <a:buNone/>
            </a:pPr>
            <a:r>
              <a:rPr lang="ja-JP" altLang="en-US" dirty="0" smtClean="0"/>
              <a:t>スペクトル解析、テンポの分析、画像出力など、音楽の分析に必要な機能があらかじめ実装されている。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8</a:t>
            </a:fld>
            <a:endParaRPr lang="ja-JP" altLang="en-US" dirty="0"/>
          </a:p>
        </p:txBody>
      </p:sp>
    </p:spTree>
    <p:extLst>
      <p:ext uri="{BB962C8B-B14F-4D97-AF65-F5344CB8AC3E}">
        <p14:creationId xmlns:p14="http://schemas.microsoft.com/office/powerpoint/2010/main" val="29661816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提案システム</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smtClean="0"/>
              <a:t>ユーザからアップロードされた楽曲を</a:t>
            </a:r>
            <a:r>
              <a:rPr lang="en-US" altLang="ja-JP" dirty="0"/>
              <a:t>CNN(Convolutional Neural </a:t>
            </a:r>
            <a:r>
              <a:rPr lang="en-US" altLang="ja-JP" dirty="0" smtClean="0"/>
              <a:t>Network)</a:t>
            </a:r>
            <a:r>
              <a:rPr lang="ja-JP" altLang="en-US" dirty="0" smtClean="0"/>
              <a:t>を利用し，</a:t>
            </a:r>
            <a:r>
              <a:rPr lang="en-US" altLang="ja-JP" dirty="0"/>
              <a:t/>
            </a:r>
            <a:br>
              <a:rPr lang="en-US" altLang="ja-JP" dirty="0"/>
            </a:br>
            <a:r>
              <a:rPr lang="ja-JP" altLang="en-US" dirty="0" smtClean="0"/>
              <a:t>複数のサーバーで楽曲をジャンル推定</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lang="ja-JP" altLang="en-US" dirty="0" smtClean="0"/>
              <a:t>ジャンル推定した楽曲を楽曲データベースに</a:t>
            </a:r>
            <a:r>
              <a:rPr lang="en-US" altLang="ja-JP" dirty="0" smtClean="0"/>
              <a:t/>
            </a:r>
            <a:br>
              <a:rPr lang="en-US" altLang="ja-JP" dirty="0" smtClean="0"/>
            </a:br>
            <a:r>
              <a:rPr lang="ja-JP" altLang="en-US" dirty="0" smtClean="0"/>
              <a:t>保存</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lang="ja-JP" altLang="en-US" dirty="0" smtClean="0"/>
              <a:t>動画と楽曲を複数のサーバーでマッチング処理</a:t>
            </a:r>
            <a:endParaRPr lang="en-US" altLang="ja-JP" dirty="0" smtClean="0"/>
          </a:p>
          <a:p>
            <a:pPr marL="0" indent="0">
              <a:buNone/>
            </a:pP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spTree>
    <p:extLst>
      <p:ext uri="{BB962C8B-B14F-4D97-AF65-F5344CB8AC3E}">
        <p14:creationId xmlns:p14="http://schemas.microsoft.com/office/powerpoint/2010/main" val="163164795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2401</TotalTime>
  <Words>710</Words>
  <Application>Microsoft Office PowerPoint</Application>
  <PresentationFormat>画面に合わせる (4:3)</PresentationFormat>
  <Paragraphs>144</Paragraphs>
  <Slides>13</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13</vt:i4>
      </vt:variant>
    </vt:vector>
  </HeadingPairs>
  <TitlesOfParts>
    <vt:vector size="21" baseType="lpstr">
      <vt:lpstr>ＭＳ Ｐゴシック</vt:lpstr>
      <vt:lpstr>ＭＳ 明朝</vt:lpstr>
      <vt:lpstr>Arial</vt:lpstr>
      <vt:lpstr>Calibri</vt:lpstr>
      <vt:lpstr>Calibri Light</vt:lpstr>
      <vt:lpstr>Century</vt:lpstr>
      <vt:lpstr>Times New Roman</vt:lpstr>
      <vt:lpstr>Office テーマ</vt:lpstr>
      <vt:lpstr>楽曲SNSにおける楽曲コンテンツと動画コンテンツの並列マッチング処理システム</vt:lpstr>
      <vt:lpstr>研究背景</vt:lpstr>
      <vt:lpstr>関連研究</vt:lpstr>
      <vt:lpstr>研究課題</vt:lpstr>
      <vt:lpstr>研究目的</vt:lpstr>
      <vt:lpstr>実験環境</vt:lpstr>
      <vt:lpstr>実験環境</vt:lpstr>
      <vt:lpstr>LibROSA</vt:lpstr>
      <vt:lpstr>提案システム</vt:lpstr>
      <vt:lpstr>PowerPoint プレゼンテーション</vt:lpstr>
      <vt:lpstr>ジャンルによる楽曲と動画のマッチング</vt:lpstr>
      <vt:lpstr>Heatmap.py</vt:lpstr>
      <vt:lpstr>Categorize.py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151</cp:revision>
  <cp:lastPrinted>2021-07-27T10:31:59Z</cp:lastPrinted>
  <dcterms:created xsi:type="dcterms:W3CDTF">2018-06-14T09:18:55Z</dcterms:created>
  <dcterms:modified xsi:type="dcterms:W3CDTF">2021-12-13T01:55:34Z</dcterms:modified>
</cp:coreProperties>
</file>