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0" r:id="rId2"/>
    <p:sldId id="257" r:id="rId3"/>
    <p:sldId id="258" r:id="rId4"/>
    <p:sldId id="260" r:id="rId5"/>
    <p:sldId id="261" r:id="rId6"/>
    <p:sldId id="275" r:id="rId7"/>
    <p:sldId id="296" r:id="rId8"/>
    <p:sldId id="284" r:id="rId9"/>
    <p:sldId id="285" r:id="rId10"/>
    <p:sldId id="286" r:id="rId11"/>
    <p:sldId id="287" r:id="rId12"/>
    <p:sldId id="288" r:id="rId13"/>
    <p:sldId id="290" r:id="rId14"/>
    <p:sldId id="291" r:id="rId15"/>
    <p:sldId id="292" r:id="rId16"/>
    <p:sldId id="293" r:id="rId17"/>
    <p:sldId id="294" r:id="rId18"/>
    <p:sldId id="295"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8" autoAdjust="0"/>
    <p:restoredTop sz="94660"/>
  </p:normalViewPr>
  <p:slideViewPr>
    <p:cSldViewPr snapToGrid="0">
      <p:cViewPr varScale="1">
        <p:scale>
          <a:sx n="80" d="100"/>
          <a:sy n="80" d="100"/>
        </p:scale>
        <p:origin x="65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mtClean="0"/>
              <a:t>そのため誰でも音楽を</a:t>
            </a:r>
            <a:r>
              <a:rPr lang="en-US" altLang="ja-JP" smtClean="0"/>
              <a:t>SNS</a:t>
            </a:r>
            <a:r>
              <a:rPr lang="ja-JP" altLang="en-US" smtClean="0"/>
              <a:t>などに投稿できるようになっているため</a:t>
            </a:r>
            <a:r>
              <a:rPr lang="en-US" altLang="ja-JP" smtClean="0"/>
              <a:t>SNS</a:t>
            </a:r>
            <a:r>
              <a:rPr lang="ja-JP" altLang="en-US" smtClean="0"/>
              <a:t>などに投稿される楽曲が莫大な量になってきている．</a:t>
            </a:r>
            <a:endParaRPr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smtClean="0"/>
              <a:t>楽曲投稿型</a:t>
            </a:r>
            <a:r>
              <a:rPr lang="en-US" altLang="ja-JP" dirty="0" smtClean="0"/>
              <a:t>SNS</a:t>
            </a:r>
            <a:r>
              <a:rPr lang="ja-JP" altLang="en-US" dirty="0" smtClean="0"/>
              <a:t>に投稿された楽曲を保存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Rock</a:t>
            </a:r>
            <a:r>
              <a:rPr lang="ja-JP" altLang="ja-JP" dirty="0" smtClean="0"/>
              <a:t>や</a:t>
            </a:r>
            <a:r>
              <a:rPr lang="en-US" altLang="ja-JP" dirty="0" smtClean="0"/>
              <a:t>Metal</a:t>
            </a:r>
            <a:r>
              <a:rPr lang="ja-JP" altLang="ja-JP" dirty="0" smtClean="0"/>
              <a:t>といった早めのテンポと推定できる曲と</a:t>
            </a:r>
            <a:r>
              <a:rPr lang="en-US" altLang="ja-JP" dirty="0" smtClean="0"/>
              <a:t>Folk</a:t>
            </a:r>
            <a:r>
              <a:rPr lang="ja-JP" altLang="ja-JP" dirty="0" smtClean="0"/>
              <a:t>や</a:t>
            </a:r>
            <a:r>
              <a:rPr lang="en-US" altLang="ja-JP" dirty="0" smtClean="0"/>
              <a:t>International</a:t>
            </a:r>
            <a:r>
              <a:rPr lang="ja-JP" altLang="ja-JP" dirty="0" smtClean="0"/>
              <a:t>といったテンポが遅いと推定できる曲でジャンル推定を行う．</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pPr>
              <a:lnSpc>
                <a:spcPct val="100000"/>
              </a:lnSpc>
            </a:pPr>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862" y="126587"/>
            <a:ext cx="7886700" cy="1325563"/>
          </a:xfrm>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実際</a:t>
            </a:r>
            <a:r>
              <a:rPr kumimoji="1" lang="ja-JP" altLang="en-US" dirty="0" smtClean="0"/>
              <a:t>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6" name="テキスト ボックス 5"/>
          <p:cNvSpPr txBox="1"/>
          <p:nvPr/>
        </p:nvSpPr>
        <p:spPr>
          <a:xfrm>
            <a:off x="513566" y="1796991"/>
            <a:ext cx="8001783" cy="1938992"/>
          </a:xfrm>
          <a:prstGeom prst="rect">
            <a:avLst/>
          </a:prstGeom>
          <a:noFill/>
        </p:spPr>
        <p:txBody>
          <a:bodyPr wrap="square" rtlCol="0">
            <a:spAutoFit/>
          </a:bodyPr>
          <a:lstStyle/>
          <a:p>
            <a:r>
              <a:rPr lang="ja-JP" altLang="en-US" sz="2400" dirty="0"/>
              <a:t>本研究での</a:t>
            </a:r>
            <a:r>
              <a:rPr kumimoji="1" lang="ja-JP" altLang="en-US" sz="2400" dirty="0" smtClean="0"/>
              <a:t>負荷分散にはラウンドロビン方式を採用する．</a:t>
            </a:r>
            <a:endParaRPr kumimoji="1" lang="en-US" altLang="ja-JP" sz="2400" dirty="0" smtClean="0"/>
          </a:p>
          <a:p>
            <a:r>
              <a:rPr lang="ja-JP" altLang="en-US" sz="2400" dirty="0"/>
              <a:t>理由</a:t>
            </a:r>
            <a:r>
              <a:rPr lang="ja-JP" altLang="en-US" sz="2400" dirty="0" smtClean="0"/>
              <a:t>と</a:t>
            </a:r>
            <a:r>
              <a:rPr lang="ja-JP" altLang="en-US" sz="2400" dirty="0"/>
              <a:t>して</a:t>
            </a:r>
            <a:r>
              <a:rPr lang="ja-JP" altLang="en-US" sz="2400" dirty="0" smtClean="0"/>
              <a:t>は，他</a:t>
            </a:r>
            <a:r>
              <a:rPr lang="ja-JP" altLang="en-US" sz="2400" dirty="0" smtClean="0"/>
              <a:t>の負荷分散システムと比較して導入しやすく，コストパフォーマンスに優れるためである．</a:t>
            </a:r>
            <a:endParaRPr lang="en-US" altLang="ja-JP" sz="2400" dirty="0" smtClean="0"/>
          </a:p>
          <a:p>
            <a:endParaRPr kumimoji="1" lang="en-US" altLang="ja-JP" sz="2400" dirty="0"/>
          </a:p>
          <a:p>
            <a:endParaRPr kumimoji="1" lang="ja-JP" altLang="en-US" sz="24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66" y="3600510"/>
            <a:ext cx="7925487" cy="2408129"/>
          </a:xfrm>
          <a:prstGeom prst="rect">
            <a:avLst/>
          </a:prstGeom>
        </p:spPr>
      </p:pic>
    </p:spTree>
    <p:extLst>
      <p:ext uri="{BB962C8B-B14F-4D97-AF65-F5344CB8AC3E}">
        <p14:creationId xmlns:p14="http://schemas.microsoft.com/office/powerpoint/2010/main" val="965173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200</a:t>
            </a:r>
            <a:r>
              <a:rPr lang="ja-JP" altLang="en-US" dirty="0" smtClean="0"/>
              <a:t>件の楽曲データを利用し，</a:t>
            </a:r>
            <a:r>
              <a:rPr lang="en-US" altLang="ja-JP" dirty="0" smtClean="0"/>
              <a:t>1</a:t>
            </a:r>
            <a:r>
              <a:rPr lang="ja-JP" altLang="en-US" dirty="0" smtClean="0"/>
              <a:t>台の</a:t>
            </a:r>
            <a:r>
              <a:rPr lang="en-US" altLang="ja-JP" dirty="0" smtClean="0"/>
              <a:t>Raspberry Pi</a:t>
            </a:r>
            <a:r>
              <a:rPr lang="ja-JP" altLang="en-US" dirty="0" smtClean="0"/>
              <a:t>でジャンル推定処理</a:t>
            </a:r>
            <a:r>
              <a:rPr lang="ja-JP" altLang="en-US" dirty="0" smtClean="0"/>
              <a:t>を行い</a:t>
            </a:r>
            <a:r>
              <a:rPr lang="ja-JP" altLang="en-US" dirty="0" smtClean="0"/>
              <a:t>処理にかかった時間の合計とジャンル推定の分類精度を計測する．</a:t>
            </a:r>
            <a:endParaRPr lang="en-US" altLang="ja-JP" dirty="0" smtClean="0"/>
          </a:p>
          <a:p>
            <a:pPr marL="0" indent="0">
              <a:buNone/>
            </a:pPr>
            <a:r>
              <a:rPr lang="ja-JP" altLang="en-US" dirty="0" smtClean="0"/>
              <a:t>その後</a:t>
            </a:r>
            <a:r>
              <a:rPr lang="ja-JP" altLang="en-US" dirty="0"/>
              <a:t>、</a:t>
            </a:r>
            <a:r>
              <a:rPr lang="ja-JP" altLang="en-US" dirty="0" smtClean="0"/>
              <a:t>３台の</a:t>
            </a:r>
            <a:r>
              <a:rPr lang="en-US" altLang="ja-JP" dirty="0" smtClean="0"/>
              <a:t>Raspberry</a:t>
            </a:r>
            <a:r>
              <a:rPr lang="ja-JP" altLang="en-US" dirty="0"/>
              <a:t> </a:t>
            </a:r>
            <a:r>
              <a:rPr lang="en-US" altLang="ja-JP" dirty="0" smtClean="0"/>
              <a:t>Pi</a:t>
            </a:r>
            <a:r>
              <a:rPr lang="ja-JP" altLang="en-US" dirty="0" smtClean="0"/>
              <a:t>で</a:t>
            </a:r>
            <a:r>
              <a:rPr lang="ja-JP" altLang="en-US" dirty="0"/>
              <a:t>同</a:t>
            </a:r>
            <a:r>
              <a:rPr lang="ja-JP" altLang="en-US" dirty="0" smtClean="0"/>
              <a:t>処理</a:t>
            </a:r>
            <a:r>
              <a:rPr lang="ja-JP" altLang="en-US" dirty="0" smtClean="0"/>
              <a:t>を行い処理</a:t>
            </a:r>
            <a:r>
              <a:rPr lang="ja-JP" altLang="en-US" dirty="0"/>
              <a:t>にかかった</a:t>
            </a:r>
            <a:r>
              <a:rPr lang="ja-JP" altLang="en-US" dirty="0" smtClean="0"/>
              <a:t>時間の合計と分類精度を計測したものをそれぞれ比較する．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05421130"/>
              </p:ext>
            </p:extLst>
          </p:nvPr>
        </p:nvGraphicFramePr>
        <p:xfrm>
          <a:off x="753826" y="1913361"/>
          <a:ext cx="7450721" cy="1101694"/>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rPr>
                        <a:t>735.569</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複数台での分散処理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94567388"/>
              </p:ext>
            </p:extLst>
          </p:nvPr>
        </p:nvGraphicFramePr>
        <p:xfrm>
          <a:off x="753820" y="4057324"/>
          <a:ext cx="7450729" cy="1823466"/>
        </p:xfrm>
        <a:graphic>
          <a:graphicData uri="http://schemas.openxmlformats.org/drawingml/2006/table">
            <a:tbl>
              <a:tblPr firstRow="1" firstCol="1" bandRow="1">
                <a:tableStyleId>{5C22544A-7EE6-4342-B048-85BDC9FD1C3A}</a:tableStyleId>
              </a:tblPr>
              <a:tblGrid>
                <a:gridCol w="1778814">
                  <a:extLst>
                    <a:ext uri="{9D8B030D-6E8A-4147-A177-3AD203B41FA5}">
                      <a16:colId xmlns:a16="http://schemas.microsoft.com/office/drawing/2014/main" val="1582752862"/>
                    </a:ext>
                  </a:extLst>
                </a:gridCol>
                <a:gridCol w="1352296">
                  <a:extLst>
                    <a:ext uri="{9D8B030D-6E8A-4147-A177-3AD203B41FA5}">
                      <a16:colId xmlns:a16="http://schemas.microsoft.com/office/drawing/2014/main" val="427413075"/>
                    </a:ext>
                  </a:extLst>
                </a:gridCol>
                <a:gridCol w="1282750">
                  <a:extLst>
                    <a:ext uri="{9D8B030D-6E8A-4147-A177-3AD203B41FA5}">
                      <a16:colId xmlns:a16="http://schemas.microsoft.com/office/drawing/2014/main" val="2399693937"/>
                    </a:ext>
                  </a:extLst>
                </a:gridCol>
                <a:gridCol w="1233120">
                  <a:extLst>
                    <a:ext uri="{9D8B030D-6E8A-4147-A177-3AD203B41FA5}">
                      <a16:colId xmlns:a16="http://schemas.microsoft.com/office/drawing/2014/main" val="2358766874"/>
                    </a:ext>
                  </a:extLst>
                </a:gridCol>
                <a:gridCol w="1803749">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smtClean="0">
                          <a:effectLst/>
                        </a:rPr>
                        <a:t>全体</a:t>
                      </a:r>
                      <a:r>
                        <a:rPr lang="ja-JP" altLang="en-US" sz="2000" kern="100" dirty="0" smtClean="0">
                          <a:effectLst/>
                        </a:rPr>
                        <a:t>で</a:t>
                      </a:r>
                      <a:r>
                        <a:rPr lang="ja-JP" sz="2000" kern="100" dirty="0" smtClean="0">
                          <a:effectLst/>
                        </a:rPr>
                        <a:t>かかった</a:t>
                      </a:r>
                      <a:r>
                        <a:rPr lang="ja-JP" sz="2000" kern="100" dirty="0">
                          <a:effectLst/>
                        </a:rPr>
                        <a:t>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dirty="0">
                          <a:effectLst/>
                        </a:rPr>
                        <a:t>41.7</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buNone/>
            </a:pPr>
            <a:r>
              <a:rPr lang="ja-JP" altLang="ja-JP" dirty="0" smtClean="0"/>
              <a:t>しかし</a:t>
            </a:r>
            <a:r>
              <a:rPr lang="ja-JP" altLang="ja-JP" dirty="0"/>
              <a:t>，ジャンル分類精度に関して</a:t>
            </a:r>
            <a:r>
              <a:rPr lang="ja-JP" altLang="ja-JP" dirty="0" smtClean="0"/>
              <a:t>は向上</a:t>
            </a:r>
            <a:r>
              <a:rPr lang="ja-JP" altLang="ja-JP" dirty="0"/>
              <a:t>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a:t>
            </a:r>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IP</a:t>
            </a:r>
            <a:r>
              <a:rPr lang="ja-JP" altLang="ja-JP" dirty="0"/>
              <a:t>アドレス</a:t>
            </a:r>
            <a:r>
              <a:rPr lang="ja-JP" altLang="ja-JP" dirty="0" smtClean="0"/>
              <a:t>が</a:t>
            </a:r>
            <a:r>
              <a:rPr lang="en-US" altLang="ja-JP" dirty="0"/>
              <a:t>3</a:t>
            </a:r>
            <a:r>
              <a:rPr lang="ja-JP" altLang="en-US" dirty="0"/>
              <a:t>号機</a:t>
            </a:r>
            <a:r>
              <a:rPr lang="ja-JP" altLang="ja-JP" dirty="0" smtClean="0"/>
              <a:t>の</a:t>
            </a:r>
            <a:r>
              <a:rPr lang="ja-JP" altLang="ja-JP" dirty="0"/>
              <a:t>ものだけ分類精度が比較的高いと思われる</a:t>
            </a:r>
            <a:r>
              <a:rPr lang="ja-JP" altLang="ja-JP" dirty="0" smtClean="0"/>
              <a:t>．</a:t>
            </a:r>
            <a:endParaRPr lang="en-US" altLang="ja-JP" dirty="0" smtClean="0"/>
          </a:p>
          <a:p>
            <a:pPr marL="0" indent="0">
              <a:buNone/>
            </a:pPr>
            <a:r>
              <a:rPr lang="ja-JP" altLang="ja-JP" dirty="0" smtClean="0"/>
              <a:t>その</a:t>
            </a:r>
            <a:r>
              <a:rPr lang="ja-JP" altLang="ja-JP" dirty="0"/>
              <a:t>ため</a:t>
            </a:r>
            <a:r>
              <a:rPr lang="en-US" altLang="ja-JP" dirty="0"/>
              <a:t>1</a:t>
            </a:r>
            <a:r>
              <a:rPr lang="ja-JP" altLang="ja-JP" dirty="0"/>
              <a:t>機のみでの処理を行った場合に使用</a:t>
            </a:r>
            <a:r>
              <a:rPr lang="ja-JP" altLang="ja-JP" dirty="0" smtClean="0"/>
              <a:t>した</a:t>
            </a:r>
            <a:r>
              <a:rPr lang="en-US" altLang="ja-JP" dirty="0"/>
              <a:t>3</a:t>
            </a:r>
            <a:r>
              <a:rPr lang="ja-JP" altLang="en-US" dirty="0"/>
              <a:t>号機</a:t>
            </a:r>
            <a:r>
              <a:rPr lang="ja-JP" altLang="ja-JP" dirty="0" smtClean="0"/>
              <a:t>も</a:t>
            </a:r>
            <a:r>
              <a:rPr lang="en-US" altLang="ja-JP" dirty="0"/>
              <a:t>2</a:t>
            </a:r>
            <a:r>
              <a:rPr lang="ja-JP" altLang="en-US" dirty="0"/>
              <a:t>号機</a:t>
            </a:r>
            <a:r>
              <a:rPr lang="ja-JP" altLang="ja-JP" dirty="0" smtClean="0"/>
              <a:t>や</a:t>
            </a:r>
            <a:r>
              <a:rPr lang="en-US" altLang="ja-JP" dirty="0"/>
              <a:t>4</a:t>
            </a:r>
            <a:r>
              <a:rPr lang="ja-JP" altLang="en-US" dirty="0"/>
              <a:t>号機</a:t>
            </a:r>
            <a:r>
              <a:rPr lang="ja-JP" altLang="ja-JP" dirty="0" smtClean="0"/>
              <a:t>より</a:t>
            </a:r>
            <a:r>
              <a:rPr lang="ja-JP" altLang="ja-JP" dirty="0"/>
              <a:t>も比較的，分類精度が良いと思われる</a:t>
            </a:r>
            <a:r>
              <a:rPr lang="ja-JP" altLang="ja-JP" dirty="0" smtClean="0"/>
              <a:t>．</a:t>
            </a:r>
            <a:endParaRPr lang="en-US" altLang="ja-JP" dirty="0" smtClean="0"/>
          </a:p>
          <a:p>
            <a:pPr marL="0" indent="0">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499033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ja-JP" dirty="0" smtClean="0"/>
              <a:t>本システム</a:t>
            </a:r>
            <a:r>
              <a:rPr lang="ja-JP" altLang="ja-JP" dirty="0"/>
              <a:t>でジャンル推定のできた楽曲コンテンツと動画</a:t>
            </a:r>
            <a:r>
              <a:rPr lang="ja-JP" altLang="ja-JP" dirty="0" smtClean="0"/>
              <a:t>コンテンツを</a:t>
            </a:r>
            <a:r>
              <a:rPr lang="ja-JP" altLang="ja-JP" dirty="0"/>
              <a:t>ジャンルマッチングすることで付加価値の高い動画</a:t>
            </a:r>
            <a:r>
              <a:rPr lang="ja-JP" altLang="ja-JP" dirty="0" smtClean="0"/>
              <a:t>コ</a:t>
            </a:r>
            <a:r>
              <a:rPr lang="ja-JP" altLang="en-US" dirty="0" smtClean="0"/>
              <a:t>ンテンツを提供するシステムの</a:t>
            </a:r>
            <a:r>
              <a:rPr lang="ja-JP" altLang="en-US" dirty="0" smtClean="0"/>
              <a:t>実現</a:t>
            </a:r>
            <a:r>
              <a:rPr lang="ja-JP" altLang="en-US" dirty="0" smtClean="0"/>
              <a:t>が期待される</a:t>
            </a:r>
            <a:r>
              <a:rPr lang="ja-JP" altLang="en-US" dirty="0" smtClean="0"/>
              <a:t>．</a:t>
            </a:r>
            <a:endParaRPr lang="en-US" altLang="ja-JP" dirty="0" smtClean="0"/>
          </a:p>
          <a:p>
            <a:endParaRPr lang="en-US" altLang="ja-JP" dirty="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も同様に発展を遂げた．そのため誰でも音楽を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fontScale="85000" lnSpcReduction="20000"/>
          </a:bodyPr>
          <a:lstStyle/>
          <a:p>
            <a:pPr marL="0" indent="0">
              <a:buNone/>
            </a:pPr>
            <a:endParaRPr kumimoji="1" lang="en-US" altLang="ja-JP" dirty="0" smtClean="0">
              <a:latin typeface="+mn-ea"/>
            </a:endParaRPr>
          </a:p>
          <a:p>
            <a:pPr marL="0" indent="0">
              <a:buNone/>
            </a:pPr>
            <a:r>
              <a:rPr lang="ja-JP" altLang="en-US" u="sng" dirty="0" smtClean="0">
                <a:latin typeface="+mn-ea"/>
              </a:rPr>
              <a:t>音楽と機械学習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ja-JP" dirty="0" smtClean="0"/>
              <a:t> </a:t>
            </a:r>
            <a:r>
              <a:rPr lang="en-US" altLang="ja-JP" dirty="0" smtClean="0"/>
              <a:t>Advancing Information Sciences through Research on Music</a:t>
            </a:r>
            <a:r>
              <a:rPr lang="ja-JP" altLang="ja-JP" dirty="0" smtClean="0"/>
              <a:t>：</a:t>
            </a:r>
            <a:r>
              <a:rPr lang="en-US" altLang="ja-JP" dirty="0" smtClean="0"/>
              <a:t>5. Music and Machine Learning</a:t>
            </a:r>
            <a:r>
              <a:rPr lang="ja-JP" altLang="ja-JP" dirty="0" err="1" smtClean="0"/>
              <a:t>，</a:t>
            </a:r>
            <a:r>
              <a:rPr lang="en-US" altLang="ja-JP" dirty="0" smtClean="0"/>
              <a:t>2016</a:t>
            </a:r>
          </a:p>
          <a:p>
            <a:pPr marL="0" indent="0">
              <a:buNone/>
            </a:pPr>
            <a:endParaRPr lang="en-US" altLang="ja-JP" dirty="0" smtClean="0"/>
          </a:p>
          <a:p>
            <a:pPr marL="0" lvl="0" indent="0">
              <a:buNone/>
            </a:pPr>
            <a:r>
              <a:rPr lang="en-US" altLang="ja-JP" dirty="0"/>
              <a:t>[2004 </a:t>
            </a:r>
            <a:r>
              <a:rPr lang="ja-JP" altLang="en-US" dirty="0"/>
              <a:t>赤江</a:t>
            </a:r>
            <a:r>
              <a:rPr lang="en-US" altLang="ja-JP" dirty="0"/>
              <a:t>]</a:t>
            </a:r>
            <a:r>
              <a:rPr lang="ja-JP" altLang="ja-JP" dirty="0"/>
              <a:t> ニューラルネットワークを用いた音楽の自動ジャンル分類，電気学会研究会資料</a:t>
            </a:r>
            <a:r>
              <a:rPr lang="en-US" altLang="ja-JP" dirty="0"/>
              <a:t>.IS</a:t>
            </a:r>
            <a:r>
              <a:rPr lang="ja-JP" altLang="ja-JP" dirty="0" err="1"/>
              <a:t>，</a:t>
            </a:r>
            <a:r>
              <a:rPr lang="ja-JP" altLang="ja-JP" dirty="0"/>
              <a:t>情報システム研究会，</a:t>
            </a:r>
            <a:r>
              <a:rPr lang="en-US" altLang="ja-JP" dirty="0"/>
              <a:t>2004</a:t>
            </a:r>
            <a:endParaRPr lang="ja-JP" altLang="ja-JP" dirty="0"/>
          </a:p>
          <a:p>
            <a:pPr marL="0" indent="0">
              <a:buNone/>
            </a:pPr>
            <a:endParaRPr lang="en-US" altLang="ja-JP" dirty="0" smtClean="0"/>
          </a:p>
          <a:p>
            <a:pPr marL="0" indent="0">
              <a:buNone/>
            </a:pPr>
            <a:r>
              <a:rPr lang="en-US" altLang="ja-JP" dirty="0" smtClean="0">
                <a:latin typeface="+mn-ea"/>
              </a:rPr>
              <a:t>[2015 </a:t>
            </a:r>
            <a:r>
              <a:rPr lang="ja-JP" altLang="en-US" dirty="0" smtClean="0">
                <a:latin typeface="+mn-ea"/>
              </a:rPr>
              <a:t>大野</a:t>
            </a:r>
            <a:r>
              <a:rPr lang="en-US" altLang="ja-JP" dirty="0" smtClean="0">
                <a:latin typeface="+mn-ea"/>
              </a:rPr>
              <a:t>]</a:t>
            </a:r>
            <a:r>
              <a:rPr lang="ja-JP" altLang="en-US" dirty="0" smtClean="0">
                <a:latin typeface="+mn-ea"/>
              </a:rPr>
              <a:t>音楽動画への印象評価データセット構築とその特性の調査，情報処理学会，</a:t>
            </a:r>
            <a:r>
              <a:rPr lang="en-US" altLang="ja-JP" dirty="0" smtClean="0">
                <a:latin typeface="+mn-ea"/>
              </a:rPr>
              <a:t>2015</a:t>
            </a:r>
          </a:p>
          <a:p>
            <a:pPr marL="0" indent="0">
              <a:buNone/>
            </a:pPr>
            <a:endParaRPr lang="en-US" altLang="ja-JP" dirty="0" smtClean="0">
              <a:latin typeface="+mn-ea"/>
            </a:endParaRPr>
          </a:p>
          <a:p>
            <a:pPr marL="0" indent="0">
              <a:buNone/>
            </a:pPr>
            <a:endParaRPr lang="en-US" altLang="ja-JP" dirty="0">
              <a:latin typeface="+mn-ea"/>
            </a:endParaRPr>
          </a:p>
          <a:p>
            <a:pPr marL="0" indent="0">
              <a:buNone/>
            </a:pPr>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r>
              <a:rPr lang="ja-JP" altLang="ja-JP" dirty="0" smtClean="0"/>
              <a:t>畳み込みニューラルネットワークを用いた</a:t>
            </a:r>
            <a:r>
              <a:rPr lang="en-US" altLang="ja-JP" dirty="0" smtClean="0"/>
              <a:t>Hardcore techno</a:t>
            </a:r>
            <a:r>
              <a:rPr lang="ja-JP" altLang="ja-JP" dirty="0" smtClean="0"/>
              <a:t>のサブジャンル分類，インタラクション</a:t>
            </a:r>
            <a:r>
              <a:rPr lang="en-US" altLang="ja-JP" dirty="0" smtClean="0"/>
              <a:t>2019</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nSpc>
                <a:spcPct val="100000"/>
              </a:lnSpc>
            </a:pPr>
            <a:r>
              <a:rPr lang="ja-JP" altLang="en-US" dirty="0" smtClean="0"/>
              <a:t>楽曲ジャンル推定には深層学習が用いられるようになっているが、計算コストが大きい</a:t>
            </a:r>
            <a:endParaRPr lang="en-US" altLang="ja-JP" dirty="0" smtClean="0"/>
          </a:p>
          <a:p>
            <a:endParaRPr lang="en-US" altLang="ja-JP" dirty="0"/>
          </a:p>
          <a:p>
            <a:pPr>
              <a:lnSpc>
                <a:spcPct val="100000"/>
              </a:lnSpc>
            </a:pPr>
            <a:r>
              <a:rPr lang="ja-JP" altLang="en-US" dirty="0" smtClean="0"/>
              <a:t>楽曲ジャンル推定をユーザ投稿型の</a:t>
            </a:r>
            <a:r>
              <a:rPr lang="en-US" altLang="ja-JP" dirty="0" smtClean="0"/>
              <a:t>SNS</a:t>
            </a:r>
            <a:r>
              <a:rPr lang="ja-JP" altLang="en-US" dirty="0" smtClean="0"/>
              <a:t>などで実現する場合に分散処理が必要となっている</a:t>
            </a:r>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pPr>
              <a:lnSpc>
                <a:spcPct val="100000"/>
              </a:lnSpc>
            </a:pPr>
            <a:r>
              <a:rPr lang="en-US" altLang="ja-JP" dirty="0" smtClean="0"/>
              <a:t>SNS</a:t>
            </a:r>
            <a:r>
              <a:rPr lang="ja-JP" altLang="en-US" dirty="0" smtClean="0"/>
              <a:t>などに投稿される大量楽曲データのジャンル抽出・ジャンル推定処理．</a:t>
            </a:r>
            <a:endParaRPr lang="en-US" altLang="ja-JP" dirty="0" smtClean="0"/>
          </a:p>
          <a:p>
            <a:pPr marL="0" indent="0">
              <a:buNone/>
            </a:pPr>
            <a:endParaRPr lang="en-US" altLang="ja-JP" dirty="0" smtClean="0"/>
          </a:p>
          <a:p>
            <a:r>
              <a:rPr lang="ja-JP" altLang="en-US" dirty="0"/>
              <a:t>複数</a:t>
            </a:r>
            <a:r>
              <a:rPr lang="ja-JP" altLang="en-US" dirty="0" smtClean="0"/>
              <a:t>サーバを利用したラウンドロビン方式の負荷分散を導入した処理時間の短縮．</a:t>
            </a:r>
            <a:endParaRPr lang="en-US" altLang="ja-JP" dirty="0" smtClean="0"/>
          </a:p>
          <a:p>
            <a:endParaRPr lang="en-US" altLang="ja-JP" dirty="0"/>
          </a:p>
          <a:p>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977550" y="5617940"/>
            <a:ext cx="2078951" cy="830997"/>
          </a:xfrm>
          <a:prstGeom prst="rect">
            <a:avLst/>
          </a:prstGeom>
          <a:noFill/>
        </p:spPr>
        <p:txBody>
          <a:bodyPr wrap="square" rtlCol="0">
            <a:spAutoFit/>
          </a:bodyPr>
          <a:lstStyle/>
          <a:p>
            <a:r>
              <a:rPr kumimoji="1" lang="ja-JP" altLang="en-US" sz="1600" dirty="0" smtClean="0"/>
              <a:t>複数のサーバーで</a:t>
            </a:r>
            <a:endParaRPr kumimoji="1" lang="en-US" altLang="ja-JP" sz="1600" dirty="0" smtClean="0"/>
          </a:p>
          <a:p>
            <a:r>
              <a:rPr lang="ja-JP" altLang="en-US" sz="1600" dirty="0" smtClean="0"/>
              <a:t>機械学習</a:t>
            </a:r>
            <a:r>
              <a:rPr kumimoji="1" lang="ja-JP" altLang="en-US" sz="1600" dirty="0" smtClean="0"/>
              <a:t>を利用し楽曲をジャンル</a:t>
            </a:r>
            <a:r>
              <a:rPr lang="ja-JP" altLang="en-US" sz="1600" dirty="0"/>
              <a:t>推定</a:t>
            </a:r>
            <a:endParaRPr kumimoji="1" lang="ja-JP" altLang="en-US" sz="1600" dirty="0"/>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650500"/>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629199" y="483281"/>
            <a:ext cx="2679590" cy="646331"/>
          </a:xfrm>
          <a:prstGeom prst="rect">
            <a:avLst/>
          </a:prstGeom>
          <a:noFill/>
        </p:spPr>
        <p:txBody>
          <a:bodyPr wrap="square" rtlCol="0">
            <a:spAutoFit/>
          </a:bodyPr>
          <a:lstStyle/>
          <a:p>
            <a:pPr algn="ctr"/>
            <a:r>
              <a:rPr kumimoji="1" lang="ja-JP" altLang="en-US" dirty="0" smtClean="0"/>
              <a:t>楽曲から特徴を抽出し</a:t>
            </a:r>
            <a:endParaRPr kumimoji="1" lang="en-US" altLang="ja-JP" dirty="0" smtClean="0"/>
          </a:p>
          <a:p>
            <a:pPr algn="ctr"/>
            <a:r>
              <a:rPr kumimoji="1" lang="ja-JP" altLang="en-US" dirty="0" smtClean="0"/>
              <a:t>機械学習</a:t>
            </a:r>
            <a:endParaRPr kumimoji="1" lang="ja-JP" altLang="en-US" dirty="0"/>
          </a:p>
        </p:txBody>
      </p:sp>
      <p:sp>
        <p:nvSpPr>
          <p:cNvPr id="5" name="テキスト ボックス 4"/>
          <p:cNvSpPr txBox="1"/>
          <p:nvPr/>
        </p:nvSpPr>
        <p:spPr>
          <a:xfrm>
            <a:off x="1987824" y="2830609"/>
            <a:ext cx="3808674" cy="584775"/>
          </a:xfrm>
          <a:prstGeom prst="rect">
            <a:avLst/>
          </a:prstGeom>
          <a:noFill/>
        </p:spPr>
        <p:txBody>
          <a:bodyPr wrap="square" rtlCol="0">
            <a:spAutoFit/>
          </a:bodyPr>
          <a:lstStyle/>
          <a:p>
            <a:pPr algn="ctr"/>
            <a:r>
              <a:rPr kumimoji="1" lang="ja-JP" altLang="en-US" sz="1600" dirty="0" smtClean="0"/>
              <a:t>楽曲の周波数から</a:t>
            </a:r>
            <a:endParaRPr kumimoji="1" lang="en-US" altLang="ja-JP" sz="1600" dirty="0" smtClean="0"/>
          </a:p>
          <a:p>
            <a:pPr algn="ctr"/>
            <a:r>
              <a:rPr kumimoji="1" lang="ja-JP" altLang="en-US" sz="1600" dirty="0" smtClean="0"/>
              <a:t>スペクトログラムを作成し</a:t>
            </a:r>
            <a:r>
              <a:rPr kumimoji="1" lang="en-US" altLang="ja-JP" sz="1600" dirty="0" smtClean="0"/>
              <a:t>CNN</a:t>
            </a:r>
            <a:r>
              <a:rPr kumimoji="1" lang="ja-JP" altLang="en-US" sz="1600" dirty="0" smtClean="0"/>
              <a:t>で機械学習</a:t>
            </a:r>
            <a:endParaRPr kumimoji="1" lang="ja-JP" altLang="en-US" sz="1600" dirty="0"/>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ジャンル推定された楽曲</a:t>
            </a:r>
            <a:endParaRPr kumimoji="1" lang="ja-JP" altLang="en-US" dirty="0"/>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ジャンルマッチングなどに応用</a:t>
            </a:r>
            <a:endParaRPr kumimoji="1" lang="ja-JP" altLang="en-US" dirty="0"/>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単機サーバと複数サーバでジャンル推定処理を行い．その処理にかかった時間と分類精度を比較することで実現可能性を検証する．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ja-JP" dirty="0" smtClean="0"/>
              <a:t>ジャンル</a:t>
            </a:r>
            <a:r>
              <a:rPr lang="ja-JP" altLang="ja-JP" dirty="0"/>
              <a:t>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r>
              <a:rPr lang="ja-JP" altLang="en-US" dirty="0"/>
              <a:t>ジャンル推定モデルに使用したデータセット：</a:t>
            </a:r>
            <a:r>
              <a:rPr lang="en-US" altLang="ja-JP" dirty="0"/>
              <a:t>FMA_SMALL</a:t>
            </a:r>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909053899"/>
              </p:ext>
            </p:extLst>
          </p:nvPr>
        </p:nvGraphicFramePr>
        <p:xfrm>
          <a:off x="795127" y="3013543"/>
          <a:ext cx="7450375" cy="1137038"/>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6851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216540325"/>
                  </a:ext>
                </a:extLst>
              </a:tr>
              <a:tr h="568519">
                <a:tc>
                  <a:txBody>
                    <a:bodyPr/>
                    <a:lstStyle/>
                    <a:p>
                      <a:r>
                        <a:rPr kumimoji="1" lang="en-US" altLang="ja-JP" dirty="0" smtClean="0"/>
                        <a:t>Latin</a:t>
                      </a:r>
                      <a:endParaRPr kumimoji="1" lang="ja-JP" altLang="en-US" dirty="0"/>
                    </a:p>
                  </a:txBody>
                  <a:tcPr/>
                </a:tc>
                <a:tc>
                  <a:txBody>
                    <a:bodyPr/>
                    <a:lstStyle/>
                    <a:p>
                      <a:r>
                        <a:rPr kumimoji="1" lang="en-US" altLang="ja-JP" dirty="0" smtClean="0"/>
                        <a:t>Pop</a:t>
                      </a:r>
                      <a:endParaRPr kumimoji="1" lang="ja-JP" altLang="en-US" dirty="0"/>
                    </a:p>
                  </a:txBody>
                  <a:tcPr/>
                </a:tc>
                <a:tc>
                  <a:txBody>
                    <a:bodyPr/>
                    <a:lstStyle/>
                    <a:p>
                      <a:r>
                        <a:rPr kumimoji="1" lang="en-US" altLang="ja-JP" dirty="0" smtClean="0"/>
                        <a:t>Rock</a:t>
                      </a:r>
                      <a:endParaRPr kumimoji="1" lang="ja-JP" altLang="en-US" dirty="0"/>
                    </a:p>
                  </a:txBody>
                  <a:tcPr/>
                </a:tc>
                <a:tc>
                  <a:txBody>
                    <a:bodyPr/>
                    <a:lstStyle/>
                    <a:p>
                      <a:r>
                        <a:rPr kumimoji="1" lang="en-US" altLang="ja-JP" dirty="0" smtClean="0"/>
                        <a:t>Punk</a:t>
                      </a:r>
                      <a:endParaRPr kumimoji="1" lang="ja-JP" altLang="en-US" dirty="0"/>
                    </a:p>
                  </a:txBody>
                  <a:tcPr/>
                </a:tc>
                <a:tc>
                  <a:txBody>
                    <a:bodyPr/>
                    <a:lstStyle/>
                    <a:p>
                      <a:r>
                        <a:rPr kumimoji="1" lang="en-US" altLang="ja-JP" dirty="0" err="1" smtClean="0"/>
                        <a:t>Etc</a:t>
                      </a:r>
                      <a:endParaRPr kumimoji="1" lang="ja-JP" altLang="en-US" dirty="0"/>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smtClean="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3183</TotalTime>
  <Words>1343</Words>
  <Application>Microsoft Office PowerPoint</Application>
  <PresentationFormat>画面に合わせる (4:3)</PresentationFormat>
  <Paragraphs>234</Paragraphs>
  <Slides>18</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PowerPoint プレゼンテーション</vt:lpstr>
      <vt:lpstr>実験</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実験方法</vt:lpstr>
      <vt:lpstr>実験結果（処理速度）</vt:lpstr>
      <vt:lpstr>実験結果(分類精度)</vt:lpstr>
      <vt:lpstr>実験結果</vt:lpstr>
      <vt:lpstr>実験の考察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212</cp:revision>
  <cp:lastPrinted>2021-07-27T10:31:59Z</cp:lastPrinted>
  <dcterms:created xsi:type="dcterms:W3CDTF">2018-06-14T09:18:55Z</dcterms:created>
  <dcterms:modified xsi:type="dcterms:W3CDTF">2022-01-19T05:50:29Z</dcterms:modified>
</cp:coreProperties>
</file>