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57" r:id="rId3"/>
    <p:sldId id="258" r:id="rId4"/>
    <p:sldId id="260" r:id="rId5"/>
    <p:sldId id="261" r:id="rId6"/>
    <p:sldId id="273" r:id="rId7"/>
    <p:sldId id="275" r:id="rId8"/>
    <p:sldId id="259" r:id="rId9"/>
    <p:sldId id="265" r:id="rId10"/>
    <p:sldId id="276" r:id="rId11"/>
    <p:sldId id="274"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94660"/>
  </p:normalViewPr>
  <p:slideViewPr>
    <p:cSldViewPr snapToGrid="0">
      <p:cViewPr varScale="1">
        <p:scale>
          <a:sx n="80" d="100"/>
          <a:sy n="80" d="100"/>
        </p:scale>
        <p:origin x="756"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2021/11/15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83651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2021/11/15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2021/11/15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2021/11/15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2021/11/15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2021/11/15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2021/11/15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e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r>
              <a:rPr kumimoji="1" lang="ja-JP" altLang="en-US" dirty="0" smtClean="0"/>
              <a:t>楽曲</a:t>
            </a:r>
            <a:r>
              <a:rPr kumimoji="1" lang="en-US" altLang="ja-JP" dirty="0" smtClean="0"/>
              <a:t>SNS</a:t>
            </a:r>
            <a:r>
              <a:rPr kumimoji="1" lang="ja-JP" altLang="en-US" dirty="0" smtClean="0"/>
              <a:t>における楽曲コンテンツと動画コンテンツの並列マッチング処理システム</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1821144:</a:t>
            </a:r>
            <a:r>
              <a:rPr kumimoji="1" lang="ja-JP" altLang="en-US" dirty="0" smtClean="0"/>
              <a:t>吉井  智哉　指導教員：</a:t>
            </a:r>
            <a:r>
              <a:rPr lang="ja-JP" altLang="en-US" dirty="0" smtClean="0"/>
              <a:t>鷹野　孝</a:t>
            </a:r>
            <a:r>
              <a:rPr lang="ja-JP" altLang="en-US" dirty="0"/>
              <a:t>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6"/>
            <a:ext cx="7886700" cy="740105"/>
          </a:xfrm>
        </p:spPr>
        <p:txBody>
          <a:bodyPr/>
          <a:lstStyle/>
          <a:p>
            <a:r>
              <a:rPr kumimoji="1" lang="en-US" altLang="ja-JP" dirty="0" smtClean="0"/>
              <a:t>Categorize.py</a:t>
            </a:r>
            <a:endParaRPr kumimoji="1" lang="ja-JP" altLang="en-US" dirty="0"/>
          </a:p>
        </p:txBody>
      </p:sp>
      <p:sp>
        <p:nvSpPr>
          <p:cNvPr id="3" name="コンテンツ プレースホルダー 2"/>
          <p:cNvSpPr>
            <a:spLocks noGrp="1"/>
          </p:cNvSpPr>
          <p:nvPr>
            <p:ph idx="1"/>
          </p:nvPr>
        </p:nvSpPr>
        <p:spPr>
          <a:xfrm>
            <a:off x="628650" y="1200647"/>
            <a:ext cx="7886700" cy="4976316"/>
          </a:xfrm>
        </p:spPr>
        <p:txBody>
          <a:bodyPr/>
          <a:lstStyle/>
          <a:p>
            <a:pPr marL="0" indent="0">
              <a:buNone/>
            </a:pPr>
            <a:r>
              <a:rPr kumimoji="1" lang="en-US" altLang="ja-JP" dirty="0" smtClean="0"/>
              <a:t>FMA_SMALL</a:t>
            </a:r>
            <a:r>
              <a:rPr kumimoji="1" lang="ja-JP" altLang="en-US" dirty="0" smtClean="0"/>
              <a:t>という</a:t>
            </a:r>
            <a:r>
              <a:rPr kumimoji="1" lang="ja-JP" altLang="en-US" dirty="0" smtClean="0"/>
              <a:t>データセットの一部を使用し</a:t>
            </a:r>
            <a:endParaRPr kumimoji="1" lang="en-US" altLang="ja-JP" dirty="0" smtClean="0"/>
          </a:p>
          <a:p>
            <a:pPr marL="0" indent="0">
              <a:buNone/>
            </a:pPr>
            <a:r>
              <a:rPr kumimoji="1" lang="ja-JP" altLang="en-US" dirty="0" smtClean="0"/>
              <a:t>音楽</a:t>
            </a:r>
            <a:r>
              <a:rPr kumimoji="1" lang="ja-JP" altLang="en-US" dirty="0" smtClean="0"/>
              <a:t>ジャンル分類をするモデルの作成・学習・評価をするプログラム</a:t>
            </a:r>
            <a:r>
              <a:rPr kumimoji="1" lang="en-US" altLang="ja-JP" dirty="0" smtClean="0"/>
              <a:t>.</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pic>
        <p:nvPicPr>
          <p:cNvPr id="5" name="図 4"/>
          <p:cNvPicPr>
            <a:picLocks noChangeAspect="1"/>
          </p:cNvPicPr>
          <p:nvPr/>
        </p:nvPicPr>
        <p:blipFill rotWithShape="1">
          <a:blip r:embed="rId2"/>
          <a:srcRect t="12508"/>
          <a:stretch/>
        </p:blipFill>
        <p:spPr>
          <a:xfrm>
            <a:off x="628650" y="2697493"/>
            <a:ext cx="7163628" cy="3569163"/>
          </a:xfrm>
          <a:prstGeom prst="rect">
            <a:avLst/>
          </a:prstGeom>
        </p:spPr>
      </p:pic>
    </p:spTree>
    <p:extLst>
      <p:ext uri="{BB962C8B-B14F-4D97-AF65-F5344CB8AC3E}">
        <p14:creationId xmlns:p14="http://schemas.microsoft.com/office/powerpoint/2010/main" val="1777437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LibROSA</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上記二つのプログラムで使用したパッケージ</a:t>
            </a:r>
            <a:endParaRPr kumimoji="1" lang="en-US" altLang="ja-JP" dirty="0" smtClean="0"/>
          </a:p>
          <a:p>
            <a:pPr marL="0" indent="0">
              <a:buNone/>
            </a:pPr>
            <a:endParaRPr lang="en-US" altLang="ja-JP" dirty="0"/>
          </a:p>
          <a:p>
            <a:pPr marL="0" indent="0">
              <a:buNone/>
            </a:pPr>
            <a:r>
              <a:rPr lang="ja-JP" altLang="en-US" dirty="0" smtClean="0"/>
              <a:t>音楽</a:t>
            </a:r>
            <a:r>
              <a:rPr lang="ja-JP" altLang="en-US" dirty="0"/>
              <a:t>と音声の解析のため</a:t>
            </a:r>
            <a:r>
              <a:rPr lang="ja-JP" altLang="en-US" dirty="0" smtClean="0"/>
              <a:t>の</a:t>
            </a:r>
            <a:r>
              <a:rPr lang="en-US" altLang="ja-JP" dirty="0" smtClean="0"/>
              <a:t>python</a:t>
            </a:r>
            <a:r>
              <a:rPr lang="ja-JP" altLang="en-US" dirty="0" smtClean="0"/>
              <a:t>パッケージ</a:t>
            </a:r>
            <a:endParaRPr lang="en-US" altLang="ja-JP" dirty="0" smtClean="0"/>
          </a:p>
          <a:p>
            <a:pPr marL="0" indent="0">
              <a:buNone/>
            </a:pPr>
            <a:endParaRPr kumimoji="1" lang="en-US" altLang="ja-JP" dirty="0"/>
          </a:p>
          <a:p>
            <a:pPr marL="0" indent="0">
              <a:buNone/>
            </a:pPr>
            <a:r>
              <a:rPr lang="ja-JP" altLang="en-US" dirty="0" smtClean="0"/>
              <a:t>スペクトル解析、テンポの分析、画像出力など、音楽の分析に必要な機能があらかじめ実装されている。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966181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a:normAutofit lnSpcReduction="10000"/>
          </a:bodyPr>
          <a:lstStyle/>
          <a:p>
            <a:pPr algn="just">
              <a:lnSpc>
                <a:spcPct val="120000"/>
              </a:lnSpc>
            </a:pPr>
            <a:r>
              <a:rPr lang="ja-JP" altLang="en-US" dirty="0"/>
              <a:t>スマートフォンなどで</a:t>
            </a:r>
            <a:r>
              <a:rPr lang="ja-JP" altLang="en-US" dirty="0" smtClean="0"/>
              <a:t>誰でも</a:t>
            </a:r>
            <a:r>
              <a:rPr lang="ja-JP" altLang="en-US" dirty="0"/>
              <a:t>音楽</a:t>
            </a:r>
            <a:r>
              <a:rPr lang="ja-JP" altLang="en-US" dirty="0" smtClean="0"/>
              <a:t>を</a:t>
            </a:r>
            <a:r>
              <a:rPr lang="ja-JP" altLang="en-US" dirty="0"/>
              <a:t>投稿</a:t>
            </a:r>
            <a:r>
              <a:rPr lang="ja-JP" altLang="en-US" dirty="0" smtClean="0"/>
              <a:t>する</a:t>
            </a:r>
            <a:r>
              <a:rPr lang="ja-JP" altLang="en-US" dirty="0"/>
              <a:t>ことが可能になっている．そのため</a:t>
            </a:r>
            <a:r>
              <a:rPr lang="en-US" altLang="ja-JP" dirty="0"/>
              <a:t>SNS</a:t>
            </a:r>
            <a:r>
              <a:rPr lang="ja-JP" altLang="en-US" dirty="0"/>
              <a:t>などに投稿される楽曲が大量になってきた．</a:t>
            </a:r>
            <a:endParaRPr lang="en-US" altLang="ja-JP" dirty="0"/>
          </a:p>
          <a:p>
            <a:pPr algn="just">
              <a:lnSpc>
                <a:spcPct val="120000"/>
              </a:lnSpc>
            </a:pPr>
            <a:r>
              <a:rPr lang="ja-JP" altLang="en-US" dirty="0"/>
              <a:t>同様に，動画共有を目的とした</a:t>
            </a:r>
            <a:r>
              <a:rPr lang="en-US" altLang="ja-JP" dirty="0"/>
              <a:t>SNS</a:t>
            </a:r>
            <a:r>
              <a:rPr lang="ja-JP" altLang="en-US" dirty="0"/>
              <a:t>が普及している．</a:t>
            </a:r>
            <a:endParaRPr lang="en-US" altLang="ja-JP" dirty="0"/>
          </a:p>
          <a:p>
            <a:pPr algn="just">
              <a:lnSpc>
                <a:spcPct val="120000"/>
              </a:lnSpc>
            </a:pPr>
            <a:r>
              <a:rPr lang="ja-JP" altLang="en-US" dirty="0"/>
              <a:t>これらの楽曲コンテンツや動画コンテンツを統合して，付加価値の高い新しいコンテンツを生成できると考えられる．</a:t>
            </a: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lang="en-US" altLang="ja-JP" dirty="0"/>
          </a:p>
          <a:p>
            <a:pPr marL="0" indent="0">
              <a:lnSpc>
                <a:spcPct val="120000"/>
              </a:lnSpc>
              <a:buNone/>
            </a:pPr>
            <a:endParaRPr kumimoji="1" lang="en-US" altLang="ja-JP" dirty="0"/>
          </a:p>
          <a:p>
            <a:pPr marL="0" indent="0">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pic>
        <p:nvPicPr>
          <p:cNvPr id="32" name="図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34" name="テキスト ボックス 33"/>
          <p:cNvSpPr txBox="1"/>
          <p:nvPr/>
        </p:nvSpPr>
        <p:spPr>
          <a:xfrm>
            <a:off x="2433474" y="5670353"/>
            <a:ext cx="691763" cy="646331"/>
          </a:xfrm>
          <a:prstGeom prst="rect">
            <a:avLst/>
          </a:prstGeom>
          <a:noFill/>
        </p:spPr>
        <p:txBody>
          <a:bodyPr wrap="square" rtlCol="0">
            <a:spAutoFit/>
          </a:bodyPr>
          <a:lstStyle/>
          <a:p>
            <a:r>
              <a:rPr kumimoji="1" lang="ja-JP" altLang="en-US" sz="3600" dirty="0" smtClean="0"/>
              <a:t>＋</a:t>
            </a:r>
            <a:endParaRPr kumimoji="1" lang="ja-JP" altLang="en-US" sz="3600" dirty="0"/>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sp>
        <p:nvSpPr>
          <p:cNvPr id="36" name="テキスト ボックス 35"/>
          <p:cNvSpPr txBox="1"/>
          <p:nvPr/>
        </p:nvSpPr>
        <p:spPr>
          <a:xfrm>
            <a:off x="3590257" y="6484440"/>
            <a:ext cx="868942" cy="369332"/>
          </a:xfrm>
          <a:prstGeom prst="rect">
            <a:avLst/>
          </a:prstGeom>
          <a:noFill/>
        </p:spPr>
        <p:txBody>
          <a:bodyPr wrap="square" rtlCol="0">
            <a:spAutoFit/>
          </a:bodyPr>
          <a:lstStyle/>
          <a:p>
            <a:r>
              <a:rPr kumimoji="1" lang="ja-JP" altLang="en-US" dirty="0" smtClean="0"/>
              <a:t>動画</a:t>
            </a:r>
            <a:endParaRPr kumimoji="1" lang="ja-JP" altLang="en-US" dirty="0"/>
          </a:p>
        </p:txBody>
      </p:sp>
      <p:pic>
        <p:nvPicPr>
          <p:cNvPr id="37" name="図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38" name="図 3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39" name="テキスト ボックス 38"/>
          <p:cNvSpPr txBox="1"/>
          <p:nvPr/>
        </p:nvSpPr>
        <p:spPr>
          <a:xfrm>
            <a:off x="6162261" y="6508764"/>
            <a:ext cx="1960480" cy="369332"/>
          </a:xfrm>
          <a:prstGeom prst="rect">
            <a:avLst/>
          </a:prstGeom>
          <a:noFill/>
        </p:spPr>
        <p:txBody>
          <a:bodyPr wrap="square" rtlCol="0">
            <a:spAutoFit/>
          </a:bodyPr>
          <a:lstStyle/>
          <a:p>
            <a:r>
              <a:rPr kumimoji="1" lang="ja-JP" altLang="en-US" dirty="0" smtClean="0"/>
              <a:t>音楽付きの動画</a:t>
            </a:r>
            <a:endParaRPr kumimoji="1" lang="ja-JP" altLang="en-US" dirty="0"/>
          </a:p>
        </p:txBody>
      </p:sp>
      <p:sp>
        <p:nvSpPr>
          <p:cNvPr id="5" name="右矢印 4"/>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128591"/>
          </a:xfrm>
        </p:spPr>
        <p:txBody>
          <a:bodyPr>
            <a:normAutofit lnSpcReduction="10000"/>
          </a:bodyPr>
          <a:lstStyle/>
          <a:p>
            <a:r>
              <a:rPr lang="ja-JP" altLang="en-US" u="sng" dirty="0">
                <a:latin typeface="+mn-ea"/>
              </a:rPr>
              <a:t>動画の</a:t>
            </a:r>
            <a:r>
              <a:rPr lang="ja-JP" altLang="en-US" u="sng" dirty="0" smtClean="0">
                <a:latin typeface="+mn-ea"/>
              </a:rPr>
              <a:t>印象評価データセット</a:t>
            </a:r>
            <a:endParaRPr lang="en-US" altLang="ja-JP" u="sng" dirty="0">
              <a:latin typeface="+mn-ea"/>
            </a:endParaRPr>
          </a:p>
          <a:p>
            <a:pPr marL="0" indent="0">
              <a:buNone/>
            </a:pPr>
            <a:r>
              <a:rPr lang="en-US" altLang="ja-JP" dirty="0" smtClean="0">
                <a:latin typeface="+mn-ea"/>
              </a:rPr>
              <a:t>[</a:t>
            </a:r>
            <a:r>
              <a:rPr lang="en-US" altLang="ja-JP" dirty="0">
                <a:latin typeface="+mn-ea"/>
              </a:rPr>
              <a:t>2015 </a:t>
            </a:r>
            <a:r>
              <a:rPr lang="ja-JP" altLang="en-US" dirty="0">
                <a:latin typeface="+mn-ea"/>
              </a:rPr>
              <a:t>大野</a:t>
            </a:r>
            <a:r>
              <a:rPr lang="en-US" altLang="ja-JP" dirty="0">
                <a:latin typeface="+mn-ea"/>
              </a:rPr>
              <a:t>]</a:t>
            </a:r>
            <a:r>
              <a:rPr lang="ja-JP" altLang="en-US" dirty="0">
                <a:latin typeface="+mn-ea"/>
              </a:rPr>
              <a:t>大野直樹，中村聡史，山本岳洋</a:t>
            </a:r>
            <a:r>
              <a:rPr lang="ja-JP" altLang="en-US" dirty="0" smtClean="0">
                <a:latin typeface="+mn-ea"/>
              </a:rPr>
              <a:t>，後藤</a:t>
            </a:r>
            <a:r>
              <a:rPr lang="ja-JP" altLang="en-US" dirty="0">
                <a:latin typeface="+mn-ea"/>
              </a:rPr>
              <a:t>真孝</a:t>
            </a:r>
            <a:r>
              <a:rPr lang="ja-JP" altLang="en-US" dirty="0" smtClean="0">
                <a:latin typeface="+mn-ea"/>
              </a:rPr>
              <a:t>，</a:t>
            </a:r>
            <a:endParaRPr lang="en-US" altLang="ja-JP" dirty="0" smtClean="0">
              <a:latin typeface="+mn-ea"/>
            </a:endParaRPr>
          </a:p>
          <a:p>
            <a:pPr marL="0" indent="0">
              <a:buNone/>
            </a:pPr>
            <a:r>
              <a:rPr kumimoji="1" lang="ja-JP" altLang="en-US" dirty="0" smtClean="0">
                <a:latin typeface="+mn-ea"/>
              </a:rPr>
              <a:t>「</a:t>
            </a:r>
            <a:r>
              <a:rPr kumimoji="1" lang="ja-JP" altLang="en-US" dirty="0">
                <a:latin typeface="+mn-ea"/>
              </a:rPr>
              <a:t>音楽動画への印象評価データセット構築とその特性の</a:t>
            </a:r>
            <a:r>
              <a:rPr kumimoji="1" lang="ja-JP" altLang="en-US" dirty="0" smtClean="0">
                <a:latin typeface="+mn-ea"/>
              </a:rPr>
              <a:t>調査</a:t>
            </a:r>
            <a:r>
              <a:rPr kumimoji="1" lang="ja-JP" altLang="en-US" dirty="0">
                <a:latin typeface="+mn-ea"/>
              </a:rPr>
              <a:t>」</a:t>
            </a:r>
            <a:r>
              <a:rPr lang="ja-JP" altLang="en-US" dirty="0">
                <a:latin typeface="+mn-ea"/>
              </a:rPr>
              <a:t>，情報処理学会，</a:t>
            </a:r>
            <a:r>
              <a:rPr lang="en-US" altLang="ja-JP" dirty="0">
                <a:latin typeface="+mn-ea"/>
              </a:rPr>
              <a:t>2015</a:t>
            </a:r>
            <a:endParaRPr kumimoji="1" lang="en-US" altLang="ja-JP" dirty="0">
              <a:latin typeface="+mn-ea"/>
            </a:endParaRPr>
          </a:p>
          <a:p>
            <a:pPr marL="0" indent="0">
              <a:buNone/>
            </a:pPr>
            <a:endParaRPr kumimoji="1" lang="en-US" altLang="ja-JP" dirty="0">
              <a:latin typeface="+mn-ea"/>
            </a:endParaRPr>
          </a:p>
          <a:p>
            <a:r>
              <a:rPr lang="ja-JP" altLang="en-US" u="sng" dirty="0" smtClean="0">
                <a:latin typeface="+mn-ea"/>
              </a:rPr>
              <a:t>動画からの印象推定</a:t>
            </a:r>
            <a:endParaRPr lang="en-US" altLang="ja-JP" u="sng" dirty="0">
              <a:latin typeface="+mn-ea"/>
            </a:endParaRPr>
          </a:p>
          <a:p>
            <a:pPr marL="0" indent="0">
              <a:buNone/>
            </a:pPr>
            <a:r>
              <a:rPr lang="en-US" altLang="ja-JP" dirty="0" smtClean="0">
                <a:latin typeface="+mn-ea"/>
              </a:rPr>
              <a:t>[</a:t>
            </a:r>
            <a:r>
              <a:rPr lang="en-US" altLang="ja-JP" dirty="0">
                <a:latin typeface="+mn-ea"/>
              </a:rPr>
              <a:t>2016 </a:t>
            </a:r>
            <a:r>
              <a:rPr lang="ja-JP" altLang="en-US" dirty="0">
                <a:latin typeface="+mn-ea"/>
              </a:rPr>
              <a:t>清水</a:t>
            </a:r>
            <a:r>
              <a:rPr lang="en-US" altLang="ja-JP" dirty="0">
                <a:latin typeface="+mn-ea"/>
              </a:rPr>
              <a:t>]</a:t>
            </a:r>
            <a:r>
              <a:rPr lang="ja-JP" altLang="en-US" dirty="0">
                <a:latin typeface="+mn-ea"/>
              </a:rPr>
              <a:t>清水</a:t>
            </a:r>
            <a:r>
              <a:rPr lang="ja-JP" altLang="en-US" dirty="0"/>
              <a:t>柚里奈</a:t>
            </a:r>
            <a:r>
              <a:rPr lang="ja-JP" altLang="en-US" dirty="0">
                <a:latin typeface="+mn-ea"/>
              </a:rPr>
              <a:t>，菅野</a:t>
            </a:r>
            <a:r>
              <a:rPr lang="ja-JP" altLang="en-US" dirty="0"/>
              <a:t>沙也</a:t>
            </a:r>
            <a:r>
              <a:rPr lang="ja-JP" altLang="en-US" dirty="0">
                <a:latin typeface="+mn-ea"/>
              </a:rPr>
              <a:t>，伊藤</a:t>
            </a:r>
            <a:r>
              <a:rPr lang="ja-JP" altLang="en-US" dirty="0"/>
              <a:t>貴之</a:t>
            </a:r>
            <a:r>
              <a:rPr lang="en-US" altLang="ja-JP" dirty="0"/>
              <a:t> </a:t>
            </a:r>
            <a:r>
              <a:rPr lang="ja-JP" altLang="en-US" dirty="0" err="1">
                <a:latin typeface="+mn-ea"/>
              </a:rPr>
              <a:t>，</a:t>
            </a:r>
            <a:r>
              <a:rPr lang="ja-JP" altLang="en-US" dirty="0" smtClean="0">
                <a:latin typeface="+mn-ea"/>
              </a:rPr>
              <a:t>嵯峨山</a:t>
            </a:r>
            <a:endParaRPr lang="en-US" altLang="ja-JP" dirty="0" smtClean="0">
              <a:latin typeface="+mn-ea"/>
            </a:endParaRPr>
          </a:p>
          <a:p>
            <a:pPr marL="0" indent="0">
              <a:buNone/>
            </a:pPr>
            <a:r>
              <a:rPr lang="ja-JP" altLang="en-US" dirty="0" smtClean="0"/>
              <a:t>茂樹</a:t>
            </a:r>
            <a:r>
              <a:rPr lang="ja-JP" altLang="en-US" dirty="0">
                <a:latin typeface="+mn-ea"/>
              </a:rPr>
              <a:t>，高塚</a:t>
            </a:r>
            <a:r>
              <a:rPr lang="ja-JP" altLang="en-US" dirty="0"/>
              <a:t>正浩</a:t>
            </a:r>
            <a:r>
              <a:rPr lang="ja-JP" altLang="en-US" dirty="0">
                <a:latin typeface="+mn-ea"/>
              </a:rPr>
              <a:t>，「動画特徴量からの印象推定</a:t>
            </a:r>
            <a:r>
              <a:rPr lang="ja-JP" altLang="en-US">
                <a:latin typeface="+mn-ea"/>
              </a:rPr>
              <a:t>に</a:t>
            </a:r>
            <a:r>
              <a:rPr lang="ja-JP" altLang="en-US" smtClean="0">
                <a:latin typeface="+mn-ea"/>
              </a:rPr>
              <a:t>基づく動画</a:t>
            </a:r>
            <a:r>
              <a:rPr lang="en-US" altLang="ja-JP" dirty="0">
                <a:latin typeface="+mn-ea"/>
              </a:rPr>
              <a:t>BGM</a:t>
            </a:r>
            <a:r>
              <a:rPr lang="ja-JP" altLang="en-US" dirty="0">
                <a:latin typeface="+mn-ea"/>
              </a:rPr>
              <a:t>の自動素材選出」，</a:t>
            </a:r>
            <a:r>
              <a:rPr lang="en-US" altLang="ja-JP" dirty="0">
                <a:latin typeface="+mn-ea"/>
              </a:rPr>
              <a:t> NICOGRAPH 2016</a:t>
            </a:r>
          </a:p>
          <a:p>
            <a:pPr marL="0" indent="0">
              <a:buNone/>
            </a:pPr>
            <a:endParaRPr lang="en-US" altLang="ja-JP" dirty="0">
              <a:latin typeface="+mn-ea"/>
            </a:endParaRPr>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454665" y="1466396"/>
            <a:ext cx="8354290" cy="3574731"/>
          </a:xfrm>
        </p:spPr>
        <p:txBody>
          <a:bodyPr>
            <a:normAutofit fontScale="92500" lnSpcReduction="10000"/>
          </a:bodyPr>
          <a:lstStyle/>
          <a:p>
            <a:r>
              <a:rPr lang="ja-JP" altLang="en-US" dirty="0"/>
              <a:t>ユーザから投稿される大量のデータを合成する場合</a:t>
            </a:r>
            <a:r>
              <a:rPr lang="ja-JP" altLang="en-US" dirty="0" smtClean="0"/>
              <a:t>，</a:t>
            </a:r>
            <a:r>
              <a:rPr lang="ja-JP" altLang="en-US" dirty="0"/>
              <a:t>処理</a:t>
            </a:r>
            <a:r>
              <a:rPr lang="ja-JP" altLang="en-US" dirty="0" smtClean="0"/>
              <a:t>速度</a:t>
            </a:r>
            <a:r>
              <a:rPr lang="ja-JP" altLang="en-US" dirty="0"/>
              <a:t>をできるだけ早くすることが，サービス向上につながる．</a:t>
            </a:r>
            <a:endParaRPr lang="en-US" altLang="ja-JP" dirty="0"/>
          </a:p>
          <a:p>
            <a:endParaRPr lang="en-US" altLang="ja-JP" dirty="0"/>
          </a:p>
          <a:p>
            <a:r>
              <a:rPr lang="en-US" altLang="ja-JP" dirty="0"/>
              <a:t>1</a:t>
            </a:r>
            <a:r>
              <a:rPr lang="ja-JP" altLang="en-US" dirty="0"/>
              <a:t>台のサーバーで処理する</a:t>
            </a:r>
            <a:r>
              <a:rPr lang="ja-JP" altLang="en-US" dirty="0" smtClean="0"/>
              <a:t>と</a:t>
            </a:r>
            <a:r>
              <a:rPr lang="ja-JP" altLang="en-US" dirty="0"/>
              <a:t>処理</a:t>
            </a:r>
            <a:r>
              <a:rPr lang="ja-JP" altLang="en-US" dirty="0" smtClean="0"/>
              <a:t>時間</a:t>
            </a:r>
            <a:r>
              <a:rPr lang="ja-JP" altLang="en-US" dirty="0"/>
              <a:t>にも限界が生じるため，並列で処理する仕組みが必要である．</a:t>
            </a:r>
            <a:endParaRPr lang="en-US" altLang="ja-JP" dirty="0"/>
          </a:p>
          <a:p>
            <a:endParaRPr lang="en-US" altLang="ja-JP" dirty="0"/>
          </a:p>
          <a:p>
            <a:r>
              <a:rPr lang="ja-JP" altLang="en-US" dirty="0"/>
              <a:t>また，楽曲と動画を合成するための方法も検討する必要がある．</a:t>
            </a:r>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30" name="正方形/長方形 29"/>
          <p:cNvSpPr/>
          <p:nvPr/>
        </p:nvSpPr>
        <p:spPr>
          <a:xfrm>
            <a:off x="467336" y="5084290"/>
            <a:ext cx="2162379" cy="4090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smtClean="0"/>
              <a:t>大量の楽曲データ</a:t>
            </a:r>
            <a:endParaRPr kumimoji="1" lang="en-US" altLang="ja-JP" dirty="0" smtClean="0"/>
          </a:p>
        </p:txBody>
      </p:sp>
      <p:pic>
        <p:nvPicPr>
          <p:cNvPr id="32" name="図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4802063"/>
            <a:ext cx="427506" cy="427506"/>
          </a:xfrm>
          <a:prstGeom prst="rect">
            <a:avLst/>
          </a:prstGeom>
        </p:spPr>
      </p:pic>
      <p:pic>
        <p:nvPicPr>
          <p:cNvPr id="35" name="図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8593" y="5961703"/>
            <a:ext cx="427506" cy="427506"/>
          </a:xfrm>
          <a:prstGeom prst="rect">
            <a:avLst/>
          </a:prstGeom>
        </p:spPr>
      </p:pic>
      <p:pic>
        <p:nvPicPr>
          <p:cNvPr id="36" name="図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0641" y="5380328"/>
            <a:ext cx="427506" cy="427506"/>
          </a:xfrm>
          <a:prstGeom prst="rect">
            <a:avLst/>
          </a:prstGeom>
        </p:spPr>
      </p:pic>
      <p:sp>
        <p:nvSpPr>
          <p:cNvPr id="37" name="テキスト ボックス 36"/>
          <p:cNvSpPr txBox="1"/>
          <p:nvPr/>
        </p:nvSpPr>
        <p:spPr>
          <a:xfrm>
            <a:off x="3156668" y="6457230"/>
            <a:ext cx="2671638" cy="369332"/>
          </a:xfrm>
          <a:prstGeom prst="rect">
            <a:avLst/>
          </a:prstGeom>
          <a:noFill/>
        </p:spPr>
        <p:txBody>
          <a:bodyPr wrap="square" rtlCol="0">
            <a:spAutoFit/>
          </a:bodyPr>
          <a:lstStyle/>
          <a:p>
            <a:r>
              <a:rPr kumimoji="1" lang="ja-JP" altLang="en-US" dirty="0" smtClean="0"/>
              <a:t>処理を分散するサーバー</a:t>
            </a:r>
            <a:endParaRPr kumimoji="1" lang="ja-JP" altLang="en-US" dirty="0"/>
          </a:p>
        </p:txBody>
      </p:sp>
      <p:cxnSp>
        <p:nvCxnSpPr>
          <p:cNvPr id="39" name="直線矢印コネクタ 38"/>
          <p:cNvCxnSpPr>
            <a:stCxn id="30" idx="3"/>
            <a:endCxn id="32" idx="1"/>
          </p:cNvCxnSpPr>
          <p:nvPr/>
        </p:nvCxnSpPr>
        <p:spPr>
          <a:xfrm flipV="1">
            <a:off x="2629715" y="5015816"/>
            <a:ext cx="1490926" cy="272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0" idx="3"/>
            <a:endCxn id="36" idx="1"/>
          </p:cNvCxnSpPr>
          <p:nvPr/>
        </p:nvCxnSpPr>
        <p:spPr>
          <a:xfrm>
            <a:off x="2629715" y="5288792"/>
            <a:ext cx="1490926" cy="305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0" idx="3"/>
            <a:endCxn id="35" idx="1"/>
          </p:cNvCxnSpPr>
          <p:nvPr/>
        </p:nvCxnSpPr>
        <p:spPr>
          <a:xfrm>
            <a:off x="2629715" y="5288792"/>
            <a:ext cx="1498878" cy="886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466648" y="5932829"/>
            <a:ext cx="2162379" cy="40900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smtClean="0"/>
              <a:t>大量の動画データ</a:t>
            </a:r>
            <a:endParaRPr kumimoji="1" lang="en-US" altLang="ja-JP" dirty="0" smtClean="0"/>
          </a:p>
        </p:txBody>
      </p:sp>
      <p:cxnSp>
        <p:nvCxnSpPr>
          <p:cNvPr id="80" name="直線矢印コネクタ 79"/>
          <p:cNvCxnSpPr>
            <a:stCxn id="78" idx="3"/>
            <a:endCxn id="35" idx="1"/>
          </p:cNvCxnSpPr>
          <p:nvPr/>
        </p:nvCxnSpPr>
        <p:spPr>
          <a:xfrm>
            <a:off x="2629027" y="6137331"/>
            <a:ext cx="1499566" cy="38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1" name="直線矢印コネクタ 80"/>
          <p:cNvCxnSpPr>
            <a:stCxn id="78" idx="3"/>
            <a:endCxn id="32" idx="1"/>
          </p:cNvCxnSpPr>
          <p:nvPr/>
        </p:nvCxnSpPr>
        <p:spPr>
          <a:xfrm flipV="1">
            <a:off x="2629027" y="5015816"/>
            <a:ext cx="1491614" cy="112151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線矢印コネクタ 81"/>
          <p:cNvCxnSpPr>
            <a:stCxn id="78" idx="3"/>
            <a:endCxn id="36" idx="1"/>
          </p:cNvCxnSpPr>
          <p:nvPr/>
        </p:nvCxnSpPr>
        <p:spPr>
          <a:xfrm flipV="1">
            <a:off x="2629027" y="5594081"/>
            <a:ext cx="1491614" cy="5432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7" name="正方形/長方形 86"/>
          <p:cNvSpPr/>
          <p:nvPr/>
        </p:nvSpPr>
        <p:spPr>
          <a:xfrm>
            <a:off x="6178660" y="5337957"/>
            <a:ext cx="2615980" cy="72156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合成されたデータ</a:t>
            </a:r>
            <a:endParaRPr kumimoji="1" lang="ja-JP" altLang="en-US" dirty="0"/>
          </a:p>
        </p:txBody>
      </p:sp>
      <p:cxnSp>
        <p:nvCxnSpPr>
          <p:cNvPr id="95" name="直線矢印コネクタ 94"/>
          <p:cNvCxnSpPr>
            <a:stCxn id="3" idx="2"/>
            <a:endCxn id="87" idx="1"/>
          </p:cNvCxnSpPr>
          <p:nvPr/>
        </p:nvCxnSpPr>
        <p:spPr>
          <a:xfrm>
            <a:off x="4631810" y="5041127"/>
            <a:ext cx="1546850" cy="65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6" name="直線矢印コネクタ 95"/>
          <p:cNvCxnSpPr>
            <a:stCxn id="36" idx="3"/>
            <a:endCxn id="87" idx="1"/>
          </p:cNvCxnSpPr>
          <p:nvPr/>
        </p:nvCxnSpPr>
        <p:spPr>
          <a:xfrm>
            <a:off x="4548147" y="5594081"/>
            <a:ext cx="1630513" cy="10465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直線矢印コネクタ 96"/>
          <p:cNvCxnSpPr>
            <a:stCxn id="35" idx="3"/>
            <a:endCxn id="87" idx="1"/>
          </p:cNvCxnSpPr>
          <p:nvPr/>
        </p:nvCxnSpPr>
        <p:spPr>
          <a:xfrm flipV="1">
            <a:off x="4556099" y="5698739"/>
            <a:ext cx="1622561" cy="4767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a:lstStyle/>
          <a:p>
            <a:r>
              <a:rPr lang="ja-JP" altLang="en-US" sz="2800" dirty="0"/>
              <a:t>楽曲</a:t>
            </a:r>
            <a:r>
              <a:rPr lang="en-US" altLang="ja-JP" sz="2800" dirty="0"/>
              <a:t>SNS</a:t>
            </a:r>
            <a:r>
              <a:rPr lang="ja-JP" altLang="en-US" sz="2800" dirty="0"/>
              <a:t>における楽曲コンテンツと動画コンテンツの並列マッチング処理システムの</a:t>
            </a:r>
            <a:r>
              <a:rPr lang="ja-JP" altLang="en-US" dirty="0"/>
              <a:t>提案</a:t>
            </a:r>
            <a:endParaRPr kumimoji="1" lang="en-US" altLang="ja-JP" dirty="0"/>
          </a:p>
          <a:p>
            <a:pPr marL="0" indent="0">
              <a:buNone/>
            </a:pPr>
            <a:endParaRPr lang="en-US" altLang="ja-JP" dirty="0"/>
          </a:p>
          <a:p>
            <a:r>
              <a:rPr kumimoji="1" lang="ja-JP" altLang="en-US" dirty="0"/>
              <a:t>実験システムの</a:t>
            </a:r>
            <a:r>
              <a:rPr lang="ja-JP" altLang="en-US" dirty="0"/>
              <a:t>構築</a:t>
            </a:r>
            <a:endParaRPr kumimoji="1" lang="en-US" altLang="ja-JP" dirty="0"/>
          </a:p>
          <a:p>
            <a:pPr marL="0" indent="0">
              <a:buNone/>
            </a:pPr>
            <a:endParaRPr kumimoji="1" lang="en-US" altLang="ja-JP" dirty="0"/>
          </a:p>
          <a:p>
            <a:r>
              <a:rPr lang="ja-JP" altLang="en-US" dirty="0"/>
              <a:t>実験による，提案システムの実現可能性の評価</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5</a:t>
            </a:fld>
            <a:endParaRPr kumimoji="1" lang="ja-JP" altLang="en-US"/>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実験環境</a:t>
            </a:r>
            <a:endParaRPr kumimoji="1" lang="ja-JP" altLang="en-US" dirty="0"/>
          </a:p>
        </p:txBody>
      </p:sp>
      <p:graphicFrame>
        <p:nvGraphicFramePr>
          <p:cNvPr id="7" name="コンテンツ プレースホルダー 6"/>
          <p:cNvGraphicFramePr>
            <a:graphicFrameLocks noGrp="1"/>
          </p:cNvGraphicFramePr>
          <p:nvPr>
            <p:ph idx="1"/>
            <p:extLst>
              <p:ext uri="{D42A27DB-BD31-4B8C-83A1-F6EECF244321}">
                <p14:modId xmlns:p14="http://schemas.microsoft.com/office/powerpoint/2010/main" val="253861860"/>
              </p:ext>
            </p:extLst>
          </p:nvPr>
        </p:nvGraphicFramePr>
        <p:xfrm>
          <a:off x="628650" y="1825625"/>
          <a:ext cx="7799733" cy="741680"/>
        </p:xfrm>
        <a:graphic>
          <a:graphicData uri="http://schemas.openxmlformats.org/drawingml/2006/table">
            <a:tbl>
              <a:tblPr firstRow="1" bandRow="1">
                <a:tableStyleId>{5C22544A-7EE6-4342-B048-85BDC9FD1C3A}</a:tableStyleId>
              </a:tblPr>
              <a:tblGrid>
                <a:gridCol w="2599911">
                  <a:extLst>
                    <a:ext uri="{9D8B030D-6E8A-4147-A177-3AD203B41FA5}">
                      <a16:colId xmlns:a16="http://schemas.microsoft.com/office/drawing/2014/main" val="1402794385"/>
                    </a:ext>
                  </a:extLst>
                </a:gridCol>
                <a:gridCol w="2599911">
                  <a:extLst>
                    <a:ext uri="{9D8B030D-6E8A-4147-A177-3AD203B41FA5}">
                      <a16:colId xmlns:a16="http://schemas.microsoft.com/office/drawing/2014/main" val="88355118"/>
                    </a:ext>
                  </a:extLst>
                </a:gridCol>
                <a:gridCol w="2599911">
                  <a:extLst>
                    <a:ext uri="{9D8B030D-6E8A-4147-A177-3AD203B41FA5}">
                      <a16:colId xmlns:a16="http://schemas.microsoft.com/office/drawing/2014/main" val="1273748139"/>
                    </a:ext>
                  </a:extLst>
                </a:gridCol>
              </a:tblGrid>
              <a:tr h="370840">
                <a:tc>
                  <a:txBody>
                    <a:bodyPr/>
                    <a:lstStyle/>
                    <a:p>
                      <a:r>
                        <a:rPr kumimoji="1" lang="ja-JP" altLang="en-US" dirty="0" smtClean="0"/>
                        <a:t>機器名</a:t>
                      </a:r>
                      <a:endParaRPr kumimoji="1" lang="ja-JP" altLang="en-US" dirty="0"/>
                    </a:p>
                  </a:txBody>
                  <a:tcPr/>
                </a:tc>
                <a:tc>
                  <a:txBody>
                    <a:bodyPr/>
                    <a:lstStyle/>
                    <a:p>
                      <a:r>
                        <a:rPr kumimoji="1" lang="ja-JP" altLang="en-US" dirty="0" smtClean="0"/>
                        <a:t>台数</a:t>
                      </a:r>
                      <a:endParaRPr kumimoji="1" lang="ja-JP" altLang="en-US" dirty="0"/>
                    </a:p>
                  </a:txBody>
                  <a:tcPr/>
                </a:tc>
                <a:tc>
                  <a:txBody>
                    <a:bodyPr/>
                    <a:lstStyle/>
                    <a:p>
                      <a:r>
                        <a:rPr kumimoji="1" lang="en-US" altLang="ja-JP" dirty="0" smtClean="0"/>
                        <a:t>OS</a:t>
                      </a:r>
                      <a:endParaRPr kumimoji="1" lang="ja-JP" altLang="en-US" dirty="0"/>
                    </a:p>
                  </a:txBody>
                  <a:tcPr/>
                </a:tc>
                <a:extLst>
                  <a:ext uri="{0D108BD9-81ED-4DB2-BD59-A6C34878D82A}">
                    <a16:rowId xmlns:a16="http://schemas.microsoft.com/office/drawing/2014/main" val="3682346588"/>
                  </a:ext>
                </a:extLst>
              </a:tr>
              <a:tr h="370840">
                <a:tc>
                  <a:txBody>
                    <a:bodyPr/>
                    <a:lstStyle/>
                    <a:p>
                      <a:r>
                        <a:rPr kumimoji="1" lang="en-US" altLang="ja-JP" dirty="0" smtClean="0"/>
                        <a:t>Raspberry</a:t>
                      </a:r>
                      <a:r>
                        <a:rPr kumimoji="1" lang="en-US" altLang="ja-JP" baseline="0" dirty="0" smtClean="0"/>
                        <a:t> pi 4B 2G</a:t>
                      </a:r>
                      <a:endParaRPr kumimoji="1" lang="ja-JP" altLang="en-US" dirty="0"/>
                    </a:p>
                  </a:txBody>
                  <a:tcPr/>
                </a:tc>
                <a:tc>
                  <a:txBody>
                    <a:bodyPr/>
                    <a:lstStyle/>
                    <a:p>
                      <a:r>
                        <a:rPr kumimoji="1" lang="en-US" altLang="ja-JP" dirty="0" smtClean="0"/>
                        <a:t>2</a:t>
                      </a:r>
                      <a:endParaRPr kumimoji="1" lang="ja-JP" altLang="en-US" dirty="0"/>
                    </a:p>
                  </a:txBody>
                  <a:tcPr/>
                </a:tc>
                <a:tc>
                  <a:txBody>
                    <a:bodyPr/>
                    <a:lstStyle/>
                    <a:p>
                      <a:r>
                        <a:rPr kumimoji="1" lang="en-US" altLang="ja-JP" dirty="0" err="1" smtClean="0"/>
                        <a:t>Raspbian</a:t>
                      </a:r>
                      <a:endParaRPr kumimoji="1" lang="en-US" altLang="ja-JP" dirty="0" smtClean="0"/>
                    </a:p>
                  </a:txBody>
                  <a:tcPr/>
                </a:tc>
                <a:extLst>
                  <a:ext uri="{0D108BD9-81ED-4DB2-BD59-A6C34878D82A}">
                    <a16:rowId xmlns:a16="http://schemas.microsoft.com/office/drawing/2014/main" val="1746402446"/>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3" name="テキスト ボックス 2"/>
          <p:cNvSpPr txBox="1"/>
          <p:nvPr/>
        </p:nvSpPr>
        <p:spPr>
          <a:xfrm>
            <a:off x="739471" y="3427012"/>
            <a:ext cx="7474226" cy="923330"/>
          </a:xfrm>
          <a:prstGeom prst="rect">
            <a:avLst/>
          </a:prstGeom>
          <a:noFill/>
        </p:spPr>
        <p:txBody>
          <a:bodyPr wrap="square" rtlCol="0">
            <a:spAutoFit/>
          </a:bodyPr>
          <a:lstStyle/>
          <a:p>
            <a:r>
              <a:rPr kumimoji="1" lang="ja-JP" altLang="en-US" dirty="0" smtClean="0"/>
              <a:t>・ジャンル分け・動画と音楽の合成での並列処理で</a:t>
            </a:r>
            <a:r>
              <a:rPr lang="ja-JP" altLang="en-US" dirty="0"/>
              <a:t>使用</a:t>
            </a:r>
            <a:r>
              <a:rPr lang="ja-JP" altLang="en-US" dirty="0" smtClean="0"/>
              <a:t>する</a:t>
            </a:r>
            <a:r>
              <a:rPr lang="en-US" altLang="ja-JP" dirty="0" smtClean="0"/>
              <a:t>.</a:t>
            </a:r>
            <a:endParaRPr lang="en-US" altLang="ja-JP" dirty="0"/>
          </a:p>
          <a:p>
            <a:endParaRPr lang="en-US" altLang="ja-JP" dirty="0" smtClean="0"/>
          </a:p>
          <a:p>
            <a:r>
              <a:rPr lang="en-US" altLang="ja-JP" dirty="0" smtClean="0"/>
              <a:t>Python </a:t>
            </a:r>
            <a:r>
              <a:rPr lang="ja-JP" altLang="en-US" dirty="0" smtClean="0"/>
              <a:t>のバージョンは</a:t>
            </a:r>
            <a:r>
              <a:rPr lang="en-US" altLang="ja-JP" dirty="0" smtClean="0"/>
              <a:t>3.7.3</a:t>
            </a:r>
            <a:endParaRPr lang="en-US" altLang="ja-JP" dirty="0"/>
          </a:p>
        </p:txBody>
      </p:sp>
    </p:spTree>
    <p:extLst>
      <p:ext uri="{BB962C8B-B14F-4D97-AF65-F5344CB8AC3E}">
        <p14:creationId xmlns:p14="http://schemas.microsoft.com/office/powerpoint/2010/main" val="857118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grpSp>
        <p:nvGrpSpPr>
          <p:cNvPr id="16" name="グループ化 15"/>
          <p:cNvGrpSpPr/>
          <p:nvPr/>
        </p:nvGrpSpPr>
        <p:grpSpPr>
          <a:xfrm>
            <a:off x="-7018" y="1365954"/>
            <a:ext cx="1243054" cy="1744335"/>
            <a:chOff x="-7018" y="1365954"/>
            <a:chExt cx="1243054" cy="1744335"/>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446207" y="1365954"/>
              <a:ext cx="365760" cy="421419"/>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684746" y="1861096"/>
              <a:ext cx="365760" cy="421419"/>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38483" t="32680" r="38103" b="35667"/>
            <a:stretch/>
          </p:blipFill>
          <p:spPr>
            <a:xfrm>
              <a:off x="159493" y="1861095"/>
              <a:ext cx="365760" cy="421419"/>
            </a:xfrm>
            <a:prstGeom prst="rect">
              <a:avLst/>
            </a:prstGeom>
          </p:spPr>
        </p:pic>
        <p:sp>
          <p:nvSpPr>
            <p:cNvPr id="11" name="テキスト ボックス 10"/>
            <p:cNvSpPr txBox="1"/>
            <p:nvPr/>
          </p:nvSpPr>
          <p:spPr>
            <a:xfrm>
              <a:off x="-7018" y="2525514"/>
              <a:ext cx="1243054" cy="584775"/>
            </a:xfrm>
            <a:prstGeom prst="rect">
              <a:avLst/>
            </a:prstGeom>
            <a:noFill/>
          </p:spPr>
          <p:txBody>
            <a:bodyPr wrap="square" rtlCol="0">
              <a:spAutoFit/>
            </a:bodyPr>
            <a:lstStyle/>
            <a:p>
              <a:pPr algn="ctr"/>
              <a:r>
                <a:rPr lang="ja-JP" altLang="en-US" sz="1600" dirty="0"/>
                <a:t>楽曲</a:t>
              </a:r>
              <a:r>
                <a:rPr lang="ja-JP" altLang="en-US" sz="1600" dirty="0" smtClean="0"/>
                <a:t>投稿型</a:t>
              </a:r>
              <a:r>
                <a:rPr lang="en-US" altLang="ja-JP" sz="1600" dirty="0" smtClean="0"/>
                <a:t>SNS</a:t>
              </a:r>
              <a:endParaRPr kumimoji="1" lang="ja-JP" altLang="en-US" sz="1600" dirty="0"/>
            </a:p>
          </p:txBody>
        </p:sp>
      </p:grpSp>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980654"/>
            <a:ext cx="427506" cy="427506"/>
          </a:xfrm>
          <a:prstGeom prst="rect">
            <a:avLst/>
          </a:prstGeom>
        </p:spPr>
      </p:pic>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1631584"/>
            <a:ext cx="427506" cy="427506"/>
          </a:xfrm>
          <a:prstGeom prst="rect">
            <a:avLst/>
          </a:prstGeom>
        </p:spPr>
      </p:pic>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7298" y="2282514"/>
            <a:ext cx="427506" cy="427506"/>
          </a:xfrm>
          <a:prstGeom prst="rect">
            <a:avLst/>
          </a:prstGeom>
        </p:spPr>
      </p:pic>
      <p:cxnSp>
        <p:nvCxnSpPr>
          <p:cNvPr id="18" name="直線矢印コネクタ 17"/>
          <p:cNvCxnSpPr>
            <a:endCxn id="13" idx="1"/>
          </p:cNvCxnSpPr>
          <p:nvPr/>
        </p:nvCxnSpPr>
        <p:spPr>
          <a:xfrm flipV="1">
            <a:off x="1129085" y="1194407"/>
            <a:ext cx="1098213" cy="592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p:cNvCxnSpPr>
            <a:endCxn id="14" idx="1"/>
          </p:cNvCxnSpPr>
          <p:nvPr/>
        </p:nvCxnSpPr>
        <p:spPr>
          <a:xfrm flipV="1">
            <a:off x="1236036" y="1845337"/>
            <a:ext cx="991262" cy="6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p:cNvCxnSpPr>
            <a:endCxn id="15" idx="1"/>
          </p:cNvCxnSpPr>
          <p:nvPr/>
        </p:nvCxnSpPr>
        <p:spPr>
          <a:xfrm>
            <a:off x="1165995" y="1996167"/>
            <a:ext cx="1061303" cy="500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テキスト ボックス 24"/>
          <p:cNvSpPr txBox="1"/>
          <p:nvPr/>
        </p:nvSpPr>
        <p:spPr>
          <a:xfrm>
            <a:off x="1479470" y="2817901"/>
            <a:ext cx="2189529" cy="646331"/>
          </a:xfrm>
          <a:prstGeom prst="rect">
            <a:avLst/>
          </a:prstGeom>
          <a:noFill/>
        </p:spPr>
        <p:txBody>
          <a:bodyPr wrap="square" rtlCol="0">
            <a:spAutoFit/>
          </a:bodyPr>
          <a:lstStyle/>
          <a:p>
            <a:r>
              <a:rPr kumimoji="1" lang="ja-JP" altLang="en-US" dirty="0" smtClean="0"/>
              <a:t>複数のサーバーで楽曲をジャンル分け</a:t>
            </a:r>
            <a:endParaRPr kumimoji="1" lang="ja-JP" altLang="en-US" dirty="0"/>
          </a:p>
        </p:txBody>
      </p:sp>
      <p:sp>
        <p:nvSpPr>
          <p:cNvPr id="26" name="フローチャート: 磁気ディスク 25"/>
          <p:cNvSpPr/>
          <p:nvPr/>
        </p:nvSpPr>
        <p:spPr>
          <a:xfrm>
            <a:off x="4691269" y="1066405"/>
            <a:ext cx="1144990" cy="1643615"/>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dirty="0" smtClean="0"/>
              <a:t>楽曲</a:t>
            </a:r>
            <a:endParaRPr kumimoji="1" lang="en-US" altLang="ja-JP" dirty="0" smtClean="0"/>
          </a:p>
          <a:p>
            <a:pPr algn="ctr"/>
            <a:r>
              <a:rPr kumimoji="1" lang="ja-JP" altLang="en-US" dirty="0" smtClean="0"/>
              <a:t>データベース</a:t>
            </a:r>
            <a:endParaRPr kumimoji="1" lang="ja-JP" altLang="en-US" dirty="0"/>
          </a:p>
        </p:txBody>
      </p:sp>
      <p:cxnSp>
        <p:nvCxnSpPr>
          <p:cNvPr id="27" name="直線矢印コネクタ 26"/>
          <p:cNvCxnSpPr/>
          <p:nvPr/>
        </p:nvCxnSpPr>
        <p:spPr>
          <a:xfrm flipV="1">
            <a:off x="2682388" y="1982175"/>
            <a:ext cx="1841904" cy="542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p:cNvCxnSpPr/>
          <p:nvPr/>
        </p:nvCxnSpPr>
        <p:spPr>
          <a:xfrm flipV="1">
            <a:off x="2710463" y="1770046"/>
            <a:ext cx="1869488" cy="81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p:cNvCxnSpPr/>
          <p:nvPr/>
        </p:nvCxnSpPr>
        <p:spPr>
          <a:xfrm>
            <a:off x="2680987" y="1196713"/>
            <a:ext cx="1898964" cy="443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4424901" y="420074"/>
            <a:ext cx="1677726" cy="646331"/>
          </a:xfrm>
          <a:prstGeom prst="rect">
            <a:avLst/>
          </a:prstGeom>
          <a:noFill/>
        </p:spPr>
        <p:txBody>
          <a:bodyPr wrap="square" rtlCol="0">
            <a:spAutoFit/>
          </a:bodyPr>
          <a:lstStyle/>
          <a:p>
            <a:pPr algn="ctr"/>
            <a:r>
              <a:rPr kumimoji="1" lang="ja-JP" altLang="en-US" dirty="0" smtClean="0"/>
              <a:t>データベースに保存</a:t>
            </a:r>
            <a:endParaRPr kumimoji="1" lang="ja-JP" altLang="en-US" dirty="0"/>
          </a:p>
        </p:txBody>
      </p:sp>
      <p:sp>
        <p:nvSpPr>
          <p:cNvPr id="37" name="フローチャート: 磁気ディスク 36"/>
          <p:cNvSpPr/>
          <p:nvPr/>
        </p:nvSpPr>
        <p:spPr>
          <a:xfrm>
            <a:off x="7211833" y="1066405"/>
            <a:ext cx="1121134" cy="1643615"/>
          </a:xfrm>
          <a:prstGeom prst="flowChartMagneticDisk">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t>観光地</a:t>
            </a:r>
            <a:endParaRPr kumimoji="1" lang="en-US" altLang="ja-JP" dirty="0" smtClean="0"/>
          </a:p>
          <a:p>
            <a:pPr algn="ctr"/>
            <a:r>
              <a:rPr kumimoji="1" lang="ja-JP" altLang="en-US" dirty="0" smtClean="0"/>
              <a:t>推薦</a:t>
            </a:r>
            <a:r>
              <a:rPr kumimoji="1" lang="ja-JP" altLang="en-US" dirty="0" smtClean="0"/>
              <a:t>動画</a:t>
            </a:r>
            <a:endParaRPr kumimoji="1" lang="ja-JP" altLang="en-US" dirty="0"/>
          </a:p>
        </p:txBody>
      </p:sp>
      <p:pic>
        <p:nvPicPr>
          <p:cNvPr id="38" name="図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8647" y="3295564"/>
            <a:ext cx="427506" cy="427506"/>
          </a:xfrm>
          <a:prstGeom prst="rect">
            <a:avLst/>
          </a:prstGeom>
        </p:spPr>
      </p:pic>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4329" y="3313725"/>
            <a:ext cx="427506" cy="427506"/>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0011" y="3313725"/>
            <a:ext cx="427506" cy="427506"/>
          </a:xfrm>
          <a:prstGeom prst="rect">
            <a:avLst/>
          </a:prstGeom>
        </p:spPr>
      </p:pic>
      <p:cxnSp>
        <p:nvCxnSpPr>
          <p:cNvPr id="42" name="直線矢印コネクタ 41"/>
          <p:cNvCxnSpPr>
            <a:endCxn id="40" idx="0"/>
          </p:cNvCxnSpPr>
          <p:nvPr/>
        </p:nvCxnSpPr>
        <p:spPr>
          <a:xfrm flipH="1">
            <a:off x="5263764" y="2710020"/>
            <a:ext cx="933"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26" idx="3"/>
            <a:endCxn id="39" idx="0"/>
          </p:cNvCxnSpPr>
          <p:nvPr/>
        </p:nvCxnSpPr>
        <p:spPr>
          <a:xfrm>
            <a:off x="5263764" y="2710020"/>
            <a:ext cx="1254318" cy="603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6" idx="3"/>
            <a:endCxn id="38" idx="0"/>
          </p:cNvCxnSpPr>
          <p:nvPr/>
        </p:nvCxnSpPr>
        <p:spPr>
          <a:xfrm>
            <a:off x="5263764" y="2710020"/>
            <a:ext cx="2508636" cy="58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37" idx="3"/>
            <a:endCxn id="38" idx="0"/>
          </p:cNvCxnSpPr>
          <p:nvPr/>
        </p:nvCxnSpPr>
        <p:spPr>
          <a:xfrm>
            <a:off x="7772400" y="2710020"/>
            <a:ext cx="0" cy="58554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3" name="直線矢印コネクタ 52"/>
          <p:cNvCxnSpPr>
            <a:stCxn id="37" idx="3"/>
            <a:endCxn id="39" idx="0"/>
          </p:cNvCxnSpPr>
          <p:nvPr/>
        </p:nvCxnSpPr>
        <p:spPr>
          <a:xfrm flipH="1">
            <a:off x="6518082" y="2710020"/>
            <a:ext cx="1254318"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直線矢印コネクタ 53"/>
          <p:cNvCxnSpPr>
            <a:stCxn id="37" idx="3"/>
            <a:endCxn id="40" idx="0"/>
          </p:cNvCxnSpPr>
          <p:nvPr/>
        </p:nvCxnSpPr>
        <p:spPr>
          <a:xfrm flipH="1">
            <a:off x="5263764" y="2710020"/>
            <a:ext cx="2508636" cy="6037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59" name="フローチャート: 磁気ディスク 58"/>
          <p:cNvSpPr/>
          <p:nvPr/>
        </p:nvSpPr>
        <p:spPr>
          <a:xfrm>
            <a:off x="5050011" y="4416827"/>
            <a:ext cx="3163686" cy="1335819"/>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en-US" altLang="ja-JP" dirty="0" smtClean="0"/>
              <a:t>BGM</a:t>
            </a:r>
            <a:r>
              <a:rPr kumimoji="1" lang="ja-JP" altLang="en-US" dirty="0" smtClean="0"/>
              <a:t>付き観光地推薦動画</a:t>
            </a:r>
            <a:endParaRPr kumimoji="1" lang="ja-JP" altLang="en-US" dirty="0"/>
          </a:p>
        </p:txBody>
      </p:sp>
      <p:cxnSp>
        <p:nvCxnSpPr>
          <p:cNvPr id="61" name="直線矢印コネクタ 60"/>
          <p:cNvCxnSpPr>
            <a:stCxn id="40" idx="2"/>
          </p:cNvCxnSpPr>
          <p:nvPr/>
        </p:nvCxnSpPr>
        <p:spPr>
          <a:xfrm>
            <a:off x="5263764" y="3741231"/>
            <a:ext cx="213753"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線矢印コネクタ 61"/>
          <p:cNvCxnSpPr>
            <a:stCxn id="39" idx="2"/>
          </p:cNvCxnSpPr>
          <p:nvPr/>
        </p:nvCxnSpPr>
        <p:spPr>
          <a:xfrm>
            <a:off x="6518082" y="3741231"/>
            <a:ext cx="0" cy="6037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線矢印コネクタ 64"/>
          <p:cNvCxnSpPr>
            <a:stCxn id="38" idx="2"/>
          </p:cNvCxnSpPr>
          <p:nvPr/>
        </p:nvCxnSpPr>
        <p:spPr>
          <a:xfrm flipH="1">
            <a:off x="7672419" y="3723070"/>
            <a:ext cx="99981" cy="69375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1" name="テキスト ボックス 70"/>
          <p:cNvSpPr txBox="1"/>
          <p:nvPr/>
        </p:nvSpPr>
        <p:spPr>
          <a:xfrm>
            <a:off x="3218352" y="3917430"/>
            <a:ext cx="2413098" cy="923330"/>
          </a:xfrm>
          <a:prstGeom prst="rect">
            <a:avLst/>
          </a:prstGeom>
          <a:noFill/>
        </p:spPr>
        <p:txBody>
          <a:bodyPr wrap="square" rtlCol="0">
            <a:spAutoFit/>
          </a:bodyPr>
          <a:lstStyle/>
          <a:p>
            <a:r>
              <a:rPr kumimoji="1" lang="ja-JP" altLang="en-US" dirty="0" smtClean="0"/>
              <a:t>動画と楽曲を複数のサーバーで</a:t>
            </a:r>
            <a:r>
              <a:rPr kumimoji="1" lang="ja-JP" altLang="en-US" dirty="0" smtClean="0"/>
              <a:t>マッチング処理</a:t>
            </a:r>
            <a:endParaRPr kumimoji="1" lang="ja-JP" altLang="en-US" dirty="0"/>
          </a:p>
        </p:txBody>
      </p:sp>
      <p:sp>
        <p:nvSpPr>
          <p:cNvPr id="2" name="テキスト ボックス 1"/>
          <p:cNvSpPr txBox="1"/>
          <p:nvPr/>
        </p:nvSpPr>
        <p:spPr>
          <a:xfrm>
            <a:off x="370201" y="182126"/>
            <a:ext cx="2615979" cy="584775"/>
          </a:xfrm>
          <a:prstGeom prst="rect">
            <a:avLst/>
          </a:prstGeom>
          <a:noFill/>
        </p:spPr>
        <p:txBody>
          <a:bodyPr wrap="square" rtlCol="0">
            <a:spAutoFit/>
          </a:bodyPr>
          <a:lstStyle/>
          <a:p>
            <a:r>
              <a:rPr kumimoji="1" lang="ja-JP" altLang="en-US" sz="3200" dirty="0" smtClean="0"/>
              <a:t>提案システム</a:t>
            </a:r>
            <a:endParaRPr kumimoji="1" lang="ja-JP" altLang="en-US" sz="3200" dirty="0"/>
          </a:p>
        </p:txBody>
      </p:sp>
    </p:spTree>
    <p:extLst>
      <p:ext uri="{BB962C8B-B14F-4D97-AF65-F5344CB8AC3E}">
        <p14:creationId xmlns:p14="http://schemas.microsoft.com/office/powerpoint/2010/main" val="2414674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ジャンル</a:t>
            </a:r>
            <a:r>
              <a:rPr lang="ja-JP" altLang="en-US" sz="4000" dirty="0" smtClean="0"/>
              <a:t>に</a:t>
            </a:r>
            <a:r>
              <a:rPr lang="ja-JP" altLang="en-US" sz="4000" dirty="0"/>
              <a:t>よる楽曲と動画のマッチング</a:t>
            </a:r>
            <a:endParaRPr kumimoji="1" lang="ja-JP" altLang="en-US" sz="4000" dirty="0"/>
          </a:p>
        </p:txBody>
      </p:sp>
      <p:sp>
        <p:nvSpPr>
          <p:cNvPr id="3" name="コンテンツ プレースホルダー 2"/>
          <p:cNvSpPr>
            <a:spLocks noGrp="1"/>
          </p:cNvSpPr>
          <p:nvPr>
            <p:ph idx="1"/>
          </p:nvPr>
        </p:nvSpPr>
        <p:spPr>
          <a:xfrm>
            <a:off x="314325" y="1847851"/>
            <a:ext cx="8515350" cy="3228646"/>
          </a:xfrm>
        </p:spPr>
        <p:txBody>
          <a:bodyPr>
            <a:normAutofit/>
          </a:bodyPr>
          <a:lstStyle/>
          <a:p>
            <a:r>
              <a:rPr lang="ja-JP" altLang="en-US" dirty="0"/>
              <a:t>楽曲</a:t>
            </a:r>
            <a:r>
              <a:rPr kumimoji="1" lang="ja-JP" altLang="en-US" dirty="0"/>
              <a:t>と動画</a:t>
            </a:r>
            <a:r>
              <a:rPr kumimoji="1" lang="ja-JP" altLang="en-US" dirty="0" smtClean="0"/>
              <a:t>を</a:t>
            </a:r>
            <a:r>
              <a:rPr lang="ja-JP" altLang="en-US" dirty="0"/>
              <a:t>ジャンル</a:t>
            </a:r>
            <a:r>
              <a:rPr kumimoji="1" lang="ja-JP" altLang="en-US" dirty="0" smtClean="0"/>
              <a:t>に</a:t>
            </a:r>
            <a:r>
              <a:rPr kumimoji="1" lang="ja-JP" altLang="en-US" dirty="0"/>
              <a:t>よりマッチングする．</a:t>
            </a:r>
            <a:r>
              <a:rPr kumimoji="1" lang="en-US" altLang="ja-JP" dirty="0"/>
              <a:t>	</a:t>
            </a:r>
          </a:p>
          <a:p>
            <a:pPr lvl="1"/>
            <a:r>
              <a:rPr lang="ja-JP" altLang="en-US" dirty="0"/>
              <a:t>動画</a:t>
            </a:r>
            <a:r>
              <a:rPr lang="en-US" altLang="ja-JP" dirty="0"/>
              <a:t>:</a:t>
            </a:r>
            <a:r>
              <a:rPr kumimoji="1" lang="ja-JP" altLang="en-US" dirty="0"/>
              <a:t>観光地</a:t>
            </a:r>
            <a:r>
              <a:rPr kumimoji="1" lang="ja-JP" altLang="en-US" dirty="0" smtClean="0"/>
              <a:t>動画</a:t>
            </a:r>
            <a:endParaRPr lang="en-US" altLang="ja-JP" dirty="0"/>
          </a:p>
          <a:p>
            <a:pPr lvl="1"/>
            <a:r>
              <a:rPr lang="ja-JP" altLang="en-US" dirty="0" smtClean="0"/>
              <a:t>楽曲</a:t>
            </a:r>
            <a:endParaRPr lang="en-US" altLang="ja-JP" dirty="0" smtClean="0"/>
          </a:p>
          <a:p>
            <a:pPr marL="457200" lvl="1" indent="0">
              <a:buNone/>
            </a:pPr>
            <a:endParaRPr lang="en-US" altLang="ja-JP" dirty="0"/>
          </a:p>
          <a:p>
            <a:pPr marL="457200" lvl="1"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8</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2012391842"/>
              </p:ext>
            </p:extLst>
          </p:nvPr>
        </p:nvGraphicFramePr>
        <p:xfrm>
          <a:off x="314325" y="3148152"/>
          <a:ext cx="8114058" cy="1928345"/>
        </p:xfrm>
        <a:graphic>
          <a:graphicData uri="http://schemas.openxmlformats.org/drawingml/2006/table">
            <a:tbl>
              <a:tblPr firstRow="1" bandRow="1">
                <a:tableStyleId>{5940675A-B579-460E-94D1-54222C63F5DA}</a:tableStyleId>
              </a:tblPr>
              <a:tblGrid>
                <a:gridCol w="4057029">
                  <a:extLst>
                    <a:ext uri="{9D8B030D-6E8A-4147-A177-3AD203B41FA5}">
                      <a16:colId xmlns:a16="http://schemas.microsoft.com/office/drawing/2014/main" val="44832925"/>
                    </a:ext>
                  </a:extLst>
                </a:gridCol>
                <a:gridCol w="4057029">
                  <a:extLst>
                    <a:ext uri="{9D8B030D-6E8A-4147-A177-3AD203B41FA5}">
                      <a16:colId xmlns:a16="http://schemas.microsoft.com/office/drawing/2014/main" val="3833830155"/>
                    </a:ext>
                  </a:extLst>
                </a:gridCol>
              </a:tblGrid>
              <a:tr h="385669">
                <a:tc>
                  <a:txBody>
                    <a:bodyPr/>
                    <a:lstStyle/>
                    <a:p>
                      <a:r>
                        <a:rPr kumimoji="1" lang="en-US" altLang="ja-JP" dirty="0" smtClean="0"/>
                        <a:t>Electric</a:t>
                      </a:r>
                      <a:endParaRPr kumimoji="1" lang="ja-JP" altLang="en-US" dirty="0"/>
                    </a:p>
                  </a:txBody>
                  <a:tcPr/>
                </a:tc>
                <a:tc>
                  <a:txBody>
                    <a:bodyPr/>
                    <a:lstStyle/>
                    <a:p>
                      <a:r>
                        <a:rPr kumimoji="1" lang="en-US" altLang="ja-JP" dirty="0" smtClean="0"/>
                        <a:t>Folk</a:t>
                      </a:r>
                      <a:endParaRPr kumimoji="1" lang="ja-JP" altLang="en-US" dirty="0"/>
                    </a:p>
                  </a:txBody>
                  <a:tcPr/>
                </a:tc>
                <a:extLst>
                  <a:ext uri="{0D108BD9-81ED-4DB2-BD59-A6C34878D82A}">
                    <a16:rowId xmlns:a16="http://schemas.microsoft.com/office/drawing/2014/main" val="2686142808"/>
                  </a:ext>
                </a:extLst>
              </a:tr>
              <a:tr h="385669">
                <a:tc>
                  <a:txBody>
                    <a:bodyPr/>
                    <a:lstStyle/>
                    <a:p>
                      <a:r>
                        <a:rPr kumimoji="1" lang="en-US" altLang="ja-JP" dirty="0" smtClean="0"/>
                        <a:t>Hip-Hop</a:t>
                      </a:r>
                      <a:endParaRPr kumimoji="1" lang="ja-JP" altLang="en-US" dirty="0"/>
                    </a:p>
                  </a:txBody>
                  <a:tcPr/>
                </a:tc>
                <a:tc>
                  <a:txBody>
                    <a:bodyPr/>
                    <a:lstStyle/>
                    <a:p>
                      <a:r>
                        <a:rPr kumimoji="1" lang="en-US" altLang="ja-JP" dirty="0" smtClean="0"/>
                        <a:t>International</a:t>
                      </a:r>
                      <a:endParaRPr kumimoji="1" lang="ja-JP" altLang="en-US" dirty="0"/>
                    </a:p>
                  </a:txBody>
                  <a:tcPr/>
                </a:tc>
                <a:extLst>
                  <a:ext uri="{0D108BD9-81ED-4DB2-BD59-A6C34878D82A}">
                    <a16:rowId xmlns:a16="http://schemas.microsoft.com/office/drawing/2014/main" val="2859038245"/>
                  </a:ext>
                </a:extLst>
              </a:tr>
              <a:tr h="385669">
                <a:tc>
                  <a:txBody>
                    <a:bodyPr/>
                    <a:lstStyle/>
                    <a:p>
                      <a:r>
                        <a:rPr kumimoji="1" lang="en-US" altLang="ja-JP" dirty="0" smtClean="0"/>
                        <a:t>Latin</a:t>
                      </a:r>
                      <a:endParaRPr kumimoji="1" lang="ja-JP" altLang="en-US" dirty="0"/>
                    </a:p>
                  </a:txBody>
                  <a:tcPr/>
                </a:tc>
                <a:tc>
                  <a:txBody>
                    <a:bodyPr/>
                    <a:lstStyle/>
                    <a:p>
                      <a:r>
                        <a:rPr kumimoji="1" lang="en-US" altLang="ja-JP" dirty="0" smtClean="0"/>
                        <a:t>Metal</a:t>
                      </a:r>
                      <a:endParaRPr kumimoji="1" lang="ja-JP" altLang="en-US" dirty="0"/>
                    </a:p>
                  </a:txBody>
                  <a:tcPr/>
                </a:tc>
                <a:extLst>
                  <a:ext uri="{0D108BD9-81ED-4DB2-BD59-A6C34878D82A}">
                    <a16:rowId xmlns:a16="http://schemas.microsoft.com/office/drawing/2014/main" val="3497973770"/>
                  </a:ext>
                </a:extLst>
              </a:tr>
              <a:tr h="385669">
                <a:tc>
                  <a:txBody>
                    <a:bodyPr/>
                    <a:lstStyle/>
                    <a:p>
                      <a:r>
                        <a:rPr kumimoji="1" lang="en-US" altLang="ja-JP" dirty="0" smtClean="0"/>
                        <a:t>Noise</a:t>
                      </a:r>
                      <a:endParaRPr kumimoji="1" lang="ja-JP" altLang="en-US" dirty="0"/>
                    </a:p>
                  </a:txBody>
                  <a:tcPr/>
                </a:tc>
                <a:tc>
                  <a:txBody>
                    <a:bodyPr/>
                    <a:lstStyle/>
                    <a:p>
                      <a:r>
                        <a:rPr kumimoji="1" lang="en-US" altLang="ja-JP" dirty="0" smtClean="0"/>
                        <a:t>Pop</a:t>
                      </a:r>
                      <a:endParaRPr kumimoji="1" lang="ja-JP" altLang="en-US" dirty="0"/>
                    </a:p>
                  </a:txBody>
                  <a:tcPr/>
                </a:tc>
                <a:extLst>
                  <a:ext uri="{0D108BD9-81ED-4DB2-BD59-A6C34878D82A}">
                    <a16:rowId xmlns:a16="http://schemas.microsoft.com/office/drawing/2014/main" val="1183800269"/>
                  </a:ext>
                </a:extLst>
              </a:tr>
              <a:tr h="385669">
                <a:tc>
                  <a:txBody>
                    <a:bodyPr/>
                    <a:lstStyle/>
                    <a:p>
                      <a:r>
                        <a:rPr kumimoji="1" lang="en-US" altLang="ja-JP" dirty="0" smtClean="0"/>
                        <a:t>Punk</a:t>
                      </a:r>
                      <a:endParaRPr kumimoji="1" lang="ja-JP" altLang="en-US" dirty="0"/>
                    </a:p>
                  </a:txBody>
                  <a:tcPr/>
                </a:tc>
                <a:tc>
                  <a:txBody>
                    <a:bodyPr/>
                    <a:lstStyle/>
                    <a:p>
                      <a:r>
                        <a:rPr kumimoji="1" lang="en-US" altLang="ja-JP" dirty="0" smtClean="0"/>
                        <a:t>Rock</a:t>
                      </a:r>
                      <a:endParaRPr kumimoji="1" lang="ja-JP" altLang="en-US" dirty="0"/>
                    </a:p>
                  </a:txBody>
                  <a:tcPr/>
                </a:tc>
                <a:extLst>
                  <a:ext uri="{0D108BD9-81ED-4DB2-BD59-A6C34878D82A}">
                    <a16:rowId xmlns:a16="http://schemas.microsoft.com/office/drawing/2014/main" val="415662057"/>
                  </a:ext>
                </a:extLst>
              </a:tr>
            </a:tbl>
          </a:graphicData>
        </a:graphic>
      </p:graphicFrame>
      <p:sp>
        <p:nvSpPr>
          <p:cNvPr id="7" name="テキスト ボックス 6"/>
          <p:cNvSpPr txBox="1"/>
          <p:nvPr/>
        </p:nvSpPr>
        <p:spPr>
          <a:xfrm>
            <a:off x="314325" y="5454595"/>
            <a:ext cx="8058398" cy="369332"/>
          </a:xfrm>
          <a:prstGeom prst="rect">
            <a:avLst/>
          </a:prstGeom>
          <a:noFill/>
        </p:spPr>
        <p:txBody>
          <a:bodyPr wrap="square" rtlCol="0">
            <a:spAutoFit/>
          </a:bodyPr>
          <a:lstStyle/>
          <a:p>
            <a:r>
              <a:rPr kumimoji="1" lang="ja-JP" altLang="en-US" dirty="0" smtClean="0"/>
              <a:t>使用するデータセットに基づいて以上の１０ジャンルでマッチング</a:t>
            </a:r>
            <a:endParaRPr kumimoji="1" lang="ja-JP" altLang="en-US"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365127"/>
            <a:ext cx="7886700" cy="684445"/>
          </a:xfrm>
        </p:spPr>
        <p:txBody>
          <a:bodyPr>
            <a:normAutofit fontScale="90000"/>
          </a:bodyPr>
          <a:lstStyle/>
          <a:p>
            <a:r>
              <a:rPr kumimoji="1" lang="en-US" altLang="ja-JP" dirty="0" smtClean="0"/>
              <a:t>Heatmap.py</a:t>
            </a:r>
            <a:endParaRPr kumimoji="1" lang="ja-JP" altLang="en-US" dirty="0"/>
          </a:p>
        </p:txBody>
      </p:sp>
      <p:sp>
        <p:nvSpPr>
          <p:cNvPr id="3" name="コンテンツ プレースホルダー 2"/>
          <p:cNvSpPr>
            <a:spLocks noGrp="1"/>
          </p:cNvSpPr>
          <p:nvPr>
            <p:ph idx="1"/>
          </p:nvPr>
        </p:nvSpPr>
        <p:spPr>
          <a:xfrm>
            <a:off x="628650" y="1288111"/>
            <a:ext cx="7886700" cy="4888852"/>
          </a:xfrm>
        </p:spPr>
        <p:txBody>
          <a:bodyPr/>
          <a:lstStyle/>
          <a:p>
            <a:r>
              <a:rPr lang="ja-JP" altLang="en-US" dirty="0"/>
              <a:t>楽曲</a:t>
            </a:r>
            <a:r>
              <a:rPr kumimoji="1" lang="ja-JP" altLang="en-US" dirty="0"/>
              <a:t>データを横軸に時間</a:t>
            </a:r>
            <a:r>
              <a:rPr lang="ja-JP" altLang="en-US" dirty="0"/>
              <a:t>，</a:t>
            </a:r>
            <a:r>
              <a:rPr kumimoji="1" lang="ja-JP" altLang="en-US" dirty="0"/>
              <a:t>縦軸に周波数を表した</a:t>
            </a:r>
            <a:r>
              <a:rPr lang="en-US" altLang="ja-JP" dirty="0"/>
              <a:t/>
            </a:r>
            <a:br>
              <a:rPr lang="en-US" altLang="ja-JP" dirty="0"/>
            </a:br>
            <a:r>
              <a:rPr kumimoji="1" lang="ja-JP" altLang="en-US" dirty="0"/>
              <a:t>スペクトログラム</a:t>
            </a:r>
            <a:r>
              <a:rPr lang="ja-JP" altLang="en-US" dirty="0"/>
              <a:t>に</a:t>
            </a:r>
            <a:r>
              <a:rPr kumimoji="1" lang="ja-JP" altLang="en-US" dirty="0"/>
              <a:t>するプログラムの作成をした．</a:t>
            </a:r>
            <a:endParaRPr kumimoji="1" lang="en-US" altLang="ja-JP" dirty="0"/>
          </a:p>
          <a:p>
            <a:r>
              <a:rPr lang="ja-JP" altLang="en-US" dirty="0"/>
              <a:t>深層学習</a:t>
            </a:r>
            <a:r>
              <a:rPr lang="en-US" altLang="ja-JP" dirty="0"/>
              <a:t>(Convolutional Neural Network)</a:t>
            </a:r>
            <a:r>
              <a:rPr lang="ja-JP" altLang="en-US" dirty="0"/>
              <a:t>で，印象の学習を行う予定である．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735002"/>
            <a:ext cx="7324760" cy="2621349"/>
          </a:xfrm>
          <a:prstGeom prst="rect">
            <a:avLst/>
          </a:prstGeom>
        </p:spPr>
      </p:pic>
    </p:spTree>
    <p:extLst>
      <p:ext uri="{BB962C8B-B14F-4D97-AF65-F5344CB8AC3E}">
        <p14:creationId xmlns:p14="http://schemas.microsoft.com/office/powerpoint/2010/main" val="3872963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1718</TotalTime>
  <Words>505</Words>
  <Application>Microsoft Office PowerPoint</Application>
  <PresentationFormat>画面に合わせる (4:3)</PresentationFormat>
  <Paragraphs>96</Paragraphs>
  <Slides>11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ＭＳ Ｐゴシック</vt:lpstr>
      <vt:lpstr>Arial</vt:lpstr>
      <vt:lpstr>Calibri</vt:lpstr>
      <vt:lpstr>Calibri Light</vt:lpstr>
      <vt:lpstr>Office テーマ</vt:lpstr>
      <vt:lpstr>楽曲SNSにおける楽曲コンテンツと動画コンテンツの並列マッチング処理システム</vt:lpstr>
      <vt:lpstr>研究背景</vt:lpstr>
      <vt:lpstr>関連研究</vt:lpstr>
      <vt:lpstr>研究課題</vt:lpstr>
      <vt:lpstr>研究目的</vt:lpstr>
      <vt:lpstr>実験環境</vt:lpstr>
      <vt:lpstr>PowerPoint プレゼンテーション</vt:lpstr>
      <vt:lpstr>ジャンルによる楽曲と動画のマッチング</vt:lpstr>
      <vt:lpstr>Heatmap.py</vt:lpstr>
      <vt:lpstr>Categorize.py</vt:lpstr>
      <vt:lpstr>LibROSA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133</cp:revision>
  <cp:lastPrinted>2021-07-27T10:31:59Z</cp:lastPrinted>
  <dcterms:created xsi:type="dcterms:W3CDTF">2018-06-14T09:18:55Z</dcterms:created>
  <dcterms:modified xsi:type="dcterms:W3CDTF">2021-11-15T03:31:24Z</dcterms:modified>
</cp:coreProperties>
</file>