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0" r:id="rId2"/>
    <p:sldId id="257" r:id="rId3"/>
    <p:sldId id="258" r:id="rId4"/>
    <p:sldId id="260" r:id="rId5"/>
    <p:sldId id="261" r:id="rId6"/>
    <p:sldId id="273" r:id="rId7"/>
    <p:sldId id="275" r:id="rId8"/>
    <p:sldId id="259" r:id="rId9"/>
    <p:sldId id="265" r:id="rId10"/>
    <p:sldId id="276" r:id="rId11"/>
    <p:sldId id="274"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2021/11/29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83651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2021/11/29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2021/11/29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2021/11/29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2021/11/29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楽曲</a:t>
            </a:r>
            <a:r>
              <a:rPr kumimoji="1" lang="en-US" altLang="ja-JP" dirty="0" smtClean="0"/>
              <a:t>SNS</a:t>
            </a:r>
            <a:r>
              <a:rPr kumimoji="1" lang="ja-JP" altLang="en-US" dirty="0" smtClean="0"/>
              <a:t>における楽曲コンテンツと動画コンテンツの並列マッチング処理システム</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1821144:</a:t>
            </a:r>
            <a:r>
              <a:rPr kumimoji="1" lang="ja-JP" altLang="en-US" dirty="0" smtClean="0"/>
              <a:t>吉井  智哉　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740105"/>
          </a:xfrm>
        </p:spPr>
        <p:txBody>
          <a:bodyPr/>
          <a:lstStyle/>
          <a:p>
            <a:r>
              <a:rPr kumimoji="1" lang="en-US" altLang="ja-JP" dirty="0" smtClean="0"/>
              <a:t>Categorize.py</a:t>
            </a:r>
            <a:endParaRPr kumimoji="1" lang="ja-JP" altLang="en-US" dirty="0"/>
          </a:p>
        </p:txBody>
      </p:sp>
      <p:sp>
        <p:nvSpPr>
          <p:cNvPr id="3" name="コンテンツ プレースホルダー 2"/>
          <p:cNvSpPr>
            <a:spLocks noGrp="1"/>
          </p:cNvSpPr>
          <p:nvPr>
            <p:ph idx="1"/>
          </p:nvPr>
        </p:nvSpPr>
        <p:spPr>
          <a:xfrm>
            <a:off x="628650" y="1200647"/>
            <a:ext cx="7886700" cy="4976316"/>
          </a:xfrm>
        </p:spPr>
        <p:txBody>
          <a:bodyPr/>
          <a:lstStyle/>
          <a:p>
            <a:pPr marL="0" indent="0">
              <a:buNone/>
            </a:pPr>
            <a:r>
              <a:rPr kumimoji="1" lang="en-US" altLang="ja-JP" dirty="0" smtClean="0"/>
              <a:t>FMA_SMALL</a:t>
            </a:r>
            <a:r>
              <a:rPr kumimoji="1" lang="ja-JP" altLang="en-US" dirty="0" smtClean="0"/>
              <a:t>というデータセットの一部を使用し</a:t>
            </a:r>
            <a:endParaRPr kumimoji="1" lang="en-US" altLang="ja-JP" dirty="0" smtClean="0"/>
          </a:p>
          <a:p>
            <a:pPr marL="0" indent="0">
              <a:buNone/>
            </a:pPr>
            <a:r>
              <a:rPr kumimoji="1" lang="ja-JP" altLang="en-US" dirty="0" smtClean="0"/>
              <a:t>音楽ジャンル分類をするモデルの作成・学習・評価をするプログラム</a:t>
            </a:r>
            <a:r>
              <a:rPr kumimoji="1" lang="en-US" altLang="ja-JP" dirty="0" smtClean="0"/>
              <a:t>.</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pic>
        <p:nvPicPr>
          <p:cNvPr id="5" name="図 4"/>
          <p:cNvPicPr>
            <a:picLocks noChangeAspect="1"/>
          </p:cNvPicPr>
          <p:nvPr/>
        </p:nvPicPr>
        <p:blipFill rotWithShape="1">
          <a:blip r:embed="rId2"/>
          <a:srcRect t="12508"/>
          <a:stretch/>
        </p:blipFill>
        <p:spPr>
          <a:xfrm>
            <a:off x="628650" y="2697493"/>
            <a:ext cx="7163628" cy="3569163"/>
          </a:xfrm>
          <a:prstGeom prst="rect">
            <a:avLst/>
          </a:prstGeom>
        </p:spPr>
      </p:pic>
    </p:spTree>
    <p:extLst>
      <p:ext uri="{BB962C8B-B14F-4D97-AF65-F5344CB8AC3E}">
        <p14:creationId xmlns:p14="http://schemas.microsoft.com/office/powerpoint/2010/main" val="1777437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LibROSA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上記二つのプログラムで使用したパッケージ</a:t>
            </a:r>
            <a:endParaRPr kumimoji="1" lang="en-US" altLang="ja-JP" dirty="0" smtClean="0"/>
          </a:p>
          <a:p>
            <a:pPr marL="0" indent="0">
              <a:buNone/>
            </a:pPr>
            <a:endParaRPr lang="en-US" altLang="ja-JP" dirty="0"/>
          </a:p>
          <a:p>
            <a:pPr marL="0" indent="0">
              <a:buNone/>
            </a:pPr>
            <a:r>
              <a:rPr lang="ja-JP" altLang="en-US" dirty="0" smtClean="0"/>
              <a:t>音楽</a:t>
            </a:r>
            <a:r>
              <a:rPr lang="ja-JP" altLang="en-US" dirty="0"/>
              <a:t>と音声の解析のため</a:t>
            </a:r>
            <a:r>
              <a:rPr lang="ja-JP" altLang="en-US" dirty="0" smtClean="0"/>
              <a:t>の</a:t>
            </a:r>
            <a:r>
              <a:rPr lang="en-US" altLang="ja-JP" dirty="0" smtClean="0"/>
              <a:t>python</a:t>
            </a:r>
            <a:r>
              <a:rPr lang="ja-JP" altLang="en-US" dirty="0" smtClean="0"/>
              <a:t>パッケージ</a:t>
            </a:r>
            <a:endParaRPr lang="en-US" altLang="ja-JP" dirty="0" smtClean="0"/>
          </a:p>
          <a:p>
            <a:pPr marL="0" indent="0">
              <a:buNone/>
            </a:pPr>
            <a:endParaRPr kumimoji="1" lang="en-US" altLang="ja-JP" dirty="0"/>
          </a:p>
          <a:p>
            <a:pPr marL="0" indent="0">
              <a:buNone/>
            </a:pPr>
            <a:r>
              <a:rPr lang="ja-JP" altLang="en-US" dirty="0" smtClean="0"/>
              <a:t>スペクトル解析、テンポの分析、画像出力など、音楽の分析に必要な機能があらかじめ実装されている。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2966181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lnSpcReduction="10000"/>
          </a:bodyPr>
          <a:lstStyle/>
          <a:p>
            <a:pPr algn="just">
              <a:lnSpc>
                <a:spcPct val="120000"/>
              </a:lnSpc>
            </a:pPr>
            <a:r>
              <a:rPr lang="ja-JP" altLang="en-US" dirty="0"/>
              <a:t>コンピューター</a:t>
            </a:r>
            <a:r>
              <a:rPr lang="ja-JP" altLang="en-US" dirty="0" smtClean="0"/>
              <a:t>やインターネットの発達</a:t>
            </a:r>
            <a:r>
              <a:rPr lang="ja-JP" altLang="en-US" dirty="0" smtClean="0"/>
              <a:t>で</a:t>
            </a:r>
            <a:r>
              <a:rPr lang="ja-JP" altLang="en-US" dirty="0" smtClean="0"/>
              <a:t>誰でも</a:t>
            </a:r>
            <a:r>
              <a:rPr lang="ja-JP" altLang="en-US" dirty="0"/>
              <a:t>音楽</a:t>
            </a:r>
            <a:r>
              <a:rPr lang="ja-JP" altLang="en-US" dirty="0" smtClean="0"/>
              <a:t>を</a:t>
            </a:r>
            <a:r>
              <a:rPr lang="ja-JP" altLang="en-US" dirty="0"/>
              <a:t>投稿</a:t>
            </a:r>
            <a:r>
              <a:rPr lang="ja-JP" altLang="en-US" dirty="0" smtClean="0"/>
              <a:t>する</a:t>
            </a:r>
            <a:r>
              <a:rPr lang="ja-JP" altLang="en-US" dirty="0"/>
              <a:t>ことが可能になっている．そのため</a:t>
            </a:r>
            <a:r>
              <a:rPr lang="en-US" altLang="ja-JP" dirty="0"/>
              <a:t>SNS</a:t>
            </a:r>
            <a:r>
              <a:rPr lang="ja-JP" altLang="en-US" dirty="0"/>
              <a:t>などに投稿される楽曲が大量になってきた．</a:t>
            </a:r>
            <a:endParaRPr lang="en-US" altLang="ja-JP" dirty="0"/>
          </a:p>
          <a:p>
            <a:pPr algn="just">
              <a:lnSpc>
                <a:spcPct val="120000"/>
              </a:lnSpc>
            </a:pPr>
            <a:r>
              <a:rPr lang="ja-JP" altLang="en-US" dirty="0"/>
              <a:t>同様に，動画共有を目的とした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lnSpcReduction="10000"/>
          </a:bodyPr>
          <a:lstStyle/>
          <a:p>
            <a:r>
              <a:rPr lang="ja-JP" altLang="en-US" u="sng" dirty="0">
                <a:latin typeface="+mn-ea"/>
              </a:rPr>
              <a:t>動画の</a:t>
            </a:r>
            <a:r>
              <a:rPr lang="ja-JP" altLang="en-US" u="sng" dirty="0" smtClean="0">
                <a:latin typeface="+mn-ea"/>
              </a:rPr>
              <a:t>印象評価データセット</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a:t>
            </a:r>
            <a:r>
              <a:rPr lang="ja-JP" altLang="en-US">
                <a:latin typeface="+mn-ea"/>
              </a:rPr>
              <a:t>に</a:t>
            </a:r>
            <a:r>
              <a:rPr lang="ja-JP" altLang="en-US" smtClean="0">
                <a:latin typeface="+mn-ea"/>
              </a:rPr>
              <a:t>基づく動画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fontScale="92500" lnSpcReduction="10000"/>
          </a:bodyPr>
          <a:lstStyle/>
          <a:p>
            <a:r>
              <a:rPr lang="ja-JP" altLang="en-US" dirty="0"/>
              <a:t>ユーザから投稿される大量のデータを合成する場合</a:t>
            </a:r>
            <a:r>
              <a:rPr lang="ja-JP" altLang="en-US" dirty="0" smtClean="0"/>
              <a:t>，</a:t>
            </a:r>
            <a:r>
              <a:rPr lang="ja-JP" altLang="en-US" dirty="0"/>
              <a:t>処理</a:t>
            </a:r>
            <a:r>
              <a:rPr lang="ja-JP" altLang="en-US" dirty="0" smtClean="0"/>
              <a:t>速度</a:t>
            </a:r>
            <a:r>
              <a:rPr lang="ja-JP" altLang="en-US" dirty="0"/>
              <a:t>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a:t>
            </a:r>
            <a:r>
              <a:rPr lang="ja-JP" altLang="en-US" dirty="0" smtClean="0"/>
              <a:t>と</a:t>
            </a:r>
            <a:r>
              <a:rPr lang="ja-JP" altLang="en-US" dirty="0"/>
              <a:t>処理</a:t>
            </a:r>
            <a:r>
              <a:rPr lang="ja-JP" altLang="en-US" dirty="0" smtClean="0"/>
              <a:t>時間</a:t>
            </a:r>
            <a:r>
              <a:rPr lang="ja-JP" altLang="en-US" dirty="0"/>
              <a:t>にも限界が生じるため，並列で処理する仕組みが必要である．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grpSp>
        <p:nvGrpSpPr>
          <p:cNvPr id="10" name="グループ化 9"/>
          <p:cNvGrpSpPr/>
          <p:nvPr/>
        </p:nvGrpSpPr>
        <p:grpSpPr>
          <a:xfrm>
            <a:off x="466648" y="4830578"/>
            <a:ext cx="8327992" cy="2024499"/>
            <a:chOff x="466648" y="4830578"/>
            <a:chExt cx="8327992" cy="2024499"/>
          </a:xfrm>
        </p:grpSpPr>
        <p:cxnSp>
          <p:nvCxnSpPr>
            <p:cNvPr id="43" name="直線矢印コネクタ 42"/>
            <p:cNvCxnSpPr>
              <a:stCxn id="30" idx="3"/>
              <a:endCxn id="35" idx="1"/>
            </p:cNvCxnSpPr>
            <p:nvPr/>
          </p:nvCxnSpPr>
          <p:spPr>
            <a:xfrm>
              <a:off x="2629715" y="5317307"/>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グループ化 4"/>
            <p:cNvGrpSpPr/>
            <p:nvPr/>
          </p:nvGrpSpPr>
          <p:grpSpPr>
            <a:xfrm>
              <a:off x="466648" y="4830578"/>
              <a:ext cx="8327992" cy="2024499"/>
              <a:chOff x="466648" y="4802063"/>
              <a:chExt cx="8327992" cy="2024499"/>
            </a:xfrm>
          </p:grpSpPr>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2" idx="3"/>
                <a:endCxn id="87" idx="1"/>
              </p:cNvCxnSpPr>
              <p:nvPr/>
            </p:nvCxnSpPr>
            <p:spPr>
              <a:xfrm>
                <a:off x="4548147" y="5015816"/>
                <a:ext cx="1630513" cy="6829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gr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53861860"/>
              </p:ext>
            </p:extLst>
          </p:nvPr>
        </p:nvGraphicFramePr>
        <p:xfrm>
          <a:off x="628650" y="1825625"/>
          <a:ext cx="7799733" cy="741680"/>
        </p:xfrm>
        <a:graphic>
          <a:graphicData uri="http://schemas.openxmlformats.org/drawingml/2006/table">
            <a:tbl>
              <a:tblPr firstRow="1" bandRow="1">
                <a:tableStyleId>{5C22544A-7EE6-4342-B048-85BDC9FD1C3A}</a:tableStyleId>
              </a:tblPr>
              <a:tblGrid>
                <a:gridCol w="2599911">
                  <a:extLst>
                    <a:ext uri="{9D8B030D-6E8A-4147-A177-3AD203B41FA5}">
                      <a16:colId xmlns:a16="http://schemas.microsoft.com/office/drawing/2014/main" val="1402794385"/>
                    </a:ext>
                  </a:extLst>
                </a:gridCol>
                <a:gridCol w="2599911">
                  <a:extLst>
                    <a:ext uri="{9D8B030D-6E8A-4147-A177-3AD203B41FA5}">
                      <a16:colId xmlns:a16="http://schemas.microsoft.com/office/drawing/2014/main" val="88355118"/>
                    </a:ext>
                  </a:extLst>
                </a:gridCol>
                <a:gridCol w="2599911">
                  <a:extLst>
                    <a:ext uri="{9D8B030D-6E8A-4147-A177-3AD203B41FA5}">
                      <a16:colId xmlns:a16="http://schemas.microsoft.com/office/drawing/2014/main" val="1273748139"/>
                    </a:ext>
                  </a:extLst>
                </a:gridCol>
              </a:tblGrid>
              <a:tr h="370840">
                <a:tc>
                  <a:txBody>
                    <a:bodyPr/>
                    <a:lstStyle/>
                    <a:p>
                      <a:r>
                        <a:rPr kumimoji="1" lang="ja-JP" altLang="en-US" dirty="0" smtClean="0"/>
                        <a:t>機器名</a:t>
                      </a:r>
                      <a:endParaRPr kumimoji="1" lang="ja-JP" altLang="en-US" dirty="0"/>
                    </a:p>
                  </a:txBody>
                  <a:tcPr/>
                </a:tc>
                <a:tc>
                  <a:txBody>
                    <a:bodyPr/>
                    <a:lstStyle/>
                    <a:p>
                      <a:r>
                        <a:rPr kumimoji="1" lang="ja-JP" altLang="en-US" dirty="0" smtClean="0"/>
                        <a:t>台数</a:t>
                      </a:r>
                      <a:endParaRPr kumimoji="1" lang="ja-JP" altLang="en-US" dirty="0"/>
                    </a:p>
                  </a:txBody>
                  <a:tcPr/>
                </a:tc>
                <a:tc>
                  <a:txBody>
                    <a:bodyPr/>
                    <a:lstStyle/>
                    <a:p>
                      <a:r>
                        <a:rPr kumimoji="1" lang="en-US" altLang="ja-JP" dirty="0" smtClean="0"/>
                        <a:t>OS</a:t>
                      </a:r>
                      <a:endParaRPr kumimoji="1" lang="ja-JP" altLang="en-US" dirty="0"/>
                    </a:p>
                  </a:txBody>
                  <a:tcPr/>
                </a:tc>
                <a:extLst>
                  <a:ext uri="{0D108BD9-81ED-4DB2-BD59-A6C34878D82A}">
                    <a16:rowId xmlns:a16="http://schemas.microsoft.com/office/drawing/2014/main" val="3682346588"/>
                  </a:ext>
                </a:extLst>
              </a:tr>
              <a:tr h="370840">
                <a:tc>
                  <a:txBody>
                    <a:bodyPr/>
                    <a:lstStyle/>
                    <a:p>
                      <a:r>
                        <a:rPr kumimoji="1" lang="en-US" altLang="ja-JP" dirty="0" smtClean="0"/>
                        <a:t>Raspberry</a:t>
                      </a:r>
                      <a:r>
                        <a:rPr kumimoji="1" lang="en-US" altLang="ja-JP" baseline="0" dirty="0" smtClean="0"/>
                        <a:t> pi 4B 2G</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err="1" smtClean="0"/>
                        <a:t>Raspbian</a:t>
                      </a:r>
                      <a:endParaRPr kumimoji="1" lang="en-US" altLang="ja-JP" dirty="0" smtClean="0"/>
                    </a:p>
                  </a:txBody>
                  <a:tcPr/>
                </a:tc>
                <a:extLst>
                  <a:ext uri="{0D108BD9-81ED-4DB2-BD59-A6C34878D82A}">
                    <a16:rowId xmlns:a16="http://schemas.microsoft.com/office/drawing/2014/main" val="174640244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 name="テキスト ボックス 2"/>
          <p:cNvSpPr txBox="1"/>
          <p:nvPr/>
        </p:nvSpPr>
        <p:spPr>
          <a:xfrm>
            <a:off x="739471" y="3427012"/>
            <a:ext cx="7474226" cy="923330"/>
          </a:xfrm>
          <a:prstGeom prst="rect">
            <a:avLst/>
          </a:prstGeom>
          <a:noFill/>
        </p:spPr>
        <p:txBody>
          <a:bodyPr wrap="square" rtlCol="0">
            <a:spAutoFit/>
          </a:bodyPr>
          <a:lstStyle/>
          <a:p>
            <a:r>
              <a:rPr kumimoji="1" lang="ja-JP" altLang="en-US" dirty="0" smtClean="0"/>
              <a:t>・ジャンル分け・動画と音楽の合成での並列処理で</a:t>
            </a:r>
            <a:r>
              <a:rPr lang="ja-JP" altLang="en-US" dirty="0"/>
              <a:t>使用</a:t>
            </a:r>
            <a:r>
              <a:rPr lang="ja-JP" altLang="en-US" dirty="0" smtClean="0"/>
              <a:t>する</a:t>
            </a:r>
            <a:r>
              <a:rPr lang="en-US" altLang="ja-JP" dirty="0" smtClean="0"/>
              <a:t>.</a:t>
            </a:r>
            <a:endParaRPr lang="en-US" altLang="ja-JP" dirty="0"/>
          </a:p>
          <a:p>
            <a:endParaRPr lang="en-US" altLang="ja-JP" dirty="0" smtClean="0"/>
          </a:p>
          <a:p>
            <a:r>
              <a:rPr lang="en-US" altLang="ja-JP" dirty="0" smtClean="0"/>
              <a:t>Python </a:t>
            </a:r>
            <a:r>
              <a:rPr lang="ja-JP" altLang="en-US" dirty="0" smtClean="0"/>
              <a:t>のバージョンは</a:t>
            </a:r>
            <a:r>
              <a:rPr lang="en-US" altLang="ja-JP" dirty="0" smtClean="0"/>
              <a:t>3.7.3</a:t>
            </a:r>
            <a:endParaRPr lang="en-US" altLang="ja-JP" dirty="0"/>
          </a:p>
        </p:txBody>
      </p:sp>
    </p:spTree>
    <p:extLst>
      <p:ext uri="{BB962C8B-B14F-4D97-AF65-F5344CB8AC3E}">
        <p14:creationId xmlns:p14="http://schemas.microsoft.com/office/powerpoint/2010/main" val="857118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grpSp>
        <p:nvGrpSpPr>
          <p:cNvPr id="5" name="グループ化 4"/>
          <p:cNvGrpSpPr/>
          <p:nvPr/>
        </p:nvGrpSpPr>
        <p:grpSpPr>
          <a:xfrm>
            <a:off x="175365" y="871011"/>
            <a:ext cx="8339985" cy="5332572"/>
            <a:chOff x="-7018" y="420074"/>
            <a:chExt cx="8339985" cy="5332572"/>
          </a:xfrm>
        </p:grpSpPr>
        <p:sp>
          <p:nvSpPr>
            <p:cNvPr id="59" name="フローチャート: 磁気ディスク 58"/>
            <p:cNvSpPr/>
            <p:nvPr/>
          </p:nvSpPr>
          <p:spPr>
            <a:xfrm>
              <a:off x="5050011" y="4416827"/>
              <a:ext cx="3163686" cy="1335819"/>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t>BGM</a:t>
              </a:r>
              <a:r>
                <a:rPr kumimoji="1" lang="ja-JP" altLang="en-US" dirty="0" smtClean="0"/>
                <a:t>付き動画</a:t>
              </a:r>
              <a:endParaRPr kumimoji="1" lang="ja-JP" altLang="en-US" dirty="0"/>
            </a:p>
          </p:txBody>
        </p:sp>
        <p:grpSp>
          <p:nvGrpSpPr>
            <p:cNvPr id="3" name="グループ化 2"/>
            <p:cNvGrpSpPr/>
            <p:nvPr/>
          </p:nvGrpSpPr>
          <p:grpSpPr>
            <a:xfrm>
              <a:off x="-7018" y="420074"/>
              <a:ext cx="8339985" cy="4420686"/>
              <a:chOff x="-7018" y="420074"/>
              <a:chExt cx="8339985" cy="4420686"/>
            </a:xfrm>
          </p:grpSpPr>
          <p:grpSp>
            <p:nvGrpSpPr>
              <p:cNvPr id="16" name="グループ化 15"/>
              <p:cNvGrpSpPr/>
              <p:nvPr/>
            </p:nvGrpSpPr>
            <p:grpSpPr>
              <a:xfrm>
                <a:off x="-7018" y="1365954"/>
                <a:ext cx="1243054" cy="1744335"/>
                <a:chOff x="-7018" y="1365954"/>
                <a:chExt cx="1243054" cy="1744335"/>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446207" y="1365954"/>
                  <a:ext cx="365760" cy="421419"/>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684746" y="1861096"/>
                  <a:ext cx="365760" cy="421419"/>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159493" y="1861095"/>
                  <a:ext cx="365760" cy="421419"/>
                </a:xfrm>
                <a:prstGeom prst="rect">
                  <a:avLst/>
                </a:prstGeom>
              </p:spPr>
            </p:pic>
            <p:sp>
              <p:nvSpPr>
                <p:cNvPr id="11" name="テキスト ボックス 10"/>
                <p:cNvSpPr txBox="1"/>
                <p:nvPr/>
              </p:nvSpPr>
              <p:spPr>
                <a:xfrm>
                  <a:off x="-7018" y="2525514"/>
                  <a:ext cx="1243054" cy="584775"/>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gr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980654"/>
                <a:ext cx="427506" cy="427506"/>
              </a:xfrm>
              <a:prstGeom prst="rect">
                <a:avLst/>
              </a:prstGeom>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1631584"/>
                <a:ext cx="427506" cy="427506"/>
              </a:xfrm>
              <a:prstGeom prst="rect">
                <a:avLst/>
              </a:prstGeom>
            </p:spPr>
          </p:pic>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2282514"/>
                <a:ext cx="427506" cy="427506"/>
              </a:xfrm>
              <a:prstGeom prst="rect">
                <a:avLst/>
              </a:prstGeom>
            </p:spPr>
          </p:pic>
          <p:cxnSp>
            <p:nvCxnSpPr>
              <p:cNvPr id="18" name="直線矢印コネクタ 17"/>
              <p:cNvCxnSpPr>
                <a:endCxn id="13" idx="1"/>
              </p:cNvCxnSpPr>
              <p:nvPr/>
            </p:nvCxnSpPr>
            <p:spPr>
              <a:xfrm flipV="1">
                <a:off x="1129085" y="1194407"/>
                <a:ext cx="1098213" cy="592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endCxn id="14" idx="1"/>
              </p:cNvCxnSpPr>
              <p:nvPr/>
            </p:nvCxnSpPr>
            <p:spPr>
              <a:xfrm flipV="1">
                <a:off x="1236036" y="1845337"/>
                <a:ext cx="991262" cy="6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endCxn id="15" idx="1"/>
              </p:cNvCxnSpPr>
              <p:nvPr/>
            </p:nvCxnSpPr>
            <p:spPr>
              <a:xfrm>
                <a:off x="1165995" y="1996167"/>
                <a:ext cx="1061303" cy="500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1479470" y="2817901"/>
                <a:ext cx="2189529" cy="923330"/>
              </a:xfrm>
              <a:prstGeom prst="rect">
                <a:avLst/>
              </a:prstGeom>
              <a:noFill/>
            </p:spPr>
            <p:txBody>
              <a:bodyPr wrap="square" rtlCol="0">
                <a:spAutoFit/>
              </a:bodyPr>
              <a:lstStyle/>
              <a:p>
                <a:r>
                  <a:rPr kumimoji="1" lang="ja-JP" altLang="en-US" dirty="0" smtClean="0"/>
                  <a:t>複数のサーバーで</a:t>
                </a:r>
                <a:r>
                  <a:rPr kumimoji="1" lang="en-US" altLang="ja-JP" dirty="0" smtClean="0"/>
                  <a:t>CNN</a:t>
                </a:r>
                <a:r>
                  <a:rPr kumimoji="1" lang="ja-JP" altLang="en-US" dirty="0" smtClean="0"/>
                  <a:t>を利用し楽曲をジャンル分け</a:t>
                </a:r>
                <a:endParaRPr kumimoji="1" lang="ja-JP" altLang="en-US" dirty="0"/>
              </a:p>
            </p:txBody>
          </p:sp>
          <p:sp>
            <p:nvSpPr>
              <p:cNvPr id="26" name="フローチャート: 磁気ディスク 25"/>
              <p:cNvSpPr/>
              <p:nvPr/>
            </p:nvSpPr>
            <p:spPr>
              <a:xfrm>
                <a:off x="4691269" y="1066405"/>
                <a:ext cx="1144990" cy="1643615"/>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smtClean="0"/>
                  <a:t>楽曲</a:t>
                </a:r>
                <a:endParaRPr kumimoji="1" lang="en-US" altLang="ja-JP" dirty="0" smtClean="0"/>
              </a:p>
              <a:p>
                <a:pPr algn="ctr"/>
                <a:r>
                  <a:rPr kumimoji="1" lang="ja-JP" altLang="en-US" dirty="0" smtClean="0"/>
                  <a:t>データベース</a:t>
                </a:r>
                <a:endParaRPr kumimoji="1" lang="ja-JP" altLang="en-US" dirty="0"/>
              </a:p>
            </p:txBody>
          </p:sp>
          <p:cxnSp>
            <p:nvCxnSpPr>
              <p:cNvPr id="27" name="直線矢印コネクタ 26"/>
              <p:cNvCxnSpPr/>
              <p:nvPr/>
            </p:nvCxnSpPr>
            <p:spPr>
              <a:xfrm flipV="1">
                <a:off x="2682388" y="1982175"/>
                <a:ext cx="1841904" cy="542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flipV="1">
                <a:off x="2710463" y="1770046"/>
                <a:ext cx="1869488" cy="81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2680987" y="1196713"/>
                <a:ext cx="1898964" cy="443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4424901" y="420074"/>
                <a:ext cx="1677726" cy="646331"/>
              </a:xfrm>
              <a:prstGeom prst="rect">
                <a:avLst/>
              </a:prstGeom>
              <a:noFill/>
            </p:spPr>
            <p:txBody>
              <a:bodyPr wrap="square" rtlCol="0">
                <a:spAutoFit/>
              </a:bodyPr>
              <a:lstStyle/>
              <a:p>
                <a:pPr algn="ctr"/>
                <a:r>
                  <a:rPr kumimoji="1" lang="ja-JP" altLang="en-US" dirty="0" smtClean="0"/>
                  <a:t>データベースに保存</a:t>
                </a:r>
                <a:endParaRPr kumimoji="1" lang="ja-JP" altLang="en-US" dirty="0"/>
              </a:p>
            </p:txBody>
          </p:sp>
          <p:sp>
            <p:nvSpPr>
              <p:cNvPr id="37" name="フローチャート: 磁気ディスク 36"/>
              <p:cNvSpPr/>
              <p:nvPr/>
            </p:nvSpPr>
            <p:spPr>
              <a:xfrm>
                <a:off x="7211833" y="1066405"/>
                <a:ext cx="1121134" cy="1643615"/>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動画</a:t>
                </a:r>
                <a:r>
                  <a:rPr lang="ja-JP" altLang="en-US" dirty="0"/>
                  <a:t>データベース</a:t>
                </a:r>
                <a:endParaRPr kumimoji="1" lang="ja-JP" altLang="en-US" dirty="0"/>
              </a:p>
            </p:txBody>
          </p:sp>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8647" y="3295564"/>
                <a:ext cx="427506" cy="427506"/>
              </a:xfrm>
              <a:prstGeom prst="rect">
                <a:avLst/>
              </a:prstGeom>
            </p:spPr>
          </p:pic>
          <p:pic>
            <p:nvPicPr>
              <p:cNvPr id="39" name="図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4329" y="3313725"/>
                <a:ext cx="427506" cy="427506"/>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0011" y="3313725"/>
                <a:ext cx="427506" cy="427506"/>
              </a:xfrm>
              <a:prstGeom prst="rect">
                <a:avLst/>
              </a:prstGeom>
            </p:spPr>
          </p:pic>
          <p:cxnSp>
            <p:nvCxnSpPr>
              <p:cNvPr id="42" name="直線矢印コネクタ 41"/>
              <p:cNvCxnSpPr>
                <a:endCxn id="40" idx="0"/>
              </p:cNvCxnSpPr>
              <p:nvPr/>
            </p:nvCxnSpPr>
            <p:spPr>
              <a:xfrm flipH="1">
                <a:off x="5263764" y="2710020"/>
                <a:ext cx="933"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6" idx="3"/>
                <a:endCxn id="39" idx="0"/>
              </p:cNvCxnSpPr>
              <p:nvPr/>
            </p:nvCxnSpPr>
            <p:spPr>
              <a:xfrm>
                <a:off x="5263764" y="2710020"/>
                <a:ext cx="1254318"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6" idx="3"/>
                <a:endCxn id="38" idx="0"/>
              </p:cNvCxnSpPr>
              <p:nvPr/>
            </p:nvCxnSpPr>
            <p:spPr>
              <a:xfrm>
                <a:off x="5263764" y="2710020"/>
                <a:ext cx="2508636" cy="58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37" idx="3"/>
                <a:endCxn id="38" idx="0"/>
              </p:cNvCxnSpPr>
              <p:nvPr/>
            </p:nvCxnSpPr>
            <p:spPr>
              <a:xfrm>
                <a:off x="7772400" y="2710020"/>
                <a:ext cx="0" cy="58554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3" name="直線矢印コネクタ 52"/>
              <p:cNvCxnSpPr>
                <a:stCxn id="37" idx="3"/>
                <a:endCxn id="39" idx="0"/>
              </p:cNvCxnSpPr>
              <p:nvPr/>
            </p:nvCxnSpPr>
            <p:spPr>
              <a:xfrm flipH="1">
                <a:off x="6518082" y="2710020"/>
                <a:ext cx="1254318"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直線矢印コネクタ 53"/>
              <p:cNvCxnSpPr>
                <a:stCxn id="37" idx="3"/>
                <a:endCxn id="40" idx="0"/>
              </p:cNvCxnSpPr>
              <p:nvPr/>
            </p:nvCxnSpPr>
            <p:spPr>
              <a:xfrm flipH="1">
                <a:off x="5263764" y="2710020"/>
                <a:ext cx="2508636"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1" name="直線矢印コネクタ 60"/>
              <p:cNvCxnSpPr>
                <a:stCxn id="40" idx="2"/>
              </p:cNvCxnSpPr>
              <p:nvPr/>
            </p:nvCxnSpPr>
            <p:spPr>
              <a:xfrm>
                <a:off x="5263764" y="3741231"/>
                <a:ext cx="213753"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2" name="直線矢印コネクタ 61"/>
              <p:cNvCxnSpPr>
                <a:stCxn id="39" idx="2"/>
              </p:cNvCxnSpPr>
              <p:nvPr/>
            </p:nvCxnSpPr>
            <p:spPr>
              <a:xfrm>
                <a:off x="6518082" y="3741231"/>
                <a:ext cx="0" cy="603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直線矢印コネクタ 64"/>
              <p:cNvCxnSpPr>
                <a:stCxn id="38" idx="2"/>
              </p:cNvCxnSpPr>
              <p:nvPr/>
            </p:nvCxnSpPr>
            <p:spPr>
              <a:xfrm flipH="1">
                <a:off x="7672419" y="3723070"/>
                <a:ext cx="99981"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テキスト ボックス 70"/>
              <p:cNvSpPr txBox="1"/>
              <p:nvPr/>
            </p:nvSpPr>
            <p:spPr>
              <a:xfrm>
                <a:off x="3218352" y="3917430"/>
                <a:ext cx="2413098" cy="923330"/>
              </a:xfrm>
              <a:prstGeom prst="rect">
                <a:avLst/>
              </a:prstGeom>
              <a:noFill/>
            </p:spPr>
            <p:txBody>
              <a:bodyPr wrap="square" rtlCol="0">
                <a:spAutoFit/>
              </a:bodyPr>
              <a:lstStyle/>
              <a:p>
                <a:r>
                  <a:rPr kumimoji="1" lang="ja-JP" altLang="en-US" dirty="0" smtClean="0"/>
                  <a:t>動画と楽曲を複数のサーバーでマッチング処理</a:t>
                </a:r>
                <a:endParaRPr kumimoji="1" lang="ja-JP" altLang="en-US" dirty="0"/>
              </a:p>
            </p:txBody>
          </p:sp>
        </p:grpSp>
      </p:grpSp>
      <p:sp>
        <p:nvSpPr>
          <p:cNvPr id="2" name="テキスト ボックス 1"/>
          <p:cNvSpPr txBox="1"/>
          <p:nvPr/>
        </p:nvSpPr>
        <p:spPr>
          <a:xfrm>
            <a:off x="370201" y="182126"/>
            <a:ext cx="2615979" cy="584775"/>
          </a:xfrm>
          <a:prstGeom prst="rect">
            <a:avLst/>
          </a:prstGeom>
          <a:noFill/>
        </p:spPr>
        <p:txBody>
          <a:bodyPr wrap="square" rtlCol="0">
            <a:spAutoFit/>
          </a:bodyPr>
          <a:lstStyle/>
          <a:p>
            <a:r>
              <a:rPr kumimoji="1" lang="ja-JP" altLang="en-US" sz="3200" dirty="0" smtClean="0"/>
              <a:t>提案システム</a:t>
            </a:r>
            <a:endParaRPr kumimoji="1" lang="ja-JP" altLang="en-US" sz="3200" dirty="0"/>
          </a:p>
        </p:txBody>
      </p: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ジャンル</a:t>
            </a:r>
            <a:r>
              <a:rPr lang="ja-JP" altLang="en-US" sz="4000" dirty="0" smtClean="0"/>
              <a:t>に</a:t>
            </a:r>
            <a:r>
              <a:rPr lang="ja-JP" altLang="en-US" sz="4000" dirty="0"/>
              <a:t>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3228646"/>
          </a:xfrm>
        </p:spPr>
        <p:txBody>
          <a:bodyPr>
            <a:normAutofit/>
          </a:bodyPr>
          <a:lstStyle/>
          <a:p>
            <a:r>
              <a:rPr lang="ja-JP" altLang="en-US" dirty="0"/>
              <a:t>楽曲</a:t>
            </a:r>
            <a:r>
              <a:rPr kumimoji="1" lang="ja-JP" altLang="en-US" dirty="0"/>
              <a:t>と動画</a:t>
            </a:r>
            <a:r>
              <a:rPr kumimoji="1" lang="ja-JP" altLang="en-US" dirty="0" smtClean="0"/>
              <a:t>を</a:t>
            </a:r>
            <a:r>
              <a:rPr lang="ja-JP" altLang="en-US" dirty="0"/>
              <a:t>ジャンル</a:t>
            </a:r>
            <a:r>
              <a:rPr kumimoji="1" lang="ja-JP" altLang="en-US" dirty="0" smtClean="0"/>
              <a:t>に</a:t>
            </a:r>
            <a:r>
              <a:rPr kumimoji="1" lang="ja-JP" altLang="en-US" dirty="0"/>
              <a:t>よりマッチングする．</a:t>
            </a:r>
            <a:r>
              <a:rPr kumimoji="1" lang="en-US" altLang="ja-JP" dirty="0"/>
              <a:t>	</a:t>
            </a:r>
          </a:p>
          <a:p>
            <a:pPr lvl="1"/>
            <a:r>
              <a:rPr lang="ja-JP" altLang="en-US" dirty="0"/>
              <a:t>動画</a:t>
            </a:r>
            <a:r>
              <a:rPr lang="en-US" altLang="ja-JP" dirty="0"/>
              <a:t>:</a:t>
            </a:r>
            <a:r>
              <a:rPr kumimoji="1" lang="ja-JP" altLang="en-US" dirty="0"/>
              <a:t>観光地</a:t>
            </a:r>
            <a:r>
              <a:rPr kumimoji="1" lang="ja-JP" altLang="en-US" dirty="0" smtClean="0"/>
              <a:t>動画</a:t>
            </a:r>
            <a:endParaRPr lang="en-US" altLang="ja-JP" dirty="0"/>
          </a:p>
          <a:p>
            <a:pPr lvl="1"/>
            <a:r>
              <a:rPr lang="ja-JP" altLang="en-US" dirty="0" smtClean="0"/>
              <a:t>楽曲</a:t>
            </a:r>
            <a:endParaRPr lang="en-US" altLang="ja-JP" dirty="0" smtClean="0"/>
          </a:p>
          <a:p>
            <a:pPr marL="457200" lvl="1" indent="0">
              <a:buNone/>
            </a:pPr>
            <a:endParaRPr lang="en-US" altLang="ja-JP" dirty="0"/>
          </a:p>
          <a:p>
            <a:pPr marL="457200" lvl="1"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012391842"/>
              </p:ext>
            </p:extLst>
          </p:nvPr>
        </p:nvGraphicFramePr>
        <p:xfrm>
          <a:off x="314325" y="3148152"/>
          <a:ext cx="8114058" cy="1928345"/>
        </p:xfrm>
        <a:graphic>
          <a:graphicData uri="http://schemas.openxmlformats.org/drawingml/2006/table">
            <a:tbl>
              <a:tblPr firstRow="1" bandRow="1">
                <a:tableStyleId>{5940675A-B579-460E-94D1-54222C63F5DA}</a:tableStyleId>
              </a:tblPr>
              <a:tblGrid>
                <a:gridCol w="4057029">
                  <a:extLst>
                    <a:ext uri="{9D8B030D-6E8A-4147-A177-3AD203B41FA5}">
                      <a16:colId xmlns:a16="http://schemas.microsoft.com/office/drawing/2014/main" val="44832925"/>
                    </a:ext>
                  </a:extLst>
                </a:gridCol>
                <a:gridCol w="4057029">
                  <a:extLst>
                    <a:ext uri="{9D8B030D-6E8A-4147-A177-3AD203B41FA5}">
                      <a16:colId xmlns:a16="http://schemas.microsoft.com/office/drawing/2014/main" val="3833830155"/>
                    </a:ext>
                  </a:extLst>
                </a:gridCol>
              </a:tblGrid>
              <a:tr h="38566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extLst>
                  <a:ext uri="{0D108BD9-81ED-4DB2-BD59-A6C34878D82A}">
                    <a16:rowId xmlns:a16="http://schemas.microsoft.com/office/drawing/2014/main" val="2686142808"/>
                  </a:ext>
                </a:extLst>
              </a:tr>
              <a:tr h="385669">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extLst>
                  <a:ext uri="{0D108BD9-81ED-4DB2-BD59-A6C34878D82A}">
                    <a16:rowId xmlns:a16="http://schemas.microsoft.com/office/drawing/2014/main" val="2859038245"/>
                  </a:ext>
                </a:extLst>
              </a:tr>
              <a:tr h="385669">
                <a:tc>
                  <a:txBody>
                    <a:bodyPr/>
                    <a:lstStyle/>
                    <a:p>
                      <a:r>
                        <a:rPr kumimoji="1" lang="en-US" altLang="ja-JP" dirty="0" smtClean="0"/>
                        <a:t>Latin</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3497973770"/>
                  </a:ext>
                </a:extLst>
              </a:tr>
              <a:tr h="385669">
                <a:tc>
                  <a:txBody>
                    <a:bodyPr/>
                    <a:lstStyle/>
                    <a:p>
                      <a:r>
                        <a:rPr kumimoji="1" lang="en-US" altLang="ja-JP" dirty="0" smtClean="0"/>
                        <a:t>Noise</a:t>
                      </a:r>
                      <a:endParaRPr kumimoji="1" lang="ja-JP" altLang="en-US" dirty="0"/>
                    </a:p>
                  </a:txBody>
                  <a:tcPr/>
                </a:tc>
                <a:tc>
                  <a:txBody>
                    <a:bodyPr/>
                    <a:lstStyle/>
                    <a:p>
                      <a:r>
                        <a:rPr kumimoji="1" lang="en-US" altLang="ja-JP" dirty="0" smtClean="0"/>
                        <a:t>Pop</a:t>
                      </a:r>
                      <a:endParaRPr kumimoji="1" lang="ja-JP" altLang="en-US" dirty="0"/>
                    </a:p>
                  </a:txBody>
                  <a:tcPr/>
                </a:tc>
                <a:extLst>
                  <a:ext uri="{0D108BD9-81ED-4DB2-BD59-A6C34878D82A}">
                    <a16:rowId xmlns:a16="http://schemas.microsoft.com/office/drawing/2014/main" val="1183800269"/>
                  </a:ext>
                </a:extLst>
              </a:tr>
              <a:tr h="385669">
                <a:tc>
                  <a:txBody>
                    <a:bodyPr/>
                    <a:lstStyle/>
                    <a:p>
                      <a:r>
                        <a:rPr kumimoji="1" lang="en-US" altLang="ja-JP" dirty="0" smtClean="0"/>
                        <a:t>Punk</a:t>
                      </a:r>
                      <a:endParaRPr kumimoji="1" lang="ja-JP" altLang="en-US" dirty="0"/>
                    </a:p>
                  </a:txBody>
                  <a:tcPr/>
                </a:tc>
                <a:tc>
                  <a:txBody>
                    <a:bodyPr/>
                    <a:lstStyle/>
                    <a:p>
                      <a:r>
                        <a:rPr kumimoji="1" lang="en-US" altLang="ja-JP" dirty="0" smtClean="0"/>
                        <a:t>Rock</a:t>
                      </a:r>
                      <a:endParaRPr kumimoji="1" lang="ja-JP" altLang="en-US" dirty="0"/>
                    </a:p>
                  </a:txBody>
                  <a:tcPr/>
                </a:tc>
                <a:extLst>
                  <a:ext uri="{0D108BD9-81ED-4DB2-BD59-A6C34878D82A}">
                    <a16:rowId xmlns:a16="http://schemas.microsoft.com/office/drawing/2014/main" val="415662057"/>
                  </a:ext>
                </a:extLst>
              </a:tr>
            </a:tbl>
          </a:graphicData>
        </a:graphic>
      </p:graphicFrame>
      <p:sp>
        <p:nvSpPr>
          <p:cNvPr id="7" name="テキスト ボックス 6"/>
          <p:cNvSpPr txBox="1"/>
          <p:nvPr/>
        </p:nvSpPr>
        <p:spPr>
          <a:xfrm>
            <a:off x="314325" y="5454595"/>
            <a:ext cx="8058398" cy="1200329"/>
          </a:xfrm>
          <a:prstGeom prst="rect">
            <a:avLst/>
          </a:prstGeom>
          <a:noFill/>
        </p:spPr>
        <p:txBody>
          <a:bodyPr wrap="square" rtlCol="0">
            <a:spAutoFit/>
          </a:bodyPr>
          <a:lstStyle/>
          <a:p>
            <a:r>
              <a:rPr kumimoji="1" lang="ja-JP" altLang="en-US" dirty="0" smtClean="0"/>
              <a:t>使用するデータセットに基づいて以上の１０ジャンルで</a:t>
            </a:r>
            <a:r>
              <a:rPr kumimoji="1" lang="ja-JP" altLang="en-US" dirty="0" smtClean="0"/>
              <a:t>マッチング</a:t>
            </a:r>
            <a:endParaRPr kumimoji="1" lang="en-US" altLang="ja-JP" dirty="0" smtClean="0"/>
          </a:p>
          <a:p>
            <a:endParaRPr lang="en-US" altLang="ja-JP" dirty="0"/>
          </a:p>
          <a:p>
            <a:r>
              <a:rPr kumimoji="1" lang="ja-JP" altLang="en-US" dirty="0" smtClean="0"/>
              <a:t>いただいた意見</a:t>
            </a:r>
            <a:endParaRPr kumimoji="1" lang="en-US" altLang="ja-JP" dirty="0" smtClean="0"/>
          </a:p>
          <a:p>
            <a:r>
              <a:rPr kumimoji="1" lang="ja-JP" altLang="en-US" dirty="0" smtClean="0"/>
              <a:t>ユーザーに動画とどのジャンルでマッチングしたいかを決めてもらう</a:t>
            </a:r>
            <a:endParaRPr kumimoji="1" lang="ja-JP" altLang="en-US"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684445"/>
          </a:xfrm>
        </p:spPr>
        <p:txBody>
          <a:bodyPr>
            <a:normAutofit fontScale="90000"/>
          </a:bodyPr>
          <a:lstStyle/>
          <a:p>
            <a:r>
              <a:rPr kumimoji="1" lang="en-US" altLang="ja-JP" dirty="0" smtClean="0"/>
              <a:t>Heatmap.py</a:t>
            </a:r>
            <a:endParaRPr kumimoji="1" lang="ja-JP" altLang="en-US" dirty="0"/>
          </a:p>
        </p:txBody>
      </p:sp>
      <p:sp>
        <p:nvSpPr>
          <p:cNvPr id="3" name="コンテンツ プレースホルダー 2"/>
          <p:cNvSpPr>
            <a:spLocks noGrp="1"/>
          </p:cNvSpPr>
          <p:nvPr>
            <p:ph idx="1"/>
          </p:nvPr>
        </p:nvSpPr>
        <p:spPr>
          <a:xfrm>
            <a:off x="628650" y="1288111"/>
            <a:ext cx="7886700" cy="4888852"/>
          </a:xfrm>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1940</TotalTime>
  <Words>524</Words>
  <Application>Microsoft Office PowerPoint</Application>
  <PresentationFormat>画面に合わせる (4:3)</PresentationFormat>
  <Paragraphs>98</Paragraphs>
  <Slides>11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ＭＳ Ｐゴシック</vt:lpstr>
      <vt:lpstr>Arial</vt:lpstr>
      <vt:lpstr>Calibri</vt:lpstr>
      <vt:lpstr>Calibri Light</vt:lpstr>
      <vt:lpstr>Office テーマ</vt:lpstr>
      <vt:lpstr>楽曲SNSにおける楽曲コンテンツと動画コンテンツの並列マッチング処理システム</vt:lpstr>
      <vt:lpstr>研究背景</vt:lpstr>
      <vt:lpstr>関連研究</vt:lpstr>
      <vt:lpstr>研究課題</vt:lpstr>
      <vt:lpstr>研究目的</vt:lpstr>
      <vt:lpstr>実験環境</vt:lpstr>
      <vt:lpstr>PowerPoint プレゼンテーション</vt:lpstr>
      <vt:lpstr>ジャンルによる楽曲と動画のマッチング</vt:lpstr>
      <vt:lpstr>Heatmap.py</vt:lpstr>
      <vt:lpstr>Categorize.py</vt:lpstr>
      <vt:lpstr>LibROSA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139</cp:revision>
  <cp:lastPrinted>2021-07-27T10:31:59Z</cp:lastPrinted>
  <dcterms:created xsi:type="dcterms:W3CDTF">2018-06-14T09:18:55Z</dcterms:created>
  <dcterms:modified xsi:type="dcterms:W3CDTF">2021-11-29T04:34:04Z</dcterms:modified>
</cp:coreProperties>
</file>