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
  </p:notesMasterIdLst>
  <p:sldIdLst>
    <p:sldId id="257" r:id="rId2"/>
    <p:sldId id="258" r:id="rId3"/>
    <p:sldId id="260" r:id="rId4"/>
    <p:sldId id="261" r:id="rId5"/>
    <p:sldId id="262" r:id="rId6"/>
    <p:sldId id="259" r:id="rId7"/>
    <p:sldId id="265" r:id="rId8"/>
    <p:sldId id="267" r:id="rId9"/>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717" autoAdjust="0"/>
    <p:restoredTop sz="94660"/>
  </p:normalViewPr>
  <p:slideViewPr>
    <p:cSldViewPr snapToGrid="0">
      <p:cViewPr varScale="1">
        <p:scale>
          <a:sx n="78" d="100"/>
          <a:sy n="78" d="100"/>
        </p:scale>
        <p:origin x="816" y="40"/>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17"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userId="333f50e484678f3e" providerId="LiveId" clId="{2235F3F4-CE85-4C64-B3EA-BD21A2FF00DA}"/>
    <pc:docChg chg="undo modSld">
      <pc:chgData name="" userId="333f50e484678f3e" providerId="LiveId" clId="{2235F3F4-CE85-4C64-B3EA-BD21A2FF00DA}" dt="2020-08-11T10:58:31.882" v="22"/>
      <pc:docMkLst>
        <pc:docMk/>
      </pc:docMkLst>
      <pc:sldChg chg="modSp">
        <pc:chgData name="" userId="333f50e484678f3e" providerId="LiveId" clId="{2235F3F4-CE85-4C64-B3EA-BD21A2FF00DA}" dt="2020-08-11T10:58:31.882" v="22"/>
        <pc:sldMkLst>
          <pc:docMk/>
          <pc:sldMk cId="4177902719" sldId="256"/>
        </pc:sldMkLst>
        <pc:spChg chg="mod">
          <ac:chgData name="" userId="333f50e484678f3e" providerId="LiveId" clId="{2235F3F4-CE85-4C64-B3EA-BD21A2FF00DA}" dt="2020-08-11T10:58:31.882" v="22"/>
          <ac:spMkLst>
            <pc:docMk/>
            <pc:sldMk cId="4177902719" sldId="256"/>
            <ac:spMk id="4"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571B5F-C8EC-4379-AD76-80FD414F3861}" type="datetimeFigureOut">
              <a:rPr kumimoji="1" lang="ja-JP" altLang="en-US" smtClean="0"/>
              <a:t>2021/10/11</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828324-DCC9-430F-AD2C-1DD1805E2C40}" type="slidenum">
              <a:rPr kumimoji="1" lang="ja-JP" altLang="en-US" smtClean="0"/>
              <a:t>‹#›</a:t>
            </a:fld>
            <a:endParaRPr kumimoji="1" lang="ja-JP" altLang="en-US"/>
          </a:p>
        </p:txBody>
      </p:sp>
    </p:spTree>
    <p:extLst>
      <p:ext uri="{BB962C8B-B14F-4D97-AF65-F5344CB8AC3E}">
        <p14:creationId xmlns:p14="http://schemas.microsoft.com/office/powerpoint/2010/main" val="266289394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22C6F9C5-C6AA-409B-AF03-98D7346F1423}" type="datetime1">
              <a:rPr kumimoji="1" lang="ja-JP" altLang="en-US" smtClean="0"/>
              <a:t>2021/10/11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4015367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22E0F957-B7A6-49B1-8F7C-E83B3F2002DA}" type="datetime1">
              <a:rPr kumimoji="1" lang="ja-JP" altLang="en-US" smtClean="0"/>
              <a:t>2021/10/11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1068307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DE6F7DB3-2648-413C-8B2E-93728F539CCD}" type="datetime1">
              <a:rPr kumimoji="1" lang="ja-JP" altLang="en-US" smtClean="0"/>
              <a:t>2021/10/11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37386336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A2D1DE2A-14E7-4A39-B37E-D38A93E354FC}" type="datetime1">
              <a:rPr kumimoji="1" lang="ja-JP" altLang="en-US" smtClean="0"/>
              <a:t>2021/10/11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lvl1pPr>
              <a:defRPr sz="2400"/>
            </a:lvl1p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16160028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991EEB29-6570-4D17-BF07-A0C0B34BA0FB}" type="datetime1">
              <a:rPr kumimoji="1" lang="ja-JP" altLang="en-US" smtClean="0"/>
              <a:t>2021/10/11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11112009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892B6420-66A4-43C3-BA46-EBDFB60516F0}" type="datetime1">
              <a:rPr kumimoji="1" lang="ja-JP" altLang="en-US" smtClean="0"/>
              <a:t>2021/10/11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2356377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5BE63C90-8833-49EB-8DFB-3A87587C56DF}" type="datetime1">
              <a:rPr kumimoji="1" lang="ja-JP" altLang="en-US" smtClean="0"/>
              <a:t>2021/10/11</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6716406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FDB7B118-9258-4B93-98B1-2227223B18EF}" type="datetime1">
              <a:rPr kumimoji="1" lang="ja-JP" altLang="en-US" smtClean="0"/>
              <a:t>2021/10/11</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36244626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334A37-8FFC-49D6-A0F3-FC06101E023C}" type="datetime1">
              <a:rPr kumimoji="1" lang="ja-JP" altLang="en-US" smtClean="0"/>
              <a:t>2021/10/11</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122951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0FAD949F-32A5-4343-9078-C3A89D3064D3}" type="datetime1">
              <a:rPr kumimoji="1" lang="ja-JP" altLang="en-US" smtClean="0"/>
              <a:t>2021/10/11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39752925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58C4534D-9999-497B-9C6B-5769B1D800E5}" type="datetime1">
              <a:rPr kumimoji="1" lang="ja-JP" altLang="en-US" smtClean="0"/>
              <a:t>2021/10/11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1894745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3E1257-0E7D-4620-84B9-7FC7BB2FC946}" type="datetime1">
              <a:rPr kumimoji="1" lang="ja-JP" altLang="en-US" smtClean="0"/>
              <a:t>2021/10/11</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451160-128F-4DAD-AE29-4A8CC0E7B9E9}" type="slidenum">
              <a:rPr kumimoji="1" lang="ja-JP" altLang="en-US" smtClean="0"/>
              <a:t>‹#›</a:t>
            </a:fld>
            <a:endParaRPr kumimoji="1" lang="ja-JP" altLang="en-US"/>
          </a:p>
        </p:txBody>
      </p:sp>
    </p:spTree>
    <p:extLst>
      <p:ext uri="{BB962C8B-B14F-4D97-AF65-F5344CB8AC3E}">
        <p14:creationId xmlns:p14="http://schemas.microsoft.com/office/powerpoint/2010/main" val="205010688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image" Target="../media/image4.jpeg"/><Relationship Id="rId5" Type="http://schemas.microsoft.com/office/2007/relationships/hdphoto" Target="../media/hdphoto1.wdp"/><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タイトル 1"/>
          <p:cNvSpPr>
            <a:spLocks noGrp="1"/>
          </p:cNvSpPr>
          <p:nvPr>
            <p:ph type="title"/>
          </p:nvPr>
        </p:nvSpPr>
        <p:spPr>
          <a:xfrm>
            <a:off x="529907" y="1537270"/>
            <a:ext cx="7886700" cy="1325563"/>
          </a:xfrm>
        </p:spPr>
        <p:txBody>
          <a:bodyPr/>
          <a:lstStyle/>
          <a:p>
            <a:r>
              <a:rPr kumimoji="1" lang="ja-JP" altLang="en-US" dirty="0"/>
              <a:t>研究背景</a:t>
            </a:r>
          </a:p>
        </p:txBody>
      </p:sp>
      <p:sp>
        <p:nvSpPr>
          <p:cNvPr id="3" name="コンテンツ プレースホルダー 2"/>
          <p:cNvSpPr>
            <a:spLocks noGrp="1"/>
          </p:cNvSpPr>
          <p:nvPr>
            <p:ph idx="1"/>
          </p:nvPr>
        </p:nvSpPr>
        <p:spPr>
          <a:xfrm>
            <a:off x="628650" y="2546278"/>
            <a:ext cx="7886700" cy="2796183"/>
          </a:xfrm>
        </p:spPr>
        <p:txBody>
          <a:bodyPr>
            <a:normAutofit fontScale="85000" lnSpcReduction="10000"/>
          </a:bodyPr>
          <a:lstStyle/>
          <a:p>
            <a:pPr algn="just">
              <a:lnSpc>
                <a:spcPct val="120000"/>
              </a:lnSpc>
            </a:pPr>
            <a:r>
              <a:rPr lang="ja-JP" altLang="en-US" dirty="0"/>
              <a:t>スマートフォンなど</a:t>
            </a:r>
            <a:r>
              <a:rPr lang="ja-JP" altLang="en-US"/>
              <a:t>で</a:t>
            </a:r>
            <a:r>
              <a:rPr lang="ja-JP" altLang="en-US" smtClean="0"/>
              <a:t>誰でも</a:t>
            </a:r>
            <a:r>
              <a:rPr lang="ja-JP" altLang="en-US" dirty="0"/>
              <a:t>音楽を作成することが可能になっている．そのため</a:t>
            </a:r>
            <a:r>
              <a:rPr lang="en-US" altLang="ja-JP" dirty="0"/>
              <a:t>SNS</a:t>
            </a:r>
            <a:r>
              <a:rPr lang="ja-JP" altLang="en-US" dirty="0"/>
              <a:t>などに投稿される楽曲が大量になってきた．</a:t>
            </a:r>
            <a:endParaRPr lang="en-US" altLang="ja-JP" dirty="0"/>
          </a:p>
          <a:p>
            <a:pPr algn="just">
              <a:lnSpc>
                <a:spcPct val="120000"/>
              </a:lnSpc>
            </a:pPr>
            <a:r>
              <a:rPr lang="ja-JP" altLang="en-US" dirty="0"/>
              <a:t>同様に，動画共有を目的とした</a:t>
            </a:r>
            <a:r>
              <a:rPr lang="en-US" altLang="ja-JP" dirty="0"/>
              <a:t>SNS</a:t>
            </a:r>
            <a:r>
              <a:rPr lang="ja-JP" altLang="en-US" dirty="0"/>
              <a:t>が普及している．</a:t>
            </a:r>
            <a:endParaRPr lang="en-US" altLang="ja-JP" dirty="0"/>
          </a:p>
          <a:p>
            <a:pPr algn="just">
              <a:lnSpc>
                <a:spcPct val="120000"/>
              </a:lnSpc>
            </a:pPr>
            <a:r>
              <a:rPr lang="ja-JP" altLang="en-US" dirty="0"/>
              <a:t>これらの楽曲コンテンツや動画コンテンツを統合して，付加価値の高い新しいコンテンツを生成できると考えられる．</a:t>
            </a:r>
            <a:endParaRPr lang="en-US" altLang="ja-JP" dirty="0"/>
          </a:p>
          <a:p>
            <a:pPr marL="0" indent="0">
              <a:lnSpc>
                <a:spcPct val="120000"/>
              </a:lnSpc>
              <a:buNone/>
            </a:pPr>
            <a:endParaRPr lang="en-US" altLang="ja-JP" dirty="0"/>
          </a:p>
          <a:p>
            <a:pPr marL="0" indent="0">
              <a:lnSpc>
                <a:spcPct val="120000"/>
              </a:lnSpc>
              <a:buNone/>
            </a:pPr>
            <a:endParaRPr lang="en-US" altLang="ja-JP" dirty="0"/>
          </a:p>
          <a:p>
            <a:pPr marL="0" indent="0">
              <a:lnSpc>
                <a:spcPct val="120000"/>
              </a:lnSpc>
              <a:buNone/>
            </a:pPr>
            <a:endParaRPr lang="en-US" altLang="ja-JP" dirty="0"/>
          </a:p>
          <a:p>
            <a:pPr marL="0" indent="0">
              <a:lnSpc>
                <a:spcPct val="120000"/>
              </a:lnSpc>
              <a:buNone/>
            </a:pPr>
            <a:endParaRPr kumimoji="1" lang="en-US" altLang="ja-JP" dirty="0"/>
          </a:p>
          <a:p>
            <a:pPr marL="0" indent="0">
              <a:lnSpc>
                <a:spcPct val="120000"/>
              </a:lnSpc>
              <a:buNone/>
            </a:pPr>
            <a:endParaRPr lang="en-US" altLang="ja-JP"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1</a:t>
            </a:fld>
            <a:endParaRPr kumimoji="1" lang="ja-JP" altLang="en-US" dirty="0"/>
          </a:p>
        </p:txBody>
      </p:sp>
      <p:sp>
        <p:nvSpPr>
          <p:cNvPr id="6" name="テキスト ボックス 5"/>
          <p:cNvSpPr txBox="1"/>
          <p:nvPr/>
        </p:nvSpPr>
        <p:spPr>
          <a:xfrm>
            <a:off x="0" y="0"/>
            <a:ext cx="9143999" cy="1446550"/>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r>
              <a:rPr lang="ja-JP" altLang="en-US" sz="3200" dirty="0"/>
              <a:t>楽曲</a:t>
            </a:r>
            <a:r>
              <a:rPr lang="en-US" altLang="ja-JP" sz="3200" dirty="0"/>
              <a:t>SNS</a:t>
            </a:r>
            <a:r>
              <a:rPr lang="ja-JP" altLang="en-US" sz="3200" dirty="0"/>
              <a:t>における楽曲コンテンツと</a:t>
            </a:r>
            <a:endParaRPr lang="en-US" altLang="ja-JP" sz="3200" dirty="0"/>
          </a:p>
          <a:p>
            <a:pPr algn="ctr"/>
            <a:r>
              <a:rPr lang="ja-JP" altLang="en-US" sz="3200" dirty="0"/>
              <a:t>動画コンテンツの並列マッチング処理システム</a:t>
            </a:r>
            <a:endParaRPr lang="en-US" altLang="ja-JP" sz="3200" dirty="0"/>
          </a:p>
          <a:p>
            <a:pPr algn="ctr"/>
            <a:r>
              <a:rPr kumimoji="1" lang="en-US" altLang="ja-JP" sz="2400" dirty="0"/>
              <a:t>1821144 </a:t>
            </a:r>
            <a:r>
              <a:rPr lang="ja-JP" altLang="en-US" sz="2400" dirty="0"/>
              <a:t> </a:t>
            </a:r>
            <a:r>
              <a:rPr kumimoji="1" lang="ja-JP" altLang="en-US" sz="2400" dirty="0"/>
              <a:t>吉井 智哉　</a:t>
            </a:r>
            <a:r>
              <a:rPr lang="ja-JP" altLang="en-US" sz="2400" dirty="0"/>
              <a:t>指導教員：鷹野孝典</a:t>
            </a:r>
          </a:p>
        </p:txBody>
      </p:sp>
      <p:pic>
        <p:nvPicPr>
          <p:cNvPr id="32" name="図 3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6235" y="5384739"/>
            <a:ext cx="1004950" cy="1250842"/>
          </a:xfrm>
          <a:prstGeom prst="rect">
            <a:avLst/>
          </a:prstGeom>
        </p:spPr>
      </p:pic>
      <p:sp>
        <p:nvSpPr>
          <p:cNvPr id="34" name="テキスト ボックス 33"/>
          <p:cNvSpPr txBox="1"/>
          <p:nvPr/>
        </p:nvSpPr>
        <p:spPr>
          <a:xfrm>
            <a:off x="2433474" y="5670353"/>
            <a:ext cx="691763" cy="646331"/>
          </a:xfrm>
          <a:prstGeom prst="rect">
            <a:avLst/>
          </a:prstGeom>
          <a:noFill/>
        </p:spPr>
        <p:txBody>
          <a:bodyPr wrap="square" rtlCol="0">
            <a:spAutoFit/>
          </a:bodyPr>
          <a:lstStyle/>
          <a:p>
            <a:r>
              <a:rPr kumimoji="1" lang="ja-JP" altLang="en-US" sz="3600" dirty="0" smtClean="0"/>
              <a:t>＋</a:t>
            </a:r>
            <a:endParaRPr kumimoji="1" lang="ja-JP" altLang="en-US" sz="3600" dirty="0"/>
          </a:p>
        </p:txBody>
      </p:sp>
      <p:pic>
        <p:nvPicPr>
          <p:cNvPr id="35" name="図 3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172638" y="5370657"/>
            <a:ext cx="1485044" cy="1113783"/>
          </a:xfrm>
          <a:prstGeom prst="rect">
            <a:avLst/>
          </a:prstGeom>
        </p:spPr>
      </p:pic>
      <p:sp>
        <p:nvSpPr>
          <p:cNvPr id="36" name="テキスト ボックス 35"/>
          <p:cNvSpPr txBox="1"/>
          <p:nvPr/>
        </p:nvSpPr>
        <p:spPr>
          <a:xfrm>
            <a:off x="3590257" y="6484440"/>
            <a:ext cx="868942" cy="369332"/>
          </a:xfrm>
          <a:prstGeom prst="rect">
            <a:avLst/>
          </a:prstGeom>
          <a:noFill/>
        </p:spPr>
        <p:txBody>
          <a:bodyPr wrap="square" rtlCol="0">
            <a:spAutoFit/>
          </a:bodyPr>
          <a:lstStyle/>
          <a:p>
            <a:r>
              <a:rPr kumimoji="1" lang="ja-JP" altLang="en-US" dirty="0" smtClean="0"/>
              <a:t>動画</a:t>
            </a:r>
            <a:endParaRPr kumimoji="1" lang="ja-JP" altLang="en-US" dirty="0"/>
          </a:p>
        </p:txBody>
      </p:sp>
      <p:pic>
        <p:nvPicPr>
          <p:cNvPr id="37" name="図 3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67205" y="5342461"/>
            <a:ext cx="1485044" cy="1113783"/>
          </a:xfrm>
          <a:prstGeom prst="rect">
            <a:avLst/>
          </a:prstGeom>
        </p:spPr>
      </p:pic>
      <p:pic>
        <p:nvPicPr>
          <p:cNvPr id="38" name="図 37"/>
          <p:cNvPicPr>
            <a:picLocks noChangeAspect="1"/>
          </p:cNvPicPr>
          <p:nvPr/>
        </p:nvPicPr>
        <p:blipFill>
          <a:blip r:embed="rId4">
            <a:extLst>
              <a:ext uri="{BEBA8EAE-BF5A-486C-A8C5-ECC9F3942E4B}">
                <a14:imgProps xmlns:a14="http://schemas.microsoft.com/office/drawing/2010/main">
                  <a14:imgLayer r:embed="rId5">
                    <a14:imgEffect>
                      <a14:sharpenSoften amount="-50000"/>
                    </a14:imgEffect>
                  </a14:imgLayer>
                </a14:imgProps>
              </a:ext>
              <a:ext uri="{28A0092B-C50C-407E-A947-70E740481C1C}">
                <a14:useLocalDpi xmlns:a14="http://schemas.microsoft.com/office/drawing/2010/main" val="0"/>
              </a:ext>
            </a:extLst>
          </a:blip>
          <a:stretch>
            <a:fillRect/>
          </a:stretch>
        </p:blipFill>
        <p:spPr>
          <a:xfrm>
            <a:off x="6013690" y="5814294"/>
            <a:ext cx="554560" cy="690250"/>
          </a:xfrm>
          <a:prstGeom prst="rect">
            <a:avLst/>
          </a:prstGeom>
          <a:blipFill dpi="0" rotWithShape="1">
            <a:blip r:embed="rId6"/>
            <a:srcRect/>
            <a:stretch>
              <a:fillRect/>
            </a:stretch>
          </a:blipFill>
          <a:effectLst>
            <a:glow rad="127000">
              <a:schemeClr val="accent1">
                <a:alpha val="0"/>
              </a:schemeClr>
            </a:glow>
            <a:outerShdw blurRad="50800" dist="50800" dir="5400000" algn="ctr" rotWithShape="0">
              <a:srgbClr val="000000">
                <a:alpha val="0"/>
              </a:srgbClr>
            </a:outerShdw>
            <a:reflection stA="0" endPos="65000" dist="50800" dir="5400000" sy="-100000" algn="bl" rotWithShape="0"/>
          </a:effectLst>
        </p:spPr>
      </p:pic>
      <p:sp>
        <p:nvSpPr>
          <p:cNvPr id="39" name="テキスト ボックス 38"/>
          <p:cNvSpPr txBox="1"/>
          <p:nvPr/>
        </p:nvSpPr>
        <p:spPr>
          <a:xfrm>
            <a:off x="6162261" y="6508764"/>
            <a:ext cx="1960480" cy="369332"/>
          </a:xfrm>
          <a:prstGeom prst="rect">
            <a:avLst/>
          </a:prstGeom>
          <a:noFill/>
        </p:spPr>
        <p:txBody>
          <a:bodyPr wrap="square" rtlCol="0">
            <a:spAutoFit/>
          </a:bodyPr>
          <a:lstStyle/>
          <a:p>
            <a:r>
              <a:rPr kumimoji="1" lang="ja-JP" altLang="en-US" dirty="0" smtClean="0"/>
              <a:t>音楽付きの動画</a:t>
            </a:r>
            <a:endParaRPr kumimoji="1" lang="ja-JP" altLang="en-US" dirty="0"/>
          </a:p>
        </p:txBody>
      </p:sp>
      <p:sp>
        <p:nvSpPr>
          <p:cNvPr id="5" name="右矢印 4"/>
          <p:cNvSpPr/>
          <p:nvPr/>
        </p:nvSpPr>
        <p:spPr>
          <a:xfrm>
            <a:off x="4937760" y="5670353"/>
            <a:ext cx="1043562" cy="68599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7517526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関連研究</a:t>
            </a:r>
          </a:p>
        </p:txBody>
      </p:sp>
      <p:sp>
        <p:nvSpPr>
          <p:cNvPr id="3" name="コンテンツ プレースホルダー 2"/>
          <p:cNvSpPr>
            <a:spLocks noGrp="1"/>
          </p:cNvSpPr>
          <p:nvPr>
            <p:ph idx="1"/>
          </p:nvPr>
        </p:nvSpPr>
        <p:spPr>
          <a:xfrm>
            <a:off x="628650" y="1399430"/>
            <a:ext cx="7886700" cy="5128591"/>
          </a:xfrm>
        </p:spPr>
        <p:txBody>
          <a:bodyPr>
            <a:normAutofit fontScale="85000" lnSpcReduction="20000"/>
          </a:bodyPr>
          <a:lstStyle/>
          <a:p>
            <a:r>
              <a:rPr lang="ja-JP" altLang="en-US" u="sng" dirty="0">
                <a:latin typeface="+mn-ea"/>
              </a:rPr>
              <a:t>動画の</a:t>
            </a:r>
            <a:r>
              <a:rPr lang="ja-JP" altLang="en-US" u="sng" dirty="0" smtClean="0">
                <a:latin typeface="+mn-ea"/>
              </a:rPr>
              <a:t>印象評価データセット</a:t>
            </a:r>
            <a:endParaRPr lang="en-US" altLang="ja-JP" u="sng" dirty="0">
              <a:latin typeface="+mn-ea"/>
            </a:endParaRPr>
          </a:p>
          <a:p>
            <a:pPr marL="0" indent="0">
              <a:buNone/>
            </a:pPr>
            <a:r>
              <a:rPr lang="en-US" altLang="ja-JP" dirty="0" smtClean="0">
                <a:latin typeface="+mn-ea"/>
              </a:rPr>
              <a:t>[</a:t>
            </a:r>
            <a:r>
              <a:rPr lang="en-US" altLang="ja-JP" dirty="0">
                <a:latin typeface="+mn-ea"/>
              </a:rPr>
              <a:t>2015 </a:t>
            </a:r>
            <a:r>
              <a:rPr lang="ja-JP" altLang="en-US" dirty="0">
                <a:latin typeface="+mn-ea"/>
              </a:rPr>
              <a:t>大野</a:t>
            </a:r>
            <a:r>
              <a:rPr lang="en-US" altLang="ja-JP" dirty="0">
                <a:latin typeface="+mn-ea"/>
              </a:rPr>
              <a:t>]</a:t>
            </a:r>
            <a:r>
              <a:rPr lang="ja-JP" altLang="en-US" dirty="0">
                <a:latin typeface="+mn-ea"/>
              </a:rPr>
              <a:t>大野直樹，中村聡史，山本岳洋</a:t>
            </a:r>
            <a:r>
              <a:rPr lang="ja-JP" altLang="en-US" dirty="0" smtClean="0">
                <a:latin typeface="+mn-ea"/>
              </a:rPr>
              <a:t>，後藤</a:t>
            </a:r>
            <a:r>
              <a:rPr lang="ja-JP" altLang="en-US" dirty="0">
                <a:latin typeface="+mn-ea"/>
              </a:rPr>
              <a:t>真孝</a:t>
            </a:r>
            <a:r>
              <a:rPr lang="ja-JP" altLang="en-US" dirty="0" smtClean="0">
                <a:latin typeface="+mn-ea"/>
              </a:rPr>
              <a:t>，</a:t>
            </a:r>
            <a:endParaRPr lang="en-US" altLang="ja-JP" dirty="0" smtClean="0">
              <a:latin typeface="+mn-ea"/>
            </a:endParaRPr>
          </a:p>
          <a:p>
            <a:pPr marL="0" indent="0">
              <a:buNone/>
            </a:pPr>
            <a:r>
              <a:rPr kumimoji="1" lang="ja-JP" altLang="en-US" dirty="0" smtClean="0">
                <a:latin typeface="+mn-ea"/>
              </a:rPr>
              <a:t>「</a:t>
            </a:r>
            <a:r>
              <a:rPr kumimoji="1" lang="ja-JP" altLang="en-US" dirty="0">
                <a:latin typeface="+mn-ea"/>
              </a:rPr>
              <a:t>音楽動画への印象評価データセット構築とその特性の</a:t>
            </a:r>
            <a:r>
              <a:rPr kumimoji="1" lang="ja-JP" altLang="en-US" dirty="0" smtClean="0">
                <a:latin typeface="+mn-ea"/>
              </a:rPr>
              <a:t>調査</a:t>
            </a:r>
            <a:r>
              <a:rPr kumimoji="1" lang="ja-JP" altLang="en-US" dirty="0">
                <a:latin typeface="+mn-ea"/>
              </a:rPr>
              <a:t>」</a:t>
            </a:r>
            <a:r>
              <a:rPr lang="ja-JP" altLang="en-US" dirty="0">
                <a:latin typeface="+mn-ea"/>
              </a:rPr>
              <a:t>，情報処理学会，</a:t>
            </a:r>
            <a:r>
              <a:rPr lang="en-US" altLang="ja-JP" dirty="0">
                <a:latin typeface="+mn-ea"/>
              </a:rPr>
              <a:t>2015</a:t>
            </a:r>
            <a:endParaRPr kumimoji="1" lang="en-US" altLang="ja-JP" dirty="0">
              <a:latin typeface="+mn-ea"/>
            </a:endParaRPr>
          </a:p>
          <a:p>
            <a:pPr marL="0" indent="0">
              <a:buNone/>
            </a:pPr>
            <a:endParaRPr kumimoji="1" lang="en-US" altLang="ja-JP" dirty="0">
              <a:latin typeface="+mn-ea"/>
            </a:endParaRPr>
          </a:p>
          <a:p>
            <a:r>
              <a:rPr lang="ja-JP" altLang="en-US" u="sng" dirty="0" smtClean="0">
                <a:latin typeface="+mn-ea"/>
              </a:rPr>
              <a:t>動画からの印象推定</a:t>
            </a:r>
            <a:endParaRPr lang="en-US" altLang="ja-JP" u="sng" dirty="0">
              <a:latin typeface="+mn-ea"/>
            </a:endParaRPr>
          </a:p>
          <a:p>
            <a:pPr marL="0" indent="0">
              <a:buNone/>
            </a:pPr>
            <a:r>
              <a:rPr lang="en-US" altLang="ja-JP" dirty="0" smtClean="0">
                <a:latin typeface="+mn-ea"/>
              </a:rPr>
              <a:t>[</a:t>
            </a:r>
            <a:r>
              <a:rPr lang="en-US" altLang="ja-JP" dirty="0">
                <a:latin typeface="+mn-ea"/>
              </a:rPr>
              <a:t>2016 </a:t>
            </a:r>
            <a:r>
              <a:rPr lang="ja-JP" altLang="en-US" dirty="0">
                <a:latin typeface="+mn-ea"/>
              </a:rPr>
              <a:t>清水</a:t>
            </a:r>
            <a:r>
              <a:rPr lang="en-US" altLang="ja-JP" dirty="0">
                <a:latin typeface="+mn-ea"/>
              </a:rPr>
              <a:t>]</a:t>
            </a:r>
            <a:r>
              <a:rPr lang="ja-JP" altLang="en-US" dirty="0">
                <a:latin typeface="+mn-ea"/>
              </a:rPr>
              <a:t>清水</a:t>
            </a:r>
            <a:r>
              <a:rPr lang="ja-JP" altLang="en-US" dirty="0"/>
              <a:t>柚里奈</a:t>
            </a:r>
            <a:r>
              <a:rPr lang="ja-JP" altLang="en-US" dirty="0">
                <a:latin typeface="+mn-ea"/>
              </a:rPr>
              <a:t>，菅野</a:t>
            </a:r>
            <a:r>
              <a:rPr lang="ja-JP" altLang="en-US" dirty="0"/>
              <a:t>沙也</a:t>
            </a:r>
            <a:r>
              <a:rPr lang="ja-JP" altLang="en-US" dirty="0">
                <a:latin typeface="+mn-ea"/>
              </a:rPr>
              <a:t>，伊藤</a:t>
            </a:r>
            <a:r>
              <a:rPr lang="ja-JP" altLang="en-US" dirty="0"/>
              <a:t>貴之</a:t>
            </a:r>
            <a:r>
              <a:rPr lang="en-US" altLang="ja-JP" dirty="0"/>
              <a:t> </a:t>
            </a:r>
            <a:r>
              <a:rPr lang="ja-JP" altLang="en-US" dirty="0" err="1">
                <a:latin typeface="+mn-ea"/>
              </a:rPr>
              <a:t>，</a:t>
            </a:r>
            <a:r>
              <a:rPr lang="ja-JP" altLang="en-US" dirty="0" smtClean="0">
                <a:latin typeface="+mn-ea"/>
              </a:rPr>
              <a:t>嵯峨山</a:t>
            </a:r>
            <a:endParaRPr lang="en-US" altLang="ja-JP" dirty="0" smtClean="0">
              <a:latin typeface="+mn-ea"/>
            </a:endParaRPr>
          </a:p>
          <a:p>
            <a:pPr marL="0" indent="0">
              <a:buNone/>
            </a:pPr>
            <a:r>
              <a:rPr lang="ja-JP" altLang="en-US" dirty="0" smtClean="0"/>
              <a:t>茂樹</a:t>
            </a:r>
            <a:r>
              <a:rPr lang="ja-JP" altLang="en-US" dirty="0">
                <a:latin typeface="+mn-ea"/>
              </a:rPr>
              <a:t>，高塚</a:t>
            </a:r>
            <a:r>
              <a:rPr lang="ja-JP" altLang="en-US" dirty="0"/>
              <a:t>正浩</a:t>
            </a:r>
            <a:r>
              <a:rPr lang="ja-JP" altLang="en-US" dirty="0">
                <a:latin typeface="+mn-ea"/>
              </a:rPr>
              <a:t>，「動画特徴量からの印象推定に</a:t>
            </a:r>
            <a:r>
              <a:rPr lang="ja-JP" altLang="en-US" dirty="0" smtClean="0">
                <a:latin typeface="+mn-ea"/>
              </a:rPr>
              <a:t>基づく</a:t>
            </a:r>
            <a:endParaRPr lang="en-US" altLang="ja-JP" dirty="0" smtClean="0">
              <a:latin typeface="+mn-ea"/>
            </a:endParaRPr>
          </a:p>
          <a:p>
            <a:pPr marL="0" indent="0">
              <a:buNone/>
            </a:pPr>
            <a:r>
              <a:rPr lang="ja-JP" altLang="en-US" dirty="0" smtClean="0">
                <a:latin typeface="+mn-ea"/>
              </a:rPr>
              <a:t>動画</a:t>
            </a:r>
            <a:r>
              <a:rPr lang="en-US" altLang="ja-JP" dirty="0">
                <a:latin typeface="+mn-ea"/>
              </a:rPr>
              <a:t>BGM</a:t>
            </a:r>
            <a:r>
              <a:rPr lang="ja-JP" altLang="en-US" dirty="0">
                <a:latin typeface="+mn-ea"/>
              </a:rPr>
              <a:t>の自動素材選出」，</a:t>
            </a:r>
            <a:r>
              <a:rPr lang="en-US" altLang="ja-JP" dirty="0">
                <a:latin typeface="+mn-ea"/>
              </a:rPr>
              <a:t> NICOGRAPH 2016</a:t>
            </a:r>
          </a:p>
          <a:p>
            <a:pPr marL="0" indent="0">
              <a:buNone/>
            </a:pPr>
            <a:endParaRPr lang="en-US" altLang="ja-JP" dirty="0">
              <a:latin typeface="+mn-ea"/>
            </a:endParaRPr>
          </a:p>
          <a:p>
            <a:r>
              <a:rPr lang="ja-JP" altLang="en-US" u="sng" dirty="0" smtClean="0">
                <a:latin typeface="+mn-ea"/>
              </a:rPr>
              <a:t>印象に合わせた音楽のアレンジ</a:t>
            </a:r>
            <a:endParaRPr lang="en-US" altLang="ja-JP" u="sng" dirty="0">
              <a:latin typeface="+mn-ea"/>
            </a:endParaRPr>
          </a:p>
          <a:p>
            <a:pPr marL="0" indent="0">
              <a:buNone/>
            </a:pPr>
            <a:r>
              <a:rPr lang="en-US" altLang="ja-JP" dirty="0" smtClean="0">
                <a:latin typeface="+mn-ea"/>
              </a:rPr>
              <a:t>[</a:t>
            </a:r>
            <a:r>
              <a:rPr lang="en-US" altLang="ja-JP" dirty="0">
                <a:latin typeface="+mn-ea"/>
              </a:rPr>
              <a:t>2007 </a:t>
            </a:r>
            <a:r>
              <a:rPr lang="ja-JP" altLang="en-US" dirty="0">
                <a:latin typeface="+mn-ea"/>
              </a:rPr>
              <a:t>大山</a:t>
            </a:r>
            <a:r>
              <a:rPr lang="en-US" altLang="ja-JP" dirty="0">
                <a:latin typeface="+mn-ea"/>
              </a:rPr>
              <a:t>]</a:t>
            </a:r>
            <a:r>
              <a:rPr lang="ja-JP" altLang="en-US" dirty="0">
                <a:latin typeface="+mn-ea"/>
              </a:rPr>
              <a:t>大山喜冴，伊藤貴之</a:t>
            </a:r>
            <a:r>
              <a:rPr lang="ja-JP" altLang="en-US" dirty="0" smtClean="0">
                <a:latin typeface="+mn-ea"/>
              </a:rPr>
              <a:t>，</a:t>
            </a:r>
            <a:endParaRPr lang="en-US" altLang="ja-JP" dirty="0">
              <a:latin typeface="+mn-ea"/>
            </a:endParaRPr>
          </a:p>
          <a:p>
            <a:pPr marL="0" indent="0">
              <a:buNone/>
            </a:pPr>
            <a:r>
              <a:rPr lang="ja-JP" altLang="en-US" dirty="0" smtClean="0">
                <a:latin typeface="+mn-ea"/>
              </a:rPr>
              <a:t>「</a:t>
            </a:r>
            <a:r>
              <a:rPr lang="en-US" altLang="ja-JP" dirty="0">
                <a:latin typeface="+mn-ea"/>
              </a:rPr>
              <a:t>DIVA</a:t>
            </a:r>
            <a:r>
              <a:rPr lang="ja-JP" altLang="en-US" dirty="0">
                <a:latin typeface="+mn-ea"/>
              </a:rPr>
              <a:t>：画像の印象に合わせた音楽自動アレンジの一手法の提案」，芸術科学会論文誌，</a:t>
            </a:r>
            <a:r>
              <a:rPr lang="en-US" altLang="ja-JP" dirty="0">
                <a:latin typeface="+mn-ea"/>
              </a:rPr>
              <a:t>2007</a:t>
            </a:r>
          </a:p>
          <a:p>
            <a:pPr marL="0" indent="0">
              <a:buNone/>
            </a:pPr>
            <a:endParaRPr kumimoji="1" lang="en-US" altLang="ja-JP" dirty="0"/>
          </a:p>
          <a:p>
            <a:pPr marL="0" indent="0">
              <a:buNone/>
            </a:pP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2</a:t>
            </a:fld>
            <a:endParaRPr kumimoji="1" lang="ja-JP" altLang="en-US"/>
          </a:p>
        </p:txBody>
      </p:sp>
    </p:spTree>
    <p:extLst>
      <p:ext uri="{BB962C8B-B14F-4D97-AF65-F5344CB8AC3E}">
        <p14:creationId xmlns:p14="http://schemas.microsoft.com/office/powerpoint/2010/main" val="37695416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研究課題</a:t>
            </a:r>
          </a:p>
        </p:txBody>
      </p:sp>
      <p:sp>
        <p:nvSpPr>
          <p:cNvPr id="3" name="コンテンツ プレースホルダー 2"/>
          <p:cNvSpPr>
            <a:spLocks noGrp="1"/>
          </p:cNvSpPr>
          <p:nvPr>
            <p:ph idx="1"/>
          </p:nvPr>
        </p:nvSpPr>
        <p:spPr>
          <a:xfrm>
            <a:off x="454665" y="1466396"/>
            <a:ext cx="8354290" cy="3574731"/>
          </a:xfrm>
        </p:spPr>
        <p:txBody>
          <a:bodyPr>
            <a:normAutofit fontScale="92500" lnSpcReduction="10000"/>
          </a:bodyPr>
          <a:lstStyle/>
          <a:p>
            <a:r>
              <a:rPr lang="ja-JP" altLang="en-US" dirty="0"/>
              <a:t>ユーザから投稿される大量のデータを合成する場合，応答速度をできるだけ早くすることが，サービス向上につながる．</a:t>
            </a:r>
            <a:endParaRPr lang="en-US" altLang="ja-JP" dirty="0"/>
          </a:p>
          <a:p>
            <a:endParaRPr lang="en-US" altLang="ja-JP" dirty="0"/>
          </a:p>
          <a:p>
            <a:r>
              <a:rPr lang="en-US" altLang="ja-JP" dirty="0"/>
              <a:t>1</a:t>
            </a:r>
            <a:r>
              <a:rPr lang="ja-JP" altLang="en-US" dirty="0"/>
              <a:t>台のサーバーで処理する</a:t>
            </a:r>
            <a:r>
              <a:rPr lang="ja-JP" altLang="en-US" dirty="0" smtClean="0"/>
              <a:t>と</a:t>
            </a:r>
            <a:r>
              <a:rPr lang="ja-JP" altLang="en-US" dirty="0"/>
              <a:t>処理</a:t>
            </a:r>
            <a:r>
              <a:rPr lang="ja-JP" altLang="en-US" dirty="0" smtClean="0"/>
              <a:t>時間</a:t>
            </a:r>
            <a:r>
              <a:rPr lang="ja-JP" altLang="en-US" dirty="0"/>
              <a:t>にも限界が生じるため，並列で処理する仕組みが必要である．</a:t>
            </a:r>
            <a:endParaRPr lang="en-US" altLang="ja-JP" dirty="0"/>
          </a:p>
          <a:p>
            <a:endParaRPr lang="en-US" altLang="ja-JP" dirty="0"/>
          </a:p>
          <a:p>
            <a:r>
              <a:rPr lang="ja-JP" altLang="en-US" dirty="0"/>
              <a:t>また，楽曲と動画を合成するための方法も検討する必要がある．</a:t>
            </a:r>
            <a:endParaRPr lang="en-US" altLang="ja-JP" dirty="0"/>
          </a:p>
          <a:p>
            <a:endParaRPr lang="en-US" altLang="ja-JP"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3</a:t>
            </a:fld>
            <a:endParaRPr kumimoji="1" lang="ja-JP" altLang="en-US"/>
          </a:p>
        </p:txBody>
      </p:sp>
      <p:sp>
        <p:nvSpPr>
          <p:cNvPr id="30" name="正方形/長方形 29"/>
          <p:cNvSpPr/>
          <p:nvPr/>
        </p:nvSpPr>
        <p:spPr>
          <a:xfrm>
            <a:off x="467336" y="5084290"/>
            <a:ext cx="2162379" cy="409003"/>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ja-JP" altLang="en-US" dirty="0" smtClean="0"/>
              <a:t>大量の楽曲データ</a:t>
            </a:r>
            <a:endParaRPr kumimoji="1" lang="en-US" altLang="ja-JP" dirty="0" smtClean="0"/>
          </a:p>
        </p:txBody>
      </p:sp>
      <p:pic>
        <p:nvPicPr>
          <p:cNvPr id="32" name="図 3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20641" y="4802063"/>
            <a:ext cx="427506" cy="427506"/>
          </a:xfrm>
          <a:prstGeom prst="rect">
            <a:avLst/>
          </a:prstGeom>
        </p:spPr>
      </p:pic>
      <p:pic>
        <p:nvPicPr>
          <p:cNvPr id="35" name="図 3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28593" y="5961703"/>
            <a:ext cx="427506" cy="427506"/>
          </a:xfrm>
          <a:prstGeom prst="rect">
            <a:avLst/>
          </a:prstGeom>
        </p:spPr>
      </p:pic>
      <p:pic>
        <p:nvPicPr>
          <p:cNvPr id="36" name="図 3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20641" y="5380328"/>
            <a:ext cx="427506" cy="427506"/>
          </a:xfrm>
          <a:prstGeom prst="rect">
            <a:avLst/>
          </a:prstGeom>
        </p:spPr>
      </p:pic>
      <p:sp>
        <p:nvSpPr>
          <p:cNvPr id="37" name="テキスト ボックス 36"/>
          <p:cNvSpPr txBox="1"/>
          <p:nvPr/>
        </p:nvSpPr>
        <p:spPr>
          <a:xfrm>
            <a:off x="3156668" y="6457230"/>
            <a:ext cx="2671638" cy="369332"/>
          </a:xfrm>
          <a:prstGeom prst="rect">
            <a:avLst/>
          </a:prstGeom>
          <a:noFill/>
        </p:spPr>
        <p:txBody>
          <a:bodyPr wrap="square" rtlCol="0">
            <a:spAutoFit/>
          </a:bodyPr>
          <a:lstStyle/>
          <a:p>
            <a:r>
              <a:rPr kumimoji="1" lang="ja-JP" altLang="en-US" dirty="0" smtClean="0"/>
              <a:t>処理を分散するサーバー</a:t>
            </a:r>
            <a:endParaRPr kumimoji="1" lang="ja-JP" altLang="en-US" dirty="0"/>
          </a:p>
        </p:txBody>
      </p:sp>
      <p:cxnSp>
        <p:nvCxnSpPr>
          <p:cNvPr id="39" name="直線矢印コネクタ 38"/>
          <p:cNvCxnSpPr>
            <a:stCxn id="30" idx="3"/>
            <a:endCxn id="32" idx="1"/>
          </p:cNvCxnSpPr>
          <p:nvPr/>
        </p:nvCxnSpPr>
        <p:spPr>
          <a:xfrm flipV="1">
            <a:off x="2629715" y="5015816"/>
            <a:ext cx="1490926" cy="2729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直線矢印コネクタ 40"/>
          <p:cNvCxnSpPr>
            <a:stCxn id="30" idx="3"/>
            <a:endCxn id="36" idx="1"/>
          </p:cNvCxnSpPr>
          <p:nvPr/>
        </p:nvCxnSpPr>
        <p:spPr>
          <a:xfrm>
            <a:off x="2629715" y="5288792"/>
            <a:ext cx="1490926" cy="3052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直線矢印コネクタ 42"/>
          <p:cNvCxnSpPr>
            <a:stCxn id="30" idx="3"/>
            <a:endCxn id="35" idx="1"/>
          </p:cNvCxnSpPr>
          <p:nvPr/>
        </p:nvCxnSpPr>
        <p:spPr>
          <a:xfrm>
            <a:off x="2629715" y="5288792"/>
            <a:ext cx="1498878" cy="8866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8" name="正方形/長方形 77"/>
          <p:cNvSpPr/>
          <p:nvPr/>
        </p:nvSpPr>
        <p:spPr>
          <a:xfrm>
            <a:off x="466648" y="5932829"/>
            <a:ext cx="2162379" cy="409003"/>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ja-JP" altLang="en-US" dirty="0" smtClean="0"/>
              <a:t>大量の動画データ</a:t>
            </a:r>
            <a:endParaRPr kumimoji="1" lang="en-US" altLang="ja-JP" dirty="0" smtClean="0"/>
          </a:p>
        </p:txBody>
      </p:sp>
      <p:cxnSp>
        <p:nvCxnSpPr>
          <p:cNvPr id="80" name="直線矢印コネクタ 79"/>
          <p:cNvCxnSpPr>
            <a:stCxn id="78" idx="3"/>
            <a:endCxn id="35" idx="1"/>
          </p:cNvCxnSpPr>
          <p:nvPr/>
        </p:nvCxnSpPr>
        <p:spPr>
          <a:xfrm>
            <a:off x="2629027" y="6137331"/>
            <a:ext cx="1499566" cy="38125"/>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81" name="直線矢印コネクタ 80"/>
          <p:cNvCxnSpPr>
            <a:stCxn id="78" idx="3"/>
            <a:endCxn id="32" idx="1"/>
          </p:cNvCxnSpPr>
          <p:nvPr/>
        </p:nvCxnSpPr>
        <p:spPr>
          <a:xfrm flipV="1">
            <a:off x="2629027" y="5015816"/>
            <a:ext cx="1491614" cy="1121515"/>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82" name="直線矢印コネクタ 81"/>
          <p:cNvCxnSpPr>
            <a:stCxn id="78" idx="3"/>
            <a:endCxn id="36" idx="1"/>
          </p:cNvCxnSpPr>
          <p:nvPr/>
        </p:nvCxnSpPr>
        <p:spPr>
          <a:xfrm flipV="1">
            <a:off x="2629027" y="5594081"/>
            <a:ext cx="1491614" cy="54325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87" name="正方形/長方形 86"/>
          <p:cNvSpPr/>
          <p:nvPr/>
        </p:nvSpPr>
        <p:spPr>
          <a:xfrm>
            <a:off x="6178660" y="5337957"/>
            <a:ext cx="2615980" cy="721564"/>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ja-JP" altLang="en-US" dirty="0" smtClean="0"/>
              <a:t>合成されたデータ</a:t>
            </a:r>
            <a:endParaRPr kumimoji="1" lang="ja-JP" altLang="en-US" dirty="0"/>
          </a:p>
        </p:txBody>
      </p:sp>
      <p:cxnSp>
        <p:nvCxnSpPr>
          <p:cNvPr id="95" name="直線矢印コネクタ 94"/>
          <p:cNvCxnSpPr>
            <a:stCxn id="3" idx="2"/>
            <a:endCxn id="87" idx="1"/>
          </p:cNvCxnSpPr>
          <p:nvPr/>
        </p:nvCxnSpPr>
        <p:spPr>
          <a:xfrm>
            <a:off x="4631810" y="5041127"/>
            <a:ext cx="1546850" cy="657612"/>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96" name="直線矢印コネクタ 95"/>
          <p:cNvCxnSpPr>
            <a:stCxn id="36" idx="3"/>
            <a:endCxn id="87" idx="1"/>
          </p:cNvCxnSpPr>
          <p:nvPr/>
        </p:nvCxnSpPr>
        <p:spPr>
          <a:xfrm>
            <a:off x="4548147" y="5594081"/>
            <a:ext cx="1630513" cy="104658"/>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97" name="直線矢印コネクタ 96"/>
          <p:cNvCxnSpPr>
            <a:stCxn id="35" idx="3"/>
            <a:endCxn id="87" idx="1"/>
          </p:cNvCxnSpPr>
          <p:nvPr/>
        </p:nvCxnSpPr>
        <p:spPr>
          <a:xfrm flipV="1">
            <a:off x="4556099" y="5698739"/>
            <a:ext cx="1622561" cy="476717"/>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34827043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研究目的</a:t>
            </a:r>
          </a:p>
        </p:txBody>
      </p:sp>
      <p:sp>
        <p:nvSpPr>
          <p:cNvPr id="3" name="コンテンツ プレースホルダー 2"/>
          <p:cNvSpPr>
            <a:spLocks noGrp="1"/>
          </p:cNvSpPr>
          <p:nvPr>
            <p:ph idx="1"/>
          </p:nvPr>
        </p:nvSpPr>
        <p:spPr>
          <a:xfrm>
            <a:off x="628650" y="1846645"/>
            <a:ext cx="7886700" cy="4351338"/>
          </a:xfrm>
        </p:spPr>
        <p:txBody>
          <a:bodyPr/>
          <a:lstStyle/>
          <a:p>
            <a:r>
              <a:rPr lang="ja-JP" altLang="en-US" sz="2800" dirty="0"/>
              <a:t>楽曲</a:t>
            </a:r>
            <a:r>
              <a:rPr lang="en-US" altLang="ja-JP" sz="2800" dirty="0"/>
              <a:t>SNS</a:t>
            </a:r>
            <a:r>
              <a:rPr lang="ja-JP" altLang="en-US" sz="2800" dirty="0"/>
              <a:t>における楽曲コンテンツと動画コンテンツの並列マッチング処理システムの</a:t>
            </a:r>
            <a:r>
              <a:rPr lang="ja-JP" altLang="en-US" dirty="0"/>
              <a:t>提案</a:t>
            </a:r>
            <a:endParaRPr kumimoji="1" lang="en-US" altLang="ja-JP" dirty="0"/>
          </a:p>
          <a:p>
            <a:pPr marL="0" indent="0">
              <a:buNone/>
            </a:pPr>
            <a:endParaRPr lang="en-US" altLang="ja-JP" dirty="0"/>
          </a:p>
          <a:p>
            <a:r>
              <a:rPr kumimoji="1" lang="ja-JP" altLang="en-US" dirty="0"/>
              <a:t>実験システムの</a:t>
            </a:r>
            <a:r>
              <a:rPr lang="ja-JP" altLang="en-US" dirty="0"/>
              <a:t>構築</a:t>
            </a:r>
            <a:endParaRPr kumimoji="1" lang="en-US" altLang="ja-JP" dirty="0"/>
          </a:p>
          <a:p>
            <a:pPr marL="0" indent="0">
              <a:buNone/>
            </a:pPr>
            <a:endParaRPr kumimoji="1" lang="en-US" altLang="ja-JP" dirty="0"/>
          </a:p>
          <a:p>
            <a:r>
              <a:rPr lang="ja-JP" altLang="en-US" dirty="0"/>
              <a:t>実験による，提案システムの実現可能性の評価</a:t>
            </a: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4</a:t>
            </a:fld>
            <a:endParaRPr kumimoji="1" lang="ja-JP" altLang="en-US"/>
          </a:p>
        </p:txBody>
      </p:sp>
    </p:spTree>
    <p:extLst>
      <p:ext uri="{BB962C8B-B14F-4D97-AF65-F5344CB8AC3E}">
        <p14:creationId xmlns:p14="http://schemas.microsoft.com/office/powerpoint/2010/main" val="1144721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65127"/>
            <a:ext cx="4910611" cy="891180"/>
          </a:xfrm>
        </p:spPr>
        <p:txBody>
          <a:bodyPr>
            <a:normAutofit fontScale="90000"/>
          </a:bodyPr>
          <a:lstStyle/>
          <a:p>
            <a:r>
              <a:rPr lang="ja-JP" altLang="en-US" dirty="0"/>
              <a:t>提案システムの概要</a:t>
            </a:r>
            <a:endParaRPr kumimoji="1" lang="ja-JP" altLang="en-US" dirty="0"/>
          </a:p>
        </p:txBody>
      </p:sp>
      <p:sp>
        <p:nvSpPr>
          <p:cNvPr id="3" name="コンテンツ プレースホルダー 2"/>
          <p:cNvSpPr>
            <a:spLocks noGrp="1"/>
          </p:cNvSpPr>
          <p:nvPr>
            <p:ph idx="1"/>
          </p:nvPr>
        </p:nvSpPr>
        <p:spPr/>
        <p:txBody>
          <a:bodyPr/>
          <a:lstStyle/>
          <a:p>
            <a:pPr marL="0" indent="0">
              <a:buNone/>
            </a:pPr>
            <a:endParaRPr kumimoji="1" lang="en-US" altLang="ja-JP" dirty="0"/>
          </a:p>
          <a:p>
            <a:pPr marL="0" indent="0">
              <a:buNone/>
            </a:pPr>
            <a:endParaRPr lang="en-US" altLang="ja-JP" dirty="0"/>
          </a:p>
          <a:p>
            <a:pPr marL="0" indent="0">
              <a:buNone/>
            </a:pP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5</a:t>
            </a:fld>
            <a:endParaRPr kumimoji="1" lang="ja-JP" altLang="en-US"/>
          </a:p>
        </p:txBody>
      </p:sp>
      <p:sp>
        <p:nvSpPr>
          <p:cNvPr id="6" name="フローチャート: 磁気ディスク 5"/>
          <p:cNvSpPr/>
          <p:nvPr/>
        </p:nvSpPr>
        <p:spPr>
          <a:xfrm>
            <a:off x="1456572" y="1671210"/>
            <a:ext cx="1518699" cy="811034"/>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音楽データベース</a:t>
            </a:r>
          </a:p>
        </p:txBody>
      </p:sp>
      <p:sp>
        <p:nvSpPr>
          <p:cNvPr id="8" name="下矢印 7"/>
          <p:cNvSpPr/>
          <p:nvPr/>
        </p:nvSpPr>
        <p:spPr>
          <a:xfrm rot="16200000">
            <a:off x="611889" y="1523290"/>
            <a:ext cx="239041" cy="108759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p:cNvSpPr txBox="1"/>
          <p:nvPr/>
        </p:nvSpPr>
        <p:spPr>
          <a:xfrm>
            <a:off x="25460" y="1331060"/>
            <a:ext cx="2115048" cy="646331"/>
          </a:xfrm>
          <a:prstGeom prst="rect">
            <a:avLst/>
          </a:prstGeom>
          <a:noFill/>
        </p:spPr>
        <p:txBody>
          <a:bodyPr wrap="square" rtlCol="0">
            <a:spAutoFit/>
          </a:bodyPr>
          <a:lstStyle/>
          <a:p>
            <a:r>
              <a:rPr kumimoji="1" lang="ja-JP" altLang="en-US" dirty="0"/>
              <a:t>投稿された著作権フリーの音楽</a:t>
            </a:r>
          </a:p>
        </p:txBody>
      </p:sp>
      <p:sp>
        <p:nvSpPr>
          <p:cNvPr id="11" name="フローチャート: 磁気ディスク 10"/>
          <p:cNvSpPr/>
          <p:nvPr/>
        </p:nvSpPr>
        <p:spPr>
          <a:xfrm>
            <a:off x="383146" y="3646758"/>
            <a:ext cx="2146852" cy="811034"/>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観光地推薦動画データベース</a:t>
            </a:r>
            <a:endParaRPr kumimoji="1" lang="ja-JP" altLang="en-US" dirty="0"/>
          </a:p>
        </p:txBody>
      </p:sp>
      <p:sp>
        <p:nvSpPr>
          <p:cNvPr id="12" name="下矢印 11"/>
          <p:cNvSpPr/>
          <p:nvPr/>
        </p:nvSpPr>
        <p:spPr>
          <a:xfrm rot="16200000">
            <a:off x="3482217" y="1661743"/>
            <a:ext cx="178807" cy="82996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フローチャート: 磁気ディスク 13"/>
          <p:cNvSpPr/>
          <p:nvPr/>
        </p:nvSpPr>
        <p:spPr>
          <a:xfrm>
            <a:off x="6758857" y="1658722"/>
            <a:ext cx="2202014" cy="836008"/>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ジャンル分けされた音楽データベース</a:t>
            </a:r>
          </a:p>
        </p:txBody>
      </p:sp>
      <p:sp>
        <p:nvSpPr>
          <p:cNvPr id="15" name="右矢印 14"/>
          <p:cNvSpPr/>
          <p:nvPr/>
        </p:nvSpPr>
        <p:spPr>
          <a:xfrm>
            <a:off x="5830850" y="1924981"/>
            <a:ext cx="779412" cy="2411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p:cNvSpPr txBox="1"/>
          <p:nvPr/>
        </p:nvSpPr>
        <p:spPr>
          <a:xfrm>
            <a:off x="4792025" y="4583877"/>
            <a:ext cx="2472607" cy="646331"/>
          </a:xfrm>
          <a:prstGeom prst="rect">
            <a:avLst/>
          </a:prstGeom>
          <a:noFill/>
        </p:spPr>
        <p:txBody>
          <a:bodyPr wrap="square" rtlCol="0">
            <a:spAutoFit/>
          </a:bodyPr>
          <a:lstStyle/>
          <a:p>
            <a:r>
              <a:rPr kumimoji="1" lang="ja-JP" altLang="en-US" dirty="0"/>
              <a:t>観光地の印象と音楽のジャンルでマッチング</a:t>
            </a:r>
          </a:p>
        </p:txBody>
      </p:sp>
      <p:sp>
        <p:nvSpPr>
          <p:cNvPr id="19" name="フローチャート: 磁気ディスク 18"/>
          <p:cNvSpPr/>
          <p:nvPr/>
        </p:nvSpPr>
        <p:spPr>
          <a:xfrm>
            <a:off x="6758857" y="5480191"/>
            <a:ext cx="2202014" cy="868438"/>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t>BGM</a:t>
            </a:r>
            <a:r>
              <a:rPr lang="ja-JP" altLang="en-US" dirty="0"/>
              <a:t>付き観光地推薦動画データベース</a:t>
            </a:r>
            <a:endParaRPr kumimoji="1" lang="ja-JP" altLang="en-US" dirty="0"/>
          </a:p>
        </p:txBody>
      </p:sp>
      <p:sp>
        <p:nvSpPr>
          <p:cNvPr id="20" name="縦巻き 19"/>
          <p:cNvSpPr/>
          <p:nvPr/>
        </p:nvSpPr>
        <p:spPr>
          <a:xfrm>
            <a:off x="4009620" y="1469755"/>
            <a:ext cx="1750990" cy="1213940"/>
          </a:xfrm>
          <a:prstGeom prst="verticalScroll">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ジャンル</a:t>
            </a:r>
            <a:r>
              <a:rPr lang="ja-JP" altLang="en-US" dirty="0"/>
              <a:t>分けシステム</a:t>
            </a:r>
            <a:endParaRPr kumimoji="1" lang="ja-JP" altLang="en-US" dirty="0"/>
          </a:p>
        </p:txBody>
      </p:sp>
      <p:sp>
        <p:nvSpPr>
          <p:cNvPr id="21" name="縦巻き 20"/>
          <p:cNvSpPr/>
          <p:nvPr/>
        </p:nvSpPr>
        <p:spPr>
          <a:xfrm>
            <a:off x="6610261" y="3337233"/>
            <a:ext cx="2302904" cy="1213940"/>
          </a:xfrm>
          <a:prstGeom prst="verticalScroll">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動画と音楽のマッチングシステム</a:t>
            </a:r>
            <a:endParaRPr kumimoji="1" lang="ja-JP" altLang="en-US" dirty="0"/>
          </a:p>
        </p:txBody>
      </p:sp>
      <p:sp>
        <p:nvSpPr>
          <p:cNvPr id="22" name="右矢印 21"/>
          <p:cNvSpPr/>
          <p:nvPr/>
        </p:nvSpPr>
        <p:spPr>
          <a:xfrm>
            <a:off x="2822713" y="3933006"/>
            <a:ext cx="3635237" cy="23853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下矢印 22"/>
          <p:cNvSpPr/>
          <p:nvPr/>
        </p:nvSpPr>
        <p:spPr>
          <a:xfrm>
            <a:off x="7092564" y="4745546"/>
            <a:ext cx="1393957" cy="6668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下矢印 23"/>
          <p:cNvSpPr/>
          <p:nvPr/>
        </p:nvSpPr>
        <p:spPr>
          <a:xfrm>
            <a:off x="7036905" y="2649145"/>
            <a:ext cx="1542552" cy="51642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ボックス 24"/>
          <p:cNvSpPr txBox="1"/>
          <p:nvPr/>
        </p:nvSpPr>
        <p:spPr>
          <a:xfrm>
            <a:off x="2342728" y="2455311"/>
            <a:ext cx="1756094" cy="738664"/>
          </a:xfrm>
          <a:prstGeom prst="rect">
            <a:avLst/>
          </a:prstGeom>
          <a:noFill/>
        </p:spPr>
        <p:txBody>
          <a:bodyPr wrap="square" rtlCol="0">
            <a:spAutoFit/>
          </a:bodyPr>
          <a:lstStyle/>
          <a:p>
            <a:r>
              <a:rPr lang="ja-JP" altLang="en-US" sz="1400" dirty="0"/>
              <a:t>ラウンドロビンを利用し，</a:t>
            </a:r>
            <a:r>
              <a:rPr kumimoji="1" lang="ja-JP" altLang="en-US" sz="1400" dirty="0"/>
              <a:t>いくつかのサーバーに処理</a:t>
            </a:r>
            <a:r>
              <a:rPr kumimoji="1" lang="ja-JP" altLang="en-US" sz="1400" dirty="0" smtClean="0"/>
              <a:t>を分散</a:t>
            </a:r>
            <a:endParaRPr kumimoji="1" lang="ja-JP" altLang="en-US" sz="1400" dirty="0"/>
          </a:p>
        </p:txBody>
      </p:sp>
      <p:pic>
        <p:nvPicPr>
          <p:cNvPr id="5" name="図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4689" y="5412494"/>
            <a:ext cx="1745309" cy="1308982"/>
          </a:xfrm>
          <a:prstGeom prst="rect">
            <a:avLst/>
          </a:prstGeom>
        </p:spPr>
      </p:pic>
      <p:cxnSp>
        <p:nvCxnSpPr>
          <p:cNvPr id="10" name="直線コネクタ 9"/>
          <p:cNvCxnSpPr/>
          <p:nvPr/>
        </p:nvCxnSpPr>
        <p:spPr>
          <a:xfrm flipH="1">
            <a:off x="858741" y="4863342"/>
            <a:ext cx="3781590" cy="47993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線コネクタ 16"/>
          <p:cNvCxnSpPr/>
          <p:nvPr/>
        </p:nvCxnSpPr>
        <p:spPr>
          <a:xfrm flipH="1">
            <a:off x="5984782" y="5301356"/>
            <a:ext cx="352408" cy="3209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テキスト ボックス 17"/>
          <p:cNvSpPr txBox="1"/>
          <p:nvPr/>
        </p:nvSpPr>
        <p:spPr>
          <a:xfrm>
            <a:off x="2775502" y="5412353"/>
            <a:ext cx="2763759" cy="943997"/>
          </a:xfrm>
          <a:prstGeom prst="rect">
            <a:avLst/>
          </a:prstGeom>
          <a:noFill/>
        </p:spPr>
        <p:txBody>
          <a:bodyPr wrap="square" rtlCol="0">
            <a:spAutoFit/>
          </a:bodyPr>
          <a:lstStyle/>
          <a:p>
            <a:r>
              <a:rPr kumimoji="1" lang="ja-JP" altLang="en-US" dirty="0"/>
              <a:t>観光地から明るい印象を受けるので，“元気が出る”音楽とマッチング</a:t>
            </a:r>
          </a:p>
        </p:txBody>
      </p:sp>
    </p:spTree>
    <p:extLst>
      <p:ext uri="{BB962C8B-B14F-4D97-AF65-F5344CB8AC3E}">
        <p14:creationId xmlns:p14="http://schemas.microsoft.com/office/powerpoint/2010/main" val="42246689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sz="4000" dirty="0"/>
              <a:t>印象による楽曲と動画のマッチング</a:t>
            </a:r>
            <a:endParaRPr kumimoji="1" lang="ja-JP" altLang="en-US" sz="4000" dirty="0"/>
          </a:p>
        </p:txBody>
      </p:sp>
      <p:sp>
        <p:nvSpPr>
          <p:cNvPr id="3" name="コンテンツ プレースホルダー 2"/>
          <p:cNvSpPr>
            <a:spLocks noGrp="1"/>
          </p:cNvSpPr>
          <p:nvPr>
            <p:ph idx="1"/>
          </p:nvPr>
        </p:nvSpPr>
        <p:spPr>
          <a:xfrm>
            <a:off x="314325" y="1847851"/>
            <a:ext cx="8515350" cy="3228646"/>
          </a:xfrm>
        </p:spPr>
        <p:txBody>
          <a:bodyPr>
            <a:normAutofit/>
          </a:bodyPr>
          <a:lstStyle/>
          <a:p>
            <a:r>
              <a:rPr lang="ja-JP" altLang="en-US" dirty="0"/>
              <a:t>楽曲</a:t>
            </a:r>
            <a:r>
              <a:rPr kumimoji="1" lang="ja-JP" altLang="en-US" dirty="0"/>
              <a:t>と動画を印象によりマッチングする．</a:t>
            </a:r>
            <a:r>
              <a:rPr kumimoji="1" lang="en-US" altLang="ja-JP" dirty="0"/>
              <a:t>	</a:t>
            </a:r>
          </a:p>
          <a:p>
            <a:pPr lvl="1"/>
            <a:r>
              <a:rPr lang="ja-JP" altLang="en-US" dirty="0"/>
              <a:t>動画</a:t>
            </a:r>
            <a:r>
              <a:rPr lang="en-US" altLang="ja-JP" dirty="0"/>
              <a:t>:</a:t>
            </a:r>
            <a:r>
              <a:rPr kumimoji="1" lang="ja-JP" altLang="en-US" dirty="0"/>
              <a:t>観光地動画</a:t>
            </a:r>
            <a:endParaRPr kumimoji="1" lang="en-US" altLang="ja-JP" dirty="0"/>
          </a:p>
          <a:p>
            <a:pPr lvl="1"/>
            <a:r>
              <a:rPr lang="ja-JP" altLang="en-US" dirty="0"/>
              <a:t>楽曲</a:t>
            </a:r>
            <a:r>
              <a:rPr lang="en-US" altLang="ja-JP" dirty="0"/>
              <a:t>: </a:t>
            </a:r>
            <a:r>
              <a:rPr lang="ja-JP" altLang="en-US" dirty="0"/>
              <a:t>クラシックや</a:t>
            </a:r>
            <a:r>
              <a:rPr lang="ja-JP" altLang="en-US" dirty="0" smtClean="0"/>
              <a:t>インストルメンタルなど</a:t>
            </a:r>
            <a:endParaRPr lang="en-US" altLang="ja-JP" dirty="0"/>
          </a:p>
          <a:p>
            <a:r>
              <a:rPr kumimoji="1" lang="en-US" altLang="ja-JP" dirty="0"/>
              <a:t>8</a:t>
            </a:r>
            <a:r>
              <a:rPr kumimoji="1" lang="ja-JP" altLang="en-US" dirty="0"/>
              <a:t>つの印象軸 </a:t>
            </a:r>
            <a:r>
              <a:rPr kumimoji="1" lang="en-US" altLang="ja-JP" dirty="0"/>
              <a:t>(6</a:t>
            </a:r>
            <a:r>
              <a:rPr kumimoji="1" lang="ja-JP" altLang="en-US" dirty="0"/>
              <a:t>つの印象 </a:t>
            </a:r>
            <a:r>
              <a:rPr kumimoji="1" lang="en-US" altLang="ja-JP" dirty="0"/>
              <a:t>+ 2</a:t>
            </a:r>
            <a:r>
              <a:rPr kumimoji="1" lang="ja-JP" altLang="en-US" dirty="0"/>
              <a:t>つの複合印象</a:t>
            </a:r>
            <a:r>
              <a:rPr kumimoji="1" lang="en-US" altLang="ja-JP" dirty="0"/>
              <a:t>)</a:t>
            </a:r>
            <a:endParaRPr lang="en-US" altLang="ja-JP" dirty="0"/>
          </a:p>
          <a:p>
            <a:pPr lvl="1"/>
            <a:r>
              <a:rPr lang="ja-JP" altLang="en-US" dirty="0"/>
              <a:t>印象</a:t>
            </a:r>
            <a:r>
              <a:rPr lang="en-US" altLang="ja-JP" dirty="0"/>
              <a:t>: </a:t>
            </a:r>
            <a:r>
              <a:rPr lang="ja-JP" altLang="en-US" dirty="0"/>
              <a:t>堂々，元気が出る，切ない，激しい，滑稽，かわいい</a:t>
            </a:r>
            <a:endParaRPr lang="en-US" altLang="ja-JP" sz="2800" dirty="0"/>
          </a:p>
          <a:p>
            <a:pPr lvl="1"/>
            <a:r>
              <a:rPr kumimoji="1" lang="en-US" altLang="ja-JP" sz="2200" dirty="0"/>
              <a:t>Valance</a:t>
            </a:r>
            <a:r>
              <a:rPr kumimoji="1" lang="ja-JP" altLang="en-US" sz="2200" dirty="0"/>
              <a:t>（</a:t>
            </a:r>
            <a:r>
              <a:rPr lang="ja-JP" altLang="en-US" sz="2200" dirty="0"/>
              <a:t>明るい気持になる，楽しい，暗い気持ちになる，悲しい）</a:t>
            </a:r>
            <a:endParaRPr lang="en-US" altLang="ja-JP" sz="2200" dirty="0"/>
          </a:p>
          <a:p>
            <a:pPr lvl="1"/>
            <a:r>
              <a:rPr kumimoji="1" lang="en-US" altLang="ja-JP" sz="2100" dirty="0"/>
              <a:t>Arousal</a:t>
            </a:r>
            <a:r>
              <a:rPr kumimoji="1" lang="ja-JP" altLang="en-US" sz="2100" dirty="0"/>
              <a:t>（</a:t>
            </a:r>
            <a:r>
              <a:rPr lang="ja-JP" altLang="en-US" sz="2100" dirty="0"/>
              <a:t>激しい，積極的な，強気な，穏やかな，消極的な，弱気な）</a:t>
            </a:r>
            <a:endParaRPr kumimoji="1" lang="ja-JP" altLang="en-US" sz="2100"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6</a:t>
            </a:fld>
            <a:endParaRPr kumimoji="1" lang="ja-JP" altLang="en-US"/>
          </a:p>
        </p:txBody>
      </p:sp>
      <p:pic>
        <p:nvPicPr>
          <p:cNvPr id="5" name="図 4">
            <a:extLst>
              <a:ext uri="{FF2B5EF4-FFF2-40B4-BE49-F238E27FC236}">
                <a16:creationId xmlns:a16="http://schemas.microsoft.com/office/drawing/2014/main" id="{5F616502-13CA-4AC2-9176-2EAF28070D8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36026" y="5066704"/>
            <a:ext cx="2151052" cy="1613289"/>
          </a:xfrm>
          <a:prstGeom prst="rect">
            <a:avLst/>
          </a:prstGeom>
        </p:spPr>
      </p:pic>
      <p:sp>
        <p:nvSpPr>
          <p:cNvPr id="6" name="テキスト ボックス 17">
            <a:extLst>
              <a:ext uri="{FF2B5EF4-FFF2-40B4-BE49-F238E27FC236}">
                <a16:creationId xmlns:a16="http://schemas.microsoft.com/office/drawing/2014/main" id="{8FD7CA2B-0522-4BC2-9F68-2A28E2C6FA3D}"/>
              </a:ext>
            </a:extLst>
          </p:cNvPr>
          <p:cNvSpPr txBox="1"/>
          <p:nvPr/>
        </p:nvSpPr>
        <p:spPr>
          <a:xfrm>
            <a:off x="3868578" y="5233659"/>
            <a:ext cx="2984167" cy="943997"/>
          </a:xfrm>
          <a:prstGeom prst="rect">
            <a:avLst/>
          </a:prstGeom>
          <a:noFill/>
        </p:spPr>
        <p:txBody>
          <a:bodyPr wrap="square" rtlCol="0">
            <a:spAutoFit/>
          </a:bodyPr>
          <a:lstStyle/>
          <a:p>
            <a:r>
              <a:rPr kumimoji="1" lang="ja-JP" altLang="en-US" dirty="0"/>
              <a:t>例</a:t>
            </a:r>
            <a:r>
              <a:rPr kumimoji="1" lang="en-US" altLang="ja-JP" dirty="0"/>
              <a:t>: </a:t>
            </a:r>
            <a:r>
              <a:rPr kumimoji="1" lang="ja-JP" altLang="en-US" dirty="0"/>
              <a:t>観光地から明るい印象を受けるので，“元気が出る”</a:t>
            </a:r>
            <a:r>
              <a:rPr kumimoji="1" lang="en-US" altLang="ja-JP" dirty="0"/>
              <a:t/>
            </a:r>
            <a:br>
              <a:rPr kumimoji="1" lang="en-US" altLang="ja-JP" dirty="0"/>
            </a:br>
            <a:r>
              <a:rPr kumimoji="1" lang="ja-JP" altLang="en-US" dirty="0"/>
              <a:t>楽曲とマッチング</a:t>
            </a:r>
          </a:p>
        </p:txBody>
      </p:sp>
    </p:spTree>
    <p:extLst>
      <p:ext uri="{BB962C8B-B14F-4D97-AF65-F5344CB8AC3E}">
        <p14:creationId xmlns:p14="http://schemas.microsoft.com/office/powerpoint/2010/main" val="19234078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前期までの進捗</a:t>
            </a:r>
            <a:endParaRPr kumimoji="1" lang="ja-JP" altLang="en-US" dirty="0"/>
          </a:p>
        </p:txBody>
      </p:sp>
      <p:sp>
        <p:nvSpPr>
          <p:cNvPr id="3" name="コンテンツ プレースホルダー 2"/>
          <p:cNvSpPr>
            <a:spLocks noGrp="1"/>
          </p:cNvSpPr>
          <p:nvPr>
            <p:ph idx="1"/>
          </p:nvPr>
        </p:nvSpPr>
        <p:spPr/>
        <p:txBody>
          <a:bodyPr/>
          <a:lstStyle/>
          <a:p>
            <a:r>
              <a:rPr lang="ja-JP" altLang="en-US" dirty="0"/>
              <a:t>楽曲</a:t>
            </a:r>
            <a:r>
              <a:rPr kumimoji="1" lang="ja-JP" altLang="en-US" dirty="0"/>
              <a:t>データを横軸に時間</a:t>
            </a:r>
            <a:r>
              <a:rPr lang="ja-JP" altLang="en-US" dirty="0"/>
              <a:t>，</a:t>
            </a:r>
            <a:r>
              <a:rPr kumimoji="1" lang="ja-JP" altLang="en-US" dirty="0"/>
              <a:t>縦軸に周波数を表した</a:t>
            </a:r>
            <a:r>
              <a:rPr lang="en-US" altLang="ja-JP" dirty="0"/>
              <a:t/>
            </a:r>
            <a:br>
              <a:rPr lang="en-US" altLang="ja-JP" dirty="0"/>
            </a:br>
            <a:r>
              <a:rPr kumimoji="1" lang="ja-JP" altLang="en-US" dirty="0"/>
              <a:t>スペクトログラム</a:t>
            </a:r>
            <a:r>
              <a:rPr lang="ja-JP" altLang="en-US" dirty="0"/>
              <a:t>に</a:t>
            </a:r>
            <a:r>
              <a:rPr kumimoji="1" lang="ja-JP" altLang="en-US" dirty="0"/>
              <a:t>するプログラムの作成をした．</a:t>
            </a:r>
            <a:endParaRPr kumimoji="1" lang="en-US" altLang="ja-JP" dirty="0"/>
          </a:p>
          <a:p>
            <a:r>
              <a:rPr lang="ja-JP" altLang="en-US" dirty="0"/>
              <a:t>深層学習</a:t>
            </a:r>
            <a:r>
              <a:rPr lang="en-US" altLang="ja-JP" dirty="0"/>
              <a:t>(Convolutional Neural Network)</a:t>
            </a:r>
            <a:r>
              <a:rPr lang="ja-JP" altLang="en-US" dirty="0"/>
              <a:t>で，印象の学習を行う予定である．</a:t>
            </a: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7</a:t>
            </a:fld>
            <a:endParaRPr lang="ja-JP" altLang="en-US" dirty="0"/>
          </a:p>
        </p:txBody>
      </p:sp>
      <p:pic>
        <p:nvPicPr>
          <p:cNvPr id="6" name="図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8650" y="3735002"/>
            <a:ext cx="7324760" cy="2621349"/>
          </a:xfrm>
          <a:prstGeom prst="rect">
            <a:avLst/>
          </a:prstGeom>
        </p:spPr>
      </p:pic>
    </p:spTree>
    <p:extLst>
      <p:ext uri="{BB962C8B-B14F-4D97-AF65-F5344CB8AC3E}">
        <p14:creationId xmlns:p14="http://schemas.microsoft.com/office/powerpoint/2010/main" val="38729632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今週</a:t>
            </a:r>
            <a:r>
              <a:rPr lang="ja-JP" altLang="en-US" dirty="0" smtClean="0"/>
              <a:t>の進捗</a:t>
            </a:r>
            <a:endParaRPr kumimoji="1" lang="ja-JP" altLang="en-US" dirty="0"/>
          </a:p>
        </p:txBody>
      </p:sp>
      <p:sp>
        <p:nvSpPr>
          <p:cNvPr id="3" name="コンテンツ プレースホルダー 2"/>
          <p:cNvSpPr>
            <a:spLocks noGrp="1"/>
          </p:cNvSpPr>
          <p:nvPr>
            <p:ph idx="1"/>
          </p:nvPr>
        </p:nvSpPr>
        <p:spPr>
          <a:xfrm>
            <a:off x="628650" y="1825624"/>
            <a:ext cx="7886700" cy="1036845"/>
          </a:xfrm>
        </p:spPr>
        <p:txBody>
          <a:bodyPr>
            <a:normAutofit fontScale="92500"/>
          </a:bodyPr>
          <a:lstStyle/>
          <a:p>
            <a:pPr marL="0" indent="0">
              <a:buNone/>
            </a:pPr>
            <a:r>
              <a:rPr kumimoji="1" lang="ja-JP" altLang="en-US" dirty="0" smtClean="0"/>
              <a:t>水曜日に借りたラズベリーパイ</a:t>
            </a:r>
            <a:r>
              <a:rPr kumimoji="1" lang="en-US" altLang="ja-JP" dirty="0" smtClean="0"/>
              <a:t>2</a:t>
            </a:r>
            <a:r>
              <a:rPr kumimoji="1" lang="ja-JP" altLang="en-US" dirty="0" smtClean="0"/>
              <a:t>機のセットアップ</a:t>
            </a:r>
            <a:r>
              <a:rPr lang="en-US" altLang="ja-JP" dirty="0" smtClean="0"/>
              <a:t>(</a:t>
            </a:r>
            <a:r>
              <a:rPr lang="en-US" altLang="ja-JP" dirty="0" err="1" smtClean="0"/>
              <a:t>ssh</a:t>
            </a:r>
            <a:r>
              <a:rPr lang="ja-JP" altLang="en-US" dirty="0" smtClean="0"/>
              <a:t>接続で作業できるように</a:t>
            </a:r>
            <a:r>
              <a:rPr lang="en-US" altLang="ja-JP" dirty="0" smtClean="0"/>
              <a:t>)</a:t>
            </a:r>
            <a:r>
              <a:rPr kumimoji="1" lang="ja-JP" altLang="en-US" dirty="0" smtClean="0"/>
              <a:t>及び</a:t>
            </a:r>
            <a:r>
              <a:rPr kumimoji="1" lang="en-US" altLang="ja-JP" dirty="0" err="1" smtClean="0"/>
              <a:t>nginx</a:t>
            </a:r>
            <a:r>
              <a:rPr kumimoji="1" lang="ja-JP" altLang="en-US" dirty="0" smtClean="0"/>
              <a:t>のインストール</a:t>
            </a:r>
            <a:endParaRPr kumimoji="1" lang="en-US" altLang="ja-JP" dirty="0" smtClean="0"/>
          </a:p>
          <a:p>
            <a:pPr marL="0" indent="0">
              <a:buNone/>
            </a:pP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8</a:t>
            </a:fld>
            <a:endParaRPr lang="ja-JP" altLang="en-US" dirty="0"/>
          </a:p>
        </p:txBody>
      </p:sp>
      <p:pic>
        <p:nvPicPr>
          <p:cNvPr id="11" name="図 10"/>
          <p:cNvPicPr>
            <a:picLocks noChangeAspect="1"/>
          </p:cNvPicPr>
          <p:nvPr/>
        </p:nvPicPr>
        <p:blipFill>
          <a:blip r:embed="rId2"/>
          <a:stretch>
            <a:fillRect/>
          </a:stretch>
        </p:blipFill>
        <p:spPr>
          <a:xfrm>
            <a:off x="628650" y="2758463"/>
            <a:ext cx="5636134" cy="3701894"/>
          </a:xfrm>
          <a:prstGeom prst="rect">
            <a:avLst/>
          </a:prstGeom>
        </p:spPr>
      </p:pic>
    </p:spTree>
    <p:extLst>
      <p:ext uri="{BB962C8B-B14F-4D97-AF65-F5344CB8AC3E}">
        <p14:creationId xmlns:p14="http://schemas.microsoft.com/office/powerpoint/2010/main" val="2020481824"/>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1035</TotalTime>
  <Words>456</Words>
  <Application>Microsoft Office PowerPoint</Application>
  <PresentationFormat>画面に合わせる (4:3)</PresentationFormat>
  <Paragraphs>76</Paragraphs>
  <Slides>8</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8</vt:i4>
      </vt:variant>
    </vt:vector>
  </HeadingPairs>
  <TitlesOfParts>
    <vt:vector size="13" baseType="lpstr">
      <vt:lpstr>ＭＳ Ｐゴシック</vt:lpstr>
      <vt:lpstr>Arial</vt:lpstr>
      <vt:lpstr>Calibri</vt:lpstr>
      <vt:lpstr>Calibri Light</vt:lpstr>
      <vt:lpstr>Office テーマ</vt:lpstr>
      <vt:lpstr>研究背景</vt:lpstr>
      <vt:lpstr>関連研究</vt:lpstr>
      <vt:lpstr>研究課題</vt:lpstr>
      <vt:lpstr>研究目的</vt:lpstr>
      <vt:lpstr>提案システムの概要</vt:lpstr>
      <vt:lpstr>印象による楽曲と動画のマッチング</vt:lpstr>
      <vt:lpstr>前期までの進捗</vt:lpstr>
      <vt:lpstr>今週の進捗</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タイトル</dc:title>
  <dc:creator>Shibamoto Eriko</dc:creator>
  <cp:lastModifiedBy>Windows ユーザー</cp:lastModifiedBy>
  <cp:revision>97</cp:revision>
  <cp:lastPrinted>2021-07-27T10:31:59Z</cp:lastPrinted>
  <dcterms:created xsi:type="dcterms:W3CDTF">2018-06-14T09:18:55Z</dcterms:created>
  <dcterms:modified xsi:type="dcterms:W3CDTF">2021-10-10T20:19:44Z</dcterms:modified>
</cp:coreProperties>
</file>