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70" r:id="rId2"/>
    <p:sldId id="257" r:id="rId3"/>
    <p:sldId id="258" r:id="rId4"/>
    <p:sldId id="260" r:id="rId5"/>
    <p:sldId id="261" r:id="rId6"/>
    <p:sldId id="262" r:id="rId7"/>
    <p:sldId id="259" r:id="rId8"/>
    <p:sldId id="265" r:id="rId9"/>
    <p:sldId id="267" r:id="rId10"/>
    <p:sldId id="271" r:id="rId11"/>
    <p:sldId id="272" r:id="rId12"/>
    <p:sldId id="268"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7" autoAdjust="0"/>
    <p:restoredTop sz="94660"/>
  </p:normalViewPr>
  <p:slideViewPr>
    <p:cSldViewPr snapToGrid="0">
      <p:cViewPr varScale="1">
        <p:scale>
          <a:sx n="80" d="100"/>
          <a:sy n="80" d="100"/>
        </p:scale>
        <p:origin x="756"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2021/10/25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2021/10/25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2021/10/25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2021/10/25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2021/10/25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2021/10/25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2021/10/25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2021/10/25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2021/10/25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2021/10/25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2021/10/25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2021/10/25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2021/10/25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jpe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rmAutofit fontScale="90000"/>
          </a:bodyPr>
          <a:lstStyle/>
          <a:p>
            <a:r>
              <a:rPr kumimoji="1" lang="ja-JP" altLang="en-US" dirty="0" smtClean="0"/>
              <a:t>楽曲</a:t>
            </a:r>
            <a:r>
              <a:rPr kumimoji="1" lang="en-US" altLang="ja-JP" dirty="0" smtClean="0"/>
              <a:t>SNS</a:t>
            </a:r>
            <a:r>
              <a:rPr kumimoji="1" lang="ja-JP" altLang="en-US" dirty="0" smtClean="0"/>
              <a:t>における楽曲コンテンツと動画コンテンツの並列マッチング処理システム</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1821144:</a:t>
            </a:r>
            <a:r>
              <a:rPr kumimoji="1" lang="ja-JP" altLang="en-US" dirty="0" smtClean="0"/>
              <a:t>吉井  智哉　指導教員：</a:t>
            </a:r>
            <a:r>
              <a:rPr lang="ja-JP" altLang="en-US" dirty="0" smtClean="0"/>
              <a:t>鷹野　孝</a:t>
            </a:r>
            <a:r>
              <a:rPr lang="ja-JP" altLang="en-US" dirty="0"/>
              <a:t>典</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1302742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err="1" smtClean="0"/>
              <a:t>librosa</a:t>
            </a:r>
            <a:r>
              <a:rPr kumimoji="1" lang="ja-JP" altLang="en-US" sz="3600" dirty="0" smtClean="0"/>
              <a:t>インストール時のエラー</a:t>
            </a:r>
            <a:endParaRPr kumimoji="1" lang="ja-JP" altLang="en-US" sz="36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pic>
        <p:nvPicPr>
          <p:cNvPr id="7" name="コンテンツ プレースホルダー 6"/>
          <p:cNvPicPr>
            <a:picLocks noGrp="1" noChangeAspect="1"/>
          </p:cNvPicPr>
          <p:nvPr>
            <p:ph idx="1"/>
          </p:nvPr>
        </p:nvPicPr>
        <p:blipFill>
          <a:blip r:embed="rId2"/>
          <a:stretch>
            <a:fillRect/>
          </a:stretch>
        </p:blipFill>
        <p:spPr>
          <a:xfrm>
            <a:off x="0" y="1027907"/>
            <a:ext cx="8329232" cy="5470760"/>
          </a:xfrm>
          <a:prstGeom prst="rect">
            <a:avLst/>
          </a:prstGeom>
        </p:spPr>
      </p:pic>
      <p:pic>
        <p:nvPicPr>
          <p:cNvPr id="8" name="図 7"/>
          <p:cNvPicPr>
            <a:picLocks noChangeAspect="1"/>
          </p:cNvPicPr>
          <p:nvPr/>
        </p:nvPicPr>
        <p:blipFill>
          <a:blip r:embed="rId3"/>
          <a:stretch>
            <a:fillRect/>
          </a:stretch>
        </p:blipFill>
        <p:spPr>
          <a:xfrm>
            <a:off x="1846650" y="-537540"/>
            <a:ext cx="7111232" cy="4670759"/>
          </a:xfrm>
          <a:prstGeom prst="rect">
            <a:avLst/>
          </a:prstGeom>
        </p:spPr>
      </p:pic>
    </p:spTree>
    <p:extLst>
      <p:ext uri="{BB962C8B-B14F-4D97-AF65-F5344CB8AC3E}">
        <p14:creationId xmlns:p14="http://schemas.microsoft.com/office/powerpoint/2010/main" val="1646661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エラー</a:t>
            </a:r>
            <a:r>
              <a:rPr lang="ja-JP" altLang="en-US" dirty="0" smtClean="0"/>
              <a:t>を治すために行ったこと</a:t>
            </a:r>
            <a:r>
              <a:rPr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a:t>
            </a:r>
            <a:r>
              <a:rPr kumimoji="1" lang="en-US" altLang="ja-JP" dirty="0" smtClean="0"/>
              <a:t>Python</a:t>
            </a:r>
            <a:r>
              <a:rPr kumimoji="1" lang="ja-JP" altLang="en-US" dirty="0" smtClean="0"/>
              <a:t>を</a:t>
            </a:r>
            <a:r>
              <a:rPr kumimoji="1" lang="en-US" altLang="ja-JP" dirty="0" smtClean="0"/>
              <a:t>3.7.0</a:t>
            </a:r>
            <a:r>
              <a:rPr kumimoji="1" lang="ja-JP" altLang="en-US" dirty="0" smtClean="0"/>
              <a:t>から</a:t>
            </a:r>
            <a:r>
              <a:rPr kumimoji="1" lang="en-US" altLang="ja-JP" dirty="0" smtClean="0"/>
              <a:t>3.8.0</a:t>
            </a:r>
            <a:r>
              <a:rPr kumimoji="1" lang="ja-JP" altLang="en-US" dirty="0" smtClean="0"/>
              <a:t>にアップデート</a:t>
            </a:r>
            <a:endParaRPr kumimoji="1" lang="en-US" altLang="ja-JP" dirty="0" smtClean="0"/>
          </a:p>
          <a:p>
            <a:pPr marL="0" indent="0">
              <a:buNone/>
            </a:pPr>
            <a:endParaRPr kumimoji="1" lang="en-US" altLang="ja-JP" dirty="0" smtClean="0"/>
          </a:p>
          <a:p>
            <a:pPr marL="0" indent="0">
              <a:buNone/>
            </a:pPr>
            <a:r>
              <a:rPr lang="ja-JP" altLang="en-US" dirty="0" smtClean="0"/>
              <a:t>・再インストール</a:t>
            </a:r>
            <a:endParaRPr lang="en-US" altLang="ja-JP" dirty="0" smtClean="0"/>
          </a:p>
          <a:p>
            <a:pPr marL="0" indent="0">
              <a:buNone/>
            </a:pPr>
            <a:endParaRPr kumimoji="1" lang="en-US" altLang="ja-JP" dirty="0"/>
          </a:p>
          <a:p>
            <a:pPr marL="0" indent="0">
              <a:buNone/>
            </a:pPr>
            <a:r>
              <a:rPr lang="ja-JP" altLang="en-US" dirty="0" smtClean="0"/>
              <a:t>・</a:t>
            </a:r>
            <a:r>
              <a:rPr lang="en-US" altLang="ja-JP" dirty="0" err="1" smtClean="0"/>
              <a:t>librosa</a:t>
            </a:r>
            <a:r>
              <a:rPr lang="ja-JP" altLang="en-US" dirty="0" smtClean="0"/>
              <a:t>の</a:t>
            </a:r>
            <a:r>
              <a:rPr lang="en-US" altLang="ja-JP" dirty="0" err="1" smtClean="0"/>
              <a:t>git</a:t>
            </a:r>
            <a:r>
              <a:rPr lang="ja-JP" altLang="en-US" dirty="0" smtClean="0"/>
              <a:t>からクローンしてみる（実行中）</a:t>
            </a:r>
            <a:endParaRPr lang="en-US" altLang="ja-JP" dirty="0" smtClean="0"/>
          </a:p>
          <a:p>
            <a:pPr marL="0" indent="0">
              <a:buNone/>
            </a:pPr>
            <a:r>
              <a:rPr kumimoji="1" lang="ja-JP" altLang="en-US" dirty="0" smtClean="0"/>
              <a:t>→</a:t>
            </a:r>
            <a:r>
              <a:rPr kumimoji="1" lang="en-US" altLang="ja-JP" dirty="0" smtClean="0"/>
              <a:t>pip install</a:t>
            </a:r>
            <a:r>
              <a:rPr kumimoji="1" lang="ja-JP" altLang="en-US" dirty="0" smtClean="0"/>
              <a:t>にこだわりすぎて頭が固まっていた。</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Tree>
    <p:extLst>
      <p:ext uri="{BB962C8B-B14F-4D97-AF65-F5344CB8AC3E}">
        <p14:creationId xmlns:p14="http://schemas.microsoft.com/office/powerpoint/2010/main" val="4118337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次回までの作業予定</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spTree>
    <p:extLst>
      <p:ext uri="{BB962C8B-B14F-4D97-AF65-F5344CB8AC3E}">
        <p14:creationId xmlns:p14="http://schemas.microsoft.com/office/powerpoint/2010/main" val="1182900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a:normAutofit lnSpcReduction="10000"/>
          </a:bodyPr>
          <a:lstStyle/>
          <a:p>
            <a:pPr algn="just">
              <a:lnSpc>
                <a:spcPct val="120000"/>
              </a:lnSpc>
            </a:pPr>
            <a:r>
              <a:rPr lang="ja-JP" altLang="en-US" dirty="0"/>
              <a:t>スマートフォンなどで</a:t>
            </a:r>
            <a:r>
              <a:rPr lang="ja-JP" altLang="en-US" dirty="0" smtClean="0"/>
              <a:t>誰でも</a:t>
            </a:r>
            <a:r>
              <a:rPr lang="ja-JP" altLang="en-US" dirty="0"/>
              <a:t>音楽</a:t>
            </a:r>
            <a:r>
              <a:rPr lang="ja-JP" altLang="en-US" dirty="0" smtClean="0"/>
              <a:t>を</a:t>
            </a:r>
            <a:r>
              <a:rPr lang="ja-JP" altLang="en-US" dirty="0"/>
              <a:t>投稿</a:t>
            </a:r>
            <a:r>
              <a:rPr lang="ja-JP" altLang="en-US" dirty="0" smtClean="0"/>
              <a:t>する</a:t>
            </a:r>
            <a:r>
              <a:rPr lang="ja-JP" altLang="en-US" dirty="0"/>
              <a:t>ことが可能になっている．そのため</a:t>
            </a:r>
            <a:r>
              <a:rPr lang="en-US" altLang="ja-JP" dirty="0"/>
              <a:t>SNS</a:t>
            </a:r>
            <a:r>
              <a:rPr lang="ja-JP" altLang="en-US" dirty="0"/>
              <a:t>などに投稿される楽曲が大量になってきた．</a:t>
            </a:r>
            <a:endParaRPr lang="en-US" altLang="ja-JP" dirty="0"/>
          </a:p>
          <a:p>
            <a:pPr algn="just">
              <a:lnSpc>
                <a:spcPct val="120000"/>
              </a:lnSpc>
            </a:pPr>
            <a:r>
              <a:rPr lang="ja-JP" altLang="en-US" dirty="0"/>
              <a:t>同様に，動画共有を目的とした</a:t>
            </a:r>
            <a:r>
              <a:rPr lang="en-US" altLang="ja-JP" dirty="0"/>
              <a:t>SNS</a:t>
            </a:r>
            <a:r>
              <a:rPr lang="ja-JP" altLang="en-US" dirty="0"/>
              <a:t>が普及している．</a:t>
            </a:r>
            <a:endParaRPr lang="en-US" altLang="ja-JP" dirty="0"/>
          </a:p>
          <a:p>
            <a:pPr algn="just">
              <a:lnSpc>
                <a:spcPct val="120000"/>
              </a:lnSpc>
            </a:pPr>
            <a:r>
              <a:rPr lang="ja-JP" altLang="en-US" dirty="0"/>
              <a:t>これらの楽曲コンテンツや動画コンテンツを統合して，付加価値の高い新しいコンテンツを生成できると考えられる．</a:t>
            </a: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kumimoji="1" lang="en-US" altLang="ja-JP" dirty="0"/>
          </a:p>
          <a:p>
            <a:pPr marL="0" indent="0">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pic>
        <p:nvPicPr>
          <p:cNvPr id="32" name="図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34" name="テキスト ボックス 33"/>
          <p:cNvSpPr txBox="1"/>
          <p:nvPr/>
        </p:nvSpPr>
        <p:spPr>
          <a:xfrm>
            <a:off x="2433474" y="5670353"/>
            <a:ext cx="691763" cy="646331"/>
          </a:xfrm>
          <a:prstGeom prst="rect">
            <a:avLst/>
          </a:prstGeom>
          <a:noFill/>
        </p:spPr>
        <p:txBody>
          <a:bodyPr wrap="square" rtlCol="0">
            <a:spAutoFit/>
          </a:bodyPr>
          <a:lstStyle/>
          <a:p>
            <a:r>
              <a:rPr kumimoji="1" lang="ja-JP" altLang="en-US" sz="3600" dirty="0" smtClean="0"/>
              <a:t>＋</a:t>
            </a:r>
            <a:endParaRPr kumimoji="1" lang="ja-JP" altLang="en-US" sz="3600" dirty="0"/>
          </a:p>
        </p:txBody>
      </p:sp>
      <p:pic>
        <p:nvPicPr>
          <p:cNvPr id="35" name="図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sp>
        <p:nvSpPr>
          <p:cNvPr id="36" name="テキスト ボックス 35"/>
          <p:cNvSpPr txBox="1"/>
          <p:nvPr/>
        </p:nvSpPr>
        <p:spPr>
          <a:xfrm>
            <a:off x="3590257" y="6484440"/>
            <a:ext cx="868942" cy="369332"/>
          </a:xfrm>
          <a:prstGeom prst="rect">
            <a:avLst/>
          </a:prstGeom>
          <a:noFill/>
        </p:spPr>
        <p:txBody>
          <a:bodyPr wrap="square" rtlCol="0">
            <a:spAutoFit/>
          </a:bodyPr>
          <a:lstStyle/>
          <a:p>
            <a:r>
              <a:rPr kumimoji="1" lang="ja-JP" altLang="en-US" dirty="0" smtClean="0"/>
              <a:t>動画</a:t>
            </a:r>
            <a:endParaRPr kumimoji="1" lang="ja-JP" altLang="en-US" dirty="0"/>
          </a:p>
        </p:txBody>
      </p:sp>
      <p:pic>
        <p:nvPicPr>
          <p:cNvPr id="37" name="図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38" name="図 3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39" name="テキスト ボックス 38"/>
          <p:cNvSpPr txBox="1"/>
          <p:nvPr/>
        </p:nvSpPr>
        <p:spPr>
          <a:xfrm>
            <a:off x="6162261" y="6508764"/>
            <a:ext cx="1960480" cy="369332"/>
          </a:xfrm>
          <a:prstGeom prst="rect">
            <a:avLst/>
          </a:prstGeom>
          <a:noFill/>
        </p:spPr>
        <p:txBody>
          <a:bodyPr wrap="square" rtlCol="0">
            <a:spAutoFit/>
          </a:bodyPr>
          <a:lstStyle/>
          <a:p>
            <a:r>
              <a:rPr kumimoji="1" lang="ja-JP" altLang="en-US" dirty="0" smtClean="0"/>
              <a:t>音楽付きの動画</a:t>
            </a:r>
            <a:endParaRPr kumimoji="1" lang="ja-JP" altLang="en-US" dirty="0"/>
          </a:p>
        </p:txBody>
      </p:sp>
      <p:sp>
        <p:nvSpPr>
          <p:cNvPr id="5" name="右矢印 4"/>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lnSpcReduction="10000"/>
          </a:bodyPr>
          <a:lstStyle/>
          <a:p>
            <a:r>
              <a:rPr lang="ja-JP" altLang="en-US" u="sng" dirty="0">
                <a:latin typeface="+mn-ea"/>
              </a:rPr>
              <a:t>動画の</a:t>
            </a:r>
            <a:r>
              <a:rPr lang="ja-JP" altLang="en-US" u="sng" dirty="0" smtClean="0">
                <a:latin typeface="+mn-ea"/>
              </a:rPr>
              <a:t>印象評価データセット</a:t>
            </a:r>
            <a:endParaRPr lang="en-US" altLang="ja-JP" u="sng" dirty="0">
              <a:latin typeface="+mn-ea"/>
            </a:endParaRPr>
          </a:p>
          <a:p>
            <a:pPr marL="0" indent="0">
              <a:buNone/>
            </a:pPr>
            <a:r>
              <a:rPr lang="en-US" altLang="ja-JP" dirty="0" smtClean="0">
                <a:latin typeface="+mn-ea"/>
              </a:rPr>
              <a:t>[</a:t>
            </a:r>
            <a:r>
              <a:rPr lang="en-US" altLang="ja-JP" dirty="0">
                <a:latin typeface="+mn-ea"/>
              </a:rPr>
              <a:t>2015 </a:t>
            </a:r>
            <a:r>
              <a:rPr lang="ja-JP" altLang="en-US" dirty="0">
                <a:latin typeface="+mn-ea"/>
              </a:rPr>
              <a:t>大野</a:t>
            </a:r>
            <a:r>
              <a:rPr lang="en-US" altLang="ja-JP" dirty="0">
                <a:latin typeface="+mn-ea"/>
              </a:rPr>
              <a:t>]</a:t>
            </a:r>
            <a:r>
              <a:rPr lang="ja-JP" altLang="en-US" dirty="0">
                <a:latin typeface="+mn-ea"/>
              </a:rPr>
              <a:t>大野直樹，中村聡史，山本岳洋</a:t>
            </a:r>
            <a:r>
              <a:rPr lang="ja-JP" altLang="en-US" dirty="0" smtClean="0">
                <a:latin typeface="+mn-ea"/>
              </a:rPr>
              <a:t>，後藤</a:t>
            </a:r>
            <a:r>
              <a:rPr lang="ja-JP" altLang="en-US" dirty="0">
                <a:latin typeface="+mn-ea"/>
              </a:rPr>
              <a:t>真孝</a:t>
            </a:r>
            <a:r>
              <a:rPr lang="ja-JP" altLang="en-US" dirty="0" smtClean="0">
                <a:latin typeface="+mn-ea"/>
              </a:rPr>
              <a:t>，</a:t>
            </a:r>
            <a:endParaRPr lang="en-US" altLang="ja-JP" dirty="0" smtClean="0">
              <a:latin typeface="+mn-ea"/>
            </a:endParaRPr>
          </a:p>
          <a:p>
            <a:pPr marL="0" indent="0">
              <a:buNone/>
            </a:pPr>
            <a:r>
              <a:rPr kumimoji="1" lang="ja-JP" altLang="en-US" dirty="0" smtClean="0">
                <a:latin typeface="+mn-ea"/>
              </a:rPr>
              <a:t>「</a:t>
            </a:r>
            <a:r>
              <a:rPr kumimoji="1" lang="ja-JP" altLang="en-US" dirty="0">
                <a:latin typeface="+mn-ea"/>
              </a:rPr>
              <a:t>音楽動画への印象評価データセット構築とその特性の</a:t>
            </a:r>
            <a:r>
              <a:rPr kumimoji="1" lang="ja-JP" altLang="en-US" dirty="0" smtClean="0">
                <a:latin typeface="+mn-ea"/>
              </a:rPr>
              <a:t>調査</a:t>
            </a:r>
            <a:r>
              <a:rPr kumimoji="1" lang="ja-JP" altLang="en-US" dirty="0">
                <a:latin typeface="+mn-ea"/>
              </a:rPr>
              <a:t>」</a:t>
            </a:r>
            <a:r>
              <a:rPr lang="ja-JP" altLang="en-US" dirty="0">
                <a:latin typeface="+mn-ea"/>
              </a:rPr>
              <a:t>，情報処理学会，</a:t>
            </a:r>
            <a:r>
              <a:rPr lang="en-US" altLang="ja-JP" dirty="0">
                <a:latin typeface="+mn-ea"/>
              </a:rPr>
              <a:t>2015</a:t>
            </a:r>
            <a:endParaRPr kumimoji="1" lang="en-US" altLang="ja-JP" dirty="0">
              <a:latin typeface="+mn-ea"/>
            </a:endParaRPr>
          </a:p>
          <a:p>
            <a:pPr marL="0" indent="0">
              <a:buNone/>
            </a:pPr>
            <a:endParaRPr kumimoji="1" lang="en-US" altLang="ja-JP" dirty="0">
              <a:latin typeface="+mn-ea"/>
            </a:endParaRPr>
          </a:p>
          <a:p>
            <a:r>
              <a:rPr lang="ja-JP" altLang="en-US" u="sng" dirty="0" smtClean="0">
                <a:latin typeface="+mn-ea"/>
              </a:rPr>
              <a:t>動画からの印象推定</a:t>
            </a:r>
            <a:endParaRPr lang="en-US" altLang="ja-JP" u="sng" dirty="0">
              <a:latin typeface="+mn-ea"/>
            </a:endParaRPr>
          </a:p>
          <a:p>
            <a:pPr marL="0" indent="0">
              <a:buNone/>
            </a:pPr>
            <a:r>
              <a:rPr lang="en-US" altLang="ja-JP" dirty="0" smtClean="0">
                <a:latin typeface="+mn-ea"/>
              </a:rPr>
              <a:t>[</a:t>
            </a:r>
            <a:r>
              <a:rPr lang="en-US" altLang="ja-JP" dirty="0">
                <a:latin typeface="+mn-ea"/>
              </a:rPr>
              <a:t>2016 </a:t>
            </a:r>
            <a:r>
              <a:rPr lang="ja-JP" altLang="en-US" dirty="0">
                <a:latin typeface="+mn-ea"/>
              </a:rPr>
              <a:t>清水</a:t>
            </a:r>
            <a:r>
              <a:rPr lang="en-US" altLang="ja-JP" dirty="0">
                <a:latin typeface="+mn-ea"/>
              </a:rPr>
              <a:t>]</a:t>
            </a:r>
            <a:r>
              <a:rPr lang="ja-JP" altLang="en-US" dirty="0">
                <a:latin typeface="+mn-ea"/>
              </a:rPr>
              <a:t>清水</a:t>
            </a:r>
            <a:r>
              <a:rPr lang="ja-JP" altLang="en-US" dirty="0"/>
              <a:t>柚里奈</a:t>
            </a:r>
            <a:r>
              <a:rPr lang="ja-JP" altLang="en-US" dirty="0">
                <a:latin typeface="+mn-ea"/>
              </a:rPr>
              <a:t>，菅野</a:t>
            </a:r>
            <a:r>
              <a:rPr lang="ja-JP" altLang="en-US" dirty="0"/>
              <a:t>沙也</a:t>
            </a:r>
            <a:r>
              <a:rPr lang="ja-JP" altLang="en-US" dirty="0">
                <a:latin typeface="+mn-ea"/>
              </a:rPr>
              <a:t>，伊藤</a:t>
            </a:r>
            <a:r>
              <a:rPr lang="ja-JP" altLang="en-US" dirty="0"/>
              <a:t>貴之</a:t>
            </a:r>
            <a:r>
              <a:rPr lang="en-US" altLang="ja-JP" dirty="0"/>
              <a:t> </a:t>
            </a:r>
            <a:r>
              <a:rPr lang="ja-JP" altLang="en-US" dirty="0" err="1">
                <a:latin typeface="+mn-ea"/>
              </a:rPr>
              <a:t>，</a:t>
            </a:r>
            <a:r>
              <a:rPr lang="ja-JP" altLang="en-US" dirty="0" smtClean="0">
                <a:latin typeface="+mn-ea"/>
              </a:rPr>
              <a:t>嵯峨山</a:t>
            </a:r>
            <a:endParaRPr lang="en-US" altLang="ja-JP" dirty="0" smtClean="0">
              <a:latin typeface="+mn-ea"/>
            </a:endParaRPr>
          </a:p>
          <a:p>
            <a:pPr marL="0" indent="0">
              <a:buNone/>
            </a:pPr>
            <a:r>
              <a:rPr lang="ja-JP" altLang="en-US" dirty="0" smtClean="0"/>
              <a:t>茂樹</a:t>
            </a:r>
            <a:r>
              <a:rPr lang="ja-JP" altLang="en-US" dirty="0">
                <a:latin typeface="+mn-ea"/>
              </a:rPr>
              <a:t>，高塚</a:t>
            </a:r>
            <a:r>
              <a:rPr lang="ja-JP" altLang="en-US" dirty="0"/>
              <a:t>正浩</a:t>
            </a:r>
            <a:r>
              <a:rPr lang="ja-JP" altLang="en-US" dirty="0">
                <a:latin typeface="+mn-ea"/>
              </a:rPr>
              <a:t>，「動画特徴量からの印象推定に</a:t>
            </a:r>
            <a:r>
              <a:rPr lang="ja-JP" altLang="en-US" dirty="0" smtClean="0">
                <a:latin typeface="+mn-ea"/>
              </a:rPr>
              <a:t>基づく</a:t>
            </a:r>
            <a:endParaRPr lang="en-US" altLang="ja-JP" dirty="0" smtClean="0">
              <a:latin typeface="+mn-ea"/>
            </a:endParaRPr>
          </a:p>
          <a:p>
            <a:pPr marL="0" indent="0">
              <a:buNone/>
            </a:pPr>
            <a:r>
              <a:rPr lang="ja-JP" altLang="en-US" dirty="0" smtClean="0">
                <a:latin typeface="+mn-ea"/>
              </a:rPr>
              <a:t>動画</a:t>
            </a:r>
            <a:r>
              <a:rPr lang="en-US" altLang="ja-JP" dirty="0">
                <a:latin typeface="+mn-ea"/>
              </a:rPr>
              <a:t>BGM</a:t>
            </a:r>
            <a:r>
              <a:rPr lang="ja-JP" altLang="en-US" dirty="0">
                <a:latin typeface="+mn-ea"/>
              </a:rPr>
              <a:t>の自動素材選出」，</a:t>
            </a:r>
            <a:r>
              <a:rPr lang="en-US" altLang="ja-JP" dirty="0">
                <a:latin typeface="+mn-ea"/>
              </a:rPr>
              <a:t> NICOGRAPH 2016</a:t>
            </a:r>
          </a:p>
          <a:p>
            <a:pPr marL="0" indent="0">
              <a:buNone/>
            </a:pPr>
            <a:endParaRPr lang="en-US" altLang="ja-JP" dirty="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454665" y="1466396"/>
            <a:ext cx="8354290" cy="3574731"/>
          </a:xfrm>
        </p:spPr>
        <p:txBody>
          <a:bodyPr>
            <a:normAutofit fontScale="92500" lnSpcReduction="10000"/>
          </a:bodyPr>
          <a:lstStyle/>
          <a:p>
            <a:r>
              <a:rPr lang="ja-JP" altLang="en-US" dirty="0"/>
              <a:t>ユーザから投稿される大量のデータを合成する場合</a:t>
            </a:r>
            <a:r>
              <a:rPr lang="ja-JP" altLang="en-US" dirty="0" smtClean="0"/>
              <a:t>，</a:t>
            </a:r>
            <a:r>
              <a:rPr lang="ja-JP" altLang="en-US" dirty="0"/>
              <a:t>処理</a:t>
            </a:r>
            <a:r>
              <a:rPr lang="ja-JP" altLang="en-US" dirty="0" smtClean="0"/>
              <a:t>速度</a:t>
            </a:r>
            <a:r>
              <a:rPr lang="ja-JP" altLang="en-US" dirty="0"/>
              <a:t>をできるだけ早くすることが，サービス向上につながる．</a:t>
            </a:r>
            <a:endParaRPr lang="en-US" altLang="ja-JP" dirty="0"/>
          </a:p>
          <a:p>
            <a:endParaRPr lang="en-US" altLang="ja-JP" dirty="0"/>
          </a:p>
          <a:p>
            <a:r>
              <a:rPr lang="en-US" altLang="ja-JP" dirty="0"/>
              <a:t>1</a:t>
            </a:r>
            <a:r>
              <a:rPr lang="ja-JP" altLang="en-US" dirty="0"/>
              <a:t>台のサーバーで処理する</a:t>
            </a:r>
            <a:r>
              <a:rPr lang="ja-JP" altLang="en-US" dirty="0" smtClean="0"/>
              <a:t>と</a:t>
            </a:r>
            <a:r>
              <a:rPr lang="ja-JP" altLang="en-US" dirty="0"/>
              <a:t>処理</a:t>
            </a:r>
            <a:r>
              <a:rPr lang="ja-JP" altLang="en-US" dirty="0" smtClean="0"/>
              <a:t>時間</a:t>
            </a:r>
            <a:r>
              <a:rPr lang="ja-JP" altLang="en-US" dirty="0"/>
              <a:t>にも限界が生じるため，並列で処理する仕組みが必要である．</a:t>
            </a:r>
            <a:endParaRPr lang="en-US" altLang="ja-JP" dirty="0"/>
          </a:p>
          <a:p>
            <a:endParaRPr lang="en-US" altLang="ja-JP" dirty="0"/>
          </a:p>
          <a:p>
            <a:r>
              <a:rPr lang="ja-JP" altLang="en-US" dirty="0"/>
              <a:t>また，楽曲と動画を合成するための方法も検討する必要がある．</a:t>
            </a:r>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
        <p:nvSpPr>
          <p:cNvPr id="30" name="正方形/長方形 29"/>
          <p:cNvSpPr/>
          <p:nvPr/>
        </p:nvSpPr>
        <p:spPr>
          <a:xfrm>
            <a:off x="467336" y="5084290"/>
            <a:ext cx="2162379" cy="4090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大量の楽曲データ</a:t>
            </a:r>
            <a:endParaRPr kumimoji="1" lang="en-US" altLang="ja-JP" dirty="0" smtClean="0"/>
          </a:p>
        </p:txBody>
      </p:sp>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4802063"/>
            <a:ext cx="427506" cy="427506"/>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8593" y="5961703"/>
            <a:ext cx="427506" cy="427506"/>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5380328"/>
            <a:ext cx="427506" cy="427506"/>
          </a:xfrm>
          <a:prstGeom prst="rect">
            <a:avLst/>
          </a:prstGeom>
        </p:spPr>
      </p:pic>
      <p:sp>
        <p:nvSpPr>
          <p:cNvPr id="37" name="テキスト ボックス 36"/>
          <p:cNvSpPr txBox="1"/>
          <p:nvPr/>
        </p:nvSpPr>
        <p:spPr>
          <a:xfrm>
            <a:off x="3156668" y="6457230"/>
            <a:ext cx="2671638" cy="369332"/>
          </a:xfrm>
          <a:prstGeom prst="rect">
            <a:avLst/>
          </a:prstGeom>
          <a:noFill/>
        </p:spPr>
        <p:txBody>
          <a:bodyPr wrap="square" rtlCol="0">
            <a:spAutoFit/>
          </a:bodyPr>
          <a:lstStyle/>
          <a:p>
            <a:r>
              <a:rPr kumimoji="1" lang="ja-JP" altLang="en-US" dirty="0" smtClean="0"/>
              <a:t>処理を分散するサーバー</a:t>
            </a:r>
            <a:endParaRPr kumimoji="1" lang="ja-JP" altLang="en-US" dirty="0"/>
          </a:p>
        </p:txBody>
      </p:sp>
      <p:cxnSp>
        <p:nvCxnSpPr>
          <p:cNvPr id="39" name="直線矢印コネクタ 38"/>
          <p:cNvCxnSpPr>
            <a:stCxn id="30" idx="3"/>
            <a:endCxn id="32" idx="1"/>
          </p:cNvCxnSpPr>
          <p:nvPr/>
        </p:nvCxnSpPr>
        <p:spPr>
          <a:xfrm flipV="1">
            <a:off x="2629715" y="5015816"/>
            <a:ext cx="1490926" cy="272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30" idx="3"/>
            <a:endCxn id="36" idx="1"/>
          </p:cNvCxnSpPr>
          <p:nvPr/>
        </p:nvCxnSpPr>
        <p:spPr>
          <a:xfrm>
            <a:off x="2629715" y="5288792"/>
            <a:ext cx="1490926" cy="305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30" idx="3"/>
            <a:endCxn id="35" idx="1"/>
          </p:cNvCxnSpPr>
          <p:nvPr/>
        </p:nvCxnSpPr>
        <p:spPr>
          <a:xfrm>
            <a:off x="2629715" y="5288792"/>
            <a:ext cx="1498878" cy="886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466648" y="5932829"/>
            <a:ext cx="2162379" cy="4090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大量の動画データ</a:t>
            </a:r>
            <a:endParaRPr kumimoji="1" lang="en-US" altLang="ja-JP" dirty="0" smtClean="0"/>
          </a:p>
        </p:txBody>
      </p:sp>
      <p:cxnSp>
        <p:nvCxnSpPr>
          <p:cNvPr id="80" name="直線矢印コネクタ 79"/>
          <p:cNvCxnSpPr>
            <a:stCxn id="78" idx="3"/>
            <a:endCxn id="35" idx="1"/>
          </p:cNvCxnSpPr>
          <p:nvPr/>
        </p:nvCxnSpPr>
        <p:spPr>
          <a:xfrm>
            <a:off x="2629027" y="6137331"/>
            <a:ext cx="1499566" cy="381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1" name="直線矢印コネクタ 80"/>
          <p:cNvCxnSpPr>
            <a:stCxn id="78" idx="3"/>
            <a:endCxn id="32" idx="1"/>
          </p:cNvCxnSpPr>
          <p:nvPr/>
        </p:nvCxnSpPr>
        <p:spPr>
          <a:xfrm flipV="1">
            <a:off x="2629027" y="5015816"/>
            <a:ext cx="1491614" cy="11215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線矢印コネクタ 81"/>
          <p:cNvCxnSpPr>
            <a:stCxn id="78" idx="3"/>
            <a:endCxn id="36" idx="1"/>
          </p:cNvCxnSpPr>
          <p:nvPr/>
        </p:nvCxnSpPr>
        <p:spPr>
          <a:xfrm flipV="1">
            <a:off x="2629027" y="5594081"/>
            <a:ext cx="1491614" cy="54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7" name="正方形/長方形 86"/>
          <p:cNvSpPr/>
          <p:nvPr/>
        </p:nvSpPr>
        <p:spPr>
          <a:xfrm>
            <a:off x="6178660" y="5337957"/>
            <a:ext cx="2615980" cy="7215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合成されたデータ</a:t>
            </a:r>
            <a:endParaRPr kumimoji="1" lang="ja-JP" altLang="en-US" dirty="0"/>
          </a:p>
        </p:txBody>
      </p:sp>
      <p:cxnSp>
        <p:nvCxnSpPr>
          <p:cNvPr id="95" name="直線矢印コネクタ 94"/>
          <p:cNvCxnSpPr>
            <a:stCxn id="3" idx="2"/>
            <a:endCxn id="87" idx="1"/>
          </p:cNvCxnSpPr>
          <p:nvPr/>
        </p:nvCxnSpPr>
        <p:spPr>
          <a:xfrm>
            <a:off x="4631810" y="5041127"/>
            <a:ext cx="1546850" cy="65761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6" name="直線矢印コネクタ 95"/>
          <p:cNvCxnSpPr>
            <a:stCxn id="36" idx="3"/>
            <a:endCxn id="87" idx="1"/>
          </p:cNvCxnSpPr>
          <p:nvPr/>
        </p:nvCxnSpPr>
        <p:spPr>
          <a:xfrm>
            <a:off x="4548147" y="5594081"/>
            <a:ext cx="1630513" cy="10465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7" name="直線矢印コネクタ 96"/>
          <p:cNvCxnSpPr>
            <a:stCxn id="35" idx="3"/>
            <a:endCxn id="87" idx="1"/>
          </p:cNvCxnSpPr>
          <p:nvPr/>
        </p:nvCxnSpPr>
        <p:spPr>
          <a:xfrm flipV="1">
            <a:off x="4556099" y="5698739"/>
            <a:ext cx="1622561" cy="4767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lstStyle/>
          <a:p>
            <a:r>
              <a:rPr lang="ja-JP" altLang="en-US" sz="2800" dirty="0"/>
              <a:t>楽曲</a:t>
            </a:r>
            <a:r>
              <a:rPr lang="en-US" altLang="ja-JP" sz="2800" dirty="0"/>
              <a:t>SNS</a:t>
            </a:r>
            <a:r>
              <a:rPr lang="ja-JP" altLang="en-US" sz="2800" dirty="0"/>
              <a:t>における楽曲コンテンツと動画コンテンツの並列マッチング処理システムの</a:t>
            </a:r>
            <a:r>
              <a:rPr lang="ja-JP" altLang="en-US" dirty="0"/>
              <a:t>提案</a:t>
            </a:r>
            <a:endParaRPr kumimoji="1" lang="en-US" altLang="ja-JP" dirty="0"/>
          </a:p>
          <a:p>
            <a:pPr marL="0" indent="0">
              <a:buNone/>
            </a:pPr>
            <a:endParaRPr lang="en-US" altLang="ja-JP" dirty="0"/>
          </a:p>
          <a:p>
            <a:r>
              <a:rPr kumimoji="1" lang="ja-JP" altLang="en-US" dirty="0"/>
              <a:t>実験システムの</a:t>
            </a:r>
            <a:r>
              <a:rPr lang="ja-JP" altLang="en-US" dirty="0"/>
              <a:t>構築</a:t>
            </a:r>
            <a:endParaRPr kumimoji="1" lang="en-US" altLang="ja-JP" dirty="0"/>
          </a:p>
          <a:p>
            <a:pPr marL="0" indent="0">
              <a:buNone/>
            </a:pPr>
            <a:endParaRPr kumimoji="1" lang="en-US" altLang="ja-JP" dirty="0"/>
          </a:p>
          <a:p>
            <a:r>
              <a:rPr lang="ja-JP" altLang="en-US" dirty="0"/>
              <a:t>実験による，提案システムの実現可能性の評価</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4910611" cy="891180"/>
          </a:xfrm>
        </p:spPr>
        <p:txBody>
          <a:bodyPr>
            <a:normAutofit fontScale="90000"/>
          </a:bodyPr>
          <a:lstStyle/>
          <a:p>
            <a:r>
              <a:rPr lang="ja-JP" altLang="en-US" dirty="0"/>
              <a:t>提案システムの概要</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
        <p:nvSpPr>
          <p:cNvPr id="6" name="フローチャート: 磁気ディスク 5"/>
          <p:cNvSpPr/>
          <p:nvPr/>
        </p:nvSpPr>
        <p:spPr>
          <a:xfrm>
            <a:off x="1456572" y="1671210"/>
            <a:ext cx="1518699"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音楽データベース</a:t>
            </a:r>
          </a:p>
        </p:txBody>
      </p:sp>
      <p:sp>
        <p:nvSpPr>
          <p:cNvPr id="8" name="下矢印 7"/>
          <p:cNvSpPr/>
          <p:nvPr/>
        </p:nvSpPr>
        <p:spPr>
          <a:xfrm rot="16200000">
            <a:off x="611889" y="1523290"/>
            <a:ext cx="239041" cy="1087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5460" y="1331060"/>
            <a:ext cx="2115048" cy="646331"/>
          </a:xfrm>
          <a:prstGeom prst="rect">
            <a:avLst/>
          </a:prstGeom>
          <a:noFill/>
        </p:spPr>
        <p:txBody>
          <a:bodyPr wrap="square" rtlCol="0">
            <a:spAutoFit/>
          </a:bodyPr>
          <a:lstStyle/>
          <a:p>
            <a:r>
              <a:rPr kumimoji="1" lang="ja-JP" altLang="en-US" dirty="0"/>
              <a:t>投稿された著作権フリーの音楽</a:t>
            </a:r>
          </a:p>
        </p:txBody>
      </p:sp>
      <p:sp>
        <p:nvSpPr>
          <p:cNvPr id="11" name="フローチャート: 磁気ディスク 10"/>
          <p:cNvSpPr/>
          <p:nvPr/>
        </p:nvSpPr>
        <p:spPr>
          <a:xfrm>
            <a:off x="383146" y="3646758"/>
            <a:ext cx="2146852"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観光地推薦動画データベース</a:t>
            </a:r>
            <a:endParaRPr kumimoji="1" lang="ja-JP" altLang="en-US" dirty="0"/>
          </a:p>
        </p:txBody>
      </p:sp>
      <p:sp>
        <p:nvSpPr>
          <p:cNvPr id="12" name="下矢印 11"/>
          <p:cNvSpPr/>
          <p:nvPr/>
        </p:nvSpPr>
        <p:spPr>
          <a:xfrm rot="16200000">
            <a:off x="3482217" y="1661743"/>
            <a:ext cx="178807" cy="829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磁気ディスク 13"/>
          <p:cNvSpPr/>
          <p:nvPr/>
        </p:nvSpPr>
        <p:spPr>
          <a:xfrm>
            <a:off x="6758857" y="1658722"/>
            <a:ext cx="2202014" cy="836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ジャンル分けされた音楽データベース</a:t>
            </a:r>
          </a:p>
        </p:txBody>
      </p:sp>
      <p:sp>
        <p:nvSpPr>
          <p:cNvPr id="15" name="右矢印 14"/>
          <p:cNvSpPr/>
          <p:nvPr/>
        </p:nvSpPr>
        <p:spPr>
          <a:xfrm>
            <a:off x="5830850" y="1924981"/>
            <a:ext cx="779412" cy="241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792025" y="4583877"/>
            <a:ext cx="2472607" cy="923330"/>
          </a:xfrm>
          <a:prstGeom prst="rect">
            <a:avLst/>
          </a:prstGeom>
          <a:noFill/>
        </p:spPr>
        <p:txBody>
          <a:bodyPr wrap="square" rtlCol="0">
            <a:spAutoFit/>
          </a:bodyPr>
          <a:lstStyle/>
          <a:p>
            <a:r>
              <a:rPr lang="ja-JP" altLang="en-US" dirty="0"/>
              <a:t>自分の主観</a:t>
            </a:r>
            <a:r>
              <a:rPr lang="ja-JP" altLang="en-US" dirty="0" smtClean="0"/>
              <a:t>で動画</a:t>
            </a:r>
            <a:r>
              <a:rPr kumimoji="1" lang="ja-JP" altLang="en-US" dirty="0" smtClean="0"/>
              <a:t>と</a:t>
            </a:r>
            <a:r>
              <a:rPr kumimoji="1" lang="ja-JP" altLang="en-US" dirty="0"/>
              <a:t>音楽のジャンルでマッチング</a:t>
            </a:r>
          </a:p>
        </p:txBody>
      </p:sp>
      <p:sp>
        <p:nvSpPr>
          <p:cNvPr id="19" name="フローチャート: 磁気ディスク 18"/>
          <p:cNvSpPr/>
          <p:nvPr/>
        </p:nvSpPr>
        <p:spPr>
          <a:xfrm>
            <a:off x="6758857" y="5480191"/>
            <a:ext cx="2202014" cy="868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BGM</a:t>
            </a:r>
            <a:r>
              <a:rPr lang="ja-JP" altLang="en-US" dirty="0"/>
              <a:t>付き観光地推薦動画データベース</a:t>
            </a:r>
            <a:endParaRPr kumimoji="1" lang="ja-JP" altLang="en-US" dirty="0"/>
          </a:p>
        </p:txBody>
      </p:sp>
      <p:sp>
        <p:nvSpPr>
          <p:cNvPr id="20" name="縦巻き 19"/>
          <p:cNvSpPr/>
          <p:nvPr/>
        </p:nvSpPr>
        <p:spPr>
          <a:xfrm>
            <a:off x="4009620" y="1469755"/>
            <a:ext cx="1750990"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音楽ジャンル</a:t>
            </a:r>
            <a:r>
              <a:rPr lang="ja-JP" altLang="en-US" dirty="0"/>
              <a:t>分けシステム</a:t>
            </a:r>
            <a:endParaRPr kumimoji="1" lang="ja-JP" altLang="en-US" dirty="0"/>
          </a:p>
        </p:txBody>
      </p:sp>
      <p:sp>
        <p:nvSpPr>
          <p:cNvPr id="21" name="縦巻き 20"/>
          <p:cNvSpPr/>
          <p:nvPr/>
        </p:nvSpPr>
        <p:spPr>
          <a:xfrm>
            <a:off x="6610261" y="3337233"/>
            <a:ext cx="2302904"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動画と音楽のマッチングシステム</a:t>
            </a:r>
            <a:endParaRPr kumimoji="1" lang="ja-JP" altLang="en-US" dirty="0"/>
          </a:p>
        </p:txBody>
      </p:sp>
      <p:sp>
        <p:nvSpPr>
          <p:cNvPr id="22" name="右矢印 21"/>
          <p:cNvSpPr/>
          <p:nvPr/>
        </p:nvSpPr>
        <p:spPr>
          <a:xfrm>
            <a:off x="2822713" y="3933006"/>
            <a:ext cx="3635237"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7092564" y="4745546"/>
            <a:ext cx="1393957" cy="666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7036905" y="2649145"/>
            <a:ext cx="1542552" cy="516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342728" y="2455311"/>
            <a:ext cx="1756094" cy="738664"/>
          </a:xfrm>
          <a:prstGeom prst="rect">
            <a:avLst/>
          </a:prstGeom>
          <a:noFill/>
        </p:spPr>
        <p:txBody>
          <a:bodyPr wrap="square" rtlCol="0">
            <a:spAutoFit/>
          </a:bodyPr>
          <a:lstStyle/>
          <a:p>
            <a:r>
              <a:rPr lang="ja-JP" altLang="en-US" sz="1400" dirty="0"/>
              <a:t>ラウンドロビンを利用し，</a:t>
            </a:r>
            <a:r>
              <a:rPr kumimoji="1" lang="ja-JP" altLang="en-US" sz="1400" dirty="0"/>
              <a:t>いくつかのサーバーに処理</a:t>
            </a:r>
            <a:r>
              <a:rPr kumimoji="1" lang="ja-JP" altLang="en-US" sz="1400" dirty="0" smtClean="0"/>
              <a:t>を分散</a:t>
            </a:r>
            <a:endParaRPr kumimoji="1" lang="ja-JP" altLang="en-US" sz="1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689" y="5412494"/>
            <a:ext cx="1745309" cy="1308982"/>
          </a:xfrm>
          <a:prstGeom prst="rect">
            <a:avLst/>
          </a:prstGeom>
        </p:spPr>
      </p:pic>
      <p:cxnSp>
        <p:nvCxnSpPr>
          <p:cNvPr id="10" name="直線コネクタ 9"/>
          <p:cNvCxnSpPr/>
          <p:nvPr/>
        </p:nvCxnSpPr>
        <p:spPr>
          <a:xfrm flipH="1">
            <a:off x="858741" y="4863342"/>
            <a:ext cx="3781590" cy="47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984782" y="5301356"/>
            <a:ext cx="352408" cy="320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2775502" y="5412353"/>
            <a:ext cx="2763759" cy="943997"/>
          </a:xfrm>
          <a:prstGeom prst="rect">
            <a:avLst/>
          </a:prstGeom>
          <a:noFill/>
        </p:spPr>
        <p:txBody>
          <a:bodyPr wrap="square" rtlCol="0">
            <a:spAutoFit/>
          </a:bodyPr>
          <a:lstStyle/>
          <a:p>
            <a:r>
              <a:rPr kumimoji="1" lang="ja-JP" altLang="en-US" dirty="0"/>
              <a:t>観光地から明るい印象を受けるので，“元気が出る”音楽とマッチング</a:t>
            </a:r>
          </a:p>
        </p:txBody>
      </p:sp>
    </p:spTree>
    <p:extLst>
      <p:ext uri="{BB962C8B-B14F-4D97-AF65-F5344CB8AC3E}">
        <p14:creationId xmlns:p14="http://schemas.microsoft.com/office/powerpoint/2010/main" val="422466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印象による楽曲と動画のマッチング</a:t>
            </a:r>
            <a:endParaRPr kumimoji="1" lang="ja-JP" altLang="en-US" sz="4000" dirty="0"/>
          </a:p>
        </p:txBody>
      </p:sp>
      <p:sp>
        <p:nvSpPr>
          <p:cNvPr id="3" name="コンテンツ プレースホルダー 2"/>
          <p:cNvSpPr>
            <a:spLocks noGrp="1"/>
          </p:cNvSpPr>
          <p:nvPr>
            <p:ph idx="1"/>
          </p:nvPr>
        </p:nvSpPr>
        <p:spPr>
          <a:xfrm>
            <a:off x="314325" y="1847851"/>
            <a:ext cx="8515350" cy="3228646"/>
          </a:xfrm>
        </p:spPr>
        <p:txBody>
          <a:bodyPr>
            <a:normAutofit/>
          </a:bodyPr>
          <a:lstStyle/>
          <a:p>
            <a:r>
              <a:rPr lang="ja-JP" altLang="en-US" dirty="0"/>
              <a:t>楽曲</a:t>
            </a:r>
            <a:r>
              <a:rPr kumimoji="1" lang="ja-JP" altLang="en-US" dirty="0"/>
              <a:t>と動画を印象によりマッチングする．</a:t>
            </a:r>
            <a:r>
              <a:rPr kumimoji="1" lang="en-US" altLang="ja-JP" dirty="0"/>
              <a:t>	</a:t>
            </a:r>
          </a:p>
          <a:p>
            <a:pPr lvl="1"/>
            <a:r>
              <a:rPr lang="ja-JP" altLang="en-US" dirty="0"/>
              <a:t>動画</a:t>
            </a:r>
            <a:r>
              <a:rPr lang="en-US" altLang="ja-JP" dirty="0"/>
              <a:t>:</a:t>
            </a:r>
            <a:r>
              <a:rPr kumimoji="1" lang="ja-JP" altLang="en-US" dirty="0"/>
              <a:t>観光地動画</a:t>
            </a:r>
            <a:endParaRPr kumimoji="1" lang="en-US" altLang="ja-JP" dirty="0"/>
          </a:p>
          <a:p>
            <a:pPr lvl="1"/>
            <a:r>
              <a:rPr lang="ja-JP" altLang="en-US" dirty="0"/>
              <a:t>楽曲</a:t>
            </a:r>
            <a:r>
              <a:rPr lang="en-US" altLang="ja-JP" dirty="0"/>
              <a:t>: </a:t>
            </a:r>
            <a:r>
              <a:rPr lang="ja-JP" altLang="en-US" dirty="0"/>
              <a:t>クラシックや</a:t>
            </a:r>
            <a:r>
              <a:rPr lang="ja-JP" altLang="en-US" dirty="0" smtClean="0"/>
              <a:t>インストルメンタルなど</a:t>
            </a:r>
          </a:p>
          <a:p>
            <a:r>
              <a:rPr lang="ja-JP" altLang="en-US" dirty="0" smtClean="0"/>
              <a:t>一時的に自分の主観で動画にジャンル分けをし</a:t>
            </a:r>
            <a:r>
              <a:rPr lang="en-US" altLang="ja-JP" dirty="0" smtClean="0"/>
              <a:t>,</a:t>
            </a:r>
            <a:r>
              <a:rPr lang="ja-JP" altLang="en-US" dirty="0"/>
              <a:t>ジャンル分け</a:t>
            </a:r>
            <a:r>
              <a:rPr lang="ja-JP" altLang="en-US" dirty="0" smtClean="0"/>
              <a:t>した音楽とのマッチングをする</a:t>
            </a:r>
            <a:r>
              <a:rPr lang="en-US" altLang="ja-JP" dirty="0" smtClean="0"/>
              <a:t>.</a:t>
            </a:r>
            <a:r>
              <a:rPr lang="ja-JP" altLang="en-US" dirty="0" smtClean="0"/>
              <a:t>ある程度完成し次第印象マッチングに挑戦する</a:t>
            </a:r>
            <a:r>
              <a:rPr lang="en-US" altLang="ja-JP" dirty="0" smtClean="0"/>
              <a:t>.</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前期までの進捗</a:t>
            </a:r>
            <a:endParaRPr kumimoji="1" lang="ja-JP" altLang="en-US" dirty="0"/>
          </a:p>
        </p:txBody>
      </p:sp>
      <p:sp>
        <p:nvSpPr>
          <p:cNvPr id="3" name="コンテンツ プレースホルダー 2"/>
          <p:cNvSpPr>
            <a:spLocks noGrp="1"/>
          </p:cNvSpPr>
          <p:nvPr>
            <p:ph idx="1"/>
          </p:nvPr>
        </p:nvSpPr>
        <p:spPr/>
        <p:txBody>
          <a:bodyPr/>
          <a:lstStyle/>
          <a:p>
            <a:r>
              <a:rPr lang="ja-JP" altLang="en-US" dirty="0"/>
              <a:t>楽曲</a:t>
            </a:r>
            <a:r>
              <a:rPr kumimoji="1" lang="ja-JP" altLang="en-US" dirty="0"/>
              <a:t>データを横軸に時間</a:t>
            </a:r>
            <a:r>
              <a:rPr lang="ja-JP" altLang="en-US" dirty="0"/>
              <a:t>，</a:t>
            </a:r>
            <a:r>
              <a:rPr kumimoji="1" lang="ja-JP" altLang="en-US" dirty="0"/>
              <a:t>縦軸に周波数を表した</a:t>
            </a:r>
            <a:r>
              <a:rPr lang="en-US" altLang="ja-JP" dirty="0"/>
              <a:t/>
            </a:r>
            <a:br>
              <a:rPr lang="en-US" altLang="ja-JP" dirty="0"/>
            </a:br>
            <a:r>
              <a:rPr kumimoji="1" lang="ja-JP" altLang="en-US" dirty="0"/>
              <a:t>スペクトログラム</a:t>
            </a:r>
            <a:r>
              <a:rPr lang="ja-JP" altLang="en-US" dirty="0"/>
              <a:t>に</a:t>
            </a:r>
            <a:r>
              <a:rPr kumimoji="1" lang="ja-JP" altLang="en-US" dirty="0"/>
              <a:t>するプログラムの作成をした．</a:t>
            </a:r>
            <a:endParaRPr kumimoji="1" lang="en-US" altLang="ja-JP" dirty="0"/>
          </a:p>
          <a:p>
            <a:r>
              <a:rPr lang="ja-JP" altLang="en-US" dirty="0"/>
              <a:t>深層学習</a:t>
            </a:r>
            <a:r>
              <a:rPr lang="en-US" altLang="ja-JP" dirty="0"/>
              <a:t>(Convolutional Neural Network)</a:t>
            </a:r>
            <a:r>
              <a:rPr lang="ja-JP" altLang="en-US" dirty="0"/>
              <a:t>で，印象の学習を行う予定である．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735002"/>
            <a:ext cx="7324760" cy="2621349"/>
          </a:xfrm>
          <a:prstGeom prst="rect">
            <a:avLst/>
          </a:prstGeom>
        </p:spPr>
      </p:pic>
    </p:spTree>
    <p:extLst>
      <p:ext uri="{BB962C8B-B14F-4D97-AF65-F5344CB8AC3E}">
        <p14:creationId xmlns:p14="http://schemas.microsoft.com/office/powerpoint/2010/main" val="38729632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今週</a:t>
            </a:r>
            <a:r>
              <a:rPr lang="ja-JP" altLang="en-US" dirty="0" smtClean="0"/>
              <a:t>の進捗</a:t>
            </a:r>
            <a:endParaRPr kumimoji="1" lang="ja-JP" altLang="en-US" dirty="0"/>
          </a:p>
        </p:txBody>
      </p:sp>
      <p:sp>
        <p:nvSpPr>
          <p:cNvPr id="3" name="コンテンツ プレースホルダー 2"/>
          <p:cNvSpPr>
            <a:spLocks noGrp="1"/>
          </p:cNvSpPr>
          <p:nvPr>
            <p:ph idx="1"/>
          </p:nvPr>
        </p:nvSpPr>
        <p:spPr>
          <a:xfrm>
            <a:off x="628650" y="1463040"/>
            <a:ext cx="7886700" cy="4643562"/>
          </a:xfrm>
        </p:spPr>
        <p:txBody>
          <a:bodyPr>
            <a:normAutofit/>
          </a:bodyPr>
          <a:lstStyle/>
          <a:p>
            <a:pPr marL="0" indent="0">
              <a:buNone/>
            </a:pPr>
            <a:r>
              <a:rPr lang="ja-JP" altLang="en-US" dirty="0" smtClean="0"/>
              <a:t>・</a:t>
            </a:r>
            <a:r>
              <a:rPr lang="en-US" altLang="ja-JP" dirty="0" err="1" smtClean="0"/>
              <a:t>raspberrypi</a:t>
            </a:r>
            <a:r>
              <a:rPr lang="ja-JP" altLang="en-US" dirty="0" smtClean="0"/>
              <a:t>に</a:t>
            </a:r>
            <a:r>
              <a:rPr lang="en-US" altLang="ja-JP" dirty="0" err="1" smtClean="0"/>
              <a:t>github</a:t>
            </a:r>
            <a:r>
              <a:rPr lang="ja-JP" altLang="en-US" dirty="0" smtClean="0"/>
              <a:t>からクローンしてディレクトリを作成</a:t>
            </a:r>
            <a:endParaRPr kumimoji="1" lang="en-US" altLang="ja-JP" dirty="0" smtClean="0"/>
          </a:p>
          <a:p>
            <a:pPr marL="0" indent="0">
              <a:buNone/>
            </a:pPr>
            <a:endParaRPr lang="en-US" altLang="ja-JP" dirty="0"/>
          </a:p>
          <a:p>
            <a:pPr marL="0" indent="0">
              <a:buNone/>
            </a:pPr>
            <a:r>
              <a:rPr kumimoji="1" lang="ja-JP" altLang="en-US" dirty="0" smtClean="0"/>
              <a:t>・ジュピターノートブックで作成したプログラムを</a:t>
            </a:r>
            <a:r>
              <a:rPr kumimoji="1" lang="en-US" altLang="ja-JP" dirty="0" smtClean="0"/>
              <a:t>raspberry pi</a:t>
            </a:r>
            <a:r>
              <a:rPr kumimoji="1" lang="ja-JP" altLang="en-US" dirty="0" smtClean="0"/>
              <a:t>で動作するかの確認</a:t>
            </a:r>
            <a:endParaRPr kumimoji="1" lang="en-US" altLang="ja-JP" dirty="0" smtClean="0"/>
          </a:p>
          <a:p>
            <a:pPr marL="0" indent="0">
              <a:buNone/>
            </a:pPr>
            <a:r>
              <a:rPr lang="ja-JP" altLang="en-US" dirty="0" smtClean="0"/>
              <a:t>→パッケージのインストールでエラーがいくつか</a:t>
            </a:r>
            <a:endParaRPr kumimoji="1" lang="en-US" altLang="ja-JP" dirty="0" smtClean="0"/>
          </a:p>
          <a:p>
            <a:pPr marL="0" indent="0">
              <a:buNone/>
            </a:pPr>
            <a:endParaRPr kumimoji="1" lang="en-US" altLang="ja-JP" dirty="0" smtClean="0"/>
          </a:p>
          <a:p>
            <a:pPr marL="0" indent="0">
              <a:buNone/>
            </a:pPr>
            <a:r>
              <a:rPr lang="ja-JP" altLang="en-US" dirty="0" smtClean="0"/>
              <a:t>・</a:t>
            </a:r>
            <a:r>
              <a:rPr lang="en-US" altLang="ja-JP" dirty="0" smtClean="0"/>
              <a:t>heatmap.py</a:t>
            </a:r>
            <a:r>
              <a:rPr lang="ja-JP" altLang="en-US" dirty="0" smtClean="0"/>
              <a:t>と</a:t>
            </a:r>
            <a:r>
              <a:rPr lang="en-US" altLang="ja-JP" dirty="0" smtClean="0"/>
              <a:t>Categorize.py</a:t>
            </a:r>
            <a:r>
              <a:rPr lang="ja-JP" altLang="en-US" dirty="0" smtClean="0"/>
              <a:t>のディレクトリに関するソースコードの変更</a:t>
            </a:r>
            <a:r>
              <a:rPr lang="en-US" altLang="ja-JP" dirty="0" smtClean="0"/>
              <a:t>.</a:t>
            </a:r>
          </a:p>
          <a:p>
            <a:pPr marL="0" indent="0">
              <a:buNone/>
            </a:pPr>
            <a:endParaRPr lang="en-US" altLang="ja-JP" dirty="0"/>
          </a:p>
          <a:p>
            <a:pPr marL="0" indent="0">
              <a:buNone/>
            </a:pPr>
            <a:endParaRPr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spTree>
    <p:extLst>
      <p:ext uri="{BB962C8B-B14F-4D97-AF65-F5344CB8AC3E}">
        <p14:creationId xmlns:p14="http://schemas.microsoft.com/office/powerpoint/2010/main" val="2020481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1302</TotalTime>
  <Words>522</Words>
  <Application>Microsoft Office PowerPoint</Application>
  <PresentationFormat>画面に合わせる (4:3)</PresentationFormat>
  <Paragraphs>89</Paragraphs>
  <Slides>12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ＭＳ Ｐゴシック</vt:lpstr>
      <vt:lpstr>Arial</vt:lpstr>
      <vt:lpstr>Calibri</vt:lpstr>
      <vt:lpstr>Calibri Light</vt:lpstr>
      <vt:lpstr>Office テーマ</vt:lpstr>
      <vt:lpstr>楽曲SNSにおける楽曲コンテンツと動画コンテンツの並列マッチング処理システム</vt:lpstr>
      <vt:lpstr>研究背景</vt:lpstr>
      <vt:lpstr>関連研究</vt:lpstr>
      <vt:lpstr>研究課題</vt:lpstr>
      <vt:lpstr>研究目的</vt:lpstr>
      <vt:lpstr>提案システムの概要</vt:lpstr>
      <vt:lpstr>印象による楽曲と動画のマッチング</vt:lpstr>
      <vt:lpstr>前期までの進捗</vt:lpstr>
      <vt:lpstr>今週の進捗</vt:lpstr>
      <vt:lpstr>librosaインストール時のエラー</vt:lpstr>
      <vt:lpstr>エラーを治すために行ったこと </vt:lpstr>
      <vt:lpstr>次回までの作業予定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111</cp:revision>
  <cp:lastPrinted>2021-07-27T10:31:59Z</cp:lastPrinted>
  <dcterms:created xsi:type="dcterms:W3CDTF">2018-06-14T09:18:55Z</dcterms:created>
  <dcterms:modified xsi:type="dcterms:W3CDTF">2021-10-25T01:52:54Z</dcterms:modified>
</cp:coreProperties>
</file>