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67" r:id="rId3"/>
    <p:sldId id="266" r:id="rId4"/>
    <p:sldId id="258" r:id="rId5"/>
    <p:sldId id="260" r:id="rId6"/>
    <p:sldId id="261" r:id="rId7"/>
    <p:sldId id="262" r:id="rId8"/>
    <p:sldId id="259" r:id="rId9"/>
    <p:sldId id="265"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varScale="1">
        <p:scale>
          <a:sx n="80" d="100"/>
          <a:sy n="80" d="100"/>
        </p:scale>
        <p:origin x="75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2021/10/4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2021/10/4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2021/10/4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2021/10/4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2021/10/4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hyperlink" Target="https://qiita.com/1plus4/items/e8a102b349b5ae16f97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529907" y="1537270"/>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2546278"/>
            <a:ext cx="7886700" cy="2796183"/>
          </a:xfrm>
        </p:spPr>
        <p:txBody>
          <a:bodyPr>
            <a:normAutofit fontScale="85000" lnSpcReduction="10000"/>
          </a:bodyPr>
          <a:lstStyle/>
          <a:p>
            <a:pPr algn="just">
              <a:lnSpc>
                <a:spcPct val="120000"/>
              </a:lnSpc>
            </a:pPr>
            <a:r>
              <a:rPr lang="ja-JP" altLang="en-US" dirty="0"/>
              <a:t>スマートフォンなど</a:t>
            </a:r>
            <a:r>
              <a:rPr lang="ja-JP" altLang="en-US"/>
              <a:t>で</a:t>
            </a:r>
            <a:r>
              <a:rPr lang="ja-JP" altLang="en-US" smtClean="0"/>
              <a:t>誰でも</a:t>
            </a:r>
            <a:r>
              <a:rPr lang="ja-JP" altLang="en-US" dirty="0"/>
              <a:t>音楽を作成することが可能になっている．そのため</a:t>
            </a:r>
            <a:r>
              <a:rPr lang="en-US" altLang="ja-JP" dirty="0"/>
              <a:t>SNS</a:t>
            </a:r>
            <a:r>
              <a:rPr lang="ja-JP" altLang="en-US" dirty="0"/>
              <a:t>などに投稿される楽曲が大量になってきた．</a:t>
            </a:r>
            <a:endParaRPr lang="en-US" altLang="ja-JP" dirty="0"/>
          </a:p>
          <a:p>
            <a:pPr algn="just">
              <a:lnSpc>
                <a:spcPct val="120000"/>
              </a:lnSpc>
            </a:pPr>
            <a:r>
              <a:rPr lang="ja-JP" altLang="en-US" dirty="0"/>
              <a:t>同様に，動画共有を目的とした</a:t>
            </a:r>
            <a:r>
              <a:rPr lang="en-US" altLang="ja-JP" dirty="0"/>
              <a:t>SNS</a:t>
            </a:r>
            <a:r>
              <a:rPr lang="ja-JP" altLang="en-US" dirty="0"/>
              <a:t>が普及している．</a:t>
            </a:r>
            <a:endParaRPr lang="en-US" altLang="ja-JP" dirty="0"/>
          </a:p>
          <a:p>
            <a:pPr algn="just">
              <a:lnSpc>
                <a:spcPct val="120000"/>
              </a:lnSpc>
            </a:pPr>
            <a:r>
              <a:rPr lang="ja-JP" altLang="en-US" dirty="0"/>
              <a:t>これらの楽曲コンテンツや動画コンテンツを統合して，付加価値の高い新しいコンテンツを生成できると考えられる．</a:t>
            </a: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6" name="テキスト ボックス 5"/>
          <p:cNvSpPr txBox="1"/>
          <p:nvPr/>
        </p:nvSpPr>
        <p:spPr>
          <a:xfrm>
            <a:off x="0" y="0"/>
            <a:ext cx="9143999" cy="14465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sz="3200" dirty="0"/>
              <a:t>楽曲</a:t>
            </a:r>
            <a:r>
              <a:rPr lang="en-US" altLang="ja-JP" sz="3200" dirty="0"/>
              <a:t>SNS</a:t>
            </a:r>
            <a:r>
              <a:rPr lang="ja-JP" altLang="en-US" sz="3200" dirty="0"/>
              <a:t>における楽曲コンテンツと</a:t>
            </a:r>
            <a:endParaRPr lang="en-US" altLang="ja-JP" sz="3200" dirty="0"/>
          </a:p>
          <a:p>
            <a:pPr algn="ctr"/>
            <a:r>
              <a:rPr lang="ja-JP" altLang="en-US" sz="3200" dirty="0"/>
              <a:t>動画コンテンツの並列マッチング処理システム</a:t>
            </a:r>
            <a:endParaRPr lang="en-US" altLang="ja-JP" sz="3200" dirty="0"/>
          </a:p>
          <a:p>
            <a:pPr algn="ctr"/>
            <a:r>
              <a:rPr kumimoji="1" lang="en-US" altLang="ja-JP" sz="2400" dirty="0"/>
              <a:t>1821144 </a:t>
            </a:r>
            <a:r>
              <a:rPr lang="ja-JP" altLang="en-US" sz="2400" dirty="0"/>
              <a:t> </a:t>
            </a:r>
            <a:r>
              <a:rPr kumimoji="1" lang="ja-JP" altLang="en-US" sz="2400" dirty="0"/>
              <a:t>吉井 智哉　</a:t>
            </a:r>
            <a:r>
              <a:rPr lang="ja-JP" altLang="en-US" sz="2400" dirty="0"/>
              <a:t>指導教員：鷹野孝典</a:t>
            </a:r>
          </a:p>
        </p:txBody>
      </p:sp>
      <p:sp>
        <p:nvSpPr>
          <p:cNvPr id="7" name="テキスト ボックス 6"/>
          <p:cNvSpPr txBox="1"/>
          <p:nvPr/>
        </p:nvSpPr>
        <p:spPr>
          <a:xfrm>
            <a:off x="5981322" y="1446550"/>
            <a:ext cx="3162677" cy="369332"/>
          </a:xfrm>
          <a:prstGeom prst="rect">
            <a:avLst/>
          </a:prstGeom>
          <a:noFill/>
        </p:spPr>
        <p:txBody>
          <a:bodyPr wrap="square" rtlCol="0">
            <a:spAutoFit/>
          </a:bodyPr>
          <a:lstStyle/>
          <a:p>
            <a:r>
              <a:rPr lang="ja-JP" altLang="en-US" dirty="0"/>
              <a:t>情報工学科　中間発表　</a:t>
            </a:r>
            <a:r>
              <a:rPr lang="en-US" altLang="ja-JP" dirty="0"/>
              <a:t>2021</a:t>
            </a:r>
            <a:r>
              <a:rPr lang="ja-JP" altLang="en-US" dirty="0"/>
              <a:t>　</a:t>
            </a:r>
            <a:endParaRPr kumimoji="1" lang="ja-JP" altLang="en-US" dirty="0"/>
          </a:p>
        </p:txBody>
      </p:sp>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34" name="テキスト ボックス 33"/>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sp>
        <p:nvSpPr>
          <p:cNvPr id="36" name="テキスト ボックス 35"/>
          <p:cNvSpPr txBox="1"/>
          <p:nvPr/>
        </p:nvSpPr>
        <p:spPr>
          <a:xfrm>
            <a:off x="3590257" y="6484440"/>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38" name="図 3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39" name="テキスト ボックス 3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5" name="右矢印 4"/>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75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今週</a:t>
            </a:r>
            <a:r>
              <a:rPr lang="ja-JP" altLang="en-US" dirty="0" smtClean="0"/>
              <a:t>の進捗</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下記の記事を参考にしつつ、音楽のジャンル分けをするプログラムの</a:t>
            </a:r>
            <a:r>
              <a:rPr lang="ja-JP" altLang="en-US" dirty="0" smtClean="0"/>
              <a:t>作成したがエラーが出ている</a:t>
            </a:r>
            <a:r>
              <a:rPr lang="ja-JP" altLang="en-US" dirty="0"/>
              <a:t/>
            </a:r>
            <a:br>
              <a:rPr lang="ja-JP" altLang="en-US" dirty="0"/>
            </a:br>
            <a:r>
              <a:rPr lang="en-US" altLang="ja-JP" dirty="0">
                <a:hlinkClick r:id="rId2"/>
              </a:rPr>
              <a:t>https://</a:t>
            </a:r>
            <a:r>
              <a:rPr lang="en-US" altLang="ja-JP" dirty="0" smtClean="0">
                <a:hlinkClick r:id="rId2"/>
              </a:rPr>
              <a:t>qiita.com/1plus4/items/e8a102b349b5ae16f97d</a:t>
            </a:r>
            <a:endParaRPr lang="en-US" altLang="ja-JP" dirty="0" smtClean="0"/>
          </a:p>
          <a:p>
            <a:pPr marL="0" indent="0">
              <a:buNone/>
            </a:pPr>
            <a:endParaRPr kumimoji="1" lang="en-US" altLang="ja-JP" dirty="0"/>
          </a:p>
          <a:p>
            <a:pPr marL="0" indent="0">
              <a:buNone/>
            </a:pPr>
            <a:r>
              <a:rPr lang="ja-JP" altLang="en-US" dirty="0" smtClean="0"/>
              <a:t>・</a:t>
            </a:r>
            <a:r>
              <a:rPr lang="en-US" altLang="ja-JP" dirty="0" err="1" smtClean="0"/>
              <a:t>raspberrypi</a:t>
            </a:r>
            <a:r>
              <a:rPr lang="ja-JP" altLang="en-US" dirty="0" smtClean="0"/>
              <a:t>の</a:t>
            </a:r>
            <a:r>
              <a:rPr lang="en-US" altLang="ja-JP" dirty="0" smtClean="0"/>
              <a:t>1</a:t>
            </a:r>
            <a:r>
              <a:rPr lang="ja-JP" altLang="en-US" dirty="0" smtClean="0"/>
              <a:t>機に</a:t>
            </a:r>
            <a:r>
              <a:rPr lang="en-US" altLang="ja-JP" dirty="0" err="1" smtClean="0"/>
              <a:t>nginx</a:t>
            </a:r>
            <a:r>
              <a:rPr lang="ja-JP" altLang="en-US" dirty="0" smtClean="0"/>
              <a:t>をインストール</a:t>
            </a:r>
            <a:endParaRPr lang="en-US" altLang="ja-JP" dirty="0" smtClean="0"/>
          </a:p>
          <a:p>
            <a:pPr marL="0" indent="0">
              <a:buNone/>
            </a:pPr>
            <a:r>
              <a:rPr kumimoji="1" lang="ja-JP" altLang="en-US" smtClean="0"/>
              <a:t>（水曜日の実習）</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2</a:t>
            </a:fld>
            <a:endParaRPr lang="ja-JP" altLang="en-US" dirty="0"/>
          </a:p>
        </p:txBody>
      </p:sp>
    </p:spTree>
    <p:extLst>
      <p:ext uri="{BB962C8B-B14F-4D97-AF65-F5344CB8AC3E}">
        <p14:creationId xmlns:p14="http://schemas.microsoft.com/office/powerpoint/2010/main" val="2020481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ジャンル分けシステム</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・今回作成したジャンル分けシステムはサンプルにならって</a:t>
            </a:r>
            <a:r>
              <a:rPr kumimoji="1" lang="en-US" altLang="ja-JP" dirty="0" smtClean="0"/>
              <a:t>Folk</a:t>
            </a:r>
            <a:r>
              <a:rPr kumimoji="1" lang="ja-JP" altLang="en-US" dirty="0" smtClean="0"/>
              <a:t>と</a:t>
            </a:r>
            <a:r>
              <a:rPr kumimoji="1" lang="en-US" altLang="ja-JP" dirty="0" smtClean="0"/>
              <a:t>Electronic</a:t>
            </a:r>
            <a:r>
              <a:rPr kumimoji="1" lang="ja-JP" altLang="en-US" dirty="0" err="1" smtClean="0"/>
              <a:t>のに</a:t>
            </a:r>
            <a:r>
              <a:rPr kumimoji="1" lang="ja-JP" altLang="en-US" dirty="0" smtClean="0"/>
              <a:t>ジャンルで分類できるかを実験しようと思っている。いずれは８つに分けれるようにするつもりである。</a:t>
            </a:r>
            <a:endParaRPr kumimoji="1" lang="en-US" altLang="ja-JP" dirty="0" smtClean="0"/>
          </a:p>
          <a:p>
            <a:pPr marL="0" indent="0">
              <a:buNone/>
            </a:pPr>
            <a:endParaRPr lang="en-US" altLang="ja-JP" dirty="0"/>
          </a:p>
          <a:p>
            <a:pPr marL="0" indent="0">
              <a:buNone/>
            </a:pPr>
            <a:r>
              <a:rPr kumimoji="1" lang="ja-JP" altLang="en-US" dirty="0" smtClean="0"/>
              <a:t>作成したプログラムに</a:t>
            </a:r>
            <a:endParaRPr kumimoji="1" lang="en-US" altLang="ja-JP" dirty="0" smtClean="0"/>
          </a:p>
          <a:p>
            <a:pPr marL="0" indent="0">
              <a:buNone/>
            </a:pPr>
            <a:r>
              <a:rPr lang="en-US" altLang="ja-JP" dirty="0" smtClean="0"/>
              <a:t>Permission error no13 </a:t>
            </a:r>
            <a:r>
              <a:rPr lang="ja-JP" altLang="en-US" dirty="0" smtClean="0"/>
              <a:t>が出てしまい治すのに試行錯誤している。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3</a:t>
            </a:fld>
            <a:endParaRPr lang="ja-JP" altLang="en-US" dirty="0"/>
          </a:p>
        </p:txBody>
      </p:sp>
    </p:spTree>
    <p:extLst>
      <p:ext uri="{BB962C8B-B14F-4D97-AF65-F5344CB8AC3E}">
        <p14:creationId xmlns:p14="http://schemas.microsoft.com/office/powerpoint/2010/main" val="2438329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85000" lnSpcReduction="20000"/>
          </a:bodyPr>
          <a:lstStyle/>
          <a:p>
            <a:r>
              <a:rPr lang="ja-JP" altLang="en-US" u="sng" dirty="0">
                <a:latin typeface="+mn-ea"/>
              </a:rPr>
              <a:t>動画の</a:t>
            </a:r>
            <a:r>
              <a:rPr lang="ja-JP" altLang="en-US" u="sng" dirty="0" smtClean="0">
                <a:latin typeface="+mn-ea"/>
              </a:rPr>
              <a:t>印象評価データセット</a:t>
            </a:r>
            <a:endParaRPr lang="en-US" altLang="ja-JP" u="sng" dirty="0">
              <a:latin typeface="+mn-ea"/>
            </a:endParaRPr>
          </a:p>
          <a:p>
            <a:pPr marL="0" indent="0">
              <a:buNone/>
            </a:pPr>
            <a:r>
              <a:rPr lang="en-US" altLang="ja-JP" dirty="0" smtClean="0">
                <a:latin typeface="+mn-ea"/>
              </a:rPr>
              <a:t>[</a:t>
            </a:r>
            <a:r>
              <a:rPr lang="en-US" altLang="ja-JP" dirty="0">
                <a:latin typeface="+mn-ea"/>
              </a:rPr>
              <a:t>2015 </a:t>
            </a:r>
            <a:r>
              <a:rPr lang="ja-JP" altLang="en-US" dirty="0">
                <a:latin typeface="+mn-ea"/>
              </a:rPr>
              <a:t>大野</a:t>
            </a:r>
            <a:r>
              <a:rPr lang="en-US" altLang="ja-JP" dirty="0">
                <a:latin typeface="+mn-ea"/>
              </a:rPr>
              <a:t>]</a:t>
            </a:r>
            <a:r>
              <a:rPr lang="ja-JP" altLang="en-US" dirty="0">
                <a:latin typeface="+mn-ea"/>
              </a:rPr>
              <a:t>大野直樹，中村聡史，山本岳洋</a:t>
            </a:r>
            <a:r>
              <a:rPr lang="ja-JP" altLang="en-US" dirty="0" smtClean="0">
                <a:latin typeface="+mn-ea"/>
              </a:rPr>
              <a:t>，後藤</a:t>
            </a:r>
            <a:r>
              <a:rPr lang="ja-JP" altLang="en-US" dirty="0">
                <a:latin typeface="+mn-ea"/>
              </a:rPr>
              <a:t>真孝</a:t>
            </a:r>
            <a:r>
              <a:rPr lang="ja-JP" altLang="en-US" dirty="0" smtClean="0">
                <a:latin typeface="+mn-ea"/>
              </a:rPr>
              <a:t>，</a:t>
            </a:r>
            <a:endParaRPr lang="en-US" altLang="ja-JP" dirty="0" smtClean="0">
              <a:latin typeface="+mn-ea"/>
            </a:endParaRPr>
          </a:p>
          <a:p>
            <a:pPr marL="0" indent="0">
              <a:buNone/>
            </a:pPr>
            <a:r>
              <a:rPr kumimoji="1" lang="ja-JP" altLang="en-US" dirty="0" smtClean="0">
                <a:latin typeface="+mn-ea"/>
              </a:rPr>
              <a:t>「</a:t>
            </a:r>
            <a:r>
              <a:rPr kumimoji="1" lang="ja-JP" altLang="en-US" dirty="0">
                <a:latin typeface="+mn-ea"/>
              </a:rPr>
              <a:t>音楽動画への印象評価データセット構築とその特性の</a:t>
            </a:r>
            <a:r>
              <a:rPr kumimoji="1" lang="ja-JP" altLang="en-US" dirty="0" smtClean="0">
                <a:latin typeface="+mn-ea"/>
              </a:rPr>
              <a:t>調査</a:t>
            </a:r>
            <a:r>
              <a:rPr kumimoji="1" lang="ja-JP" altLang="en-US" dirty="0">
                <a:latin typeface="+mn-ea"/>
              </a:rPr>
              <a:t>」</a:t>
            </a:r>
            <a:r>
              <a:rPr lang="ja-JP" altLang="en-US" dirty="0">
                <a:latin typeface="+mn-ea"/>
              </a:rPr>
              <a:t>，情報処理学会，</a:t>
            </a:r>
            <a:r>
              <a:rPr lang="en-US" altLang="ja-JP" dirty="0">
                <a:latin typeface="+mn-ea"/>
              </a:rPr>
              <a:t>2015</a:t>
            </a:r>
            <a:endParaRPr kumimoji="1" lang="en-US" altLang="ja-JP" dirty="0">
              <a:latin typeface="+mn-ea"/>
            </a:endParaRPr>
          </a:p>
          <a:p>
            <a:pPr marL="0" indent="0">
              <a:buNone/>
            </a:pPr>
            <a:endParaRPr kumimoji="1" lang="en-US" altLang="ja-JP" dirty="0">
              <a:latin typeface="+mn-ea"/>
            </a:endParaRPr>
          </a:p>
          <a:p>
            <a:r>
              <a:rPr lang="ja-JP" altLang="en-US" u="sng" dirty="0" smtClean="0">
                <a:latin typeface="+mn-ea"/>
              </a:rPr>
              <a:t>動画からの印象推定</a:t>
            </a:r>
            <a:endParaRPr lang="en-US" altLang="ja-JP" u="sng" dirty="0">
              <a:latin typeface="+mn-ea"/>
            </a:endParaRPr>
          </a:p>
          <a:p>
            <a:pPr marL="0" indent="0">
              <a:buNone/>
            </a:pPr>
            <a:r>
              <a:rPr lang="en-US" altLang="ja-JP" dirty="0" smtClean="0">
                <a:latin typeface="+mn-ea"/>
              </a:rPr>
              <a:t>[</a:t>
            </a:r>
            <a:r>
              <a:rPr lang="en-US" altLang="ja-JP" dirty="0">
                <a:latin typeface="+mn-ea"/>
              </a:rPr>
              <a:t>2016 </a:t>
            </a:r>
            <a:r>
              <a:rPr lang="ja-JP" altLang="en-US" dirty="0">
                <a:latin typeface="+mn-ea"/>
              </a:rPr>
              <a:t>清水</a:t>
            </a:r>
            <a:r>
              <a:rPr lang="en-US" altLang="ja-JP" dirty="0">
                <a:latin typeface="+mn-ea"/>
              </a:rPr>
              <a:t>]</a:t>
            </a:r>
            <a:r>
              <a:rPr lang="ja-JP" altLang="en-US" dirty="0">
                <a:latin typeface="+mn-ea"/>
              </a:rPr>
              <a:t>清水</a:t>
            </a:r>
            <a:r>
              <a:rPr lang="ja-JP" altLang="en-US" dirty="0"/>
              <a:t>柚里奈</a:t>
            </a:r>
            <a:r>
              <a:rPr lang="ja-JP" altLang="en-US" dirty="0">
                <a:latin typeface="+mn-ea"/>
              </a:rPr>
              <a:t>，菅野</a:t>
            </a:r>
            <a:r>
              <a:rPr lang="ja-JP" altLang="en-US" dirty="0"/>
              <a:t>沙也</a:t>
            </a:r>
            <a:r>
              <a:rPr lang="ja-JP" altLang="en-US" dirty="0">
                <a:latin typeface="+mn-ea"/>
              </a:rPr>
              <a:t>，伊藤</a:t>
            </a:r>
            <a:r>
              <a:rPr lang="ja-JP" altLang="en-US" dirty="0"/>
              <a:t>貴之</a:t>
            </a:r>
            <a:r>
              <a:rPr lang="en-US" altLang="ja-JP" dirty="0"/>
              <a:t> </a:t>
            </a:r>
            <a:r>
              <a:rPr lang="ja-JP" altLang="en-US" dirty="0" err="1">
                <a:latin typeface="+mn-ea"/>
              </a:rPr>
              <a:t>，</a:t>
            </a:r>
            <a:r>
              <a:rPr lang="ja-JP" altLang="en-US" dirty="0" smtClean="0">
                <a:latin typeface="+mn-ea"/>
              </a:rPr>
              <a:t>嵯峨山</a:t>
            </a:r>
            <a:endParaRPr lang="en-US" altLang="ja-JP" dirty="0" smtClean="0">
              <a:latin typeface="+mn-ea"/>
            </a:endParaRPr>
          </a:p>
          <a:p>
            <a:pPr marL="0" indent="0">
              <a:buNone/>
            </a:pPr>
            <a:r>
              <a:rPr lang="ja-JP" altLang="en-US" dirty="0" smtClean="0"/>
              <a:t>茂樹</a:t>
            </a:r>
            <a:r>
              <a:rPr lang="ja-JP" altLang="en-US" dirty="0">
                <a:latin typeface="+mn-ea"/>
              </a:rPr>
              <a:t>，高塚</a:t>
            </a:r>
            <a:r>
              <a:rPr lang="ja-JP" altLang="en-US" dirty="0"/>
              <a:t>正浩</a:t>
            </a:r>
            <a:r>
              <a:rPr lang="ja-JP" altLang="en-US" dirty="0">
                <a:latin typeface="+mn-ea"/>
              </a:rPr>
              <a:t>，「動画特徴量からの印象推定に</a:t>
            </a:r>
            <a:r>
              <a:rPr lang="ja-JP" altLang="en-US" dirty="0" smtClean="0">
                <a:latin typeface="+mn-ea"/>
              </a:rPr>
              <a:t>基づく</a:t>
            </a:r>
            <a:endParaRPr lang="en-US" altLang="ja-JP" dirty="0" smtClean="0">
              <a:latin typeface="+mn-ea"/>
            </a:endParaRPr>
          </a:p>
          <a:p>
            <a:pPr marL="0" indent="0">
              <a:buNone/>
            </a:pPr>
            <a:r>
              <a:rPr lang="ja-JP" altLang="en-US" dirty="0" smtClean="0">
                <a:latin typeface="+mn-ea"/>
              </a:rPr>
              <a:t>動画</a:t>
            </a:r>
            <a:r>
              <a:rPr lang="en-US" altLang="ja-JP" dirty="0">
                <a:latin typeface="+mn-ea"/>
              </a:rPr>
              <a:t>BGM</a:t>
            </a:r>
            <a:r>
              <a:rPr lang="ja-JP" altLang="en-US" dirty="0">
                <a:latin typeface="+mn-ea"/>
              </a:rPr>
              <a:t>の自動素材選出」，</a:t>
            </a:r>
            <a:r>
              <a:rPr lang="en-US" altLang="ja-JP" dirty="0">
                <a:latin typeface="+mn-ea"/>
              </a:rPr>
              <a:t> NICOGRAPH 2016</a:t>
            </a:r>
          </a:p>
          <a:p>
            <a:pPr marL="0" indent="0">
              <a:buNone/>
            </a:pPr>
            <a:endParaRPr lang="en-US" altLang="ja-JP" dirty="0">
              <a:latin typeface="+mn-ea"/>
            </a:endParaRPr>
          </a:p>
          <a:p>
            <a:r>
              <a:rPr lang="ja-JP" altLang="en-US" u="sng" dirty="0" smtClean="0">
                <a:latin typeface="+mn-ea"/>
              </a:rPr>
              <a:t>印象に合わせた音楽のアレンジ</a:t>
            </a:r>
            <a:endParaRPr lang="en-US" altLang="ja-JP" u="sng" dirty="0">
              <a:latin typeface="+mn-ea"/>
            </a:endParaRPr>
          </a:p>
          <a:p>
            <a:pPr marL="0" indent="0">
              <a:buNone/>
            </a:pPr>
            <a:r>
              <a:rPr lang="en-US" altLang="ja-JP" dirty="0" smtClean="0">
                <a:latin typeface="+mn-ea"/>
              </a:rPr>
              <a:t>[</a:t>
            </a:r>
            <a:r>
              <a:rPr lang="en-US" altLang="ja-JP" dirty="0">
                <a:latin typeface="+mn-ea"/>
              </a:rPr>
              <a:t>2007 </a:t>
            </a:r>
            <a:r>
              <a:rPr lang="ja-JP" altLang="en-US" dirty="0">
                <a:latin typeface="+mn-ea"/>
              </a:rPr>
              <a:t>大山</a:t>
            </a:r>
            <a:r>
              <a:rPr lang="en-US" altLang="ja-JP" dirty="0">
                <a:latin typeface="+mn-ea"/>
              </a:rPr>
              <a:t>]</a:t>
            </a:r>
            <a:r>
              <a:rPr lang="ja-JP" altLang="en-US" dirty="0">
                <a:latin typeface="+mn-ea"/>
              </a:rPr>
              <a:t>大山喜冴，伊藤貴之</a:t>
            </a:r>
            <a:r>
              <a:rPr lang="ja-JP" altLang="en-US" dirty="0" smtClean="0">
                <a:latin typeface="+mn-ea"/>
              </a:rPr>
              <a:t>，</a:t>
            </a:r>
            <a:endParaRPr lang="en-US" altLang="ja-JP" dirty="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：画像の印象に合わせた音楽自動アレンジの一手法の提案」，芸術科学会論文誌，</a:t>
            </a:r>
            <a:r>
              <a:rPr lang="en-US" altLang="ja-JP" dirty="0">
                <a:latin typeface="+mn-ea"/>
              </a:rPr>
              <a:t>2007</a:t>
            </a: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454665" y="1466396"/>
            <a:ext cx="8354290" cy="3574731"/>
          </a:xfrm>
        </p:spPr>
        <p:txBody>
          <a:bodyPr>
            <a:normAutofit fontScale="92500" lnSpcReduction="10000"/>
          </a:bodyPr>
          <a:lstStyle/>
          <a:p>
            <a:r>
              <a:rPr lang="ja-JP" altLang="en-US" dirty="0"/>
              <a:t>ユーザから投稿される大量のデータを合成する場合，応答速度をできるだけ早くすることが，サービス向上につながる．</a:t>
            </a:r>
            <a:endParaRPr lang="en-US" altLang="ja-JP" dirty="0"/>
          </a:p>
          <a:p>
            <a:endParaRPr lang="en-US" altLang="ja-JP" dirty="0"/>
          </a:p>
          <a:p>
            <a:r>
              <a:rPr lang="en-US" altLang="ja-JP" dirty="0"/>
              <a:t>1</a:t>
            </a:r>
            <a:r>
              <a:rPr lang="ja-JP" altLang="en-US" dirty="0"/>
              <a:t>台のサーバーで処理すると応答時間にも限界が生じるため，並列で処理する仕組みが必要である．</a:t>
            </a:r>
            <a:endParaRPr lang="en-US" altLang="ja-JP" dirty="0"/>
          </a:p>
          <a:p>
            <a:endParaRPr lang="en-US" altLang="ja-JP" dirty="0"/>
          </a:p>
          <a:p>
            <a:r>
              <a:rPr lang="ja-JP" altLang="en-US" dirty="0"/>
              <a:t>また，楽曲と動画を合成するための方法も検討する必要がある．</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30" name="正方形/長方形 29"/>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37" name="テキスト ボックス 36"/>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39" name="直線矢印コネクタ 38"/>
          <p:cNvCxnSpPr>
            <a:stCxn id="30" idx="3"/>
            <a:endCxn id="32"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0" idx="3"/>
            <a:endCxn id="36"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30" idx="3"/>
            <a:endCxn id="35" idx="1"/>
          </p:cNvCxnSpPr>
          <p:nvPr/>
        </p:nvCxnSpPr>
        <p:spPr>
          <a:xfrm>
            <a:off x="2629715" y="5288792"/>
            <a:ext cx="1498878" cy="88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80" name="直線矢印コネクタ 79"/>
          <p:cNvCxnSpPr>
            <a:stCxn id="78" idx="3"/>
            <a:endCxn id="35"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直線矢印コネクタ 80"/>
          <p:cNvCxnSpPr>
            <a:stCxn id="78" idx="3"/>
            <a:endCxn id="32"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線矢印コネクタ 81"/>
          <p:cNvCxnSpPr>
            <a:stCxn id="78" idx="3"/>
            <a:endCxn id="36"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7" name="正方形/長方形 86"/>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95" name="直線矢印コネクタ 94"/>
          <p:cNvCxnSpPr>
            <a:stCxn id="3" idx="2"/>
            <a:endCxn id="87" idx="1"/>
          </p:cNvCxnSpPr>
          <p:nvPr/>
        </p:nvCxnSpPr>
        <p:spPr>
          <a:xfrm>
            <a:off x="4631810" y="5041127"/>
            <a:ext cx="1546850" cy="6576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直線矢印コネクタ 95"/>
          <p:cNvCxnSpPr>
            <a:stCxn id="36" idx="3"/>
            <a:endCxn id="87"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直線矢印コネクタ 96"/>
          <p:cNvCxnSpPr>
            <a:stCxn id="35" idx="3"/>
            <a:endCxn id="87"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8270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lstStyle/>
          <a:p>
            <a:r>
              <a:rPr lang="ja-JP" altLang="en-US" sz="2800" dirty="0"/>
              <a:t>楽曲</a:t>
            </a:r>
            <a:r>
              <a:rPr lang="en-US" altLang="ja-JP" sz="2800" dirty="0"/>
              <a:t>SNS</a:t>
            </a:r>
            <a:r>
              <a:rPr lang="ja-JP" altLang="en-US" sz="2800" dirty="0"/>
              <a:t>における楽曲コンテンツと動画コンテンツの並列マッチング処理システムの</a:t>
            </a:r>
            <a:r>
              <a:rPr lang="ja-JP" altLang="en-US" dirty="0"/>
              <a:t>提案</a:t>
            </a:r>
            <a:endParaRPr kumimoji="1" lang="en-US" altLang="ja-JP" dirty="0"/>
          </a:p>
          <a:p>
            <a:pPr marL="0" indent="0">
              <a:buNone/>
            </a:pPr>
            <a:endParaRPr lang="en-US" altLang="ja-JP" dirty="0"/>
          </a:p>
          <a:p>
            <a:r>
              <a:rPr kumimoji="1" lang="ja-JP" altLang="en-US" dirty="0"/>
              <a:t>実験システムの</a:t>
            </a:r>
            <a:r>
              <a:rPr lang="ja-JP" altLang="en-US" dirty="0"/>
              <a:t>構築</a:t>
            </a:r>
            <a:endParaRPr kumimoji="1" lang="en-US" altLang="ja-JP" dirty="0"/>
          </a:p>
          <a:p>
            <a:pPr marL="0" indent="0">
              <a:buNone/>
            </a:pPr>
            <a:endParaRPr kumimoji="1" lang="en-US" altLang="ja-JP" dirty="0"/>
          </a:p>
          <a:p>
            <a:r>
              <a:rPr lang="ja-JP" altLang="en-US" dirty="0"/>
              <a:t>実験による，提案システムの実現可能性の評価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4910611" cy="891180"/>
          </a:xfrm>
        </p:spPr>
        <p:txBody>
          <a:bodyPr>
            <a:normAutofit fontScale="90000"/>
          </a:bodyPr>
          <a:lstStyle/>
          <a:p>
            <a:r>
              <a:rPr lang="ja-JP" altLang="en-US" dirty="0"/>
              <a:t>提案システムの概要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音楽データベース</a:t>
            </a:r>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a:t>投稿された著作権フリーの音楽</a:t>
            </a:r>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観光地推薦動画データベース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ジャンル分けされた音楽データベース</a:t>
            </a:r>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a:t>観光地の印象と音楽のジャンルでマッチング</a:t>
            </a:r>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BGM</a:t>
            </a:r>
            <a:r>
              <a:rPr lang="ja-JP" altLang="en-US" dirty="0"/>
              <a:t>付き観光地推薦動画データベース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ジャンル</a:t>
            </a:r>
            <a:r>
              <a:rPr lang="ja-JP" altLang="en-US" dirty="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ラウンドロビンを利用し，</a:t>
            </a:r>
            <a:r>
              <a:rPr kumimoji="1" lang="ja-JP" altLang="en-US" sz="1400" dirty="0"/>
              <a:t>いくつかのサーバーに処理</a:t>
            </a:r>
            <a:r>
              <a:rPr kumimoji="1" lang="ja-JP" altLang="en-US" sz="1400" dirty="0" smtClean="0"/>
              <a:t>を分散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a:t>観光地から明るい印象を受けるので，“元気が出る”音楽とマッチング</a:t>
            </a:r>
          </a:p>
        </p:txBody>
      </p:sp>
    </p:spTree>
    <p:extLst>
      <p:ext uri="{BB962C8B-B14F-4D97-AF65-F5344CB8AC3E}">
        <p14:creationId xmlns:p14="http://schemas.microsoft.com/office/powerpoint/2010/main" val="422466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印象による楽曲と動画のマッチング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3228646"/>
          </a:xfrm>
        </p:spPr>
        <p:txBody>
          <a:bodyPr>
            <a:normAutofit/>
          </a:bodyPr>
          <a:lstStyle/>
          <a:p>
            <a:r>
              <a:rPr lang="ja-JP" altLang="en-US" dirty="0"/>
              <a:t>楽曲</a:t>
            </a:r>
            <a:r>
              <a:rPr kumimoji="1" lang="ja-JP" altLang="en-US" dirty="0"/>
              <a:t>と動画を印象によりマッチングする．</a:t>
            </a:r>
            <a:r>
              <a:rPr kumimoji="1" lang="en-US" altLang="ja-JP" dirty="0"/>
              <a:t>	</a:t>
            </a:r>
          </a:p>
          <a:p>
            <a:pPr lvl="1"/>
            <a:r>
              <a:rPr lang="ja-JP" altLang="en-US" dirty="0"/>
              <a:t>動画</a:t>
            </a:r>
            <a:r>
              <a:rPr lang="en-US" altLang="ja-JP" dirty="0"/>
              <a:t>:</a:t>
            </a:r>
            <a:r>
              <a:rPr kumimoji="1" lang="ja-JP" altLang="en-US" dirty="0"/>
              <a:t>観光地動画</a:t>
            </a:r>
            <a:endParaRPr kumimoji="1" lang="en-US" altLang="ja-JP" dirty="0"/>
          </a:p>
          <a:p>
            <a:pPr lvl="1"/>
            <a:r>
              <a:rPr lang="ja-JP" altLang="en-US" dirty="0"/>
              <a:t>楽曲</a:t>
            </a:r>
            <a:r>
              <a:rPr lang="en-US" altLang="ja-JP" dirty="0"/>
              <a:t>: </a:t>
            </a:r>
            <a:r>
              <a:rPr lang="ja-JP" altLang="en-US" dirty="0"/>
              <a:t>クラシックや</a:t>
            </a:r>
            <a:r>
              <a:rPr lang="ja-JP" altLang="en-US" dirty="0" smtClean="0"/>
              <a:t>インストルメンタルなど</a:t>
            </a:r>
            <a:endParaRPr lang="en-US" altLang="ja-JP" dirty="0"/>
          </a:p>
          <a:p>
            <a:r>
              <a:rPr kumimoji="1" lang="en-US" altLang="ja-JP" dirty="0"/>
              <a:t>8</a:t>
            </a:r>
            <a:r>
              <a:rPr kumimoji="1" lang="ja-JP" altLang="en-US" dirty="0"/>
              <a:t>つの印象軸 </a:t>
            </a:r>
            <a:r>
              <a:rPr kumimoji="1" lang="en-US" altLang="ja-JP" dirty="0"/>
              <a:t>(6</a:t>
            </a:r>
            <a:r>
              <a:rPr kumimoji="1" lang="ja-JP" altLang="en-US" dirty="0"/>
              <a:t>つの印象 </a:t>
            </a:r>
            <a:r>
              <a:rPr kumimoji="1" lang="en-US" altLang="ja-JP" dirty="0"/>
              <a:t>+ 2</a:t>
            </a:r>
            <a:r>
              <a:rPr kumimoji="1" lang="ja-JP" altLang="en-US" dirty="0"/>
              <a:t>つの複合印象</a:t>
            </a:r>
            <a:r>
              <a:rPr kumimoji="1" lang="en-US" altLang="ja-JP" dirty="0"/>
              <a:t>)</a:t>
            </a:r>
            <a:endParaRPr lang="en-US" altLang="ja-JP" dirty="0"/>
          </a:p>
          <a:p>
            <a:pPr lvl="1"/>
            <a:r>
              <a:rPr lang="ja-JP" altLang="en-US" dirty="0"/>
              <a:t>印象</a:t>
            </a:r>
            <a:r>
              <a:rPr lang="en-US" altLang="ja-JP" dirty="0"/>
              <a:t>: </a:t>
            </a:r>
            <a:r>
              <a:rPr lang="ja-JP" altLang="en-US" dirty="0"/>
              <a:t>堂々，元気が出る，切ない，激しい，滑稽，かわいい</a:t>
            </a:r>
            <a:endParaRPr lang="en-US" altLang="ja-JP" sz="2800" dirty="0"/>
          </a:p>
          <a:p>
            <a:pPr lvl="1"/>
            <a:r>
              <a:rPr kumimoji="1" lang="en-US" altLang="ja-JP" sz="2200" dirty="0"/>
              <a:t>Valance</a:t>
            </a:r>
            <a:r>
              <a:rPr kumimoji="1" lang="ja-JP" altLang="en-US" sz="2200" dirty="0"/>
              <a:t>（</a:t>
            </a:r>
            <a:r>
              <a:rPr lang="ja-JP" altLang="en-US" sz="2200" dirty="0"/>
              <a:t>明るい気持になる，楽しい，暗い気持ちになる，悲しい）</a:t>
            </a:r>
            <a:endParaRPr lang="en-US" altLang="ja-JP" sz="2200" dirty="0"/>
          </a:p>
          <a:p>
            <a:pPr lvl="1"/>
            <a:r>
              <a:rPr kumimoji="1" lang="en-US" altLang="ja-JP" sz="2100" dirty="0"/>
              <a:t>Arousal</a:t>
            </a:r>
            <a:r>
              <a:rPr kumimoji="1" lang="ja-JP" altLang="en-US" sz="2100" dirty="0"/>
              <a:t>（</a:t>
            </a:r>
            <a:r>
              <a:rPr lang="ja-JP" altLang="en-US" sz="2100" dirty="0"/>
              <a:t>激しい，積極的な，強気な，穏やかな，消極的な，弱気な）</a:t>
            </a:r>
            <a:endParaRPr kumimoji="1" lang="ja-JP" altLang="en-US" sz="21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pic>
        <p:nvPicPr>
          <p:cNvPr id="5" name="図 4">
            <a:extLst>
              <a:ext uri="{FF2B5EF4-FFF2-40B4-BE49-F238E27FC236}">
                <a16:creationId xmlns:a16="http://schemas.microsoft.com/office/drawing/2014/main" id="{5F616502-13CA-4AC2-9176-2EAF28070D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6026" y="5066704"/>
            <a:ext cx="2151052" cy="1613289"/>
          </a:xfrm>
          <a:prstGeom prst="rect">
            <a:avLst/>
          </a:prstGeom>
        </p:spPr>
      </p:pic>
      <p:sp>
        <p:nvSpPr>
          <p:cNvPr id="6" name="テキスト ボックス 17">
            <a:extLst>
              <a:ext uri="{FF2B5EF4-FFF2-40B4-BE49-F238E27FC236}">
                <a16:creationId xmlns:a16="http://schemas.microsoft.com/office/drawing/2014/main" id="{8FD7CA2B-0522-4BC2-9F68-2A28E2C6FA3D}"/>
              </a:ext>
            </a:extLst>
          </p:cNvPr>
          <p:cNvSpPr txBox="1"/>
          <p:nvPr/>
        </p:nvSpPr>
        <p:spPr>
          <a:xfrm>
            <a:off x="3868578" y="5233659"/>
            <a:ext cx="2984167" cy="943997"/>
          </a:xfrm>
          <a:prstGeom prst="rect">
            <a:avLst/>
          </a:prstGeom>
          <a:noFill/>
        </p:spPr>
        <p:txBody>
          <a:bodyPr wrap="square" rtlCol="0">
            <a:spAutoFit/>
          </a:bodyPr>
          <a:lstStyle/>
          <a:p>
            <a:r>
              <a:rPr kumimoji="1" lang="ja-JP" altLang="en-US" dirty="0"/>
              <a:t>例</a:t>
            </a:r>
            <a:r>
              <a:rPr kumimoji="1" lang="en-US" altLang="ja-JP" dirty="0"/>
              <a:t>: </a:t>
            </a:r>
            <a:r>
              <a:rPr kumimoji="1" lang="ja-JP" altLang="en-US" dirty="0"/>
              <a:t>観光地から明るい印象を受けるので，“元気が出る”</a:t>
            </a:r>
            <a:r>
              <a:rPr kumimoji="1" lang="en-US" altLang="ja-JP" dirty="0"/>
              <a:t/>
            </a:r>
            <a:br>
              <a:rPr kumimoji="1" lang="en-US" altLang="ja-JP" dirty="0"/>
            </a:br>
            <a:r>
              <a:rPr kumimoji="1" lang="ja-JP" altLang="en-US" dirty="0"/>
              <a:t>楽曲とマッチング</a:t>
            </a:r>
          </a:p>
        </p:txBody>
      </p:sp>
    </p:spTree>
    <p:extLst>
      <p:ext uri="{BB962C8B-B14F-4D97-AF65-F5344CB8AC3E}">
        <p14:creationId xmlns:p14="http://schemas.microsoft.com/office/powerpoint/2010/main" val="192340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進捗状況</a:t>
            </a:r>
          </a:p>
        </p:txBody>
      </p:sp>
      <p:sp>
        <p:nvSpPr>
          <p:cNvPr id="3" name="コンテンツ プレースホルダー 2"/>
          <p:cNvSpPr>
            <a:spLocks noGrp="1"/>
          </p:cNvSpPr>
          <p:nvPr>
            <p:ph idx="1"/>
          </p:nvPr>
        </p:nvSpPr>
        <p:spPr/>
        <p:txBody>
          <a:bodyPr/>
          <a:lstStyle/>
          <a:p>
            <a:r>
              <a:rPr lang="ja-JP" altLang="en-US" dirty="0"/>
              <a:t>楽曲</a:t>
            </a:r>
            <a:r>
              <a:rPr kumimoji="1" lang="ja-JP" altLang="en-US" dirty="0"/>
              <a:t>データを横軸に時間</a:t>
            </a:r>
            <a:r>
              <a:rPr lang="ja-JP" altLang="en-US" dirty="0"/>
              <a:t>，</a:t>
            </a:r>
            <a:r>
              <a:rPr kumimoji="1" lang="ja-JP" altLang="en-US" dirty="0"/>
              <a:t>縦軸に周波数を表した</a:t>
            </a:r>
            <a:r>
              <a:rPr lang="en-US" altLang="ja-JP" dirty="0"/>
              <a:t/>
            </a:r>
            <a:br>
              <a:rPr lang="en-US" altLang="ja-JP" dirty="0"/>
            </a:br>
            <a:r>
              <a:rPr kumimoji="1" lang="ja-JP" altLang="en-US" dirty="0"/>
              <a:t>スペクトログラム</a:t>
            </a:r>
            <a:r>
              <a:rPr lang="ja-JP" altLang="en-US" dirty="0"/>
              <a:t>に</a:t>
            </a:r>
            <a:r>
              <a:rPr kumimoji="1" lang="ja-JP" altLang="en-US" dirty="0"/>
              <a:t>するプログラムの作成をした．</a:t>
            </a:r>
            <a:endParaRPr kumimoji="1" lang="en-US" altLang="ja-JP" dirty="0"/>
          </a:p>
          <a:p>
            <a:r>
              <a:rPr lang="ja-JP" altLang="en-US" dirty="0"/>
              <a:t>深層学習</a:t>
            </a:r>
            <a:r>
              <a:rPr lang="en-US" altLang="ja-JP" dirty="0"/>
              <a:t>(Convolutional Neural Network)</a:t>
            </a:r>
            <a:r>
              <a:rPr lang="ja-JP" altLang="en-US" dirty="0"/>
              <a:t>で，印象の学習を行う予定である．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831</TotalTime>
  <Words>518</Words>
  <Application>Microsoft Office PowerPoint</Application>
  <PresentationFormat>画面に合わせる (4:3)</PresentationFormat>
  <Paragraphs>86</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研究背景</vt:lpstr>
      <vt:lpstr>今週の進捗</vt:lpstr>
      <vt:lpstr>ジャンル分けシステム</vt:lpstr>
      <vt:lpstr>関連研究</vt:lpstr>
      <vt:lpstr>研究課題</vt:lpstr>
      <vt:lpstr>研究目的</vt:lpstr>
      <vt:lpstr>提案システムの概要</vt:lpstr>
      <vt:lpstr>印象による楽曲と動画のマッチング</vt:lpstr>
      <vt:lpstr>進捗状況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91</cp:revision>
  <cp:lastPrinted>2021-07-27T10:31:59Z</cp:lastPrinted>
  <dcterms:created xsi:type="dcterms:W3CDTF">2018-06-14T09:18:55Z</dcterms:created>
  <dcterms:modified xsi:type="dcterms:W3CDTF">2021-10-03T15:09:48Z</dcterms:modified>
</cp:coreProperties>
</file>