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0" r:id="rId2"/>
    <p:sldId id="257" r:id="rId3"/>
    <p:sldId id="258" r:id="rId4"/>
    <p:sldId id="260" r:id="rId5"/>
    <p:sldId id="261" r:id="rId6"/>
    <p:sldId id="275" r:id="rId7"/>
    <p:sldId id="296" r:id="rId8"/>
    <p:sldId id="284" r:id="rId9"/>
    <p:sldId id="285" r:id="rId10"/>
    <p:sldId id="286" r:id="rId11"/>
    <p:sldId id="287" r:id="rId12"/>
    <p:sldId id="288" r:id="rId13"/>
    <p:sldId id="290" r:id="rId14"/>
    <p:sldId id="291" r:id="rId15"/>
    <p:sldId id="292" r:id="rId16"/>
    <p:sldId id="293" r:id="rId17"/>
    <p:sldId id="294" r:id="rId18"/>
    <p:sldId id="295"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8" autoAdjust="0"/>
    <p:restoredTop sz="94660"/>
  </p:normalViewPr>
  <p:slideViewPr>
    <p:cSldViewPr snapToGrid="0">
      <p:cViewPr varScale="1">
        <p:scale>
          <a:sx n="80" d="100"/>
          <a:sy n="80" d="100"/>
        </p:scale>
        <p:origin x="65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mtClean="0"/>
              <a:t>そのため誰でも音楽を</a:t>
            </a:r>
            <a:r>
              <a:rPr lang="en-US" altLang="ja-JP" smtClean="0"/>
              <a:t>SNS</a:t>
            </a:r>
            <a:r>
              <a:rPr lang="ja-JP" altLang="en-US" smtClean="0"/>
              <a:t>などに投稿できるようになっているため</a:t>
            </a:r>
            <a:r>
              <a:rPr lang="en-US" altLang="ja-JP" smtClean="0"/>
              <a:t>SNS</a:t>
            </a:r>
            <a:r>
              <a:rPr lang="ja-JP" altLang="en-US" smtClean="0"/>
              <a:t>などに投稿される楽曲が莫大な量になってきている．</a:t>
            </a:r>
            <a:endParaRPr lang="en-US" altLang="ja-JP"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smtClean="0"/>
              <a:t>楽曲投稿型</a:t>
            </a:r>
            <a:r>
              <a:rPr lang="en-US" altLang="ja-JP" dirty="0" smtClean="0"/>
              <a:t>SNS</a:t>
            </a:r>
            <a:r>
              <a:rPr lang="ja-JP" altLang="en-US" dirty="0" smtClean="0"/>
              <a:t>に投稿された楽曲を保存</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楽曲から分析した周波数をスペクトログラムとして可視化</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楽曲から特徴を抽出，機械学習しジャンルを推定</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１～３を複数のサーバで実行</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Rock</a:t>
            </a:r>
            <a:r>
              <a:rPr lang="ja-JP" altLang="ja-JP" dirty="0" smtClean="0"/>
              <a:t>や</a:t>
            </a:r>
            <a:r>
              <a:rPr lang="en-US" altLang="ja-JP" dirty="0" smtClean="0"/>
              <a:t>Metal</a:t>
            </a:r>
            <a:r>
              <a:rPr lang="ja-JP" altLang="ja-JP" dirty="0" smtClean="0"/>
              <a:t>といった早めのテンポと推定できる曲と</a:t>
            </a:r>
            <a:r>
              <a:rPr lang="en-US" altLang="ja-JP" dirty="0" smtClean="0"/>
              <a:t>Folk</a:t>
            </a:r>
            <a:r>
              <a:rPr lang="ja-JP" altLang="ja-JP" dirty="0" smtClean="0"/>
              <a:t>や</a:t>
            </a:r>
            <a:r>
              <a:rPr lang="en-US" altLang="ja-JP" dirty="0" smtClean="0"/>
              <a:t>International</a:t>
            </a:r>
            <a:r>
              <a:rPr lang="ja-JP" altLang="ja-JP" dirty="0" smtClean="0"/>
              <a:t>といったテンポが遅いと推定できる曲でジャンル推定を行う．</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pPr>
              <a:lnSpc>
                <a:spcPct val="100000"/>
              </a:lnSpc>
            </a:pPr>
            <a:r>
              <a:rPr kumimoji="1" lang="ja-JP" altLang="en-US" dirty="0" smtClean="0"/>
              <a:t>ラウンドロビン方式の</a:t>
            </a:r>
            <a:r>
              <a:rPr kumimoji="1" lang="en-US" altLang="ja-JP" dirty="0" smtClean="0"/>
              <a:t/>
            </a:r>
            <a:br>
              <a:rPr kumimoji="1" lang="en-US" altLang="ja-JP" dirty="0" smtClean="0"/>
            </a:br>
            <a:r>
              <a:rPr kumimoji="1" lang="ja-JP" altLang="en-US" dirty="0" smtClean="0"/>
              <a:t>負荷分散を導入した</a:t>
            </a:r>
            <a:r>
              <a:rPr kumimoji="1" lang="en-US" altLang="ja-JP" dirty="0" smtClean="0"/>
              <a:t/>
            </a:r>
            <a:br>
              <a:rPr kumimoji="1" lang="en-US" altLang="ja-JP" dirty="0" smtClean="0"/>
            </a:br>
            <a:r>
              <a:rPr kumimoji="1" lang="en-US" altLang="ja-JP" dirty="0" smtClean="0"/>
              <a:t>web</a:t>
            </a:r>
            <a:r>
              <a:rPr kumimoji="1" lang="ja-JP" altLang="en-US" dirty="0" smtClean="0"/>
              <a:t>楽曲分類サービスの</a:t>
            </a:r>
            <a:r>
              <a:rPr kumimoji="1" lang="en-US" altLang="ja-JP" dirty="0" smtClean="0"/>
              <a:t/>
            </a:r>
            <a:br>
              <a:rPr kumimoji="1" lang="en-US" altLang="ja-JP" dirty="0" smtClean="0"/>
            </a:br>
            <a:r>
              <a:rPr kumimoji="1" lang="ja-JP" altLang="en-US" dirty="0" smtClean="0"/>
              <a:t>設計と開発</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鷹野研究室</a:t>
            </a:r>
            <a:endParaRPr kumimoji="1" lang="en-US" altLang="ja-JP" dirty="0" smtClean="0"/>
          </a:p>
          <a:p>
            <a:r>
              <a:rPr kumimoji="1" lang="ja-JP" altLang="en-US" dirty="0" smtClean="0"/>
              <a:t>学籍番号：</a:t>
            </a:r>
            <a:r>
              <a:rPr kumimoji="1" lang="en-US" altLang="ja-JP" dirty="0" smtClean="0"/>
              <a:t>1821144</a:t>
            </a:r>
            <a:r>
              <a:rPr lang="ja-JP" altLang="en-US" dirty="0" smtClean="0"/>
              <a:t>　</a:t>
            </a:r>
            <a:r>
              <a:rPr kumimoji="1" lang="ja-JP" altLang="en-US" dirty="0" smtClean="0"/>
              <a:t>氏名：吉井  智哉　</a:t>
            </a:r>
            <a:endParaRPr kumimoji="1" lang="en-US" altLang="ja-JP" dirty="0" smtClean="0"/>
          </a:p>
          <a:p>
            <a:r>
              <a:rPr kumimoji="1" lang="ja-JP" altLang="en-US" dirty="0" smtClean="0"/>
              <a:t>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862" y="126587"/>
            <a:ext cx="7886700" cy="1325563"/>
          </a:xfrm>
        </p:spPr>
        <p:txBody>
          <a:bodyPr/>
          <a:lstStyle/>
          <a:p>
            <a:r>
              <a:rPr lang="ja-JP" altLang="en-US" dirty="0"/>
              <a:t>楽曲ジャンル推定モデルの作成</a:t>
            </a:r>
            <a:endParaRPr kumimoji="1" lang="ja-JP" altLang="en-US" dirty="0"/>
          </a:p>
        </p:txBody>
      </p:sp>
      <p:sp>
        <p:nvSpPr>
          <p:cNvPr id="3" name="コンテンツ プレースホルダー 2"/>
          <p:cNvSpPr>
            <a:spLocks noGrp="1"/>
          </p:cNvSpPr>
          <p:nvPr>
            <p:ph idx="1"/>
          </p:nvPr>
        </p:nvSpPr>
        <p:spPr>
          <a:xfrm>
            <a:off x="187889" y="1340285"/>
            <a:ext cx="8630433" cy="4836678"/>
          </a:xfrm>
        </p:spPr>
        <p:txBody>
          <a:bodyPr/>
          <a:lstStyle/>
          <a:p>
            <a:pPr marL="0" indent="0">
              <a:buNone/>
            </a:pPr>
            <a:r>
              <a:rPr kumimoji="1" lang="ja-JP" altLang="en-US" dirty="0" smtClean="0"/>
              <a:t>実際</a:t>
            </a:r>
            <a:r>
              <a:rPr kumimoji="1" lang="ja-JP" altLang="en-US" dirty="0" smtClean="0"/>
              <a:t>に作成したモデル</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Model</a:t>
                      </a:r>
                      <a:r>
                        <a:rPr lang="en-US" sz="2000" kern="100" dirty="0">
                          <a:effectLst/>
                        </a:rPr>
                        <a:t>: "</a:t>
                      </a:r>
                      <a:r>
                        <a:rPr lang="en-US" sz="2000" kern="100" dirty="0" smtClean="0">
                          <a:effectLst/>
                        </a:rPr>
                        <a:t>sequential”</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Layer </a:t>
                      </a:r>
                      <a:r>
                        <a:rPr lang="en-US" sz="2000" kern="100" dirty="0">
                          <a:effectLst/>
                        </a:rPr>
                        <a:t>(type)                Output Shape              </a:t>
                      </a:r>
                      <a:r>
                        <a:rPr lang="en-US" sz="2000" kern="100" dirty="0" err="1">
                          <a:effectLst/>
                        </a:rPr>
                        <a:t>Param</a:t>
                      </a:r>
                      <a:r>
                        <a:rPr lang="en-US" sz="2000" kern="100" dirty="0">
                          <a:effectLst/>
                        </a:rPr>
                        <a:t> </a:t>
                      </a:r>
                      <a:r>
                        <a:rPr lang="en-US" sz="2000" kern="100" dirty="0" smtClean="0">
                          <a:effectLst/>
                        </a:rPr>
                        <a:t>#  </a:t>
                      </a:r>
                    </a:p>
                    <a:p>
                      <a:pPr algn="just">
                        <a:lnSpc>
                          <a:spcPts val="1200"/>
                        </a:lnSpc>
                        <a:spcAft>
                          <a:spcPts val="0"/>
                        </a:spcAft>
                      </a:pPr>
                      <a:r>
                        <a:rPr lang="en-US" sz="2000" kern="100" dirty="0" smtClean="0">
                          <a:effectLst/>
                        </a:rPr>
                        <a:t> ===============================================================</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 </a:t>
                      </a:r>
                      <a:r>
                        <a:rPr lang="en-US" sz="2000" kern="100" dirty="0">
                          <a:effectLst/>
                        </a:rPr>
                        <a:t>(Dense)               (None, 256)               6656             </a:t>
                      </a:r>
                      <a:endParaRPr lang="en-US" sz="2000" kern="100" dirty="0" smtClean="0">
                        <a:effectLst/>
                      </a:endParaRPr>
                    </a:p>
                    <a:p>
                      <a:pPr algn="just">
                        <a:lnSpc>
                          <a:spcPts val="1200"/>
                        </a:lnSpc>
                        <a:spcAft>
                          <a:spcPts val="0"/>
                        </a:spcAft>
                      </a:pPr>
                      <a:r>
                        <a:rPr lang="en-US" sz="2000" kern="100" dirty="0" smtClean="0">
                          <a:effectLst/>
                        </a:rPr>
                        <a:t>                                                           </a:t>
                      </a:r>
                    </a:p>
                    <a:p>
                      <a:pPr algn="just">
                        <a:lnSpc>
                          <a:spcPts val="1200"/>
                        </a:lnSpc>
                        <a:spcAft>
                          <a:spcPts val="0"/>
                        </a:spcAft>
                      </a:pPr>
                      <a:r>
                        <a:rPr lang="en-US" sz="2000" kern="100" dirty="0" smtClean="0">
                          <a:effectLst/>
                        </a:rPr>
                        <a:t>dense_1 </a:t>
                      </a:r>
                      <a:r>
                        <a:rPr lang="en-US" sz="2000" kern="100" dirty="0">
                          <a:effectLst/>
                        </a:rPr>
                        <a:t>(Dense)             (None, 128)               32896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dense_2 </a:t>
                      </a:r>
                      <a:r>
                        <a:rPr lang="en-US" sz="2000" kern="100" dirty="0">
                          <a:effectLst/>
                        </a:rPr>
                        <a:t>(Dense)             (None, 64)                8256                                                                        </a:t>
                      </a: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dense_3 </a:t>
                      </a:r>
                      <a:r>
                        <a:rPr lang="en-US" sz="2000" kern="100" dirty="0">
                          <a:effectLst/>
                        </a:rPr>
                        <a:t>(Dense)             (None, 10)                </a:t>
                      </a:r>
                      <a:r>
                        <a:rPr lang="en-US" sz="2000" kern="100" dirty="0" smtClean="0">
                          <a:effectLst/>
                        </a:rPr>
                        <a:t>650</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Total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Trainable </a:t>
                      </a:r>
                      <a:r>
                        <a:rPr lang="en-US" sz="2000" kern="100" dirty="0" err="1">
                          <a:effectLst/>
                        </a:rPr>
                        <a:t>params</a:t>
                      </a:r>
                      <a:r>
                        <a:rPr lang="en-US" sz="2000" kern="100" dirty="0">
                          <a:effectLst/>
                        </a:rPr>
                        <a:t>: </a:t>
                      </a:r>
                      <a:r>
                        <a:rPr lang="en-US" sz="2000" kern="100" dirty="0" smtClean="0">
                          <a:effectLst/>
                        </a:rPr>
                        <a:t>48,458</a:t>
                      </a: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Non-trainable </a:t>
                      </a:r>
                      <a:r>
                        <a:rPr lang="en-US" sz="2000" kern="100" dirty="0" err="1">
                          <a:effectLst/>
                        </a:rPr>
                        <a:t>params</a:t>
                      </a:r>
                      <a:r>
                        <a:rPr lang="en-US" sz="2000" kern="100" dirty="0">
                          <a:effectLst/>
                        </a:rPr>
                        <a:t>: </a:t>
                      </a:r>
                      <a:r>
                        <a:rPr lang="en-US" sz="2000" kern="100" dirty="0" smtClean="0">
                          <a:effectLst/>
                        </a:rPr>
                        <a:t>0</a:t>
                      </a:r>
                    </a:p>
                    <a:p>
                      <a:pPr algn="just">
                        <a:lnSpc>
                          <a:spcPts val="1200"/>
                        </a:lnSpc>
                        <a:spcAft>
                          <a:spcPts val="0"/>
                        </a:spcAft>
                      </a:pPr>
                      <a:endParaRPr lang="en-US" sz="2000" kern="100" dirty="0" smtClean="0">
                        <a:effectLst/>
                      </a:endParaRPr>
                    </a:p>
                    <a:p>
                      <a:pPr algn="just">
                        <a:lnSpc>
                          <a:spcPts val="1200"/>
                        </a:lnSpc>
                        <a:spcAft>
                          <a:spcPts val="0"/>
                        </a:spcAft>
                      </a:pPr>
                      <a:endParaRPr lang="en-US" sz="2000" kern="100" dirty="0" smtClean="0">
                        <a:effectLst/>
                      </a:endParaRPr>
                    </a:p>
                    <a:p>
                      <a:pPr algn="just">
                        <a:lnSpc>
                          <a:spcPts val="1200"/>
                        </a:lnSpc>
                        <a:spcAft>
                          <a:spcPts val="0"/>
                        </a:spcAft>
                      </a:pPr>
                      <a:r>
                        <a:rPr lang="en-US" sz="2000" kern="100" dirty="0" smtClean="0">
                          <a:effectLst/>
                        </a:rPr>
                        <a:t>None</a:t>
                      </a:r>
                      <a:r>
                        <a:rPr lang="en-US" sz="2000" kern="100" dirty="0">
                          <a:effectLst/>
                        </a:rPr>
                        <a:t>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Tree>
    <p:extLst>
      <p:ext uri="{BB962C8B-B14F-4D97-AF65-F5344CB8AC3E}">
        <p14:creationId xmlns:p14="http://schemas.microsoft.com/office/powerpoint/2010/main" val="1905092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ラウンドロビン方式を導入した</a:t>
            </a:r>
            <a:r>
              <a:rPr lang="en-US" altLang="ja-JP" dirty="0" smtClean="0"/>
              <a:t/>
            </a:r>
            <a:br>
              <a:rPr lang="en-US" altLang="ja-JP" dirty="0" smtClean="0"/>
            </a:br>
            <a:r>
              <a:rPr lang="ja-JP" altLang="en-US" dirty="0" smtClean="0"/>
              <a:t>負荷分散システム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6" name="テキスト ボックス 5"/>
          <p:cNvSpPr txBox="1"/>
          <p:nvPr/>
        </p:nvSpPr>
        <p:spPr>
          <a:xfrm>
            <a:off x="513566" y="1796991"/>
            <a:ext cx="8001783" cy="1938992"/>
          </a:xfrm>
          <a:prstGeom prst="rect">
            <a:avLst/>
          </a:prstGeom>
          <a:noFill/>
        </p:spPr>
        <p:txBody>
          <a:bodyPr wrap="square" rtlCol="0">
            <a:spAutoFit/>
          </a:bodyPr>
          <a:lstStyle/>
          <a:p>
            <a:pPr algn="just"/>
            <a:r>
              <a:rPr lang="ja-JP" altLang="en-US" sz="2400" dirty="0"/>
              <a:t>本研究での</a:t>
            </a:r>
            <a:r>
              <a:rPr kumimoji="1" lang="ja-JP" altLang="en-US" sz="2400" dirty="0" smtClean="0"/>
              <a:t>負荷分散にはラウンドロビン方式を採用する．</a:t>
            </a:r>
            <a:endParaRPr kumimoji="1" lang="en-US" altLang="ja-JP" sz="2400" dirty="0" smtClean="0"/>
          </a:p>
          <a:p>
            <a:pPr algn="just"/>
            <a:r>
              <a:rPr lang="ja-JP" altLang="en-US" sz="2400" dirty="0"/>
              <a:t>理由</a:t>
            </a:r>
            <a:r>
              <a:rPr lang="ja-JP" altLang="en-US" sz="2400" dirty="0" smtClean="0"/>
              <a:t>と</a:t>
            </a:r>
            <a:r>
              <a:rPr lang="ja-JP" altLang="en-US" sz="2400" dirty="0"/>
              <a:t>して</a:t>
            </a:r>
            <a:r>
              <a:rPr lang="ja-JP" altLang="en-US" sz="2400" dirty="0" smtClean="0"/>
              <a:t>は，他</a:t>
            </a:r>
            <a:r>
              <a:rPr lang="ja-JP" altLang="en-US" sz="2400" dirty="0" smtClean="0"/>
              <a:t>の負荷分散システムと比較して導入しやすく，コストパフォーマンスに優れるためである．</a:t>
            </a:r>
            <a:endParaRPr lang="en-US" altLang="ja-JP" sz="2400" dirty="0" smtClean="0"/>
          </a:p>
          <a:p>
            <a:pPr algn="just"/>
            <a:endParaRPr kumimoji="1" lang="en-US" altLang="ja-JP" sz="2400" dirty="0"/>
          </a:p>
          <a:p>
            <a:pPr algn="just"/>
            <a:endParaRPr kumimoji="1" lang="ja-JP" altLang="en-US" sz="24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66" y="3600510"/>
            <a:ext cx="7925487" cy="2408129"/>
          </a:xfrm>
          <a:prstGeom prst="rect">
            <a:avLst/>
          </a:prstGeom>
        </p:spPr>
      </p:pic>
    </p:spTree>
    <p:extLst>
      <p:ext uri="{BB962C8B-B14F-4D97-AF65-F5344CB8AC3E}">
        <p14:creationId xmlns:p14="http://schemas.microsoft.com/office/powerpoint/2010/main" val="965173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lang="en-US" altLang="ja-JP" dirty="0" smtClean="0"/>
              <a:t>200</a:t>
            </a:r>
            <a:r>
              <a:rPr lang="ja-JP" altLang="en-US" dirty="0" smtClean="0"/>
              <a:t>件の楽曲データを利用し，</a:t>
            </a:r>
            <a:r>
              <a:rPr lang="en-US" altLang="ja-JP" dirty="0" smtClean="0"/>
              <a:t>1</a:t>
            </a:r>
            <a:r>
              <a:rPr lang="ja-JP" altLang="en-US" dirty="0" smtClean="0"/>
              <a:t>台の</a:t>
            </a:r>
            <a:r>
              <a:rPr lang="en-US" altLang="ja-JP" dirty="0" smtClean="0"/>
              <a:t>Raspberry Pi</a:t>
            </a:r>
            <a:r>
              <a:rPr lang="ja-JP" altLang="en-US" dirty="0" smtClean="0"/>
              <a:t>でジャンル推定処理</a:t>
            </a:r>
            <a:r>
              <a:rPr lang="ja-JP" altLang="en-US" dirty="0" smtClean="0"/>
              <a:t>を行い</a:t>
            </a:r>
            <a:r>
              <a:rPr lang="ja-JP" altLang="en-US" dirty="0" smtClean="0"/>
              <a:t>処理にかかった時間の合計とジャンル推定の分類精度を計測する．</a:t>
            </a:r>
            <a:endParaRPr lang="en-US" altLang="ja-JP" dirty="0" smtClean="0"/>
          </a:p>
          <a:p>
            <a:pPr marL="0" indent="0" algn="just">
              <a:buNone/>
            </a:pPr>
            <a:r>
              <a:rPr lang="ja-JP" altLang="en-US" dirty="0" smtClean="0"/>
              <a:t>その後</a:t>
            </a:r>
            <a:r>
              <a:rPr lang="ja-JP" altLang="en-US" dirty="0"/>
              <a:t>、</a:t>
            </a:r>
            <a:r>
              <a:rPr lang="ja-JP" altLang="en-US" dirty="0" smtClean="0"/>
              <a:t>３台の</a:t>
            </a:r>
            <a:r>
              <a:rPr lang="en-US" altLang="ja-JP" dirty="0" smtClean="0"/>
              <a:t>Raspberry</a:t>
            </a:r>
            <a:r>
              <a:rPr lang="ja-JP" altLang="en-US" dirty="0"/>
              <a:t> </a:t>
            </a:r>
            <a:r>
              <a:rPr lang="en-US" altLang="ja-JP" dirty="0" smtClean="0"/>
              <a:t>Pi</a:t>
            </a:r>
            <a:r>
              <a:rPr lang="ja-JP" altLang="en-US" dirty="0" smtClean="0"/>
              <a:t>で</a:t>
            </a:r>
            <a:r>
              <a:rPr lang="ja-JP" altLang="en-US" dirty="0"/>
              <a:t>同</a:t>
            </a:r>
            <a:r>
              <a:rPr lang="ja-JP" altLang="en-US" dirty="0" smtClean="0"/>
              <a:t>処理</a:t>
            </a:r>
            <a:r>
              <a:rPr lang="ja-JP" altLang="en-US" dirty="0" smtClean="0"/>
              <a:t>を行い処理</a:t>
            </a:r>
            <a:r>
              <a:rPr lang="ja-JP" altLang="en-US" dirty="0"/>
              <a:t>にかかった</a:t>
            </a:r>
            <a:r>
              <a:rPr lang="ja-JP" altLang="en-US" dirty="0" smtClean="0"/>
              <a:t>時間の合計と分類精度を計測したものをそれぞれ比較する．</a:t>
            </a: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Tree>
    <p:extLst>
      <p:ext uri="{BB962C8B-B14F-4D97-AF65-F5344CB8AC3E}">
        <p14:creationId xmlns:p14="http://schemas.microsoft.com/office/powerpoint/2010/main" val="2779179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実験結果（処理速度）</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05421130"/>
              </p:ext>
            </p:extLst>
          </p:nvPr>
        </p:nvGraphicFramePr>
        <p:xfrm>
          <a:off x="753826" y="1913361"/>
          <a:ext cx="7450721" cy="1101694"/>
        </p:xfrm>
        <a:graphic>
          <a:graphicData uri="http://schemas.openxmlformats.org/drawingml/2006/table">
            <a:tbl>
              <a:tblPr firstRow="1" firstCol="1" bandRow="1">
                <a:tableStyleId>{5C22544A-7EE6-4342-B048-85BDC9FD1C3A}</a:tableStyleId>
              </a:tblPr>
              <a:tblGrid>
                <a:gridCol w="1804664">
                  <a:extLst>
                    <a:ext uri="{9D8B030D-6E8A-4147-A177-3AD203B41FA5}">
                      <a16:colId xmlns:a16="http://schemas.microsoft.com/office/drawing/2014/main" val="2976876302"/>
                    </a:ext>
                  </a:extLst>
                </a:gridCol>
                <a:gridCol w="1355692">
                  <a:extLst>
                    <a:ext uri="{9D8B030D-6E8A-4147-A177-3AD203B41FA5}">
                      <a16:colId xmlns:a16="http://schemas.microsoft.com/office/drawing/2014/main" val="1149382075"/>
                    </a:ext>
                  </a:extLst>
                </a:gridCol>
                <a:gridCol w="1332565">
                  <a:extLst>
                    <a:ext uri="{9D8B030D-6E8A-4147-A177-3AD203B41FA5}">
                      <a16:colId xmlns:a16="http://schemas.microsoft.com/office/drawing/2014/main" val="1241327044"/>
                    </a:ext>
                  </a:extLst>
                </a:gridCol>
                <a:gridCol w="1154730">
                  <a:extLst>
                    <a:ext uri="{9D8B030D-6E8A-4147-A177-3AD203B41FA5}">
                      <a16:colId xmlns:a16="http://schemas.microsoft.com/office/drawing/2014/main" val="1129856777"/>
                    </a:ext>
                  </a:extLst>
                </a:gridCol>
                <a:gridCol w="1803070">
                  <a:extLst>
                    <a:ext uri="{9D8B030D-6E8A-4147-A177-3AD203B41FA5}">
                      <a16:colId xmlns:a16="http://schemas.microsoft.com/office/drawing/2014/main" val="1575103915"/>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a:effectLst/>
                        </a:rPr>
                        <a:t>全体でかかった時間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709.561</a:t>
                      </a:r>
                      <a:endParaRPr lang="ja-JP" sz="2400" kern="100">
                        <a:effectLst/>
                        <a:latin typeface="Century" panose="020406040505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rPr>
                        <a:t>735.569</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a:effectLst/>
                        </a:rPr>
                        <a:t>729.939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2168.704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smtClean="0"/>
              <a:t>1</a:t>
            </a:r>
            <a:r>
              <a:rPr kumimoji="1" lang="ja-JP" altLang="en-US" dirty="0" smtClean="0"/>
              <a:t>台のみでの処理</a:t>
            </a:r>
            <a:endParaRPr kumimoji="1" lang="ja-JP" altLang="en-US" dirty="0"/>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smtClean="0"/>
              <a:t>複数台での分散処理</a:t>
            </a:r>
            <a:endParaRPr kumimoji="1"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2165863105"/>
              </p:ext>
            </p:extLst>
          </p:nvPr>
        </p:nvGraphicFramePr>
        <p:xfrm>
          <a:off x="753820" y="4057324"/>
          <a:ext cx="7450729" cy="1823466"/>
        </p:xfrm>
        <a:graphic>
          <a:graphicData uri="http://schemas.openxmlformats.org/drawingml/2006/table">
            <a:tbl>
              <a:tblPr firstRow="1" firstCol="1" bandRow="1">
                <a:tableStyleId>{5C22544A-7EE6-4342-B048-85BDC9FD1C3A}</a:tableStyleId>
              </a:tblPr>
              <a:tblGrid>
                <a:gridCol w="1778814">
                  <a:extLst>
                    <a:ext uri="{9D8B030D-6E8A-4147-A177-3AD203B41FA5}">
                      <a16:colId xmlns:a16="http://schemas.microsoft.com/office/drawing/2014/main" val="1582752862"/>
                    </a:ext>
                  </a:extLst>
                </a:gridCol>
                <a:gridCol w="1352296">
                  <a:extLst>
                    <a:ext uri="{9D8B030D-6E8A-4147-A177-3AD203B41FA5}">
                      <a16:colId xmlns:a16="http://schemas.microsoft.com/office/drawing/2014/main" val="427413075"/>
                    </a:ext>
                  </a:extLst>
                </a:gridCol>
                <a:gridCol w="1282750">
                  <a:extLst>
                    <a:ext uri="{9D8B030D-6E8A-4147-A177-3AD203B41FA5}">
                      <a16:colId xmlns:a16="http://schemas.microsoft.com/office/drawing/2014/main" val="2399693937"/>
                    </a:ext>
                  </a:extLst>
                </a:gridCol>
                <a:gridCol w="1233120">
                  <a:extLst>
                    <a:ext uri="{9D8B030D-6E8A-4147-A177-3AD203B41FA5}">
                      <a16:colId xmlns:a16="http://schemas.microsoft.com/office/drawing/2014/main" val="2358766874"/>
                    </a:ext>
                  </a:extLst>
                </a:gridCol>
                <a:gridCol w="1803749">
                  <a:extLst>
                    <a:ext uri="{9D8B030D-6E8A-4147-A177-3AD203B41FA5}">
                      <a16:colId xmlns:a16="http://schemas.microsoft.com/office/drawing/2014/main" val="1414655726"/>
                    </a:ext>
                  </a:extLst>
                </a:gridCol>
              </a:tblGrid>
              <a:tr h="726186">
                <a:tc>
                  <a:txBody>
                    <a:bodyPr/>
                    <a:lstStyle/>
                    <a:p>
                      <a:pPr algn="just">
                        <a:spcAft>
                          <a:spcPts val="0"/>
                        </a:spcAft>
                      </a:pPr>
                      <a:r>
                        <a:rPr lang="en-US" sz="2000" kern="100" dirty="0">
                          <a:effectLst/>
                        </a:rPr>
                        <a:t>IP</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1</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2</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3</a:t>
                      </a:r>
                      <a:r>
                        <a:rPr lang="ja-JP" sz="2000" kern="100">
                          <a:effectLst/>
                        </a:rPr>
                        <a:t>回目</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000" kern="100" dirty="0" smtClean="0">
                          <a:effectLst/>
                        </a:rPr>
                        <a:t>全体</a:t>
                      </a:r>
                      <a:r>
                        <a:rPr lang="ja-JP" altLang="en-US" sz="2000" kern="100" dirty="0" smtClean="0">
                          <a:effectLst/>
                        </a:rPr>
                        <a:t>で</a:t>
                      </a:r>
                      <a:r>
                        <a:rPr lang="ja-JP" sz="2000" kern="100" dirty="0" smtClean="0">
                          <a:effectLst/>
                        </a:rPr>
                        <a:t>かかった</a:t>
                      </a:r>
                      <a:r>
                        <a:rPr lang="ja-JP" sz="2000" kern="100" dirty="0">
                          <a:effectLst/>
                        </a:rPr>
                        <a:t>時間</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42720259"/>
                  </a:ext>
                </a:extLst>
              </a:tr>
              <a:tr h="309453">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637.879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63242620"/>
                  </a:ext>
                </a:extLst>
              </a:tr>
              <a:tr h="309453">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646.434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400" kern="100" dirty="0" smtClean="0">
                          <a:effectLst/>
                          <a:latin typeface="+mn-lt"/>
                          <a:ea typeface="ＭＳ 明朝" panose="02020609040205080304" pitchFamily="17" charset="-128"/>
                          <a:cs typeface="Times New Roman" panose="02020603050405020304" pitchFamily="18" charset="0"/>
                        </a:rPr>
                        <a:t>1</a:t>
                      </a:r>
                      <a:r>
                        <a:rPr lang="en-US" altLang="ja-JP" sz="2400" kern="100" dirty="0" smtClean="0">
                          <a:effectLst/>
                          <a:latin typeface="+mn-lt"/>
                          <a:ea typeface="+mn-ea"/>
                          <a:cs typeface="Times New Roman" panose="02020603050405020304" pitchFamily="18" charset="0"/>
                        </a:rPr>
                        <a:t>869.700</a:t>
                      </a:r>
                      <a:endParaRPr lang="ja-JP" sz="2400" kern="100" dirty="0">
                        <a:effectLst/>
                        <a:latin typeface="+mn-lt"/>
                        <a:ea typeface="+mn-ea"/>
                        <a:cs typeface="Times New Roman" panose="02020603050405020304" pitchFamily="18" charset="0"/>
                      </a:endParaRPr>
                    </a:p>
                  </a:txBody>
                  <a:tcPr marL="68580" marR="68580" marT="0" marB="0"/>
                </a:tc>
                <a:extLst>
                  <a:ext uri="{0D108BD9-81ED-4DB2-BD59-A6C34878D82A}">
                    <a16:rowId xmlns:a16="http://schemas.microsoft.com/office/drawing/2014/main" val="1855980862"/>
                  </a:ext>
                </a:extLst>
              </a:tr>
              <a:tr h="309453">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585.387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704501647"/>
                  </a:ext>
                </a:extLst>
              </a:tr>
            </a:tbl>
          </a:graphicData>
        </a:graphic>
      </p:graphicFrame>
    </p:spTree>
    <p:extLst>
      <p:ext uri="{BB962C8B-B14F-4D97-AF65-F5344CB8AC3E}">
        <p14:creationId xmlns:p14="http://schemas.microsoft.com/office/powerpoint/2010/main" val="1173678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a:t>
            </a:r>
            <a:r>
              <a:rPr kumimoji="1" lang="ja-JP" altLang="en-US" dirty="0" smtClean="0"/>
              <a:t>分類精度</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1</a:t>
            </a:r>
            <a:r>
              <a:rPr kumimoji="1" lang="ja-JP" altLang="en-US" dirty="0" smtClean="0"/>
              <a:t>台のみでの処理</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a:t>複数台での処理</a:t>
            </a: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4156640026"/>
              </p:ext>
            </p:extLst>
          </p:nvPr>
        </p:nvGraphicFramePr>
        <p:xfrm>
          <a:off x="628650" y="2250469"/>
          <a:ext cx="7886699" cy="1156610"/>
        </p:xfrm>
        <a:graphic>
          <a:graphicData uri="http://schemas.openxmlformats.org/drawingml/2006/table">
            <a:tbl>
              <a:tblPr firstRow="1" firstCol="1" bandRow="1">
                <a:tableStyleId>{5C22544A-7EE6-4342-B048-85BDC9FD1C3A}</a:tableStyleId>
              </a:tblPr>
              <a:tblGrid>
                <a:gridCol w="1747161">
                  <a:extLst>
                    <a:ext uri="{9D8B030D-6E8A-4147-A177-3AD203B41FA5}">
                      <a16:colId xmlns:a16="http://schemas.microsoft.com/office/drawing/2014/main" val="3117540329"/>
                    </a:ext>
                  </a:extLst>
                </a:gridCol>
                <a:gridCol w="1546279">
                  <a:extLst>
                    <a:ext uri="{9D8B030D-6E8A-4147-A177-3AD203B41FA5}">
                      <a16:colId xmlns:a16="http://schemas.microsoft.com/office/drawing/2014/main" val="3443765545"/>
                    </a:ext>
                  </a:extLst>
                </a:gridCol>
                <a:gridCol w="1546279">
                  <a:extLst>
                    <a:ext uri="{9D8B030D-6E8A-4147-A177-3AD203B41FA5}">
                      <a16:colId xmlns:a16="http://schemas.microsoft.com/office/drawing/2014/main" val="2968747081"/>
                    </a:ext>
                  </a:extLst>
                </a:gridCol>
                <a:gridCol w="1546279">
                  <a:extLst>
                    <a:ext uri="{9D8B030D-6E8A-4147-A177-3AD203B41FA5}">
                      <a16:colId xmlns:a16="http://schemas.microsoft.com/office/drawing/2014/main" val="3685272651"/>
                    </a:ext>
                  </a:extLst>
                </a:gridCol>
                <a:gridCol w="1500701">
                  <a:extLst>
                    <a:ext uri="{9D8B030D-6E8A-4147-A177-3AD203B41FA5}">
                      <a16:colId xmlns:a16="http://schemas.microsoft.com/office/drawing/2014/main" val="4173772709"/>
                    </a:ext>
                  </a:extLst>
                </a:gridCol>
              </a:tblGrid>
              <a:tr h="578305">
                <a:tc>
                  <a:txBody>
                    <a:bodyPr/>
                    <a:lstStyle/>
                    <a:p>
                      <a:pPr algn="just">
                        <a:spcAft>
                          <a:spcPts val="0"/>
                        </a:spcAft>
                      </a:pPr>
                      <a:r>
                        <a:rPr lang="en-US" sz="2400" kern="100">
                          <a:effectLst/>
                        </a:rPr>
                        <a:t>IP </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62454627"/>
                  </a:ext>
                </a:extLst>
              </a:tr>
              <a:tr h="578305">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79.4</a:t>
                      </a:r>
                      <a:endParaRPr lang="ja-JP" sz="2400" kern="100" dirty="0">
                        <a:effectLst/>
                        <a:latin typeface="Century" panose="02040604050505020304" pitchFamily="18" charset="0"/>
                      </a:endParaRPr>
                    </a:p>
                  </a:txBody>
                  <a:tcPr marL="68580" marR="68580" marT="0" marB="0"/>
                </a:tc>
                <a:tc>
                  <a:txBody>
                    <a:bodyPr/>
                    <a:lstStyle/>
                    <a:p>
                      <a:r>
                        <a:rPr lang="en-US" sz="2400" kern="100">
                          <a:effectLst/>
                        </a:rPr>
                        <a:t>50.0</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66.7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65.4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58269978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046561385"/>
              </p:ext>
            </p:extLst>
          </p:nvPr>
        </p:nvGraphicFramePr>
        <p:xfrm>
          <a:off x="628647" y="4370186"/>
          <a:ext cx="7886701" cy="1941712"/>
        </p:xfrm>
        <a:graphic>
          <a:graphicData uri="http://schemas.openxmlformats.org/drawingml/2006/table">
            <a:tbl>
              <a:tblPr firstRow="1" firstCol="1" bandRow="1">
                <a:tableStyleId>{5C22544A-7EE6-4342-B048-85BDC9FD1C3A}</a:tableStyleId>
              </a:tblPr>
              <a:tblGrid>
                <a:gridCol w="1889085">
                  <a:extLst>
                    <a:ext uri="{9D8B030D-6E8A-4147-A177-3AD203B41FA5}">
                      <a16:colId xmlns:a16="http://schemas.microsoft.com/office/drawing/2014/main" val="983642118"/>
                    </a:ext>
                  </a:extLst>
                </a:gridCol>
                <a:gridCol w="1265089">
                  <a:extLst>
                    <a:ext uri="{9D8B030D-6E8A-4147-A177-3AD203B41FA5}">
                      <a16:colId xmlns:a16="http://schemas.microsoft.com/office/drawing/2014/main" val="849238902"/>
                    </a:ext>
                  </a:extLst>
                </a:gridCol>
                <a:gridCol w="1577509">
                  <a:extLst>
                    <a:ext uri="{9D8B030D-6E8A-4147-A177-3AD203B41FA5}">
                      <a16:colId xmlns:a16="http://schemas.microsoft.com/office/drawing/2014/main" val="3939108311"/>
                    </a:ext>
                  </a:extLst>
                </a:gridCol>
                <a:gridCol w="1577509">
                  <a:extLst>
                    <a:ext uri="{9D8B030D-6E8A-4147-A177-3AD203B41FA5}">
                      <a16:colId xmlns:a16="http://schemas.microsoft.com/office/drawing/2014/main" val="405848246"/>
                    </a:ext>
                  </a:extLst>
                </a:gridCol>
                <a:gridCol w="1577509">
                  <a:extLst>
                    <a:ext uri="{9D8B030D-6E8A-4147-A177-3AD203B41FA5}">
                      <a16:colId xmlns:a16="http://schemas.microsoft.com/office/drawing/2014/main" val="1807252117"/>
                    </a:ext>
                  </a:extLst>
                </a:gridCol>
              </a:tblGrid>
              <a:tr h="485428">
                <a:tc>
                  <a:txBody>
                    <a:bodyPr/>
                    <a:lstStyle/>
                    <a:p>
                      <a:pPr algn="just">
                        <a:spcAft>
                          <a:spcPts val="0"/>
                        </a:spcAft>
                      </a:pPr>
                      <a:r>
                        <a:rPr lang="en-US" sz="2400" kern="100">
                          <a:effectLst/>
                        </a:rPr>
                        <a:t>IP</a:t>
                      </a:r>
                      <a:r>
                        <a:rPr lang="ja-JP" sz="2400" kern="100">
                          <a:effectLst/>
                        </a:rPr>
                        <a:t>アドレス</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1</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2</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3</a:t>
                      </a:r>
                      <a:r>
                        <a:rPr lang="ja-JP" sz="2400" kern="100">
                          <a:effectLst/>
                        </a:rPr>
                        <a:t>回目</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ja-JP" sz="2400" kern="100">
                          <a:effectLst/>
                        </a:rPr>
                        <a:t>平均</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815915200"/>
                  </a:ext>
                </a:extLst>
              </a:tr>
              <a:tr h="485428">
                <a:tc>
                  <a:txBody>
                    <a:bodyPr/>
                    <a:lstStyle/>
                    <a:p>
                      <a:pPr algn="just">
                        <a:spcAft>
                          <a:spcPts val="0"/>
                        </a:spcAft>
                      </a:pPr>
                      <a:r>
                        <a:rPr lang="en-US" sz="2400" kern="100">
                          <a:effectLst/>
                        </a:rPr>
                        <a:t>192.168.5.2</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41.7</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48739267"/>
                  </a:ext>
                </a:extLst>
              </a:tr>
              <a:tr h="485428">
                <a:tc>
                  <a:txBody>
                    <a:bodyPr/>
                    <a:lstStyle/>
                    <a:p>
                      <a:pPr algn="just">
                        <a:spcAft>
                          <a:spcPts val="0"/>
                        </a:spcAft>
                      </a:pPr>
                      <a:r>
                        <a:rPr lang="en-US" sz="2400" kern="100">
                          <a:effectLst/>
                        </a:rPr>
                        <a:t>192.168.5.3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a:effectLst/>
                        </a:rPr>
                        <a:t> </a:t>
                      </a:r>
                      <a:endParaRPr lang="ja-JP" sz="2400" kern="100">
                        <a:effectLst/>
                        <a:latin typeface="Century" panose="02040604050505020304" pitchFamily="18" charset="0"/>
                      </a:endParaRPr>
                    </a:p>
                  </a:txBody>
                  <a:tcPr marL="68580" marR="68580" marT="0" marB="0"/>
                </a:tc>
                <a:tc>
                  <a:txBody>
                    <a:bodyPr/>
                    <a:lstStyle/>
                    <a:p>
                      <a:pPr algn="just">
                        <a:spcAft>
                          <a:spcPts val="0"/>
                        </a:spcAft>
                      </a:pPr>
                      <a:r>
                        <a:rPr lang="en-US" sz="2400" kern="100">
                          <a:effectLst/>
                        </a:rPr>
                        <a:t>78.3</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53.9</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7842064"/>
                  </a:ext>
                </a:extLst>
              </a:tr>
              <a:tr h="485428">
                <a:tc>
                  <a:txBody>
                    <a:bodyPr/>
                    <a:lstStyle/>
                    <a:p>
                      <a:pPr algn="just">
                        <a:spcAft>
                          <a:spcPts val="0"/>
                        </a:spcAft>
                      </a:pPr>
                      <a:r>
                        <a:rPr lang="en-US" sz="2400" kern="100">
                          <a:effectLst/>
                        </a:rPr>
                        <a:t>192.168.5.4</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a:effectLst/>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sz="2400" kern="100" dirty="0">
                          <a:effectLst/>
                        </a:rPr>
                        <a:t> </a:t>
                      </a:r>
                      <a:endParaRPr lang="ja-JP" sz="2400" kern="100" dirty="0">
                        <a:effectLst/>
                        <a:latin typeface="Century" panose="02040604050505020304" pitchFamily="18" charset="0"/>
                      </a:endParaRPr>
                    </a:p>
                  </a:txBody>
                  <a:tcPr marL="68580" marR="68580" marT="0" marB="0"/>
                </a:tc>
                <a:tc>
                  <a:txBody>
                    <a:bodyPr/>
                    <a:lstStyle/>
                    <a:p>
                      <a:pPr algn="just">
                        <a:spcAft>
                          <a:spcPts val="0"/>
                        </a:spcAft>
                      </a:pPr>
                      <a:r>
                        <a:rPr lang="en-US" sz="2400" kern="100" dirty="0">
                          <a:effectLst/>
                        </a:rPr>
                        <a:t>41.7</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140410429"/>
                  </a:ext>
                </a:extLst>
              </a:tr>
            </a:tbl>
          </a:graphicData>
        </a:graphic>
      </p:graphicFrame>
    </p:spTree>
    <p:extLst>
      <p:ext uri="{BB962C8B-B14F-4D97-AF65-F5344CB8AC3E}">
        <p14:creationId xmlns:p14="http://schemas.microsoft.com/office/powerpoint/2010/main" val="3157650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lang="ja-JP" altLang="en-US" dirty="0"/>
              <a:t>実験では</a:t>
            </a:r>
            <a:r>
              <a:rPr lang="ja-JP" altLang="ja-JP" dirty="0" smtClean="0"/>
              <a:t>本システム</a:t>
            </a:r>
            <a:r>
              <a:rPr lang="ja-JP" altLang="ja-JP" dirty="0"/>
              <a:t>を導入することで楽曲ジャンル推定モデルの作成及びジャンル推定処理を行うことでかかる全体の処理時間は大幅に減少したことが確認できた</a:t>
            </a:r>
            <a:r>
              <a:rPr lang="ja-JP" altLang="ja-JP" dirty="0" smtClean="0"/>
              <a:t>．</a:t>
            </a:r>
            <a:endParaRPr lang="en-US" altLang="ja-JP" dirty="0" smtClean="0"/>
          </a:p>
          <a:p>
            <a:pPr marL="0" indent="0" algn="just">
              <a:buNone/>
            </a:pPr>
            <a:r>
              <a:rPr lang="ja-JP" altLang="ja-JP" dirty="0" smtClean="0"/>
              <a:t>しかし</a:t>
            </a:r>
            <a:r>
              <a:rPr lang="ja-JP" altLang="ja-JP" dirty="0"/>
              <a:t>，ジャンル分類精度に関して</a:t>
            </a:r>
            <a:r>
              <a:rPr lang="ja-JP" altLang="ja-JP" dirty="0" smtClean="0"/>
              <a:t>は向上</a:t>
            </a:r>
            <a:r>
              <a:rPr lang="ja-JP" altLang="ja-JP" dirty="0"/>
              <a:t>したというような結果は得ることができなかった</a:t>
            </a:r>
            <a:r>
              <a:rPr lang="ja-JP"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r>
              <a:rPr lang="ja-JP" altLang="en-US" dirty="0" smtClean="0"/>
              <a:t>の</a:t>
            </a:r>
            <a:r>
              <a:rPr lang="ja-JP" altLang="en-US" dirty="0" smtClean="0"/>
              <a:t>考察（要再実験）</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lang="en-US" altLang="ja-JP" dirty="0"/>
              <a:t>IP</a:t>
            </a:r>
            <a:r>
              <a:rPr lang="ja-JP" altLang="ja-JP" dirty="0"/>
              <a:t>アドレス</a:t>
            </a:r>
            <a:r>
              <a:rPr lang="ja-JP" altLang="ja-JP" dirty="0" smtClean="0"/>
              <a:t>が</a:t>
            </a:r>
            <a:r>
              <a:rPr lang="en-US" altLang="ja-JP" dirty="0"/>
              <a:t>3</a:t>
            </a:r>
            <a:r>
              <a:rPr lang="ja-JP" altLang="en-US" dirty="0"/>
              <a:t>号機</a:t>
            </a:r>
            <a:r>
              <a:rPr lang="ja-JP" altLang="ja-JP" dirty="0" smtClean="0"/>
              <a:t>の</a:t>
            </a:r>
            <a:r>
              <a:rPr lang="ja-JP" altLang="ja-JP" dirty="0"/>
              <a:t>ものだけ分類精度が比較的高いと思われる</a:t>
            </a:r>
            <a:r>
              <a:rPr lang="ja-JP" altLang="ja-JP" dirty="0" smtClean="0"/>
              <a:t>．</a:t>
            </a:r>
            <a:endParaRPr lang="en-US" altLang="ja-JP" dirty="0" smtClean="0"/>
          </a:p>
          <a:p>
            <a:pPr marL="0" indent="0" algn="just">
              <a:buNone/>
            </a:pPr>
            <a:r>
              <a:rPr lang="ja-JP" altLang="ja-JP" dirty="0" smtClean="0"/>
              <a:t>その</a:t>
            </a:r>
            <a:r>
              <a:rPr lang="ja-JP" altLang="ja-JP" dirty="0"/>
              <a:t>ため</a:t>
            </a:r>
            <a:r>
              <a:rPr lang="en-US" altLang="ja-JP" dirty="0"/>
              <a:t>1</a:t>
            </a:r>
            <a:r>
              <a:rPr lang="ja-JP" altLang="ja-JP" dirty="0"/>
              <a:t>機のみでの処理を行った場合に使用</a:t>
            </a:r>
            <a:r>
              <a:rPr lang="ja-JP" altLang="ja-JP" dirty="0" smtClean="0"/>
              <a:t>した</a:t>
            </a:r>
            <a:r>
              <a:rPr lang="en-US" altLang="ja-JP" dirty="0"/>
              <a:t>3</a:t>
            </a:r>
            <a:r>
              <a:rPr lang="ja-JP" altLang="en-US" dirty="0"/>
              <a:t>号機</a:t>
            </a:r>
            <a:r>
              <a:rPr lang="ja-JP" altLang="ja-JP" dirty="0" smtClean="0"/>
              <a:t>も</a:t>
            </a:r>
            <a:r>
              <a:rPr lang="en-US" altLang="ja-JP" dirty="0"/>
              <a:t>2</a:t>
            </a:r>
            <a:r>
              <a:rPr lang="ja-JP" altLang="en-US" dirty="0"/>
              <a:t>号機</a:t>
            </a:r>
            <a:r>
              <a:rPr lang="ja-JP" altLang="ja-JP" dirty="0" smtClean="0"/>
              <a:t>や</a:t>
            </a:r>
            <a:r>
              <a:rPr lang="en-US" altLang="ja-JP" dirty="0"/>
              <a:t>4</a:t>
            </a:r>
            <a:r>
              <a:rPr lang="ja-JP" altLang="en-US" dirty="0"/>
              <a:t>号機</a:t>
            </a:r>
            <a:r>
              <a:rPr lang="ja-JP" altLang="ja-JP" dirty="0" smtClean="0"/>
              <a:t>より</a:t>
            </a:r>
            <a:r>
              <a:rPr lang="ja-JP" altLang="ja-JP" dirty="0"/>
              <a:t>も比較的，分類精度が良いと思われる</a:t>
            </a:r>
            <a:r>
              <a:rPr lang="ja-JP" altLang="ja-JP" dirty="0" smtClean="0"/>
              <a:t>．</a:t>
            </a:r>
            <a:endParaRPr lang="en-US" altLang="ja-JP" dirty="0" smtClean="0"/>
          </a:p>
          <a:p>
            <a:pPr marL="0" indent="0" algn="just">
              <a:buNone/>
            </a:pPr>
            <a:r>
              <a:rPr lang="ja-JP" altLang="ja-JP" dirty="0" smtClean="0"/>
              <a:t>この</a:t>
            </a:r>
            <a:r>
              <a:rPr lang="ja-JP" altLang="ja-JP" dirty="0"/>
              <a:t>分類精度の違いは個体差である可能性も考えられるため，</a:t>
            </a:r>
            <a:r>
              <a:rPr lang="en-US" altLang="ja-JP" dirty="0"/>
              <a:t>1</a:t>
            </a:r>
            <a:r>
              <a:rPr lang="ja-JP" altLang="ja-JP" dirty="0"/>
              <a:t>機のみでの処理は</a:t>
            </a:r>
            <a:r>
              <a:rPr lang="en-US" altLang="ja-JP" dirty="0"/>
              <a:t>3</a:t>
            </a:r>
            <a:r>
              <a:rPr lang="ja-JP" altLang="ja-JP" dirty="0"/>
              <a:t>台それぞれで</a:t>
            </a:r>
            <a:r>
              <a:rPr lang="en-US" altLang="ja-JP" dirty="0"/>
              <a:t>3</a:t>
            </a:r>
            <a:r>
              <a:rPr lang="ja-JP" altLang="ja-JP" dirty="0"/>
              <a:t>回行ったデータを取るべきであった．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499033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marL="0" indent="0" algn="just">
              <a:lnSpc>
                <a:spcPct val="100000"/>
              </a:lnSpc>
              <a:buNone/>
            </a:pPr>
            <a:r>
              <a:rPr lang="ja-JP" altLang="ja-JP" dirty="0" smtClean="0"/>
              <a:t>本システム</a:t>
            </a:r>
            <a:r>
              <a:rPr lang="ja-JP" altLang="ja-JP" dirty="0"/>
              <a:t>でジャンル推定のできた楽曲コンテンツと動画</a:t>
            </a:r>
            <a:r>
              <a:rPr lang="ja-JP" altLang="ja-JP" dirty="0" smtClean="0"/>
              <a:t>コンテンツを</a:t>
            </a:r>
            <a:r>
              <a:rPr lang="ja-JP" altLang="ja-JP" dirty="0"/>
              <a:t>ジャンルマッチングすることで付加価値の高い動画</a:t>
            </a:r>
            <a:r>
              <a:rPr lang="ja-JP" altLang="ja-JP" dirty="0" smtClean="0"/>
              <a:t>コ</a:t>
            </a:r>
            <a:r>
              <a:rPr lang="ja-JP" altLang="en-US" dirty="0" smtClean="0"/>
              <a:t>ンテンツを提供するシステムの</a:t>
            </a:r>
            <a:r>
              <a:rPr lang="ja-JP" altLang="en-US" dirty="0" smtClean="0"/>
              <a:t>実現</a:t>
            </a:r>
            <a:r>
              <a:rPr lang="ja-JP" altLang="en-US" dirty="0" smtClean="0"/>
              <a:t>が期待される</a:t>
            </a:r>
            <a:r>
              <a:rPr lang="ja-JP" altLang="en-US" dirty="0" smtClean="0"/>
              <a:t>．</a:t>
            </a:r>
            <a:endParaRPr lang="en-US" altLang="ja-JP" dirty="0" smtClean="0"/>
          </a:p>
          <a:p>
            <a:pPr algn="just">
              <a:lnSpc>
                <a:spcPct val="100000"/>
              </a:lnSpc>
            </a:pPr>
            <a:endParaRPr lang="en-US" altLang="ja-JP" dirty="0"/>
          </a:p>
          <a:p>
            <a:pPr marL="0" indent="0" algn="just">
              <a:lnSpc>
                <a:spcPct val="100000"/>
              </a:lnSpc>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800454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110508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fontScale="77500" lnSpcReduction="20000"/>
          </a:bodyPr>
          <a:lstStyle/>
          <a:p>
            <a:pPr algn="just">
              <a:lnSpc>
                <a:spcPct val="120000"/>
              </a:lnSpc>
            </a:pPr>
            <a:r>
              <a:rPr lang="ja-JP" altLang="en-US" dirty="0" smtClean="0"/>
              <a:t>インターネットの発展や</a:t>
            </a:r>
            <a:r>
              <a:rPr lang="ja-JP" altLang="en-US" dirty="0" smtClean="0"/>
              <a:t>，モバイル</a:t>
            </a:r>
            <a:r>
              <a:rPr lang="ja-JP" altLang="en-US" dirty="0" smtClean="0"/>
              <a:t>端末の普及によりソーシャルネットワーキング</a:t>
            </a:r>
            <a:r>
              <a:rPr lang="ja-JP" altLang="en-US" dirty="0"/>
              <a:t>サービス</a:t>
            </a:r>
            <a:r>
              <a:rPr lang="en-US" altLang="ja-JP" dirty="0" smtClean="0"/>
              <a:t>(</a:t>
            </a:r>
            <a:r>
              <a:rPr lang="en-US" altLang="ja-JP" dirty="0"/>
              <a:t>Social Networking Service, SNS</a:t>
            </a:r>
            <a:r>
              <a:rPr lang="en-US" altLang="ja-JP" dirty="0" smtClean="0"/>
              <a:t>)</a:t>
            </a:r>
            <a:r>
              <a:rPr lang="ja-JP" altLang="en-US" dirty="0" smtClean="0"/>
              <a:t>が大きく</a:t>
            </a:r>
            <a:r>
              <a:rPr lang="ja-JP" altLang="en-US" dirty="0" smtClean="0"/>
              <a:t>発展</a:t>
            </a:r>
            <a:r>
              <a:rPr lang="ja-JP" altLang="en-US" dirty="0"/>
              <a:t>を遂げた</a:t>
            </a:r>
            <a:r>
              <a:rPr lang="ja-JP" altLang="en-US" dirty="0" smtClean="0"/>
              <a:t>．</a:t>
            </a:r>
            <a:r>
              <a:rPr lang="ja-JP" altLang="en-US" dirty="0" smtClean="0"/>
              <a:t>これに伴って音楽投稿型の</a:t>
            </a:r>
            <a:r>
              <a:rPr lang="en-US" altLang="ja-JP" dirty="0" smtClean="0"/>
              <a:t>SNS</a:t>
            </a:r>
            <a:r>
              <a:rPr lang="ja-JP" altLang="en-US" dirty="0" smtClean="0"/>
              <a:t>も同様に発展を遂げた．そのため誰でも音楽を</a:t>
            </a:r>
            <a:r>
              <a:rPr lang="en-US" altLang="ja-JP" dirty="0" smtClean="0"/>
              <a:t>SNS</a:t>
            </a:r>
            <a:r>
              <a:rPr lang="ja-JP" altLang="en-US" dirty="0" smtClean="0"/>
              <a:t>などに投稿できるようになっているため</a:t>
            </a:r>
            <a:r>
              <a:rPr lang="en-US" altLang="ja-JP" dirty="0" smtClean="0"/>
              <a:t>SNS</a:t>
            </a:r>
            <a:r>
              <a:rPr lang="ja-JP" altLang="en-US" dirty="0" smtClean="0"/>
              <a:t>などに投稿される楽曲が莫大な量になってきている．</a:t>
            </a:r>
            <a:endParaRPr lang="en-US" altLang="ja-JP" dirty="0" smtClean="0"/>
          </a:p>
          <a:p>
            <a:pPr algn="just">
              <a:lnSpc>
                <a:spcPct val="120000"/>
              </a:lnSpc>
            </a:pPr>
            <a:r>
              <a:rPr lang="en-US" altLang="ja-JP" dirty="0" smtClean="0"/>
              <a:t>SNS</a:t>
            </a:r>
            <a:r>
              <a:rPr lang="ja-JP" altLang="en-US" dirty="0" smtClean="0"/>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dirty="0" smtClean="0"/>
          </a:p>
          <a:p>
            <a:pPr marL="0" indent="0" algn="just">
              <a:lnSpc>
                <a:spcPct val="120000"/>
              </a:lnSpc>
              <a:buNone/>
            </a:pPr>
            <a:endParaRPr lang="en-US" altLang="ja-JP" dirty="0" smtClean="0"/>
          </a:p>
          <a:p>
            <a:pPr marL="0" indent="0" algn="just">
              <a:lnSpc>
                <a:spcPct val="120000"/>
              </a:lnSpc>
              <a:buNone/>
            </a:pPr>
            <a:endParaRPr lang="en-US" altLang="ja-JP" dirty="0" smtClean="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a:normAutofit/>
          </a:bodyPr>
          <a:lstStyle/>
          <a:p>
            <a:pPr marL="0" indent="0">
              <a:buNone/>
            </a:pPr>
            <a:endParaRPr kumimoji="1" lang="en-US" altLang="ja-JP" dirty="0" smtClean="0">
              <a:latin typeface="+mn-ea"/>
            </a:endParaRPr>
          </a:p>
          <a:p>
            <a:pPr marL="0" indent="0">
              <a:buNone/>
            </a:pPr>
            <a:r>
              <a:rPr lang="ja-JP" altLang="en-US" u="sng" dirty="0" smtClean="0">
                <a:latin typeface="+mn-ea"/>
              </a:rPr>
              <a:t>音楽と機械学習</a:t>
            </a:r>
            <a:endParaRPr lang="en-US" altLang="ja-JP" u="sng" dirty="0">
              <a:latin typeface="+mn-ea"/>
            </a:endParaRPr>
          </a:p>
          <a:p>
            <a:pPr marL="0" indent="0">
              <a:buNone/>
            </a:pPr>
            <a:r>
              <a:rPr lang="en-US" altLang="ja-JP" dirty="0" smtClean="0"/>
              <a:t>[2016 </a:t>
            </a:r>
            <a:r>
              <a:rPr lang="ja-JP" altLang="en-US" dirty="0" smtClean="0"/>
              <a:t>吉井</a:t>
            </a:r>
            <a:r>
              <a:rPr lang="en-US" altLang="ja-JP" dirty="0" smtClean="0"/>
              <a:t>]</a:t>
            </a:r>
            <a:r>
              <a:rPr lang="ja-JP" altLang="en-US" dirty="0" err="1" smtClean="0"/>
              <a:t>，</a:t>
            </a:r>
            <a:r>
              <a:rPr lang="en-US" altLang="ja-JP" dirty="0" smtClean="0"/>
              <a:t>[</a:t>
            </a:r>
            <a:r>
              <a:rPr lang="en-US" altLang="ja-JP" dirty="0"/>
              <a:t>2004 </a:t>
            </a:r>
            <a:r>
              <a:rPr lang="ja-JP" altLang="en-US" dirty="0"/>
              <a:t>赤江</a:t>
            </a:r>
            <a:r>
              <a:rPr lang="en-US" altLang="ja-JP" dirty="0" smtClean="0"/>
              <a:t>]</a:t>
            </a:r>
          </a:p>
          <a:p>
            <a:pPr marL="0" indent="0">
              <a:buNone/>
            </a:pPr>
            <a:endParaRPr lang="en-US" altLang="ja-JP" dirty="0">
              <a:latin typeface="+mn-ea"/>
            </a:endParaRPr>
          </a:p>
          <a:p>
            <a:pPr marL="0" indent="0">
              <a:buNone/>
            </a:pPr>
            <a:r>
              <a:rPr lang="ja-JP" altLang="en-US" u="sng" dirty="0" smtClean="0">
                <a:latin typeface="+mn-ea"/>
              </a:rPr>
              <a:t>音楽動画の印象評価データセット構築</a:t>
            </a:r>
            <a:endParaRPr lang="en-US" altLang="ja-JP" u="sng" dirty="0" smtClean="0">
              <a:latin typeface="+mn-ea"/>
            </a:endParaRPr>
          </a:p>
          <a:p>
            <a:pPr marL="0" indent="0">
              <a:buNone/>
            </a:pPr>
            <a:r>
              <a:rPr lang="en-US" altLang="ja-JP" dirty="0" smtClean="0">
                <a:latin typeface="+mn-ea"/>
              </a:rPr>
              <a:t>[2015 </a:t>
            </a:r>
            <a:r>
              <a:rPr lang="ja-JP" altLang="en-US" dirty="0" smtClean="0">
                <a:latin typeface="+mn-ea"/>
              </a:rPr>
              <a:t>大野</a:t>
            </a:r>
            <a:r>
              <a:rPr lang="en-US" altLang="ja-JP" dirty="0" smtClean="0">
                <a:latin typeface="+mn-ea"/>
              </a:rPr>
              <a:t>]</a:t>
            </a:r>
            <a:endParaRPr lang="en-US" altLang="ja-JP" dirty="0" smtClean="0">
              <a:latin typeface="+mn-ea"/>
            </a:endParaRPr>
          </a:p>
          <a:p>
            <a:pPr marL="0" indent="0">
              <a:buNone/>
            </a:pPr>
            <a:endParaRPr lang="en-US" altLang="ja-JP" dirty="0">
              <a:latin typeface="+mn-ea"/>
            </a:endParaRPr>
          </a:p>
          <a:p>
            <a:pPr marL="0" indent="0">
              <a:buNone/>
            </a:pPr>
            <a:r>
              <a:rPr lang="en-US" altLang="ja-JP" u="sng" dirty="0" smtClean="0">
                <a:latin typeface="+mn-ea"/>
              </a:rPr>
              <a:t>CNN</a:t>
            </a:r>
            <a:r>
              <a:rPr lang="ja-JP" altLang="en-US" u="sng" dirty="0" smtClean="0">
                <a:latin typeface="+mn-ea"/>
              </a:rPr>
              <a:t>を利用したジャンル推定</a:t>
            </a:r>
            <a:endParaRPr lang="en-US" altLang="ja-JP" u="sng" dirty="0" smtClean="0">
              <a:latin typeface="+mn-ea"/>
            </a:endParaRPr>
          </a:p>
          <a:p>
            <a:pPr marL="0" indent="0">
              <a:buNone/>
            </a:pPr>
            <a:r>
              <a:rPr lang="en-US" altLang="ja-JP" dirty="0" smtClean="0"/>
              <a:t>[2019 </a:t>
            </a:r>
            <a:r>
              <a:rPr lang="ja-JP" altLang="en-US" dirty="0" smtClean="0"/>
              <a:t>小林</a:t>
            </a:r>
            <a:r>
              <a:rPr lang="en-US" altLang="ja-JP" dirty="0" smtClean="0"/>
              <a:t>]</a:t>
            </a:r>
            <a:endParaRPr lang="en-US" altLang="ja-JP" u="sng" dirty="0" smtClean="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smtClean="0"/>
              <a:t>楽曲ジャンル推定には深層学習が用いられるようになっているが、計算コストが大きい</a:t>
            </a:r>
            <a:endParaRPr lang="en-US" altLang="ja-JP" dirty="0" smtClean="0"/>
          </a:p>
          <a:p>
            <a:pPr algn="just"/>
            <a:endParaRPr lang="en-US" altLang="ja-JP" dirty="0"/>
          </a:p>
          <a:p>
            <a:pPr algn="just">
              <a:lnSpc>
                <a:spcPct val="100000"/>
              </a:lnSpc>
            </a:pPr>
            <a:r>
              <a:rPr lang="ja-JP" altLang="en-US" dirty="0" smtClean="0"/>
              <a:t>楽曲ジャンル推定をユーザ投稿型の</a:t>
            </a:r>
            <a:r>
              <a:rPr lang="en-US" altLang="ja-JP" dirty="0" smtClean="0"/>
              <a:t>SNS</a:t>
            </a:r>
            <a:r>
              <a:rPr lang="ja-JP" altLang="en-US" dirty="0" smtClean="0"/>
              <a:t>などで実現する場合に分散処理が必要となっている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pic>
        <p:nvPicPr>
          <p:cNvPr id="22" name="図 21"/>
          <p:cNvPicPr/>
          <p:nvPr/>
        </p:nvPicPr>
        <p:blipFill>
          <a:blip r:embed="rId2">
            <a:extLst>
              <a:ext uri="{28A0092B-C50C-407E-A947-70E740481C1C}">
                <a14:useLocalDpi xmlns:a14="http://schemas.microsoft.com/office/drawing/2010/main" val="0"/>
              </a:ext>
            </a:extLst>
          </a:blip>
          <a:stretch>
            <a:fillRect/>
          </a:stretch>
        </p:blipFill>
        <p:spPr>
          <a:xfrm>
            <a:off x="628649" y="4953355"/>
            <a:ext cx="7592999" cy="1685983"/>
          </a:xfrm>
          <a:prstGeom prst="rect">
            <a:avLst/>
          </a:prstGeom>
        </p:spPr>
      </p:pic>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normAutofit/>
          </a:bodyPr>
          <a:lstStyle/>
          <a:p>
            <a:pPr algn="just">
              <a:lnSpc>
                <a:spcPct val="100000"/>
              </a:lnSpc>
            </a:pPr>
            <a:r>
              <a:rPr lang="en-US" altLang="ja-JP" dirty="0" smtClean="0"/>
              <a:t>SNS</a:t>
            </a:r>
            <a:r>
              <a:rPr lang="ja-JP" altLang="en-US" dirty="0" smtClean="0"/>
              <a:t>などに投稿される大量楽曲データのジャンル抽出・ジャンル推定</a:t>
            </a:r>
            <a:r>
              <a:rPr lang="ja-JP" altLang="en-US" dirty="0" smtClean="0"/>
              <a:t>処理．</a:t>
            </a:r>
            <a:endParaRPr lang="en-US" altLang="ja-JP" dirty="0" smtClean="0"/>
          </a:p>
          <a:p>
            <a:pPr marL="0" indent="0" algn="just">
              <a:buNone/>
            </a:pPr>
            <a:endParaRPr lang="en-US" altLang="ja-JP" dirty="0" smtClean="0"/>
          </a:p>
          <a:p>
            <a:pPr algn="just"/>
            <a:r>
              <a:rPr lang="ja-JP" altLang="en-US" dirty="0"/>
              <a:t>複数</a:t>
            </a:r>
            <a:r>
              <a:rPr lang="ja-JP" altLang="en-US" dirty="0" smtClean="0"/>
              <a:t>サーバを利用したラウンドロビン方式の負荷分散を導入した処理時間の短縮．</a:t>
            </a:r>
            <a:endParaRPr lang="en-US" altLang="ja-JP" dirty="0" smtClean="0"/>
          </a:p>
          <a:p>
            <a:pPr algn="just"/>
            <a:endParaRPr lang="en-US" altLang="ja-JP" dirty="0"/>
          </a:p>
          <a:p>
            <a:pPr algn="just"/>
            <a:r>
              <a:rPr lang="ja-JP" altLang="en-US" dirty="0" smtClean="0"/>
              <a:t>単機サーバと複数サーバでジャンル推定処理を行った処理時間を比較することで提案システムの実現可能性を示す．</a:t>
            </a:r>
            <a:endParaRPr lang="en-US" altLang="ja-JP" dirty="0"/>
          </a:p>
        </p:txBody>
      </p:sp>
      <p:sp>
        <p:nvSpPr>
          <p:cNvPr id="4" name="スライド番号プレースホルダー 3"/>
          <p:cNvSpPr>
            <a:spLocks noGrp="1"/>
          </p:cNvSpPr>
          <p:nvPr>
            <p:ph type="sldNum" sz="quarter" idx="12"/>
          </p:nvPr>
        </p:nvSpPr>
        <p:spPr/>
        <p:txBody>
          <a:bodyPr/>
          <a:lstStyle/>
          <a:p>
            <a:pPr algn="just"/>
            <a:fld id="{B4451160-128F-4DAD-AE29-4A8CC0E7B9E9}" type="slidenum">
              <a:rPr kumimoji="1" lang="ja-JP" altLang="en-US" smtClean="0"/>
              <a:pPr algn="just"/>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977550" y="5617940"/>
            <a:ext cx="2078951" cy="830997"/>
          </a:xfrm>
          <a:prstGeom prst="rect">
            <a:avLst/>
          </a:prstGeom>
          <a:noFill/>
        </p:spPr>
        <p:txBody>
          <a:bodyPr wrap="square" rtlCol="0">
            <a:spAutoFit/>
          </a:bodyPr>
          <a:lstStyle/>
          <a:p>
            <a:r>
              <a:rPr kumimoji="1" lang="ja-JP" altLang="en-US" sz="1600" dirty="0" smtClean="0"/>
              <a:t>複数のサーバーで</a:t>
            </a:r>
            <a:endParaRPr kumimoji="1" lang="en-US" altLang="ja-JP" sz="1600" dirty="0" smtClean="0"/>
          </a:p>
          <a:p>
            <a:r>
              <a:rPr lang="ja-JP" altLang="en-US" sz="1600" dirty="0" smtClean="0"/>
              <a:t>機械学習</a:t>
            </a:r>
            <a:r>
              <a:rPr kumimoji="1" lang="ja-JP" altLang="en-US" sz="1600" dirty="0" smtClean="0"/>
              <a:t>を利用し楽曲をジャンル</a:t>
            </a:r>
            <a:r>
              <a:rPr lang="ja-JP" altLang="en-US" sz="1600" dirty="0"/>
              <a:t>推定</a:t>
            </a:r>
            <a:endParaRPr kumimoji="1" lang="ja-JP" altLang="en-US" sz="1600" dirty="0"/>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650500"/>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629199" y="483281"/>
            <a:ext cx="2679590" cy="646331"/>
          </a:xfrm>
          <a:prstGeom prst="rect">
            <a:avLst/>
          </a:prstGeom>
          <a:noFill/>
        </p:spPr>
        <p:txBody>
          <a:bodyPr wrap="square" rtlCol="0">
            <a:spAutoFit/>
          </a:bodyPr>
          <a:lstStyle/>
          <a:p>
            <a:pPr algn="ctr"/>
            <a:r>
              <a:rPr kumimoji="1" lang="ja-JP" altLang="en-US" dirty="0" smtClean="0"/>
              <a:t>楽曲から特徴を抽出し</a:t>
            </a:r>
            <a:endParaRPr kumimoji="1" lang="en-US" altLang="ja-JP" dirty="0" smtClean="0"/>
          </a:p>
          <a:p>
            <a:pPr algn="ctr"/>
            <a:r>
              <a:rPr kumimoji="1" lang="ja-JP" altLang="en-US" dirty="0" smtClean="0"/>
              <a:t>機械学習</a:t>
            </a:r>
            <a:endParaRPr kumimoji="1" lang="ja-JP" altLang="en-US" dirty="0"/>
          </a:p>
        </p:txBody>
      </p:sp>
      <p:sp>
        <p:nvSpPr>
          <p:cNvPr id="5" name="テキスト ボックス 4"/>
          <p:cNvSpPr txBox="1"/>
          <p:nvPr/>
        </p:nvSpPr>
        <p:spPr>
          <a:xfrm>
            <a:off x="1987824" y="2830609"/>
            <a:ext cx="3808674" cy="584775"/>
          </a:xfrm>
          <a:prstGeom prst="rect">
            <a:avLst/>
          </a:prstGeom>
          <a:noFill/>
        </p:spPr>
        <p:txBody>
          <a:bodyPr wrap="square" rtlCol="0">
            <a:spAutoFit/>
          </a:bodyPr>
          <a:lstStyle/>
          <a:p>
            <a:pPr algn="ctr"/>
            <a:r>
              <a:rPr kumimoji="1" lang="ja-JP" altLang="en-US" sz="1600" dirty="0" smtClean="0"/>
              <a:t>楽曲の周波数から</a:t>
            </a:r>
            <a:endParaRPr kumimoji="1" lang="en-US" altLang="ja-JP" sz="1600" dirty="0" smtClean="0"/>
          </a:p>
          <a:p>
            <a:pPr algn="ctr"/>
            <a:r>
              <a:rPr kumimoji="1" lang="ja-JP" altLang="en-US" sz="1600" dirty="0" smtClean="0"/>
              <a:t>スペクトログラムを作成し</a:t>
            </a:r>
            <a:r>
              <a:rPr kumimoji="1" lang="en-US" altLang="ja-JP" sz="1600" dirty="0" smtClean="0"/>
              <a:t>CNN</a:t>
            </a:r>
            <a:r>
              <a:rPr kumimoji="1" lang="ja-JP" altLang="en-US" sz="1600" dirty="0" smtClean="0"/>
              <a:t>で機械学習</a:t>
            </a:r>
            <a:endParaRPr kumimoji="1" lang="ja-JP" altLang="en-US" sz="1600" dirty="0"/>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ジャンル推定された楽曲</a:t>
            </a:r>
            <a:endParaRPr kumimoji="1" lang="ja-JP" altLang="en-US" dirty="0"/>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ジャンルマッチングなどに応用</a:t>
            </a:r>
            <a:endParaRPr kumimoji="1" lang="ja-JP" altLang="en-US" dirty="0"/>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pPr marL="0" indent="0" algn="just">
              <a:buNone/>
            </a:pPr>
            <a:r>
              <a:rPr kumimoji="1" lang="ja-JP" altLang="en-US" dirty="0" smtClean="0"/>
              <a:t>単機サーバと複数サーバでジャンル推定処理を行い．その処理にかかった時間と分類精度を比較することで実現可能性を検証する．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楽曲ジャンル推定モデルの作成</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just">
              <a:lnSpc>
                <a:spcPct val="100000"/>
              </a:lnSpc>
              <a:buNone/>
            </a:pPr>
            <a:r>
              <a:rPr lang="ja-JP" altLang="ja-JP" dirty="0" smtClean="0"/>
              <a:t>ジャンル</a:t>
            </a:r>
            <a:r>
              <a:rPr lang="ja-JP" altLang="ja-JP" dirty="0"/>
              <a:t>推定モデルの作成では楽曲からメル周波数ケプストラム係数</a:t>
            </a:r>
            <a:r>
              <a:rPr lang="en-US" altLang="ja-JP" dirty="0"/>
              <a:t>(MFCC)</a:t>
            </a:r>
            <a:r>
              <a:rPr lang="ja-JP" altLang="ja-JP" dirty="0"/>
              <a:t>を特徴として抽出する</a:t>
            </a:r>
            <a:r>
              <a:rPr lang="ja-JP" altLang="ja-JP" dirty="0" smtClean="0"/>
              <a:t>．</a:t>
            </a:r>
            <a:endParaRPr lang="en-US" altLang="ja-JP" dirty="0" smtClean="0"/>
          </a:p>
          <a:p>
            <a:pPr marL="0" indent="0" algn="just">
              <a:buNone/>
            </a:pPr>
            <a:endParaRPr kumimoji="1" lang="en-US" altLang="ja-JP" dirty="0" smtClean="0"/>
          </a:p>
          <a:p>
            <a:pPr marL="0" indent="0" algn="just">
              <a:buNone/>
            </a:pPr>
            <a:endParaRPr lang="en-US" altLang="ja-JP" dirty="0"/>
          </a:p>
          <a:p>
            <a:pPr marL="0" indent="0" algn="just">
              <a:buNone/>
            </a:pPr>
            <a:endParaRPr kumimoji="1" lang="en-US" altLang="ja-JP" dirty="0" smtClean="0"/>
          </a:p>
          <a:p>
            <a:pPr marL="0" indent="0" algn="just">
              <a:buNone/>
            </a:pPr>
            <a:endParaRPr lang="en-US" altLang="ja-JP" dirty="0"/>
          </a:p>
          <a:p>
            <a:pPr marL="0" indent="0" algn="just">
              <a:buNone/>
            </a:pPr>
            <a:r>
              <a:rPr lang="ja-JP" altLang="en-US" dirty="0"/>
              <a:t>ジャンル推定モデルに使用したデータセット：</a:t>
            </a:r>
            <a:r>
              <a:rPr lang="en-US" altLang="ja-JP" dirty="0"/>
              <a:t>FMA_SMALL</a:t>
            </a: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909053899"/>
              </p:ext>
            </p:extLst>
          </p:nvPr>
        </p:nvGraphicFramePr>
        <p:xfrm>
          <a:off x="795127" y="3013543"/>
          <a:ext cx="7450375" cy="1137038"/>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6851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216540325"/>
                  </a:ext>
                </a:extLst>
              </a:tr>
              <a:tr h="568519">
                <a:tc>
                  <a:txBody>
                    <a:bodyPr/>
                    <a:lstStyle/>
                    <a:p>
                      <a:r>
                        <a:rPr kumimoji="1" lang="en-US" altLang="ja-JP" dirty="0" smtClean="0"/>
                        <a:t>Latin</a:t>
                      </a:r>
                      <a:endParaRPr kumimoji="1" lang="ja-JP" altLang="en-US" dirty="0"/>
                    </a:p>
                  </a:txBody>
                  <a:tcPr/>
                </a:tc>
                <a:tc>
                  <a:txBody>
                    <a:bodyPr/>
                    <a:lstStyle/>
                    <a:p>
                      <a:r>
                        <a:rPr kumimoji="1" lang="en-US" altLang="ja-JP" dirty="0" smtClean="0"/>
                        <a:t>Pop</a:t>
                      </a:r>
                      <a:endParaRPr kumimoji="1" lang="ja-JP" altLang="en-US" dirty="0"/>
                    </a:p>
                  </a:txBody>
                  <a:tcPr/>
                </a:tc>
                <a:tc>
                  <a:txBody>
                    <a:bodyPr/>
                    <a:lstStyle/>
                    <a:p>
                      <a:r>
                        <a:rPr kumimoji="1" lang="en-US" altLang="ja-JP" dirty="0" smtClean="0"/>
                        <a:t>Rock</a:t>
                      </a:r>
                      <a:endParaRPr kumimoji="1" lang="ja-JP" altLang="en-US" dirty="0"/>
                    </a:p>
                  </a:txBody>
                  <a:tcPr/>
                </a:tc>
                <a:tc>
                  <a:txBody>
                    <a:bodyPr/>
                    <a:lstStyle/>
                    <a:p>
                      <a:r>
                        <a:rPr kumimoji="1" lang="en-US" altLang="ja-JP" dirty="0" smtClean="0"/>
                        <a:t>Punk</a:t>
                      </a:r>
                      <a:endParaRPr kumimoji="1" lang="ja-JP" altLang="en-US" dirty="0"/>
                    </a:p>
                  </a:txBody>
                  <a:tcPr/>
                </a:tc>
                <a:tc>
                  <a:txBody>
                    <a:bodyPr/>
                    <a:lstStyle/>
                    <a:p>
                      <a:r>
                        <a:rPr kumimoji="1" lang="en-US" altLang="ja-JP" dirty="0" err="1" smtClean="0"/>
                        <a:t>Etc</a:t>
                      </a:r>
                      <a:endParaRPr kumimoji="1" lang="ja-JP" altLang="en-US" dirty="0"/>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a:t>
            </a:r>
            <a:r>
              <a:rPr lang="ja-JP" altLang="en-US" dirty="0" smtClean="0"/>
              <a:t>作成（</a:t>
            </a:r>
            <a:r>
              <a:rPr lang="en-US" altLang="ja-JP" dirty="0" smtClean="0"/>
              <a:t>MFCC</a:t>
            </a:r>
            <a:r>
              <a:rPr lang="ja-JP" altLang="en-US" dirty="0" smtClean="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smtClean="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smtClean="0"/>
              <a:t>実験では</a:t>
            </a:r>
            <a:r>
              <a:rPr kumimoji="1" lang="en-US" altLang="ja-JP" dirty="0" smtClean="0"/>
              <a:t>MFCC</a:t>
            </a:r>
            <a:r>
              <a:rPr kumimoji="1" lang="ja-JP" altLang="en-US" dirty="0" smtClean="0"/>
              <a:t>係数は</a:t>
            </a:r>
            <a:r>
              <a:rPr kumimoji="1" lang="en-US" altLang="ja-JP" dirty="0" smtClean="0"/>
              <a:t>20</a:t>
            </a:r>
            <a:r>
              <a:rPr kumimoji="1" lang="ja-JP" altLang="en-US" dirty="0" smtClean="0"/>
              <a:t>件使用しているがここでは例として</a:t>
            </a:r>
            <a:r>
              <a:rPr kumimoji="1" lang="en-US" altLang="ja-JP" dirty="0" smtClean="0"/>
              <a:t>20</a:t>
            </a:r>
            <a:r>
              <a:rPr kumimoji="1" lang="ja-JP" altLang="en-US" dirty="0" smtClean="0"/>
              <a:t>個出している</a:t>
            </a:r>
            <a:endParaRPr kumimoji="1" lang="ja-JP" altLang="en-US" dirty="0"/>
          </a:p>
        </p:txBody>
      </p:sp>
    </p:spTree>
    <p:extLst>
      <p:ext uri="{BB962C8B-B14F-4D97-AF65-F5344CB8AC3E}">
        <p14:creationId xmlns:p14="http://schemas.microsoft.com/office/powerpoint/2010/main" val="130627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3260</TotalTime>
  <Words>1283</Words>
  <Application>Microsoft Office PowerPoint</Application>
  <PresentationFormat>画面に合わせる (4:3)</PresentationFormat>
  <Paragraphs>232</Paragraphs>
  <Slides>18</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PowerPoint プレゼンテーション</vt:lpstr>
      <vt:lpstr>実験</vt:lpstr>
      <vt:lpstr>楽曲ジャンル推定モデルの作成</vt:lpstr>
      <vt:lpstr>楽曲ジャンル推定モデルの作成（MFCCデータの例）</vt:lpstr>
      <vt:lpstr>楽曲ジャンル推定モデルの作成</vt:lpstr>
      <vt:lpstr>ラウンドロビン方式を導入した 負荷分散システム</vt:lpstr>
      <vt:lpstr>実験方法</vt:lpstr>
      <vt:lpstr>実験結果（処理速度）</vt:lpstr>
      <vt:lpstr>実験結果(分類精度)</vt:lpstr>
      <vt:lpstr>実験結果</vt:lpstr>
      <vt:lpstr>実験の考察（要再実験）</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217</cp:revision>
  <cp:lastPrinted>2021-07-27T10:31:59Z</cp:lastPrinted>
  <dcterms:created xsi:type="dcterms:W3CDTF">2018-06-14T09:18:55Z</dcterms:created>
  <dcterms:modified xsi:type="dcterms:W3CDTF">2022-01-19T07:07:50Z</dcterms:modified>
</cp:coreProperties>
</file>