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98" r:id="rId12"/>
    <p:sldId id="286" r:id="rId13"/>
    <p:sldId id="288"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14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ラウンドロビンを採用した理由</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r>
              <a:rPr lang="ja-JP" altLang="ja-JP" dirty="0" smtClean="0"/>
              <a:t>．</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ジャンル推定をした意味</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例えとして好きな曲調を探すときにジャンルを使用する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従来についての</a:t>
            </a:r>
            <a:r>
              <a:rPr kumimoji="1" lang="ja-JP" altLang="en-US" dirty="0" smtClean="0"/>
              <a:t>説明</a:t>
            </a:r>
            <a:endParaRPr kumimoji="1" lang="en-US" altLang="ja-JP" dirty="0" smtClean="0"/>
          </a:p>
          <a:p>
            <a:endParaRPr kumimoji="1" lang="en-US" altLang="ja-JP" dirty="0" smtClean="0"/>
          </a:p>
          <a:p>
            <a:r>
              <a:rPr kumimoji="1" lang="ja-JP" altLang="en-US" smtClean="0"/>
              <a:t>特徴抽出とジャンル推定どちらが処理時間長い？</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277081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Autofit/>
          </a:bodyPr>
          <a:lstStyle/>
          <a:p>
            <a:pPr>
              <a:lnSpc>
                <a:spcPct val="100000"/>
              </a:lnSpc>
            </a:pPr>
            <a:r>
              <a:rPr kumimoji="1" lang="ja-JP" altLang="en-US" sz="3600" dirty="0">
                <a:latin typeface="+mn-ea"/>
                <a:ea typeface="+mn-ea"/>
              </a:rPr>
              <a:t>ラウンドロビン方式</a:t>
            </a:r>
            <a:r>
              <a:rPr kumimoji="1" lang="ja-JP" altLang="en-US" sz="3600" dirty="0" smtClean="0">
                <a:latin typeface="+mn-ea"/>
                <a:ea typeface="+mn-ea"/>
              </a:rPr>
              <a:t>の負荷</a:t>
            </a:r>
            <a:r>
              <a:rPr kumimoji="1" lang="ja-JP" altLang="en-US" sz="3600" dirty="0">
                <a:latin typeface="+mn-ea"/>
                <a:ea typeface="+mn-ea"/>
              </a:rPr>
              <a:t>分散を導入した</a:t>
            </a:r>
            <a:r>
              <a:rPr kumimoji="1" lang="en-US" altLang="ja-JP" sz="3600" dirty="0">
                <a:latin typeface="+mn-ea"/>
                <a:ea typeface="+mn-ea"/>
              </a:rPr>
              <a:t/>
            </a:r>
            <a:br>
              <a:rPr kumimoji="1" lang="en-US" altLang="ja-JP" sz="3600" dirty="0">
                <a:latin typeface="+mn-ea"/>
                <a:ea typeface="+mn-ea"/>
              </a:rPr>
            </a:br>
            <a:r>
              <a:rPr kumimoji="1" lang="en-US" altLang="ja-JP" sz="3600" dirty="0" smtClean="0">
                <a:latin typeface="+mn-ea"/>
                <a:ea typeface="+mn-ea"/>
              </a:rPr>
              <a:t>Web</a:t>
            </a:r>
            <a:r>
              <a:rPr kumimoji="1" lang="ja-JP" altLang="en-US" sz="3600" dirty="0">
                <a:latin typeface="+mn-ea"/>
                <a:ea typeface="+mn-ea"/>
              </a:rPr>
              <a:t>楽曲分類サービス</a:t>
            </a:r>
            <a:r>
              <a:rPr kumimoji="1" lang="ja-JP" altLang="en-US" sz="3600" dirty="0" smtClean="0">
                <a:latin typeface="+mn-ea"/>
                <a:ea typeface="+mn-ea"/>
              </a:rPr>
              <a:t>の</a:t>
            </a:r>
            <a:r>
              <a:rPr lang="en-US" altLang="ja-JP" sz="3600" dirty="0">
                <a:latin typeface="+mn-ea"/>
                <a:ea typeface="+mn-ea"/>
              </a:rPr>
              <a:t/>
            </a:r>
            <a:br>
              <a:rPr lang="en-US" altLang="ja-JP" sz="3600" dirty="0">
                <a:latin typeface="+mn-ea"/>
                <a:ea typeface="+mn-ea"/>
              </a:rPr>
            </a:br>
            <a:r>
              <a:rPr kumimoji="1" lang="ja-JP" altLang="en-US" sz="3600" dirty="0" smtClean="0">
                <a:latin typeface="+mn-ea"/>
                <a:ea typeface="+mn-ea"/>
              </a:rPr>
              <a:t>設計</a:t>
            </a:r>
            <a:r>
              <a:rPr kumimoji="1" lang="ja-JP" altLang="en-US" sz="3600" dirty="0">
                <a:latin typeface="+mn-ea"/>
                <a:ea typeface="+mn-ea"/>
              </a:rPr>
              <a:t>と開発</a:t>
            </a:r>
          </a:p>
        </p:txBody>
      </p:sp>
      <p:sp>
        <p:nvSpPr>
          <p:cNvPr id="3" name="サブタイトル 2"/>
          <p:cNvSpPr>
            <a:spLocks noGrp="1"/>
          </p:cNvSpPr>
          <p:nvPr>
            <p:ph type="subTitle" idx="1"/>
          </p:nvPr>
        </p:nvSpPr>
        <p:spPr>
          <a:xfrm>
            <a:off x="1143000" y="4077980"/>
            <a:ext cx="6858000" cy="1655762"/>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鷹野研究室</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学籍</a:t>
            </a:r>
            <a:r>
              <a:rPr kumimoji="1" lang="ja-JP" altLang="en-US" dirty="0" smtClean="0">
                <a:latin typeface="ＭＳ ゴシック" panose="020B0609070205080204" pitchFamily="49" charset="-128"/>
                <a:ea typeface="ＭＳ ゴシック" panose="020B0609070205080204" pitchFamily="49" charset="-128"/>
              </a:rPr>
              <a:t>番号</a:t>
            </a:r>
            <a:r>
              <a:rPr lang="ja-JP" altLang="en-US" dirty="0">
                <a:latin typeface="ＭＳ ゴシック" panose="020B0609070205080204" pitchFamily="49" charset="-128"/>
                <a:ea typeface="ＭＳ ゴシック" panose="020B0609070205080204" pitchFamily="49" charset="-128"/>
              </a:rPr>
              <a:t>：</a:t>
            </a:r>
            <a:r>
              <a:rPr kumimoji="1" lang="en-US" altLang="ja-JP" dirty="0" smtClean="0">
                <a:latin typeface="ＭＳ ゴシック" panose="020B0609070205080204" pitchFamily="49" charset="-128"/>
                <a:ea typeface="ＭＳ ゴシック" panose="020B0609070205080204" pitchFamily="49" charset="-128"/>
              </a:rPr>
              <a:t>1821144</a:t>
            </a:r>
            <a:r>
              <a:rPr lang="ja-JP" altLang="en-US" dirty="0">
                <a:latin typeface="ＭＳ ゴシック" panose="020B0609070205080204" pitchFamily="49" charset="-128"/>
                <a:ea typeface="ＭＳ ゴシック" panose="020B0609070205080204" pitchFamily="49" charset="-128"/>
              </a:rPr>
              <a:t>　</a:t>
            </a:r>
            <a:r>
              <a:rPr kumimoji="1" lang="ja-JP" altLang="en-US" dirty="0" smtClean="0">
                <a:latin typeface="ＭＳ ゴシック" panose="020B0609070205080204" pitchFamily="49" charset="-128"/>
                <a:ea typeface="ＭＳ ゴシック" panose="020B0609070205080204" pitchFamily="49" charset="-128"/>
              </a:rPr>
              <a:t>氏名</a:t>
            </a:r>
            <a:r>
              <a:rPr lang="ja-JP" altLang="en-US" dirty="0" smtClean="0">
                <a:latin typeface="ＭＳ ゴシック" panose="020B0609070205080204" pitchFamily="49" charset="-128"/>
                <a:ea typeface="ＭＳ ゴシック" panose="020B0609070205080204" pitchFamily="49" charset="-128"/>
              </a:rPr>
              <a:t>：</a:t>
            </a:r>
            <a:r>
              <a:rPr kumimoji="1" lang="ja-JP" altLang="en-US" dirty="0" smtClean="0">
                <a:latin typeface="ＭＳ ゴシック" panose="020B0609070205080204" pitchFamily="49" charset="-128"/>
                <a:ea typeface="ＭＳ ゴシック" panose="020B0609070205080204" pitchFamily="49" charset="-128"/>
              </a:rPr>
              <a:t>吉井智</a:t>
            </a:r>
            <a:r>
              <a:rPr kumimoji="1" lang="ja-JP" altLang="en-US" dirty="0">
                <a:latin typeface="ＭＳ ゴシック" panose="020B0609070205080204" pitchFamily="49" charset="-128"/>
                <a:ea typeface="ＭＳ ゴシック" panose="020B0609070205080204" pitchFamily="49" charset="-128"/>
              </a:rPr>
              <a:t>哉　</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指導教員：</a:t>
            </a:r>
            <a:r>
              <a:rPr lang="ja-JP" altLang="en-US" dirty="0" smtClean="0">
                <a:latin typeface="ＭＳ ゴシック" panose="020B0609070205080204" pitchFamily="49" charset="-128"/>
                <a:ea typeface="ＭＳ ゴシック" panose="020B0609070205080204" pitchFamily="49" charset="-128"/>
              </a:rPr>
              <a:t>鷹野孝典教授</a:t>
            </a:r>
            <a:endParaRPr lang="ja-JP" altLang="en-US"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z="2400" smtClean="0"/>
              <a:pPr/>
              <a:t>1</a:t>
            </a:fld>
            <a:endParaRPr lang="ja-JP" altLang="en-US" sz="2400" dirty="0"/>
          </a:p>
        </p:txBody>
      </p:sp>
      <p:sp>
        <p:nvSpPr>
          <p:cNvPr id="5" name="テキスト ボックス 4"/>
          <p:cNvSpPr txBox="1"/>
          <p:nvPr/>
        </p:nvSpPr>
        <p:spPr>
          <a:xfrm>
            <a:off x="1861599" y="209147"/>
            <a:ext cx="5987332"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２０２１</a:t>
            </a:r>
            <a:r>
              <a:rPr lang="ja-JP" altLang="en-US" dirty="0" smtClean="0">
                <a:latin typeface="ＭＳ ゴシック" panose="020B0609070205080204" pitchFamily="49" charset="-128"/>
                <a:ea typeface="ＭＳ ゴシック" panose="020B0609070205080204" pitchFamily="49" charset="-128"/>
              </a:rPr>
              <a:t>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１</a:t>
            </a:r>
            <a:r>
              <a:rPr kumimoji="1" lang="ja-JP" altLang="en-US" dirty="0" smtClean="0">
                <a:latin typeface="ＭＳ ゴシック" panose="020B0609070205080204" pitchFamily="49" charset="-128"/>
                <a:ea typeface="ＭＳ ゴシック" panose="020B0609070205080204" pitchFamily="49" charset="-128"/>
              </a:rPr>
              <a:t>月</a:t>
            </a:r>
            <a:r>
              <a:rPr lang="ja-JP" altLang="en-US" dirty="0">
                <a:latin typeface="ＭＳ ゴシック" panose="020B0609070205080204" pitchFamily="49" charset="-128"/>
                <a:ea typeface="ＭＳ ゴシック" panose="020B0609070205080204" pitchFamily="49" charset="-128"/>
              </a:rPr>
              <a:t>２５</a:t>
            </a:r>
            <a:r>
              <a:rPr kumimoji="1" lang="ja-JP" altLang="en-US" dirty="0" smtClean="0">
                <a:latin typeface="ＭＳ ゴシック" panose="020B0609070205080204" pitchFamily="49" charset="-128"/>
                <a:ea typeface="ＭＳ ゴシック" panose="020B0609070205080204" pitchFamily="49" charset="-128"/>
              </a:rPr>
              <a:t>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normAutofit/>
          </a:bodyPr>
          <a:lstStyle/>
          <a:p>
            <a:pPr marL="0" indent="0" algn="just">
              <a:buNone/>
            </a:pPr>
            <a:r>
              <a:rPr kumimoji="1" lang="ja-JP" altLang="en-US" sz="3200" dirty="0"/>
              <a:t>単機サーバと複数サーバ</a:t>
            </a:r>
            <a:r>
              <a:rPr kumimoji="1" lang="ja-JP" altLang="en-US" sz="3200" dirty="0" smtClean="0"/>
              <a:t>で，ジャンル</a:t>
            </a:r>
            <a:r>
              <a:rPr kumimoji="1" lang="ja-JP" altLang="en-US" sz="3200" dirty="0"/>
              <a:t>推定処理を行い．その処理にかかった時間と分類精度を比較</a:t>
            </a:r>
            <a:r>
              <a:rPr kumimoji="1" lang="ja-JP" altLang="en-US" sz="3200" dirty="0" smtClean="0"/>
              <a:t>する</a:t>
            </a:r>
            <a:r>
              <a:rPr lang="ja-JP" altLang="en-US" sz="3200" dirty="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788228394"/>
              </p:ext>
            </p:extLst>
          </p:nvPr>
        </p:nvGraphicFramePr>
        <p:xfrm>
          <a:off x="628650" y="1690689"/>
          <a:ext cx="7810500" cy="2007578"/>
        </p:xfrm>
        <a:graphic>
          <a:graphicData uri="http://schemas.openxmlformats.org/drawingml/2006/table">
            <a:tbl>
              <a:tblPr firstRow="1" bandRow="1">
                <a:tableStyleId>{16D9F66E-5EB9-4882-86FB-DCBF35E3C3E4}</a:tableStyleId>
              </a:tblPr>
              <a:tblGrid>
                <a:gridCol w="2603500">
                  <a:extLst>
                    <a:ext uri="{9D8B030D-6E8A-4147-A177-3AD203B41FA5}">
                      <a16:colId xmlns:a16="http://schemas.microsoft.com/office/drawing/2014/main" val="3152319176"/>
                    </a:ext>
                  </a:extLst>
                </a:gridCol>
                <a:gridCol w="2603500">
                  <a:extLst>
                    <a:ext uri="{9D8B030D-6E8A-4147-A177-3AD203B41FA5}">
                      <a16:colId xmlns:a16="http://schemas.microsoft.com/office/drawing/2014/main" val="4125823600"/>
                    </a:ext>
                  </a:extLst>
                </a:gridCol>
                <a:gridCol w="2603500">
                  <a:extLst>
                    <a:ext uri="{9D8B030D-6E8A-4147-A177-3AD203B41FA5}">
                      <a16:colId xmlns:a16="http://schemas.microsoft.com/office/drawing/2014/main" val="896573710"/>
                    </a:ext>
                  </a:extLst>
                </a:gridCol>
              </a:tblGrid>
              <a:tr h="363473">
                <a:tc>
                  <a:txBody>
                    <a:bodyPr/>
                    <a:lstStyle/>
                    <a:p>
                      <a:r>
                        <a:rPr kumimoji="1" lang="ja-JP" altLang="en-US" sz="2000" dirty="0" smtClean="0"/>
                        <a:t>機器名</a:t>
                      </a:r>
                      <a:endParaRPr kumimoji="1" lang="ja-JP" altLang="en-US" sz="2000" dirty="0"/>
                    </a:p>
                  </a:txBody>
                  <a:tcPr/>
                </a:tc>
                <a:tc>
                  <a:txBody>
                    <a:bodyPr/>
                    <a:lstStyle/>
                    <a:p>
                      <a:r>
                        <a:rPr kumimoji="1" lang="en-US" altLang="ja-JP" sz="2000" dirty="0" smtClean="0"/>
                        <a:t>IP</a:t>
                      </a:r>
                      <a:r>
                        <a:rPr kumimoji="1" lang="ja-JP" altLang="en-US" sz="2000" dirty="0" smtClean="0"/>
                        <a:t>アドレス</a:t>
                      </a:r>
                      <a:endParaRPr kumimoji="1" lang="ja-JP" altLang="en-US" sz="2000" dirty="0"/>
                    </a:p>
                  </a:txBody>
                  <a:tcPr/>
                </a:tc>
                <a:tc>
                  <a:txBody>
                    <a:bodyPr/>
                    <a:lstStyle/>
                    <a:p>
                      <a:r>
                        <a:rPr kumimoji="1" lang="en-US" altLang="ja-JP" sz="2000" dirty="0" smtClean="0"/>
                        <a:t>Web</a:t>
                      </a:r>
                      <a:r>
                        <a:rPr kumimoji="1" lang="ja-JP" altLang="en-US" sz="2000" dirty="0" smtClean="0"/>
                        <a:t>サーバ</a:t>
                      </a:r>
                      <a:endParaRPr kumimoji="1" lang="ja-JP" altLang="en-US" sz="2000" dirty="0"/>
                    </a:p>
                  </a:txBody>
                  <a:tcPr/>
                </a:tc>
                <a:extLst>
                  <a:ext uri="{0D108BD9-81ED-4DB2-BD59-A6C34878D82A}">
                    <a16:rowId xmlns:a16="http://schemas.microsoft.com/office/drawing/2014/main" val="4164863609"/>
                  </a:ext>
                </a:extLst>
              </a:tr>
              <a:tr h="422618">
                <a:tc>
                  <a:txBody>
                    <a:bodyPr/>
                    <a:lstStyle/>
                    <a:p>
                      <a:r>
                        <a:rPr kumimoji="1" lang="en-US" altLang="ja-JP" sz="2000" dirty="0" smtClean="0"/>
                        <a:t>Raspberry Pi1(1</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192.168.5.1</a:t>
                      </a:r>
                      <a:endParaRPr kumimoji="1" lang="ja-JP" altLang="en-US" sz="2000" dirty="0"/>
                    </a:p>
                  </a:txBody>
                  <a:tcPr/>
                </a:tc>
                <a:tc>
                  <a:txBody>
                    <a:bodyPr/>
                    <a:lstStyle/>
                    <a:p>
                      <a:r>
                        <a:rPr kumimoji="1" lang="en-US" altLang="ja-JP" sz="2000" dirty="0" smtClean="0"/>
                        <a:t>Nginx</a:t>
                      </a:r>
                      <a:endParaRPr kumimoji="1" lang="ja-JP" altLang="en-US" sz="2000" dirty="0"/>
                    </a:p>
                  </a:txBody>
                  <a:tcPr/>
                </a:tc>
                <a:extLst>
                  <a:ext uri="{0D108BD9-81ED-4DB2-BD59-A6C34878D82A}">
                    <a16:rowId xmlns:a16="http://schemas.microsoft.com/office/drawing/2014/main" val="1817902211"/>
                  </a:ext>
                </a:extLst>
              </a:tr>
              <a:tr h="363473">
                <a:tc>
                  <a:txBody>
                    <a:bodyPr/>
                    <a:lstStyle/>
                    <a:p>
                      <a:r>
                        <a:rPr kumimoji="1" lang="en-US" altLang="ja-JP" sz="2000" dirty="0" smtClean="0"/>
                        <a:t>Raspberry Pi2(2</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192.168.5.2</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1921238789"/>
                  </a:ext>
                </a:extLst>
              </a:tr>
              <a:tr h="363473">
                <a:tc>
                  <a:txBody>
                    <a:bodyPr/>
                    <a:lstStyle/>
                    <a:p>
                      <a:r>
                        <a:rPr kumimoji="1" lang="en-US" altLang="ja-JP" sz="2000" dirty="0" smtClean="0"/>
                        <a:t>Raspberry Pi3(3</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192.168.5.3</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904570528"/>
                  </a:ext>
                </a:extLst>
              </a:tr>
              <a:tr h="363473">
                <a:tc>
                  <a:txBody>
                    <a:bodyPr/>
                    <a:lstStyle/>
                    <a:p>
                      <a:r>
                        <a:rPr kumimoji="1" lang="en-US" altLang="ja-JP" sz="2000" dirty="0" smtClean="0"/>
                        <a:t>Raspberry Pi4(4</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192.168.5.4</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2023031291"/>
                  </a:ext>
                </a:extLst>
              </a:tr>
            </a:tbl>
          </a:graphicData>
        </a:graphic>
      </p:graphicFrame>
      <p:sp>
        <p:nvSpPr>
          <p:cNvPr id="5" name="テキスト ボックス 4"/>
          <p:cNvSpPr txBox="1"/>
          <p:nvPr/>
        </p:nvSpPr>
        <p:spPr>
          <a:xfrm>
            <a:off x="628650" y="4348773"/>
            <a:ext cx="7810500" cy="461665"/>
          </a:xfrm>
          <a:prstGeom prst="rect">
            <a:avLst/>
          </a:prstGeom>
          <a:noFill/>
        </p:spPr>
        <p:txBody>
          <a:bodyPr wrap="square" rtlCol="0">
            <a:spAutoFit/>
          </a:bodyPr>
          <a:lstStyle/>
          <a:p>
            <a:r>
              <a:rPr kumimoji="1" lang="en-US" altLang="ja-JP" sz="2400" dirty="0" smtClean="0"/>
              <a:t>Raspberry Pi 4B 4Gb</a:t>
            </a:r>
            <a:r>
              <a:rPr kumimoji="1" lang="ja-JP" altLang="en-US" sz="2400" dirty="0" smtClean="0"/>
              <a:t>を使用</a:t>
            </a:r>
            <a:endParaRPr kumimoji="1" lang="ja-JP" altLang="en-US" sz="2400" dirty="0"/>
          </a:p>
        </p:txBody>
      </p:sp>
    </p:spTree>
    <p:extLst>
      <p:ext uri="{BB962C8B-B14F-4D97-AF65-F5344CB8AC3E}">
        <p14:creationId xmlns:p14="http://schemas.microsoft.com/office/powerpoint/2010/main" val="86652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58857318"/>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smtClean="0">
                          <a:effectLst/>
                        </a:rPr>
                        <a:t>Param</a:t>
                      </a:r>
                      <a:r>
                        <a:rPr lang="en-US" sz="2000" kern="100" dirty="0" smtClean="0">
                          <a:effectLst/>
                        </a:rPr>
                        <a:t> </a:t>
                      </a:r>
                      <a:r>
                        <a:rPr lang="en-US" sz="2000" kern="100" dirty="0">
                          <a:effectLst/>
                        </a:rPr>
                        <a:t>#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dirty="0">
                <a:ea typeface="ＭＳ Ｐゴシック"/>
              </a:rPr>
              <a:t>件の楽曲データを利用し，</a:t>
            </a:r>
            <a:r>
              <a:rPr lang="en-US" altLang="ja-JP" dirty="0">
                <a:ea typeface="ＭＳ Ｐゴシック"/>
              </a:rPr>
              <a:t>1</a:t>
            </a:r>
            <a:r>
              <a:rPr lang="ja-JP" altLang="en-US" dirty="0">
                <a:ea typeface="ＭＳ Ｐゴシック"/>
              </a:rPr>
              <a:t>台の</a:t>
            </a:r>
            <a:r>
              <a:rPr lang="en-US" altLang="ja-JP" dirty="0">
                <a:ea typeface="ＭＳ Ｐゴシック"/>
              </a:rPr>
              <a:t>Raspberry Pi</a:t>
            </a:r>
            <a:r>
              <a:rPr lang="ja-JP" altLang="en-US" dirty="0">
                <a:ea typeface="ＭＳ Ｐゴシック"/>
              </a:rPr>
              <a:t>でジャンル推定処理を行い，処理にかかった時間の合計とジャンル推定の分類精度を計測する．</a:t>
            </a:r>
            <a:endParaRPr lang="en-US" altLang="ja-JP" dirty="0">
              <a:ea typeface="ＭＳ Ｐゴシック"/>
            </a:endParaRPr>
          </a:p>
          <a:p>
            <a:pPr marL="0" indent="0" algn="just">
              <a:buNone/>
            </a:pPr>
            <a:r>
              <a:rPr lang="ja-JP" altLang="en-US" dirty="0" smtClean="0">
                <a:ea typeface="ＭＳ Ｐゴシック"/>
              </a:rPr>
              <a:t>本システムを導入した，３台</a:t>
            </a:r>
            <a:r>
              <a:rPr lang="ja-JP" altLang="en-US" dirty="0">
                <a:ea typeface="ＭＳ Ｐゴシック"/>
              </a:rPr>
              <a:t>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dirty="0">
                <a:ea typeface="ＭＳ Ｐゴシック"/>
              </a:rPr>
              <a:t>で同処理を行い，処理にかかった時間の合計と分類精度を計測したものをそれぞれ比較する．</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56551"/>
            <a:ext cx="7886700" cy="1325563"/>
          </a:xfrm>
        </p:spPr>
        <p:txBody>
          <a:bodyPr/>
          <a:lstStyle/>
          <a:p>
            <a:r>
              <a:rPr kumimoji="1" lang="ja-JP" altLang="en-US" dirty="0">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31826003"/>
              </p:ext>
            </p:extLst>
          </p:nvPr>
        </p:nvGraphicFramePr>
        <p:xfrm>
          <a:off x="761777" y="1913361"/>
          <a:ext cx="7196837" cy="1012719"/>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endParaRPr lang="en-US" altLang="ja-JP" sz="2000" kern="100" dirty="0" err="1">
                        <a:solidFill>
                          <a:schemeClr val="tx1"/>
                        </a:solidFill>
                        <a:effectLst/>
                      </a:endParaRPr>
                    </a:p>
                  </a:txBody>
                  <a:tcPr marL="68580" marR="68580" marT="0" marB="0"/>
                </a:tc>
                <a:tc>
                  <a:txBody>
                    <a:bodyPr/>
                    <a:lstStyle/>
                    <a:p>
                      <a:pPr algn="ctr">
                        <a:spcAft>
                          <a:spcPts val="0"/>
                        </a:spcAft>
                      </a:pPr>
                      <a:r>
                        <a:rPr lang="en-US" altLang="ja-JP" sz="2000" kern="100" dirty="0" err="1" smtClean="0">
                          <a:effectLst/>
                        </a:rPr>
                        <a:t>分類</a:t>
                      </a:r>
                      <a:r>
                        <a:rPr lang="ja-JP" altLang="en-US" sz="2000" kern="100" dirty="0" smtClean="0">
                          <a:effectLst/>
                        </a:rPr>
                        <a:t>精度</a:t>
                      </a:r>
                      <a:endParaRPr lang="en-US" altLang="ja-JP" sz="2000" kern="100" dirty="0" err="1">
                        <a:solidFill>
                          <a:schemeClr val="tx1"/>
                        </a:solidFill>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192.168.5.3</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altLang="ja-JP" sz="2400" kern="100" dirty="0">
                          <a:effectLst/>
                        </a:rPr>
                        <a:t>542.65秒</a:t>
                      </a:r>
                      <a:endParaRPr lang="en-US" altLang="ja-JP" sz="2400" kern="100" dirty="0">
                        <a:solidFill>
                          <a:schemeClr val="tx1"/>
                        </a:solidFill>
                        <a:effectLst/>
                      </a:endParaRPr>
                    </a:p>
                  </a:txBody>
                  <a:tcPr marL="68580" marR="68580" marT="0" marB="0"/>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endParaRPr lang="en-US" altLang="ja-JP" sz="2400" kern="0" dirty="0">
                        <a:solidFill>
                          <a:schemeClr val="tx1"/>
                        </a:solidFill>
                        <a:effectLst/>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523220"/>
          </a:xfrm>
          <a:prstGeom prst="rect">
            <a:avLst/>
          </a:prstGeom>
          <a:noFill/>
        </p:spPr>
        <p:txBody>
          <a:bodyPr wrap="square" rtlCol="0">
            <a:spAutoFit/>
          </a:bodyPr>
          <a:lstStyle/>
          <a:p>
            <a:r>
              <a:rPr lang="ja-JP" altLang="en-US" sz="2800" dirty="0" smtClean="0"/>
              <a:t>従来の</a:t>
            </a:r>
            <a:r>
              <a:rPr kumimoji="1" lang="ja-JP" altLang="en-US" sz="2800" dirty="0" smtClean="0"/>
              <a:t>処理</a:t>
            </a:r>
            <a:endParaRPr kumimoji="1" lang="ja-JP" altLang="en-US" sz="2800" dirty="0"/>
          </a:p>
        </p:txBody>
      </p:sp>
      <p:sp>
        <p:nvSpPr>
          <p:cNvPr id="7" name="テキスト ボックス 6"/>
          <p:cNvSpPr txBox="1"/>
          <p:nvPr/>
        </p:nvSpPr>
        <p:spPr>
          <a:xfrm>
            <a:off x="583299" y="3894522"/>
            <a:ext cx="7327810" cy="523220"/>
          </a:xfrm>
          <a:prstGeom prst="rect">
            <a:avLst/>
          </a:prstGeom>
          <a:noFill/>
        </p:spPr>
        <p:txBody>
          <a:bodyPr wrap="square" rtlCol="0">
            <a:spAutoFit/>
          </a:bodyPr>
          <a:lstStyle/>
          <a:p>
            <a:r>
              <a:rPr kumimoji="1" lang="ja-JP" altLang="en-US" sz="2800" dirty="0" smtClean="0"/>
              <a:t>提案システム</a:t>
            </a:r>
            <a:endParaRPr kumimoji="1" lang="ja-JP" altLang="en-US" sz="2800" dirty="0"/>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2485811928"/>
              </p:ext>
            </p:extLst>
          </p:nvPr>
        </p:nvGraphicFramePr>
        <p:xfrm>
          <a:off x="714272" y="4369211"/>
          <a:ext cx="7196837" cy="1617905"/>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p>
                  </a:txBody>
                  <a:tcPr marL="68580" marR="68580" marT="0" marB="0"/>
                </a:tc>
                <a:tc>
                  <a:txBody>
                    <a:bodyPr/>
                    <a:lstStyle/>
                    <a:p>
                      <a:pPr algn="ctr">
                        <a:spcAft>
                          <a:spcPts val="0"/>
                        </a:spcAft>
                      </a:pPr>
                      <a:r>
                        <a:rPr lang="en-US" altLang="ja-JP" sz="2000" kern="100" dirty="0" err="1" smtClean="0">
                          <a:effectLst/>
                        </a:rPr>
                        <a:t>分類</a:t>
                      </a:r>
                      <a:r>
                        <a:rPr lang="ja-JP" altLang="en-US" sz="2000" kern="100" dirty="0" smtClean="0">
                          <a:effectLst/>
                        </a:rPr>
                        <a:t>精度</a:t>
                      </a:r>
                      <a:endParaRPr lang="en-US" altLang="ja-JP" sz="2000" kern="100" dirty="0" err="1">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192.168.5.2</a:t>
                      </a:r>
                      <a:endParaRPr lang="ja-JP" altLang="en-US" sz="2400" kern="100" dirty="0">
                        <a:effectLst/>
                      </a:endParaRPr>
                    </a:p>
                    <a:p>
                      <a:pPr lvl="0" algn="ctr">
                        <a:spcAft>
                          <a:spcPts val="0"/>
                        </a:spcAft>
                        <a:buNone/>
                      </a:pPr>
                      <a:r>
                        <a:rPr lang="en-US" sz="2400" kern="100" dirty="0">
                          <a:effectLst/>
                        </a:rPr>
                        <a:t>192.168.5.3</a:t>
                      </a:r>
                    </a:p>
                    <a:p>
                      <a:pPr lvl="0" algn="ctr">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ea typeface="ＭＳ Ｐゴシック"/>
                <a:cs typeface="Calibri Light"/>
              </a:rPr>
              <a:t>まとめ</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dirty="0" smtClean="0">
                <a:ea typeface="ＭＳ Ｐゴシック"/>
              </a:rPr>
              <a:t>本研究では，ラウンドロビン方式を導入した</a:t>
            </a:r>
            <a:r>
              <a:rPr lang="en-US" altLang="ja-JP" dirty="0" smtClean="0">
                <a:ea typeface="ＭＳ Ｐゴシック"/>
              </a:rPr>
              <a:t>Web</a:t>
            </a:r>
            <a:r>
              <a:rPr lang="ja-JP" altLang="en-US" dirty="0" smtClean="0">
                <a:ea typeface="ＭＳ Ｐゴシック"/>
              </a:rPr>
              <a:t>楽曲分類サービスを提案した．</a:t>
            </a:r>
            <a:endParaRPr lang="en-US" altLang="ja-JP" dirty="0" smtClean="0">
              <a:ea typeface="ＭＳ Ｐゴシック"/>
            </a:endParaRPr>
          </a:p>
          <a:p>
            <a:pPr marL="0" indent="0" algn="just">
              <a:buNone/>
            </a:pPr>
            <a:endParaRPr lang="en-US" altLang="ja-JP" dirty="0">
              <a:ea typeface="ＭＳ Ｐゴシック"/>
            </a:endParaRPr>
          </a:p>
          <a:p>
            <a:pPr marL="0" indent="0" algn="just">
              <a:buNone/>
            </a:pPr>
            <a:r>
              <a:rPr lang="ja-JP" altLang="en-US" dirty="0" smtClean="0">
                <a:ea typeface="ＭＳ Ｐゴシック"/>
              </a:rPr>
              <a:t>実験</a:t>
            </a:r>
            <a:r>
              <a:rPr lang="ja-JP" altLang="en-US" dirty="0">
                <a:ea typeface="ＭＳ Ｐゴシック"/>
              </a:rPr>
              <a:t>では，</a:t>
            </a:r>
            <a:r>
              <a:rPr lang="ja-JP" altLang="ja-JP" dirty="0">
                <a:ea typeface="ＭＳ Ｐゴシック"/>
              </a:rPr>
              <a:t>本システムを導入することでジャンル推定</a:t>
            </a:r>
            <a:r>
              <a:rPr lang="ja-JP" altLang="ja-JP" dirty="0" smtClean="0">
                <a:ea typeface="ＭＳ Ｐゴシック"/>
              </a:rPr>
              <a:t>処理</a:t>
            </a:r>
            <a:r>
              <a:rPr lang="ja-JP" altLang="en-US" dirty="0">
                <a:ea typeface="ＭＳ Ｐゴシック"/>
              </a:rPr>
              <a:t>に</a:t>
            </a:r>
            <a:r>
              <a:rPr lang="ja-JP" altLang="ja-JP" dirty="0" smtClean="0">
                <a:ea typeface="ＭＳ Ｐゴシック"/>
              </a:rPr>
              <a:t>かかる</a:t>
            </a:r>
            <a:r>
              <a:rPr lang="ja-JP" altLang="ja-JP" dirty="0">
                <a:ea typeface="ＭＳ Ｐゴシック"/>
              </a:rPr>
              <a:t>全体の処理時間は大幅に</a:t>
            </a:r>
            <a:r>
              <a:rPr lang="ja-JP" altLang="ja-JP" dirty="0" smtClean="0">
                <a:ea typeface="ＭＳ Ｐゴシック"/>
              </a:rPr>
              <a:t>減少</a:t>
            </a:r>
            <a:r>
              <a:rPr lang="ja-JP" altLang="en-US" dirty="0">
                <a:ea typeface="ＭＳ Ｐゴシック"/>
              </a:rPr>
              <a:t>する</a:t>
            </a:r>
            <a:r>
              <a:rPr lang="ja-JP" altLang="ja-JP" dirty="0" smtClean="0">
                <a:ea typeface="ＭＳ Ｐゴシック"/>
              </a:rPr>
              <a:t>こと</a:t>
            </a:r>
            <a:r>
              <a:rPr lang="ja-JP" altLang="ja-JP" dirty="0">
                <a:ea typeface="ＭＳ Ｐゴシック"/>
              </a:rPr>
              <a:t>が確認できた．</a:t>
            </a:r>
            <a:endParaRPr lang="en-US" altLang="ja-JP" dirty="0">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en-US" dirty="0" smtClean="0">
                <a:ea typeface="ＭＳ Ｐゴシック"/>
              </a:rPr>
              <a:t>・</a:t>
            </a:r>
            <a:r>
              <a:rPr lang="ja-JP" altLang="ja-JP" dirty="0" smtClean="0">
                <a:ea typeface="ＭＳ Ｐゴシック"/>
              </a:rPr>
              <a:t>本システム</a:t>
            </a:r>
            <a:r>
              <a:rPr lang="ja-JP" altLang="ja-JP" dirty="0">
                <a:ea typeface="ＭＳ Ｐゴシック"/>
              </a:rPr>
              <a:t>でジャンル推定のできた，楽曲コンテンツと動画コンテンツをジャンルマッチングすることで，付加価値の高い動画コ</a:t>
            </a:r>
            <a:r>
              <a:rPr lang="ja-JP" altLang="en-US" dirty="0">
                <a:ea typeface="ＭＳ Ｐゴシック"/>
              </a:rPr>
              <a:t>ンテンツを提供するシステムの</a:t>
            </a:r>
            <a:r>
              <a:rPr lang="ja-JP" altLang="en-US" dirty="0" smtClean="0">
                <a:ea typeface="ＭＳ Ｐゴシック"/>
              </a:rPr>
              <a:t>実現．</a:t>
            </a:r>
            <a:endParaRPr lang="en-US" altLang="ja-JP" dirty="0">
              <a:ea typeface="ＭＳ Ｐゴシック"/>
            </a:endParaRPr>
          </a:p>
          <a:p>
            <a:pPr marL="0" indent="0" algn="just">
              <a:lnSpc>
                <a:spcPct val="100000"/>
              </a:lnSpc>
              <a:buNone/>
            </a:pPr>
            <a:endParaRPr lang="en-US" altLang="ja-JP" dirty="0">
              <a:ea typeface="ＭＳ Ｐゴシック"/>
            </a:endParaRPr>
          </a:p>
          <a:p>
            <a:pPr marL="0" indent="0" algn="just">
              <a:lnSpc>
                <a:spcPct val="100000"/>
              </a:lnSpc>
              <a:buNone/>
            </a:pPr>
            <a:r>
              <a:rPr lang="ja-JP" altLang="en-US" dirty="0" smtClean="0">
                <a:ea typeface="ＭＳ Ｐゴシック"/>
              </a:rPr>
              <a:t>・スペクトログラムを</a:t>
            </a:r>
            <a:r>
              <a:rPr lang="en-US" altLang="ja-JP" dirty="0" smtClean="0">
                <a:ea typeface="ＭＳ Ｐゴシック"/>
              </a:rPr>
              <a:t>CNN</a:t>
            </a:r>
            <a:r>
              <a:rPr lang="ja-JP" altLang="en-US" dirty="0" smtClean="0">
                <a:ea typeface="ＭＳ Ｐゴシック"/>
              </a:rPr>
              <a:t>で機械学習することで分類精度を向上させることが期待される．</a:t>
            </a:r>
            <a:endParaRPr lang="en-US" altLang="ja-JP" dirty="0">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dirty="0">
                <a:ea typeface="ＭＳ Ｐゴシック"/>
              </a:rPr>
              <a:t>音楽投稿型</a:t>
            </a:r>
            <a:r>
              <a:rPr lang="en-US" altLang="ja-JP" dirty="0">
                <a:ea typeface="ＭＳ Ｐゴシック"/>
              </a:rPr>
              <a:t>SNS</a:t>
            </a:r>
            <a:r>
              <a:rPr lang="ja-JP" altLang="en-US" dirty="0">
                <a:ea typeface="ＭＳ Ｐゴシック"/>
              </a:rPr>
              <a:t>においては，投稿される楽曲が莫大な量になってきている．</a:t>
            </a:r>
            <a:endParaRPr lang="en-US" altLang="ja-JP" dirty="0">
              <a:ea typeface="ＭＳ Ｐゴシック"/>
            </a:endParaRPr>
          </a:p>
          <a:p>
            <a:pPr algn="just">
              <a:lnSpc>
                <a:spcPct val="120000"/>
              </a:lnSpc>
            </a:pPr>
            <a:r>
              <a:rPr lang="en-US" altLang="ja-JP" dirty="0">
                <a:ea typeface="ＭＳ Ｐゴシック"/>
              </a:rPr>
              <a:t>SNS</a:t>
            </a:r>
            <a:r>
              <a:rPr lang="ja-JP" altLang="en-US" dirty="0">
                <a:ea typeface="ＭＳ Ｐゴシック"/>
              </a:rPr>
              <a:t>に投稿される写真</a:t>
            </a:r>
            <a:r>
              <a:rPr lang="ja-JP" altLang="en-US" dirty="0" smtClean="0">
                <a:ea typeface="ＭＳ Ｐゴシック"/>
              </a:rPr>
              <a:t>から</a:t>
            </a:r>
            <a:r>
              <a:rPr lang="ja-JP" altLang="en-US" dirty="0">
                <a:ea typeface="ＭＳ Ｐゴシック"/>
              </a:rPr>
              <a:t>，</a:t>
            </a:r>
            <a:r>
              <a:rPr lang="ja-JP" altLang="en-US" dirty="0" smtClean="0">
                <a:ea typeface="ＭＳ Ｐゴシック"/>
              </a:rPr>
              <a:t>動画</a:t>
            </a:r>
            <a:r>
              <a:rPr lang="ja-JP" altLang="en-US" dirty="0">
                <a:ea typeface="ＭＳ Ｐゴシック"/>
              </a:rPr>
              <a:t>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a:t>
            </a:r>
            <a:r>
              <a:rPr lang="ja-JP" altLang="en-US" dirty="0" smtClean="0"/>
              <a:t>を，ユーザ</a:t>
            </a:r>
            <a:r>
              <a:rPr lang="ja-JP" altLang="en-US" dirty="0"/>
              <a:t>投稿型の</a:t>
            </a:r>
            <a:r>
              <a:rPr lang="en-US" altLang="ja-JP" dirty="0"/>
              <a:t>SNS</a:t>
            </a:r>
            <a:r>
              <a:rPr lang="ja-JP" altLang="en-US" dirty="0"/>
              <a:t>などで実現する場合</a:t>
            </a:r>
            <a:r>
              <a:rPr lang="ja-JP" altLang="en-US" dirty="0" smtClean="0"/>
              <a:t>に，分散</a:t>
            </a:r>
            <a:r>
              <a:rPr lang="ja-JP" altLang="en-US" dirty="0"/>
              <a:t>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a:stCxn id="5" idx="6"/>
            <a:endCxn id="8" idx="2"/>
          </p:cNvCxnSpPr>
          <p:nvPr/>
        </p:nvCxnSpPr>
        <p:spPr>
          <a:xfrm>
            <a:off x="2431855" y="4367242"/>
            <a:ext cx="1837213" cy="29451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a:stCxn id="10" idx="6"/>
            <a:endCxn id="8" idx="2"/>
          </p:cNvCxnSpPr>
          <p:nvPr/>
        </p:nvCxnSpPr>
        <p:spPr>
          <a:xfrm flipV="1">
            <a:off x="2431854" y="4661756"/>
            <a:ext cx="1837214" cy="5189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a:stCxn id="7" idx="6"/>
            <a:endCxn id="8" idx="2"/>
          </p:cNvCxnSpPr>
          <p:nvPr/>
        </p:nvCxnSpPr>
        <p:spPr>
          <a:xfrm flipV="1">
            <a:off x="2431855" y="4661756"/>
            <a:ext cx="1837213" cy="14445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a:stCxn id="9" idx="6"/>
            <a:endCxn id="13" idx="2"/>
          </p:cNvCxnSpPr>
          <p:nvPr/>
        </p:nvCxnSpPr>
        <p:spPr>
          <a:xfrm flipV="1">
            <a:off x="4872125" y="4367241"/>
            <a:ext cx="1542698" cy="12762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a:stCxn id="9" idx="6"/>
            <a:endCxn id="12" idx="2"/>
          </p:cNvCxnSpPr>
          <p:nvPr/>
        </p:nvCxnSpPr>
        <p:spPr>
          <a:xfrm flipV="1">
            <a:off x="4872125" y="5236764"/>
            <a:ext cx="1542698" cy="40671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a:stCxn id="10" idx="6"/>
            <a:endCxn id="9" idx="2"/>
          </p:cNvCxnSpPr>
          <p:nvPr/>
        </p:nvCxnSpPr>
        <p:spPr>
          <a:xfrm>
            <a:off x="2431854" y="5180665"/>
            <a:ext cx="1837215"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a:stCxn id="9" idx="6"/>
            <a:endCxn id="11" idx="2"/>
          </p:cNvCxnSpPr>
          <p:nvPr/>
        </p:nvCxnSpPr>
        <p:spPr>
          <a:xfrm>
            <a:off x="4872125" y="5643475"/>
            <a:ext cx="1542699" cy="4628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a:stCxn id="7" idx="6"/>
            <a:endCxn id="9" idx="2"/>
          </p:cNvCxnSpPr>
          <p:nvPr/>
        </p:nvCxnSpPr>
        <p:spPr>
          <a:xfrm flipV="1">
            <a:off x="2431855" y="5643475"/>
            <a:ext cx="1837214"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a:stCxn id="9" idx="2"/>
            <a:endCxn id="5" idx="6"/>
          </p:cNvCxnSpPr>
          <p:nvPr/>
        </p:nvCxnSpPr>
        <p:spPr>
          <a:xfrm flipH="1" flipV="1">
            <a:off x="2431855" y="4367242"/>
            <a:ext cx="1837214" cy="127623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a:stCxn id="8" idx="6"/>
            <a:endCxn id="11" idx="2"/>
          </p:cNvCxnSpPr>
          <p:nvPr/>
        </p:nvCxnSpPr>
        <p:spPr>
          <a:xfrm>
            <a:off x="4872124" y="4661756"/>
            <a:ext cx="1542700" cy="144452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a:stCxn id="8" idx="6"/>
            <a:endCxn id="12" idx="2"/>
          </p:cNvCxnSpPr>
          <p:nvPr/>
        </p:nvCxnSpPr>
        <p:spPr>
          <a:xfrm>
            <a:off x="4872124" y="4661756"/>
            <a:ext cx="1542699" cy="57500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a:stCxn id="8" idx="6"/>
            <a:endCxn id="13" idx="2"/>
          </p:cNvCxnSpPr>
          <p:nvPr/>
        </p:nvCxnSpPr>
        <p:spPr>
          <a:xfrm flipV="1">
            <a:off x="4872124" y="4367241"/>
            <a:ext cx="1542699" cy="29451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dirty="0">
                <a:ea typeface="ＭＳ Ｐゴシック"/>
              </a:rPr>
              <a:t>などに投稿される大量楽曲データ</a:t>
            </a:r>
            <a:r>
              <a:rPr lang="ja-JP" altLang="en-US" dirty="0" smtClean="0">
                <a:ea typeface="ＭＳ Ｐゴシック"/>
              </a:rPr>
              <a:t>の特徴抽出</a:t>
            </a:r>
            <a:r>
              <a:rPr lang="ja-JP" altLang="en-US" dirty="0">
                <a:ea typeface="ＭＳ Ｐゴシック"/>
              </a:rPr>
              <a:t>・ジャンル推定処理を行う．</a:t>
            </a:r>
            <a:endParaRPr lang="en-US" altLang="ja-JP" dirty="0">
              <a:ea typeface="ＭＳ Ｐゴシック"/>
            </a:endParaRPr>
          </a:p>
          <a:p>
            <a:pPr marL="0" indent="0" algn="just">
              <a:buNone/>
            </a:pPr>
            <a:endParaRPr lang="en-US" altLang="ja-JP" dirty="0"/>
          </a:p>
          <a:p>
            <a:pPr algn="just"/>
            <a:r>
              <a:rPr lang="ja-JP" altLang="en-US" dirty="0">
                <a:ea typeface="ＭＳ Ｐゴシック"/>
              </a:rPr>
              <a:t>複数サーバを利用したラウンドロビン方式の負荷分散を</a:t>
            </a:r>
            <a:r>
              <a:rPr lang="ja-JP" altLang="en-US" dirty="0" smtClean="0">
                <a:ea typeface="ＭＳ Ｐゴシック"/>
              </a:rPr>
              <a:t>導入</a:t>
            </a:r>
            <a:r>
              <a:rPr lang="ja-JP" altLang="en-US" dirty="0">
                <a:ea typeface="ＭＳ Ｐゴシック"/>
              </a:rPr>
              <a:t>することで</a:t>
            </a:r>
            <a:r>
              <a:rPr lang="ja-JP" altLang="en-US" dirty="0" smtClean="0">
                <a:ea typeface="ＭＳ Ｐゴシック"/>
              </a:rPr>
              <a:t>処理</a:t>
            </a:r>
            <a:r>
              <a:rPr lang="ja-JP" altLang="en-US" dirty="0">
                <a:ea typeface="ＭＳ Ｐゴシック"/>
              </a:rPr>
              <a:t>時間の短縮を狙う．</a:t>
            </a:r>
            <a:endParaRPr lang="en-US" altLang="ja-JP" dirty="0">
              <a:ea typeface="ＭＳ Ｐゴシック"/>
            </a:endParaRPr>
          </a:p>
          <a:p>
            <a:pPr algn="just"/>
            <a:endParaRPr lang="en-US" altLang="ja-JP" dirty="0"/>
          </a:p>
          <a:p>
            <a:pPr algn="just"/>
            <a:r>
              <a:rPr lang="ja-JP" altLang="en-US" dirty="0">
                <a:ea typeface="ＭＳ Ｐゴシック"/>
              </a:rPr>
              <a:t>単一サーバと複数サーバとの処理時間・分類制度の比較による評価を行う．</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5</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2444125"/>
            <a:ext cx="1570748" cy="35183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7094991" y="2444125"/>
            <a:ext cx="1533978" cy="3506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solidFill>
                  <a:schemeClr val="tx1"/>
                </a:solidFill>
                <a:ea typeface="ＭＳ Ｐゴシック"/>
                <a:cs typeface="Calibri"/>
              </a:rPr>
              <a:t>出力</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3825455" y="199527"/>
            <a:ext cx="5264990" cy="136062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dist"/>
            <a:r>
              <a:rPr lang="ja-JP" sz="2400" dirty="0">
                <a:ea typeface="ＭＳ Ｐゴシック"/>
                <a:cs typeface="Calibri"/>
              </a:rPr>
              <a:t>本研究ではラウンドロビン方式を導入したWeb楽曲</a:t>
            </a:r>
            <a:r>
              <a:rPr lang="ja-JP" sz="2400" dirty="0" smtClean="0">
                <a:ea typeface="ＭＳ Ｐゴシック"/>
                <a:cs typeface="Calibri"/>
              </a:rPr>
              <a:t>分類サービス</a:t>
            </a:r>
            <a:r>
              <a:rPr lang="ja-JP" sz="2400" dirty="0">
                <a:ea typeface="ＭＳ Ｐゴシック"/>
                <a:cs typeface="Calibri"/>
              </a:rPr>
              <a:t>を提案する</a:t>
            </a:r>
            <a:endParaRPr lang="en-US" altLang="ja-JP" sz="2400" dirty="0">
              <a:ea typeface="ＭＳ Ｐゴシック"/>
              <a:cs typeface="Calibri"/>
            </a:endParaRPr>
          </a:p>
        </p:txBody>
      </p:sp>
      <p:cxnSp>
        <p:nvCxnSpPr>
          <p:cNvPr id="22" name="直線矢印コネクタ 21"/>
          <p:cNvCxnSpPr>
            <a:endCxn id="7" idx="1"/>
          </p:cNvCxnSpPr>
          <p:nvPr/>
        </p:nvCxnSpPr>
        <p:spPr>
          <a:xfrm flipV="1">
            <a:off x="1694196" y="2934985"/>
            <a:ext cx="686819" cy="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a:stCxn id="6" idx="3"/>
            <a:endCxn id="8" idx="1"/>
          </p:cNvCxnSpPr>
          <p:nvPr/>
        </p:nvCxnSpPr>
        <p:spPr>
          <a:xfrm flipV="1">
            <a:off x="1677158" y="4197193"/>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5932236" y="2923056"/>
            <a:ext cx="1162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677158" y="5558489"/>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932236" y="5423310"/>
            <a:ext cx="1162755" cy="27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8" idx="3"/>
            <a:endCxn id="17" idx="1"/>
          </p:cNvCxnSpPr>
          <p:nvPr/>
        </p:nvCxnSpPr>
        <p:spPr>
          <a:xfrm flipV="1">
            <a:off x="5915198" y="4197192"/>
            <a:ext cx="11797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084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3" y="1264442"/>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22189" y="2013510"/>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302408" y="2017584"/>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22189" y="358335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3" y="4306128"/>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81694" y="3583351"/>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smtClean="0">
                <a:solidFill>
                  <a:schemeClr val="tx1"/>
                </a:solidFill>
                <a:ea typeface="ＭＳ Ｐゴシック"/>
              </a:rPr>
              <a:t>モデル</a:t>
            </a:r>
            <a:endParaRPr kumimoji="1" lang="en-US" altLang="ja-JP" dirty="0" smtClean="0">
              <a:solidFill>
                <a:schemeClr val="tx1"/>
              </a:solidFill>
              <a:ea typeface="ＭＳ Ｐゴシック"/>
            </a:endParaRPr>
          </a:p>
          <a:p>
            <a:pPr algn="ctr"/>
            <a:r>
              <a:rPr kumimoji="1" lang="ja-JP" altLang="en-US" dirty="0" smtClean="0">
                <a:solidFill>
                  <a:schemeClr val="tx1"/>
                </a:solidFill>
                <a:ea typeface="ＭＳ Ｐゴシック"/>
              </a:rPr>
              <a:t>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ja-JP" altLang="en-US" dirty="0">
              <a:ea typeface="ＭＳ Ｐゴシック"/>
              <a:cs typeface="Calibri"/>
            </a:endParaRPr>
          </a:p>
          <a:p>
            <a:pPr algn="ctr"/>
            <a:r>
              <a:rPr lang="ja-JP" altLang="en-US" dirty="0" smtClean="0">
                <a:solidFill>
                  <a:schemeClr val="tx1"/>
                </a:solidFill>
                <a:ea typeface="ＭＳ Ｐゴシック"/>
              </a:rPr>
              <a:t>ジャンル</a:t>
            </a:r>
            <a:endParaRPr lang="en-US" altLang="ja-JP" dirty="0" smtClean="0">
              <a:solidFill>
                <a:schemeClr val="tx1"/>
              </a:solidFill>
              <a:ea typeface="ＭＳ Ｐゴシック"/>
            </a:endParaRPr>
          </a:p>
          <a:p>
            <a:pPr algn="ctr"/>
            <a:r>
              <a:rPr lang="ja-JP" altLang="en-US" dirty="0" smtClean="0">
                <a:solidFill>
                  <a:schemeClr val="tx1"/>
                </a:solidFill>
                <a:ea typeface="ＭＳ Ｐゴシック"/>
              </a:rPr>
              <a:t>推定</a:t>
            </a:r>
            <a:endParaRPr lang="ja-JP" altLang="en-US" dirty="0">
              <a:solidFill>
                <a:schemeClr val="tx1"/>
              </a:solidFill>
              <a:ea typeface="ＭＳ Ｐゴシック"/>
              <a:cs typeface="Calibri"/>
            </a:endParaRPr>
          </a:p>
        </p:txBody>
      </p:sp>
      <p:sp>
        <p:nvSpPr>
          <p:cNvPr id="7" name="正方形/長方形 6"/>
          <p:cNvSpPr/>
          <p:nvPr/>
        </p:nvSpPr>
        <p:spPr>
          <a:xfrm>
            <a:off x="143122" y="962109"/>
            <a:ext cx="1598213" cy="44050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cxnSp>
        <p:nvCxnSpPr>
          <p:cNvPr id="11" name="直線矢印コネクタ 10"/>
          <p:cNvCxnSpPr>
            <a:endCxn id="34" idx="1"/>
          </p:cNvCxnSpPr>
          <p:nvPr/>
        </p:nvCxnSpPr>
        <p:spPr>
          <a:xfrm>
            <a:off x="1758076" y="487453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a:off x="1735796" y="2286642"/>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1777091" y="386899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a:off x="1735796" y="145580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p:nvPr/>
        </p:nvCxnSpPr>
        <p:spPr>
          <a:xfrm>
            <a:off x="5770245" y="1453540"/>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p:nvPr/>
        </p:nvCxnSpPr>
        <p:spPr>
          <a:xfrm>
            <a:off x="5770245" y="2209522"/>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p:nvPr/>
        </p:nvCxnSpPr>
        <p:spPr>
          <a:xfrm>
            <a:off x="5770245" y="386899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a:off x="5770245" y="4828538"/>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図 4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2820141"/>
            <a:ext cx="533108" cy="468784"/>
          </a:xfrm>
          <a:prstGeom prst="rect">
            <a:avLst/>
          </a:prstGeom>
        </p:spPr>
      </p:pic>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3934</TotalTime>
  <Words>1183</Words>
  <Application>Microsoft Office PowerPoint</Application>
  <PresentationFormat>画面に合わせる (4:3)</PresentationFormat>
  <Paragraphs>231</Paragraphs>
  <Slides>17</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ＭＳ ゴシック</vt:lpstr>
      <vt:lpstr>ＭＳ 明朝</vt:lpstr>
      <vt:lpstr>Arial</vt:lpstr>
      <vt:lpstr>Calibri</vt:lpstr>
      <vt:lpstr>Calibri Light</vt:lpstr>
      <vt:lpstr>Century</vt:lpstr>
      <vt:lpstr>Times New Roman</vt:lpstr>
      <vt:lpstr>Office テーマ</vt:lpstr>
      <vt:lpstr>ラウンドロビン方式の負荷分散を導入した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実験環境</vt:lpstr>
      <vt:lpstr>PowerPoint プレゼンテーション</vt:lpstr>
      <vt:lpstr>実験方法</vt:lpstr>
      <vt:lpstr>実験結果</vt:lpstr>
      <vt:lpstr>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528</cp:revision>
  <cp:lastPrinted>2021-07-27T10:31:59Z</cp:lastPrinted>
  <dcterms:created xsi:type="dcterms:W3CDTF">2018-06-14T09:18:55Z</dcterms:created>
  <dcterms:modified xsi:type="dcterms:W3CDTF">2022-01-24T11:23:43Z</dcterms:modified>
</cp:coreProperties>
</file>