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0" r:id="rId2"/>
    <p:sldId id="257" r:id="rId3"/>
    <p:sldId id="258" r:id="rId4"/>
    <p:sldId id="260" r:id="rId5"/>
    <p:sldId id="261" r:id="rId6"/>
    <p:sldId id="273" r:id="rId7"/>
    <p:sldId id="262" r:id="rId8"/>
    <p:sldId id="275" r:id="rId9"/>
    <p:sldId id="259" r:id="rId10"/>
    <p:sldId id="265" r:id="rId11"/>
    <p:sldId id="276" r:id="rId12"/>
    <p:sldId id="27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2021/11/15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84445"/>
          </a:xfrm>
        </p:spPr>
        <p:txBody>
          <a:bodyPr>
            <a:normAutofit fontScale="90000"/>
          </a:bodyPr>
          <a:lstStyle/>
          <a:p>
            <a:r>
              <a:rPr kumimoji="1" lang="en-US" altLang="ja-JP" dirty="0" smtClean="0"/>
              <a:t>Heatmap.py</a:t>
            </a:r>
            <a:endParaRPr kumimoji="1" lang="ja-JP" altLang="en-US" dirty="0"/>
          </a:p>
        </p:txBody>
      </p:sp>
      <p:sp>
        <p:nvSpPr>
          <p:cNvPr id="3" name="コンテンツ プレースホルダー 2"/>
          <p:cNvSpPr>
            <a:spLocks noGrp="1"/>
          </p:cNvSpPr>
          <p:nvPr>
            <p:ph idx="1"/>
          </p:nvPr>
        </p:nvSpPr>
        <p:spPr>
          <a:xfrm>
            <a:off x="628650" y="1288111"/>
            <a:ext cx="7886700" cy="4888852"/>
          </a:xfrm>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740105"/>
          </a:xfrm>
        </p:spPr>
        <p:txBody>
          <a:bodyPr/>
          <a:lstStyle/>
          <a:p>
            <a:r>
              <a:rPr kumimoji="1" lang="en-US" altLang="ja-JP" dirty="0" smtClean="0"/>
              <a:t>Categorize.py</a:t>
            </a:r>
            <a:endParaRPr kumimoji="1" lang="ja-JP" altLang="en-US" dirty="0"/>
          </a:p>
        </p:txBody>
      </p:sp>
      <p:sp>
        <p:nvSpPr>
          <p:cNvPr id="3" name="コンテンツ プレースホルダー 2"/>
          <p:cNvSpPr>
            <a:spLocks noGrp="1"/>
          </p:cNvSpPr>
          <p:nvPr>
            <p:ph idx="1"/>
          </p:nvPr>
        </p:nvSpPr>
        <p:spPr>
          <a:xfrm>
            <a:off x="628650" y="1200647"/>
            <a:ext cx="7886700" cy="4976316"/>
          </a:xfrm>
        </p:spPr>
        <p:txBody>
          <a:bodyPr/>
          <a:lstStyle/>
          <a:p>
            <a:pPr marL="0" indent="0">
              <a:buNone/>
            </a:pPr>
            <a:r>
              <a:rPr kumimoji="1" lang="en-US" altLang="ja-JP" dirty="0" smtClean="0"/>
              <a:t>FMA_SMALL</a:t>
            </a:r>
            <a:r>
              <a:rPr kumimoji="1" lang="ja-JP" altLang="en-US" dirty="0" smtClean="0"/>
              <a:t>というデータセットを使用し音楽ジャンル分類をするモデルの作成・学習・評価をするプログラム</a:t>
            </a:r>
            <a:r>
              <a:rPr kumimoji="1" lang="en-US" altLang="ja-JP" dirty="0" smtClean="0"/>
              <a:t>.</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177743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上記二つのプログラムで使用したパッケージ</a:t>
            </a:r>
            <a:endParaRPr kumimoji="1" lang="en-US" altLang="ja-JP" dirty="0" smtClean="0"/>
          </a:p>
          <a:p>
            <a:pPr marL="0" indent="0">
              <a:buNone/>
            </a:pPr>
            <a:endParaRPr lang="en-US" altLang="ja-JP" dirty="0"/>
          </a:p>
          <a:p>
            <a:pPr marL="0" indent="0">
              <a:buNone/>
            </a:pPr>
            <a:r>
              <a:rPr lang="ja-JP" altLang="en-US" dirty="0" smtClean="0"/>
              <a:t>音楽</a:t>
            </a:r>
            <a:r>
              <a:rPr lang="ja-JP" altLang="en-US" dirty="0"/>
              <a:t>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lnSpcReduction="10000"/>
          </a:bodyPr>
          <a:lstStyle/>
          <a:p>
            <a:pPr algn="just">
              <a:lnSpc>
                <a:spcPct val="120000"/>
              </a:lnSpc>
            </a:pPr>
            <a:r>
              <a:rPr lang="ja-JP" altLang="en-US" dirty="0"/>
              <a:t>スマートフォンなどで</a:t>
            </a:r>
            <a:r>
              <a:rPr lang="ja-JP" altLang="en-US" dirty="0" smtClean="0"/>
              <a:t>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lnSpcReduction="1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a:t>処理</a:t>
            </a:r>
            <a:r>
              <a:rPr lang="ja-JP" altLang="en-US" dirty="0" smtClean="0"/>
              <a:t>時間</a:t>
            </a:r>
            <a:r>
              <a:rPr lang="ja-JP" altLang="en-US" dirty="0"/>
              <a:t>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369332"/>
          </a:xfrm>
          <a:prstGeom prst="rect">
            <a:avLst/>
          </a:prstGeom>
          <a:noFill/>
        </p:spPr>
        <p:txBody>
          <a:bodyPr wrap="square" rtlCol="0">
            <a:spAutoFit/>
          </a:bodyPr>
          <a:lstStyle/>
          <a:p>
            <a:r>
              <a:rPr kumimoji="1" lang="ja-JP" altLang="en-US" dirty="0" smtClean="0"/>
              <a:t>・ジャンル分け・動画と音楽の合成での並列処理でしよう。</a:t>
            </a:r>
            <a:endParaRPr kumimoji="1" lang="ja-JP" altLang="en-US"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4910611" cy="891180"/>
          </a:xfrm>
        </p:spPr>
        <p:txBody>
          <a:bodyPr>
            <a:normAutofit fontScale="90000"/>
          </a:bodyPr>
          <a:lstStyle/>
          <a:p>
            <a:r>
              <a:rPr lang="ja-JP" altLang="en-US" dirty="0"/>
              <a:t>提案システムの概要</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
        <p:nvSpPr>
          <p:cNvPr id="6" name="フローチャート: 磁気ディスク 5"/>
          <p:cNvSpPr/>
          <p:nvPr/>
        </p:nvSpPr>
        <p:spPr>
          <a:xfrm>
            <a:off x="1456572" y="1671210"/>
            <a:ext cx="1518699"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音楽データベース</a:t>
            </a:r>
          </a:p>
        </p:txBody>
      </p:sp>
      <p:sp>
        <p:nvSpPr>
          <p:cNvPr id="8" name="下矢印 7"/>
          <p:cNvSpPr/>
          <p:nvPr/>
        </p:nvSpPr>
        <p:spPr>
          <a:xfrm rot="16200000">
            <a:off x="611889" y="1523290"/>
            <a:ext cx="239041" cy="10875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5460" y="1331060"/>
            <a:ext cx="2115048" cy="646331"/>
          </a:xfrm>
          <a:prstGeom prst="rect">
            <a:avLst/>
          </a:prstGeom>
          <a:noFill/>
        </p:spPr>
        <p:txBody>
          <a:bodyPr wrap="square" rtlCol="0">
            <a:spAutoFit/>
          </a:bodyPr>
          <a:lstStyle/>
          <a:p>
            <a:r>
              <a:rPr kumimoji="1" lang="ja-JP" altLang="en-US" dirty="0"/>
              <a:t>投稿された著作権フリーの音楽</a:t>
            </a:r>
          </a:p>
        </p:txBody>
      </p:sp>
      <p:sp>
        <p:nvSpPr>
          <p:cNvPr id="11" name="フローチャート: 磁気ディスク 10"/>
          <p:cNvSpPr/>
          <p:nvPr/>
        </p:nvSpPr>
        <p:spPr>
          <a:xfrm>
            <a:off x="383146" y="3646758"/>
            <a:ext cx="2146852" cy="8110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観光地推薦動画データベース</a:t>
            </a:r>
            <a:endParaRPr kumimoji="1" lang="ja-JP" altLang="en-US" dirty="0"/>
          </a:p>
        </p:txBody>
      </p:sp>
      <p:sp>
        <p:nvSpPr>
          <p:cNvPr id="12" name="下矢印 11"/>
          <p:cNvSpPr/>
          <p:nvPr/>
        </p:nvSpPr>
        <p:spPr>
          <a:xfrm rot="16200000">
            <a:off x="3482217" y="1661743"/>
            <a:ext cx="178807" cy="8299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磁気ディスク 13"/>
          <p:cNvSpPr/>
          <p:nvPr/>
        </p:nvSpPr>
        <p:spPr>
          <a:xfrm>
            <a:off x="6758857" y="1658722"/>
            <a:ext cx="2202014" cy="836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ジャンル分けされた音楽データベース</a:t>
            </a:r>
          </a:p>
        </p:txBody>
      </p:sp>
      <p:sp>
        <p:nvSpPr>
          <p:cNvPr id="15" name="右矢印 14"/>
          <p:cNvSpPr/>
          <p:nvPr/>
        </p:nvSpPr>
        <p:spPr>
          <a:xfrm>
            <a:off x="5830850" y="1924981"/>
            <a:ext cx="779412" cy="24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792025" y="4583877"/>
            <a:ext cx="2472607" cy="923330"/>
          </a:xfrm>
          <a:prstGeom prst="rect">
            <a:avLst/>
          </a:prstGeom>
          <a:noFill/>
        </p:spPr>
        <p:txBody>
          <a:bodyPr wrap="square" rtlCol="0">
            <a:spAutoFit/>
          </a:bodyPr>
          <a:lstStyle/>
          <a:p>
            <a:r>
              <a:rPr lang="ja-JP" altLang="en-US" dirty="0"/>
              <a:t>自分の主観</a:t>
            </a:r>
            <a:r>
              <a:rPr lang="ja-JP" altLang="en-US" dirty="0" smtClean="0"/>
              <a:t>で動画</a:t>
            </a:r>
            <a:r>
              <a:rPr kumimoji="1" lang="ja-JP" altLang="en-US" dirty="0" smtClean="0"/>
              <a:t>と</a:t>
            </a:r>
            <a:r>
              <a:rPr kumimoji="1" lang="ja-JP" altLang="en-US" dirty="0"/>
              <a:t>音楽のジャンルでマッチング</a:t>
            </a:r>
          </a:p>
        </p:txBody>
      </p:sp>
      <p:sp>
        <p:nvSpPr>
          <p:cNvPr id="19" name="フローチャート: 磁気ディスク 18"/>
          <p:cNvSpPr/>
          <p:nvPr/>
        </p:nvSpPr>
        <p:spPr>
          <a:xfrm>
            <a:off x="6758857" y="5480191"/>
            <a:ext cx="2202014" cy="868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BGM</a:t>
            </a:r>
            <a:r>
              <a:rPr lang="ja-JP" altLang="en-US" dirty="0"/>
              <a:t>付き観光地推薦動画データベース</a:t>
            </a:r>
            <a:endParaRPr kumimoji="1" lang="ja-JP" altLang="en-US" dirty="0"/>
          </a:p>
        </p:txBody>
      </p:sp>
      <p:sp>
        <p:nvSpPr>
          <p:cNvPr id="20" name="縦巻き 19"/>
          <p:cNvSpPr/>
          <p:nvPr/>
        </p:nvSpPr>
        <p:spPr>
          <a:xfrm>
            <a:off x="4009620" y="1469755"/>
            <a:ext cx="1750990"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音楽ジャンル</a:t>
            </a:r>
            <a:r>
              <a:rPr lang="ja-JP" altLang="en-US" dirty="0"/>
              <a:t>分けシステム</a:t>
            </a:r>
            <a:endParaRPr kumimoji="1" lang="ja-JP" altLang="en-US" dirty="0"/>
          </a:p>
        </p:txBody>
      </p:sp>
      <p:sp>
        <p:nvSpPr>
          <p:cNvPr id="21" name="縦巻き 20"/>
          <p:cNvSpPr/>
          <p:nvPr/>
        </p:nvSpPr>
        <p:spPr>
          <a:xfrm>
            <a:off x="6610261" y="3337233"/>
            <a:ext cx="2302904" cy="1213940"/>
          </a:xfrm>
          <a:prstGeom prst="vertic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動画と音楽のマッチングシステム</a:t>
            </a:r>
            <a:endParaRPr kumimoji="1" lang="ja-JP" altLang="en-US" dirty="0"/>
          </a:p>
        </p:txBody>
      </p:sp>
      <p:sp>
        <p:nvSpPr>
          <p:cNvPr id="22" name="右矢印 21"/>
          <p:cNvSpPr/>
          <p:nvPr/>
        </p:nvSpPr>
        <p:spPr>
          <a:xfrm>
            <a:off x="2822713" y="3933006"/>
            <a:ext cx="3635237" cy="238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7092564" y="4745546"/>
            <a:ext cx="1393957" cy="666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下矢印 23"/>
          <p:cNvSpPr/>
          <p:nvPr/>
        </p:nvSpPr>
        <p:spPr>
          <a:xfrm>
            <a:off x="7036905" y="2649145"/>
            <a:ext cx="1542552" cy="516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342728" y="2455311"/>
            <a:ext cx="1756094" cy="738664"/>
          </a:xfrm>
          <a:prstGeom prst="rect">
            <a:avLst/>
          </a:prstGeom>
          <a:noFill/>
        </p:spPr>
        <p:txBody>
          <a:bodyPr wrap="square" rtlCol="0">
            <a:spAutoFit/>
          </a:bodyPr>
          <a:lstStyle/>
          <a:p>
            <a:r>
              <a:rPr lang="ja-JP" altLang="en-US" sz="1400" dirty="0"/>
              <a:t>ラウンドロビンを利用し，</a:t>
            </a:r>
            <a:r>
              <a:rPr kumimoji="1" lang="ja-JP" altLang="en-US" sz="1400" dirty="0"/>
              <a:t>いくつかのサーバーに処理</a:t>
            </a:r>
            <a:r>
              <a:rPr kumimoji="1" lang="ja-JP" altLang="en-US" sz="1400" dirty="0" smtClean="0"/>
              <a:t>を分散</a:t>
            </a:r>
            <a:endParaRPr kumimoji="1" lang="ja-JP" altLang="en-US" sz="14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89" y="5412494"/>
            <a:ext cx="1745309" cy="1308982"/>
          </a:xfrm>
          <a:prstGeom prst="rect">
            <a:avLst/>
          </a:prstGeom>
        </p:spPr>
      </p:pic>
      <p:cxnSp>
        <p:nvCxnSpPr>
          <p:cNvPr id="10" name="直線コネクタ 9"/>
          <p:cNvCxnSpPr/>
          <p:nvPr/>
        </p:nvCxnSpPr>
        <p:spPr>
          <a:xfrm flipH="1">
            <a:off x="858741" y="4863342"/>
            <a:ext cx="3781590" cy="47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flipH="1">
            <a:off x="5984782" y="5301356"/>
            <a:ext cx="3524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2775502" y="5412353"/>
            <a:ext cx="2763759" cy="943997"/>
          </a:xfrm>
          <a:prstGeom prst="rect">
            <a:avLst/>
          </a:prstGeom>
          <a:noFill/>
        </p:spPr>
        <p:txBody>
          <a:bodyPr wrap="square" rtlCol="0">
            <a:spAutoFit/>
          </a:bodyPr>
          <a:lstStyle/>
          <a:p>
            <a:r>
              <a:rPr kumimoji="1" lang="ja-JP" altLang="en-US" dirty="0"/>
              <a:t>観光地から明るい印象を受けるので，“元気が出る”音楽とマッチング</a:t>
            </a:r>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646331"/>
          </a:xfrm>
          <a:prstGeom prst="rect">
            <a:avLst/>
          </a:prstGeom>
          <a:noFill/>
        </p:spPr>
        <p:txBody>
          <a:bodyPr wrap="square" rtlCol="0">
            <a:spAutoFit/>
          </a:bodyPr>
          <a:lstStyle/>
          <a:p>
            <a:r>
              <a:rPr kumimoji="1" lang="ja-JP" altLang="en-US" dirty="0" smtClean="0"/>
              <a:t>複数のサーバーで楽曲をジャンル分け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データベースに保存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観光地推薦動画</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付き観光地推薦動画</a:t>
            </a:r>
            <a:endParaRPr kumimoji="1" lang="ja-JP" altLang="en-US" dirty="0"/>
          </a:p>
        </p:txBody>
      </p: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646331"/>
          </a:xfrm>
          <a:prstGeom prst="rect">
            <a:avLst/>
          </a:prstGeom>
          <a:noFill/>
        </p:spPr>
        <p:txBody>
          <a:bodyPr wrap="square" rtlCol="0">
            <a:spAutoFit/>
          </a:bodyPr>
          <a:lstStyle/>
          <a:p>
            <a:r>
              <a:rPr kumimoji="1" lang="ja-JP" altLang="en-US" dirty="0" smtClean="0"/>
              <a:t>動画と楽曲を複数のサーバーでマッチング</a:t>
            </a:r>
            <a:endParaRPr kumimoji="1" lang="ja-JP" altLang="en-US" dirty="0"/>
          </a:p>
        </p:txBody>
      </p:sp>
    </p:spTree>
    <p:extLst>
      <p:ext uri="{BB962C8B-B14F-4D97-AF65-F5344CB8AC3E}">
        <p14:creationId xmlns:p14="http://schemas.microsoft.com/office/powerpoint/2010/main" val="241467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a:t>
            </a:r>
            <a:r>
              <a:rPr lang="ja-JP" altLang="en-US" dirty="0" smtClean="0"/>
              <a:t>など</a:t>
            </a:r>
            <a:endParaRPr lang="en-US" altLang="ja-JP" dirty="0" smtClean="0"/>
          </a:p>
          <a:p>
            <a:pPr marL="0" indent="0">
              <a:buNone/>
            </a:pPr>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012391842"/>
              </p:ext>
            </p:extLst>
          </p:nvPr>
        </p:nvGraphicFramePr>
        <p:xfrm>
          <a:off x="314325" y="3148152"/>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smtClean="0"/>
                        <a:t>Noise</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
        <p:nvSpPr>
          <p:cNvPr id="7" name="テキスト ボックス 6"/>
          <p:cNvSpPr txBox="1"/>
          <p:nvPr/>
        </p:nvSpPr>
        <p:spPr>
          <a:xfrm>
            <a:off x="314325" y="5454595"/>
            <a:ext cx="8058398" cy="369332"/>
          </a:xfrm>
          <a:prstGeom prst="rect">
            <a:avLst/>
          </a:prstGeom>
          <a:noFill/>
        </p:spPr>
        <p:txBody>
          <a:bodyPr wrap="square" rtlCol="0">
            <a:spAutoFit/>
          </a:bodyPr>
          <a:lstStyle/>
          <a:p>
            <a:r>
              <a:rPr kumimoji="1" lang="ja-JP" altLang="en-US" dirty="0" smtClean="0"/>
              <a:t>使用するデータセットに基づいて以上の１０ジャンルでマッチング</a:t>
            </a:r>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1534</TotalTime>
  <Words>571</Words>
  <Application>Microsoft Office PowerPoint</Application>
  <PresentationFormat>画面に合わせる (4:3)</PresentationFormat>
  <Paragraphs>106</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Calibri</vt:lpstr>
      <vt:lpstr>Calibri Light</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提案システムの概要</vt:lpstr>
      <vt:lpstr>PowerPoint プレゼンテーション</vt:lpstr>
      <vt:lpstr>ジャンルによる楽曲と動画のマッチング</vt:lpstr>
      <vt:lpstr>Heatmap.py</vt:lpstr>
      <vt:lpstr>Categorize.py</vt:lpstr>
      <vt:lpstr>LibROSA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126</cp:revision>
  <cp:lastPrinted>2021-07-27T10:31:59Z</cp:lastPrinted>
  <dcterms:created xsi:type="dcterms:W3CDTF">2018-06-14T09:18:55Z</dcterms:created>
  <dcterms:modified xsi:type="dcterms:W3CDTF">2021-11-14T18:58:24Z</dcterms:modified>
</cp:coreProperties>
</file>