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0" r:id="rId2"/>
    <p:sldId id="257" r:id="rId3"/>
    <p:sldId id="258" r:id="rId4"/>
    <p:sldId id="260" r:id="rId5"/>
    <p:sldId id="261" r:id="rId6"/>
    <p:sldId id="273" r:id="rId7"/>
    <p:sldId id="278" r:id="rId8"/>
    <p:sldId id="274" r:id="rId9"/>
    <p:sldId id="277" r:id="rId10"/>
    <p:sldId id="275" r:id="rId11"/>
    <p:sldId id="259" r:id="rId12"/>
    <p:sldId id="265" r:id="rId13"/>
    <p:sldId id="276"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11</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2021/12/13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5" name="グループ化 4"/>
          <p:cNvGrpSpPr/>
          <p:nvPr/>
        </p:nvGrpSpPr>
        <p:grpSpPr>
          <a:xfrm>
            <a:off x="175365" y="871011"/>
            <a:ext cx="8339985" cy="5332572"/>
            <a:chOff x="-7018" y="420074"/>
            <a:chExt cx="8339985" cy="5332572"/>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420074"/>
              <a:ext cx="8339985" cy="4420686"/>
              <a:chOff x="-7018" y="420074"/>
              <a:chExt cx="8339985" cy="4420686"/>
            </a:xfrm>
          </p:grpSpPr>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923330"/>
              </a:xfrm>
              <a:prstGeom prst="rect">
                <a:avLst/>
              </a:prstGeom>
              <a:noFill/>
            </p:spPr>
            <p:txBody>
              <a:bodyPr wrap="square" rtlCol="0">
                <a:spAutoFit/>
              </a:bodyPr>
              <a:lstStyle/>
              <a:p>
                <a:r>
                  <a:rPr kumimoji="1" lang="en-US" altLang="ja-JP" dirty="0" smtClean="0"/>
                  <a:t>1</a:t>
                </a:r>
                <a:r>
                  <a:rPr kumimoji="1" lang="ja-JP" altLang="en-US" dirty="0" err="1" smtClean="0"/>
                  <a:t>．</a:t>
                </a:r>
                <a:r>
                  <a:rPr kumimoji="1" lang="ja-JP" altLang="en-US" dirty="0" smtClean="0"/>
                  <a:t>複数</a:t>
                </a:r>
                <a:r>
                  <a:rPr kumimoji="1" lang="ja-JP" altLang="en-US" dirty="0" smtClean="0"/>
                  <a:t>のサーバーで</a:t>
                </a:r>
                <a:r>
                  <a:rPr kumimoji="1" lang="en-US" altLang="ja-JP" dirty="0" smtClean="0"/>
                  <a:t>CNN</a:t>
                </a:r>
                <a:r>
                  <a:rPr kumimoji="1" lang="ja-JP" altLang="en-US" dirty="0" smtClean="0"/>
                  <a:t>を利用し楽曲をジャンル分け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２．データベース</a:t>
                </a:r>
                <a:r>
                  <a:rPr kumimoji="1" lang="ja-JP" altLang="en-US" dirty="0" smtClean="0"/>
                  <a:t>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３．動画</a:t>
                </a:r>
                <a:r>
                  <a:rPr kumimoji="1" lang="ja-JP" altLang="en-US" dirty="0" smtClean="0"/>
                  <a:t>と楽曲を複数のサーバーでマッチング処理</a:t>
                </a:r>
                <a:endParaRPr kumimoji="1" lang="ja-JP" altLang="en-US" dirty="0"/>
              </a:p>
            </p:txBody>
          </p:sp>
        </p:grpSp>
      </p:gr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2580154"/>
          </a:xfrm>
        </p:spPr>
        <p:txBody>
          <a:bodyPr>
            <a:normAutofit fontScale="85000" lnSpcReduction="20000"/>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r>
              <a:rPr lang="en-US" altLang="ja-JP" dirty="0" smtClean="0"/>
              <a:t>:</a:t>
            </a:r>
            <a:r>
              <a:rPr lang="ja-JP" altLang="en-US" dirty="0" smtClean="0"/>
              <a:t>使用</a:t>
            </a:r>
            <a:r>
              <a:rPr lang="ja-JP" altLang="en-US" dirty="0"/>
              <a:t>するデータセットに基づいて下記の１０ジャンルでマッチング</a:t>
            </a:r>
            <a:endParaRPr lang="en-US" altLang="ja-JP" dirty="0"/>
          </a:p>
          <a:p>
            <a:endParaRPr lang="en-US" altLang="ja-JP" dirty="0"/>
          </a:p>
          <a:p>
            <a:r>
              <a:rPr lang="ja-JP" altLang="en-US" dirty="0"/>
              <a:t>ユーザーに動画とどの音楽ジャンルでマッチングしたいかを決めて</a:t>
            </a:r>
            <a:r>
              <a:rPr lang="ja-JP" altLang="en-US" dirty="0" smtClean="0"/>
              <a:t>もらう．</a:t>
            </a:r>
            <a:endParaRPr lang="en-US" altLang="ja-JP" dirty="0" smtClean="0"/>
          </a:p>
          <a:p>
            <a:pPr marL="0" indent="0">
              <a:buNone/>
            </a:pPr>
            <a:r>
              <a:rPr lang="ja-JP" altLang="en-US" dirty="0" smtClean="0"/>
              <a:t>→ユーザー</a:t>
            </a:r>
            <a:r>
              <a:rPr lang="ja-JP" altLang="en-US" dirty="0"/>
              <a:t>の趣向に</a:t>
            </a:r>
            <a:r>
              <a:rPr lang="ja-JP" altLang="en-US" dirty="0" smtClean="0"/>
              <a:t>合わせて楽曲付き動画を合成することができるため．</a:t>
            </a:r>
            <a:endParaRPr lang="ja-JP" altLang="en-US" dirty="0"/>
          </a:p>
          <a:p>
            <a:pPr marL="457200" lvl="1" indent="0">
              <a:buNone/>
            </a:pPr>
            <a:endParaRPr lang="en-US" altLang="ja-JP" dirty="0" smtClean="0"/>
          </a:p>
          <a:p>
            <a:pPr lvl="1"/>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11</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76483992"/>
              </p:ext>
            </p:extLst>
          </p:nvPr>
        </p:nvGraphicFramePr>
        <p:xfrm>
          <a:off x="258665" y="4491299"/>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err="1" smtClean="0"/>
                        <a:t>Etc</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というデータセットの一部を使用し</a:t>
            </a:r>
            <a:endParaRPr kumimoji="1" lang="en-US" altLang="ja-JP" dirty="0" smtClean="0"/>
          </a:p>
          <a:p>
            <a:pPr marL="0" indent="0">
              <a:buNone/>
            </a:pPr>
            <a:r>
              <a:rPr kumimoji="1" lang="ja-JP" altLang="en-US" dirty="0" smtClean="0"/>
              <a:t>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pic>
        <p:nvPicPr>
          <p:cNvPr id="5" name="図 4"/>
          <p:cNvPicPr>
            <a:picLocks noChangeAspect="1"/>
          </p:cNvPicPr>
          <p:nvPr/>
        </p:nvPicPr>
        <p:blipFill rotWithShape="1">
          <a:blip r:embed="rId2"/>
          <a:srcRect t="12508"/>
          <a:stretch/>
        </p:blipFill>
        <p:spPr>
          <a:xfrm>
            <a:off x="628650" y="2697493"/>
            <a:ext cx="7163628" cy="3569163"/>
          </a:xfrm>
          <a:prstGeom prst="rect">
            <a:avLst/>
          </a:prstGeom>
        </p:spPr>
      </p:pic>
    </p:spTree>
    <p:extLst>
      <p:ext uri="{BB962C8B-B14F-4D97-AF65-F5344CB8AC3E}">
        <p14:creationId xmlns:p14="http://schemas.microsoft.com/office/powerpoint/2010/main" val="1777437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85000" lnSpcReduction="10000"/>
          </a:bodyPr>
          <a:lstStyle/>
          <a:p>
            <a:pPr algn="just">
              <a:lnSpc>
                <a:spcPct val="120000"/>
              </a:lnSpc>
            </a:pPr>
            <a:r>
              <a:rPr lang="ja-JP" altLang="en-US" dirty="0"/>
              <a:t>コンピューター</a:t>
            </a:r>
            <a:r>
              <a:rPr lang="ja-JP" altLang="en-US" dirty="0" smtClean="0"/>
              <a:t>やインターネットの発達で誰でも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a:t>
            </a:r>
            <a:r>
              <a:rPr lang="ja-JP" altLang="en-US" dirty="0" smtClean="0"/>
              <a:t>ためソーシャルネットワーキングサービス</a:t>
            </a:r>
            <a:r>
              <a:rPr lang="en-US" altLang="ja-JP" dirty="0" smtClean="0"/>
              <a:t>(SNS)</a:t>
            </a:r>
            <a:r>
              <a:rPr lang="ja-JP" altLang="en-US" dirty="0" smtClean="0"/>
              <a:t>など</a:t>
            </a:r>
            <a:r>
              <a:rPr lang="ja-JP" altLang="en-US" dirty="0"/>
              <a:t>に投稿される楽曲が大量になって</a:t>
            </a:r>
            <a:r>
              <a:rPr lang="ja-JP" altLang="en-US" dirty="0" smtClean="0"/>
              <a:t>きた</a:t>
            </a:r>
            <a:r>
              <a:rPr lang="ja-JP" altLang="en-US" dirty="0"/>
              <a:t>．</a:t>
            </a:r>
            <a:endParaRPr lang="en-US" altLang="ja-JP" dirty="0" smtClean="0"/>
          </a:p>
          <a:p>
            <a:pPr algn="just">
              <a:lnSpc>
                <a:spcPct val="120000"/>
              </a:lnSpc>
            </a:pPr>
            <a:r>
              <a:rPr lang="ja-JP" altLang="en-US" dirty="0"/>
              <a:t>同様に，動画共有を目的とした</a:t>
            </a:r>
            <a:r>
              <a:rPr lang="en-US" altLang="ja-JP" dirty="0"/>
              <a:t>SNS</a:t>
            </a:r>
            <a:r>
              <a:rPr lang="ja-JP" altLang="en-US" dirty="0" err="1"/>
              <a:t>が普</a:t>
            </a:r>
            <a:r>
              <a:rPr lang="ja-JP" altLang="en-US" dirty="0"/>
              <a:t>及している．</a:t>
            </a:r>
            <a:endParaRPr lang="en-US" altLang="ja-JP" dirty="0"/>
          </a:p>
          <a:p>
            <a:pPr algn="just">
              <a:lnSpc>
                <a:spcPct val="120000"/>
              </a:lnSpc>
            </a:pPr>
            <a:r>
              <a:rPr lang="ja-JP" altLang="en-US" dirty="0" smtClean="0"/>
              <a:t>これ</a:t>
            </a:r>
            <a:r>
              <a:rPr lang="ja-JP" altLang="en-US" dirty="0" smtClean="0"/>
              <a:t>に伴いデータ</a:t>
            </a:r>
            <a:r>
              <a:rPr lang="ja-JP" altLang="en-US" dirty="0"/>
              <a:t>を処理する</a:t>
            </a:r>
            <a:r>
              <a:rPr lang="ja-JP" altLang="en-US" dirty="0" smtClean="0"/>
              <a:t>際に掛かる負荷が増え，</a:t>
            </a:r>
            <a:r>
              <a:rPr lang="ja-JP" altLang="en-US" dirty="0" smtClean="0"/>
              <a:t>処理</a:t>
            </a:r>
            <a:r>
              <a:rPr lang="en-US" altLang="ja-JP" dirty="0"/>
              <a:t/>
            </a:r>
            <a:br>
              <a:rPr lang="en-US" altLang="ja-JP" dirty="0"/>
            </a:br>
            <a:r>
              <a:rPr lang="ja-JP" altLang="en-US" dirty="0" smtClean="0"/>
              <a:t>速度が</a:t>
            </a:r>
            <a:r>
              <a:rPr lang="ja-JP" altLang="en-US" dirty="0"/>
              <a:t>遅くなる</a:t>
            </a:r>
            <a:r>
              <a:rPr lang="ja-JP" altLang="en-US" dirty="0" smtClean="0"/>
              <a:t>可能性</a:t>
            </a:r>
            <a:r>
              <a:rPr lang="ja-JP" altLang="en-US" dirty="0" smtClean="0"/>
              <a:t>が考えられる．</a:t>
            </a:r>
            <a:endParaRPr lang="en-US" altLang="ja-JP" dirty="0" smtClean="0"/>
          </a:p>
          <a:p>
            <a:pPr algn="just">
              <a:lnSpc>
                <a:spcPct val="120000"/>
              </a:lnSpc>
            </a:pPr>
            <a:r>
              <a:rPr lang="ja-JP" altLang="en-US" dirty="0" smtClean="0"/>
              <a:t>これら</a:t>
            </a:r>
            <a:r>
              <a:rPr lang="ja-JP" altLang="en-US" dirty="0"/>
              <a:t>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と処理</a:t>
            </a:r>
            <a:r>
              <a:rPr lang="ja-JP" altLang="en-US" dirty="0"/>
              <a:t>速度</a:t>
            </a:r>
            <a:r>
              <a:rPr lang="ja-JP" altLang="en-US" dirty="0" smtClean="0"/>
              <a:t>にも</a:t>
            </a:r>
            <a:r>
              <a:rPr lang="ja-JP" altLang="en-US" dirty="0"/>
              <a:t>限界が生じるため，並列で処理する仕組みが必要である</a:t>
            </a:r>
            <a:r>
              <a:rPr lang="ja-JP" altLang="en-US" dirty="0" smtClean="0"/>
              <a:t>．</a:t>
            </a:r>
            <a:endParaRPr lang="en-US" altLang="ja-JP" dirty="0" smtClean="0"/>
          </a:p>
          <a:p>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grpSp>
        <p:nvGrpSpPr>
          <p:cNvPr id="10" name="グループ化 9"/>
          <p:cNvGrpSpPr/>
          <p:nvPr/>
        </p:nvGrpSpPr>
        <p:grpSpPr>
          <a:xfrm>
            <a:off x="466648" y="4830578"/>
            <a:ext cx="8327992" cy="2024499"/>
            <a:chOff x="466648" y="4830578"/>
            <a:chExt cx="8327992" cy="2024499"/>
          </a:xfrm>
        </p:grpSpPr>
        <p:cxnSp>
          <p:nvCxnSpPr>
            <p:cNvPr id="43" name="直線矢印コネクタ 42"/>
            <p:cNvCxnSpPr>
              <a:stCxn id="30" idx="3"/>
              <a:endCxn id="35" idx="1"/>
            </p:cNvCxnSpPr>
            <p:nvPr/>
          </p:nvCxnSpPr>
          <p:spPr>
            <a:xfrm>
              <a:off x="2629715" y="5317307"/>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466648" y="4830578"/>
              <a:ext cx="8327992" cy="2024499"/>
              <a:chOff x="466648" y="4802063"/>
              <a:chExt cx="8327992" cy="2024499"/>
            </a:xfrm>
          </p:grpSpPr>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2" idx="3"/>
                <a:endCxn id="87"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a:t>
            </a:r>
            <a:r>
              <a:rPr lang="ja-JP" altLang="en-US" dirty="0" smtClean="0"/>
              <a:t>評価</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1477328"/>
          </a:xfrm>
          <a:prstGeom prst="rect">
            <a:avLst/>
          </a:prstGeom>
          <a:noFill/>
        </p:spPr>
        <p:txBody>
          <a:bodyPr wrap="square" rtlCol="0">
            <a:spAutoFit/>
          </a:bodyPr>
          <a:lstStyle/>
          <a:p>
            <a:r>
              <a:rPr kumimoji="1" lang="ja-JP" altLang="en-US" dirty="0" smtClean="0"/>
              <a:t>・ジャンル分け・動画と音楽の合成での並列処理で</a:t>
            </a:r>
            <a:r>
              <a:rPr lang="ja-JP" altLang="en-US" dirty="0"/>
              <a:t>使用</a:t>
            </a:r>
            <a:r>
              <a:rPr lang="ja-JP" altLang="en-US" dirty="0" smtClean="0"/>
              <a:t>する</a:t>
            </a:r>
            <a:r>
              <a:rPr lang="en-US" altLang="ja-JP" dirty="0" smtClean="0"/>
              <a:t>.</a:t>
            </a:r>
            <a:endParaRPr lang="en-US" altLang="ja-JP" dirty="0"/>
          </a:p>
          <a:p>
            <a:endParaRPr lang="en-US" altLang="ja-JP" dirty="0" smtClean="0"/>
          </a:p>
          <a:p>
            <a:r>
              <a:rPr lang="ja-JP" altLang="en-US" dirty="0" smtClean="0"/>
              <a:t>楽曲のジャンル推定時に使用したデータセット：</a:t>
            </a:r>
            <a:r>
              <a:rPr lang="en-US" altLang="ja-JP" dirty="0" smtClean="0"/>
              <a:t>FMA_SMALL</a:t>
            </a:r>
          </a:p>
          <a:p>
            <a:endParaRPr lang="en-US" altLang="ja-JP" dirty="0" smtClean="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972872404"/>
              </p:ext>
            </p:extLst>
          </p:nvPr>
        </p:nvGraphicFramePr>
        <p:xfrm>
          <a:off x="318051" y="1690685"/>
          <a:ext cx="8587410" cy="4272793"/>
        </p:xfrm>
        <a:graphic>
          <a:graphicData uri="http://schemas.openxmlformats.org/drawingml/2006/table">
            <a:tbl>
              <a:tblPr firstRow="1" firstCol="1" bandRow="1">
                <a:tableStyleId>{5C22544A-7EE6-4342-B048-85BDC9FD1C3A}</a:tableStyleId>
              </a:tblPr>
              <a:tblGrid>
                <a:gridCol w="2861858">
                  <a:extLst>
                    <a:ext uri="{9D8B030D-6E8A-4147-A177-3AD203B41FA5}">
                      <a16:colId xmlns:a16="http://schemas.microsoft.com/office/drawing/2014/main" val="2664710140"/>
                    </a:ext>
                  </a:extLst>
                </a:gridCol>
                <a:gridCol w="1302265">
                  <a:extLst>
                    <a:ext uri="{9D8B030D-6E8A-4147-A177-3AD203B41FA5}">
                      <a16:colId xmlns:a16="http://schemas.microsoft.com/office/drawing/2014/main" val="990136204"/>
                    </a:ext>
                  </a:extLst>
                </a:gridCol>
                <a:gridCol w="4423287">
                  <a:extLst>
                    <a:ext uri="{9D8B030D-6E8A-4147-A177-3AD203B41FA5}">
                      <a16:colId xmlns:a16="http://schemas.microsoft.com/office/drawing/2014/main" val="2289225409"/>
                    </a:ext>
                  </a:extLst>
                </a:gridCol>
              </a:tblGrid>
              <a:tr h="251341">
                <a:tc>
                  <a:txBody>
                    <a:bodyPr/>
                    <a:lstStyle/>
                    <a:p>
                      <a:pPr algn="just">
                        <a:spcAft>
                          <a:spcPts val="0"/>
                        </a:spcAft>
                      </a:pPr>
                      <a:r>
                        <a:rPr lang="ja-JP" sz="1400" kern="100">
                          <a:effectLst/>
                        </a:rPr>
                        <a:t>ライブラリ名</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バージョン</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備考</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75752077"/>
                  </a:ext>
                </a:extLst>
              </a:tr>
              <a:tr h="251341">
                <a:tc>
                  <a:txBody>
                    <a:bodyPr/>
                    <a:lstStyle/>
                    <a:p>
                      <a:pPr algn="just">
                        <a:spcAft>
                          <a:spcPts val="0"/>
                        </a:spcAft>
                      </a:pPr>
                      <a:r>
                        <a:rPr lang="en-US" sz="1400" kern="100">
                          <a:effectLst/>
                        </a:rPr>
                        <a:t>pandas</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1.3.4</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データ解析を容易にする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33978976"/>
                  </a:ext>
                </a:extLst>
              </a:tr>
              <a:tr h="251341">
                <a:tc>
                  <a:txBody>
                    <a:bodyPr/>
                    <a:lstStyle/>
                    <a:p>
                      <a:pPr algn="just">
                        <a:spcAft>
                          <a:spcPts val="0"/>
                        </a:spcAft>
                      </a:pPr>
                      <a:r>
                        <a:rPr lang="en-US" sz="1400" kern="100">
                          <a:effectLst/>
                        </a:rPr>
                        <a:t>numpy</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1.21.3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機械学習の計算を早く効率的に行えるようにする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00085580"/>
                  </a:ext>
                </a:extLst>
              </a:tr>
              <a:tr h="251341">
                <a:tc>
                  <a:txBody>
                    <a:bodyPr/>
                    <a:lstStyle/>
                    <a:p>
                      <a:pPr algn="just">
                        <a:spcAft>
                          <a:spcPts val="0"/>
                        </a:spcAft>
                      </a:pPr>
                      <a:r>
                        <a:rPr lang="en-US" sz="1400" kern="100">
                          <a:effectLst/>
                        </a:rPr>
                        <a:t>matplotlib</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3.4.3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Python</a:t>
                      </a:r>
                      <a:r>
                        <a:rPr lang="ja-JP" sz="1400" kern="100">
                          <a:effectLst/>
                        </a:rPr>
                        <a:t>でグラフを描画する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57545889"/>
                  </a:ext>
                </a:extLst>
              </a:tr>
              <a:tr h="502681">
                <a:tc>
                  <a:txBody>
                    <a:bodyPr/>
                    <a:lstStyle/>
                    <a:p>
                      <a:pPr algn="just">
                        <a:spcAft>
                          <a:spcPts val="0"/>
                        </a:spcAft>
                      </a:pPr>
                      <a:r>
                        <a:rPr lang="en-US" sz="1400" kern="100">
                          <a:effectLst/>
                        </a:rPr>
                        <a:t>seaborn</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0.11.2</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matplotlib</a:t>
                      </a:r>
                      <a:r>
                        <a:rPr lang="ja-JP" sz="1400" kern="100">
                          <a:effectLst/>
                        </a:rPr>
                        <a:t>の内部で動く．少ないコードで洗礼された図を描く</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787391923"/>
                  </a:ext>
                </a:extLst>
              </a:tr>
              <a:tr h="502681">
                <a:tc>
                  <a:txBody>
                    <a:bodyPr/>
                    <a:lstStyle/>
                    <a:p>
                      <a:pPr algn="just">
                        <a:spcAft>
                          <a:spcPts val="0"/>
                        </a:spcAft>
                      </a:pPr>
                      <a:r>
                        <a:rPr lang="en-US" sz="1400" kern="100">
                          <a:effectLst/>
                        </a:rPr>
                        <a:t>FFmpeg</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dirty="0">
                          <a:effectLst/>
                        </a:rPr>
                        <a:t>動画と音声を記録・変換・再生するためのソフトウェア</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57639853"/>
                  </a:ext>
                </a:extLst>
              </a:tr>
              <a:tr h="251341">
                <a:tc>
                  <a:txBody>
                    <a:bodyPr/>
                    <a:lstStyle/>
                    <a:p>
                      <a:pPr algn="just">
                        <a:spcAft>
                          <a:spcPts val="0"/>
                        </a:spcAft>
                      </a:pPr>
                      <a:r>
                        <a:rPr lang="en-US" sz="1400" kern="100" dirty="0" err="1">
                          <a:effectLst/>
                        </a:rPr>
                        <a:t>llvmlite</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0.32.1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後述する</a:t>
                      </a:r>
                      <a:r>
                        <a:rPr lang="en-US" sz="1400" kern="100">
                          <a:effectLst/>
                        </a:rPr>
                        <a:t>numba</a:t>
                      </a:r>
                      <a:r>
                        <a:rPr lang="ja-JP" sz="1400" kern="100">
                          <a:effectLst/>
                        </a:rPr>
                        <a:t>と</a:t>
                      </a:r>
                      <a:r>
                        <a:rPr lang="en-US" sz="1400" kern="100">
                          <a:effectLst/>
                        </a:rPr>
                        <a:t>librosa</a:t>
                      </a:r>
                      <a:r>
                        <a:rPr lang="ja-JP" sz="1400" kern="100">
                          <a:effectLst/>
                        </a:rPr>
                        <a:t>のインストールに必要</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24655291"/>
                  </a:ext>
                </a:extLst>
              </a:tr>
              <a:tr h="251341">
                <a:tc>
                  <a:txBody>
                    <a:bodyPr/>
                    <a:lstStyle/>
                    <a:p>
                      <a:pPr algn="just">
                        <a:spcAft>
                          <a:spcPts val="0"/>
                        </a:spcAft>
                      </a:pPr>
                      <a:r>
                        <a:rPr lang="en-US" sz="1400" kern="100">
                          <a:effectLst/>
                        </a:rPr>
                        <a:t>numba</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0.49.0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Python</a:t>
                      </a:r>
                      <a:r>
                        <a:rPr lang="ja-JP" sz="1400" kern="100">
                          <a:effectLst/>
                        </a:rPr>
                        <a:t>の関数を高速にするライブラリ</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8232943"/>
                  </a:ext>
                </a:extLst>
              </a:tr>
              <a:tr h="754022">
                <a:tc>
                  <a:txBody>
                    <a:bodyPr/>
                    <a:lstStyle/>
                    <a:p>
                      <a:pPr algn="just">
                        <a:spcAft>
                          <a:spcPts val="0"/>
                        </a:spcAft>
                      </a:pPr>
                      <a:r>
                        <a:rPr lang="en-US" sz="1400" kern="100">
                          <a:effectLst/>
                        </a:rPr>
                        <a:t>LibROSA</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0.8.1</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dirty="0">
                          <a:effectLst/>
                        </a:rPr>
                        <a:t>音楽と音声の解析のための</a:t>
                      </a:r>
                      <a:r>
                        <a:rPr lang="en-US" sz="1400" kern="100" dirty="0">
                          <a:effectLst/>
                        </a:rPr>
                        <a:t>Python</a:t>
                      </a:r>
                      <a:r>
                        <a:rPr lang="ja-JP" sz="1400" kern="100" dirty="0">
                          <a:effectLst/>
                        </a:rPr>
                        <a:t>パッケージ．スペクトル解析，テンポの分析，画像出力など音楽の分析に必要な機能があらかじめ実装されている．</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770110002"/>
                  </a:ext>
                </a:extLst>
              </a:tr>
              <a:tr h="251341">
                <a:tc>
                  <a:txBody>
                    <a:bodyPr/>
                    <a:lstStyle/>
                    <a:p>
                      <a:pPr algn="just">
                        <a:spcAft>
                          <a:spcPts val="0"/>
                        </a:spcAft>
                      </a:pPr>
                      <a:r>
                        <a:rPr lang="en-US" sz="1400" kern="100">
                          <a:effectLst/>
                        </a:rPr>
                        <a:t>TensorFlow</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2.1.1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Google</a:t>
                      </a:r>
                      <a:r>
                        <a:rPr lang="ja-JP" sz="1400" kern="100">
                          <a:effectLst/>
                        </a:rPr>
                        <a:t>が開発した機械学習のソフトウェアライブラリ</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37174651"/>
                  </a:ext>
                </a:extLst>
              </a:tr>
              <a:tr h="754022">
                <a:tc>
                  <a:txBody>
                    <a:bodyPr/>
                    <a:lstStyle/>
                    <a:p>
                      <a:pPr algn="just">
                        <a:spcAft>
                          <a:spcPts val="0"/>
                        </a:spcAft>
                      </a:pPr>
                      <a:r>
                        <a:rPr lang="en-US" sz="1400" kern="100">
                          <a:effectLst/>
                        </a:rPr>
                        <a:t>keras</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2.3.1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Python</a:t>
                      </a:r>
                      <a:r>
                        <a:rPr lang="ja-JP" sz="1400" kern="100" dirty="0" smtClean="0">
                          <a:effectLst/>
                        </a:rPr>
                        <a:t>でかかれた</a:t>
                      </a:r>
                      <a:r>
                        <a:rPr lang="ja-JP" altLang="en-US" sz="1400" kern="100" dirty="0" smtClean="0">
                          <a:effectLst/>
                        </a:rPr>
                        <a:t>，</a:t>
                      </a:r>
                      <a:r>
                        <a:rPr lang="en-US" sz="1400" kern="100" dirty="0" err="1" smtClean="0">
                          <a:effectLst/>
                        </a:rPr>
                        <a:t>TensorFlow</a:t>
                      </a:r>
                      <a:r>
                        <a:rPr lang="ja-JP" sz="1400" kern="100" dirty="0">
                          <a:effectLst/>
                        </a:rPr>
                        <a:t>上で実行可能な高水準のニューラルネットワークライブラリ</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9199639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104269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提案システム</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ユーザからアップロードされた楽曲を</a:t>
            </a:r>
            <a:r>
              <a:rPr lang="en-US" altLang="ja-JP" dirty="0"/>
              <a:t>CNN(Convolutional Neural </a:t>
            </a:r>
            <a:r>
              <a:rPr lang="en-US" altLang="ja-JP" dirty="0" smtClean="0"/>
              <a:t>Network)</a:t>
            </a:r>
            <a:r>
              <a:rPr lang="ja-JP" altLang="en-US" dirty="0" smtClean="0"/>
              <a:t>を利用し，</a:t>
            </a:r>
            <a:r>
              <a:rPr lang="en-US" altLang="ja-JP" dirty="0"/>
              <a:t/>
            </a:r>
            <a:br>
              <a:rPr lang="en-US" altLang="ja-JP" dirty="0"/>
            </a:br>
            <a:r>
              <a:rPr lang="ja-JP" altLang="en-US" dirty="0" smtClean="0"/>
              <a:t>複数のサーバーで楽曲をジャンル推定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ジャンル推定した楽曲を楽曲データベースに</a:t>
            </a:r>
            <a:r>
              <a:rPr lang="en-US" altLang="ja-JP" dirty="0" smtClean="0"/>
              <a:t/>
            </a:r>
            <a:br>
              <a:rPr lang="en-US" altLang="ja-JP" dirty="0" smtClean="0"/>
            </a:br>
            <a:r>
              <a:rPr lang="ja-JP" altLang="en-US" dirty="0" smtClean="0"/>
              <a:t>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動画と楽曲を複数のサーバーでマッチング処理</a:t>
            </a: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63164795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2515</TotalTime>
  <Words>653</Words>
  <Application>Microsoft Office PowerPoint</Application>
  <PresentationFormat>画面に合わせる (4:3)</PresentationFormat>
  <Paragraphs>142</Paragraphs>
  <Slides>13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ＭＳ Ｐゴシック</vt:lpstr>
      <vt:lpstr>ＭＳ 明朝</vt:lpstr>
      <vt:lpstr>Arial</vt:lpstr>
      <vt:lpstr>Calibri</vt:lpstr>
      <vt:lpstr>Calibri Light</vt:lpstr>
      <vt:lpstr>Century</vt:lpstr>
      <vt:lpstr>Times New Roman</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実験環境</vt:lpstr>
      <vt:lpstr>LibROSA</vt:lpstr>
      <vt:lpstr>提案システム</vt:lpstr>
      <vt:lpstr>PowerPoint プレゼンテーション</vt:lpstr>
      <vt:lpstr>ジャンルによる楽曲と動画のマッチング</vt:lpstr>
      <vt:lpstr>Heatmap.py</vt:lpstr>
      <vt:lpstr>Categorize.py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157</cp:revision>
  <cp:lastPrinted>2021-07-27T10:31:59Z</cp:lastPrinted>
  <dcterms:created xsi:type="dcterms:W3CDTF">2018-06-14T09:18:55Z</dcterms:created>
  <dcterms:modified xsi:type="dcterms:W3CDTF">2021-12-13T03:50:43Z</dcterms:modified>
</cp:coreProperties>
</file>