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60" r:id="rId4"/>
    <p:sldId id="261" r:id="rId5"/>
    <p:sldId id="259" r:id="rId6"/>
    <p:sldId id="262" r:id="rId7"/>
    <p:sldId id="258" r:id="rId8"/>
    <p:sldId id="264"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6" autoAdjust="0"/>
    <p:restoredTop sz="94660"/>
  </p:normalViewPr>
  <p:slideViewPr>
    <p:cSldViewPr snapToGrid="0">
      <p:cViewPr varScale="1">
        <p:scale>
          <a:sx n="80" d="100"/>
          <a:sy n="80" d="100"/>
        </p:scale>
        <p:origin x="728"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2021/7/23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2021/7/23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2021/7/23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2021/7/23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1058863"/>
            <a:ext cx="7772400" cy="2387600"/>
          </a:xfrm>
        </p:spPr>
        <p:txBody>
          <a:bodyPr>
            <a:normAutofit fontScale="90000"/>
          </a:bodyPr>
          <a:lstStyle/>
          <a:p>
            <a:r>
              <a:rPr lang="ja-JP" altLang="en-US" dirty="0"/>
              <a:t>ラウンドロビンを利用した観光地推薦動画に使用</a:t>
            </a:r>
            <a:r>
              <a:rPr lang="ja-JP" altLang="en-US" dirty="0" smtClean="0"/>
              <a:t>する大量音楽のジャンル分けとそのマッチング</a:t>
            </a:r>
            <a:endParaRPr kumimoji="1" lang="ja-JP" altLang="en-US" dirty="0"/>
          </a:p>
        </p:txBody>
      </p:sp>
      <p:sp>
        <p:nvSpPr>
          <p:cNvPr id="3" name="サブタイトル 2"/>
          <p:cNvSpPr>
            <a:spLocks noGrp="1"/>
          </p:cNvSpPr>
          <p:nvPr>
            <p:ph type="subTitle" idx="1"/>
          </p:nvPr>
        </p:nvSpPr>
        <p:spPr/>
        <p:txBody>
          <a:bodyPr/>
          <a:lstStyle/>
          <a:p>
            <a:r>
              <a:rPr kumimoji="1" lang="ja-JP" altLang="en-US" dirty="0"/>
              <a:t>学籍番号</a:t>
            </a:r>
            <a:r>
              <a:rPr kumimoji="1" lang="ja-JP" altLang="en-US" dirty="0" smtClean="0"/>
              <a:t>：</a:t>
            </a:r>
            <a:r>
              <a:rPr kumimoji="1" lang="en-US" altLang="ja-JP" dirty="0" smtClean="0"/>
              <a:t>1821144</a:t>
            </a:r>
            <a:r>
              <a:rPr kumimoji="1" lang="en-US" altLang="ja-JP" dirty="0"/>
              <a:t>	</a:t>
            </a:r>
            <a:r>
              <a:rPr kumimoji="1" lang="ja-JP" altLang="en-US" dirty="0"/>
              <a:t>氏名</a:t>
            </a:r>
            <a:r>
              <a:rPr kumimoji="1" lang="ja-JP" altLang="en-US" dirty="0" smtClean="0"/>
              <a:t>：吉井 智哉</a:t>
            </a:r>
            <a:endParaRPr kumimoji="1" lang="en-US" altLang="ja-JP" dirty="0"/>
          </a:p>
          <a:p>
            <a:r>
              <a:rPr lang="ja-JP" altLang="en-US" dirty="0"/>
              <a:t>指導教員：鷹野孝典</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2000" smtClean="0"/>
              <a:t>1</a:t>
            </a:fld>
            <a:endParaRPr kumimoji="1" lang="ja-JP" altLang="en-US" sz="2000" dirty="0"/>
          </a:p>
        </p:txBody>
      </p:sp>
      <p:sp>
        <p:nvSpPr>
          <p:cNvPr id="4" name="テキスト ボックス 3"/>
          <p:cNvSpPr txBox="1"/>
          <p:nvPr/>
        </p:nvSpPr>
        <p:spPr>
          <a:xfrm>
            <a:off x="5970048" y="117486"/>
            <a:ext cx="3033203"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smtClean="0"/>
              <a:t>7</a:t>
            </a:r>
            <a:r>
              <a:rPr lang="ja-JP" altLang="en-US" sz="1350" dirty="0" smtClean="0"/>
              <a:t>月</a:t>
            </a:r>
            <a:r>
              <a:rPr lang="en-US" altLang="ja-JP" sz="1350" dirty="0" smtClean="0"/>
              <a:t>29</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t>・現在</a:t>
            </a:r>
            <a:r>
              <a:rPr lang="ja-JP" altLang="en-US" dirty="0"/>
              <a:t>の観光地推薦</a:t>
            </a:r>
            <a:r>
              <a:rPr lang="ja-JP" altLang="en-US" dirty="0" smtClean="0"/>
              <a:t>でシステムでは推薦される観光地の情報は，画像が主なため観光地のイメージをつかみづらいと感じた．</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a:xfrm>
            <a:off x="628650" y="1526650"/>
            <a:ext cx="7886700" cy="4650313"/>
          </a:xfrm>
        </p:spPr>
        <p:txBody>
          <a:bodyPr>
            <a:normAutofit fontScale="92500" lnSpcReduction="10000"/>
          </a:bodyPr>
          <a:lstStyle/>
          <a:p>
            <a:pPr marL="0" indent="0">
              <a:buNone/>
            </a:pPr>
            <a:r>
              <a:rPr lang="ja-JP" altLang="en-US" dirty="0" smtClean="0"/>
              <a:t>・ただ</a:t>
            </a:r>
            <a:r>
              <a:rPr lang="ja-JP" altLang="en-US" dirty="0"/>
              <a:t>の画像であって</a:t>
            </a:r>
            <a:r>
              <a:rPr lang="ja-JP" altLang="en-US" dirty="0" smtClean="0"/>
              <a:t>も効果音や</a:t>
            </a:r>
            <a:r>
              <a:rPr lang="en-US" altLang="ja-JP" dirty="0" smtClean="0"/>
              <a:t>BGM</a:t>
            </a:r>
            <a:r>
              <a:rPr lang="ja-JP" altLang="en-US" dirty="0" err="1" smtClean="0"/>
              <a:t>が適</a:t>
            </a:r>
            <a:r>
              <a:rPr lang="ja-JP" altLang="en-US" dirty="0" smtClean="0"/>
              <a:t>切に使用されていると，その画像から得られる情報量は変わってくる．</a:t>
            </a:r>
            <a:endParaRPr lang="en-US" altLang="ja-JP" dirty="0" smtClean="0"/>
          </a:p>
          <a:p>
            <a:pPr marL="0" indent="0">
              <a:buNone/>
            </a:pPr>
            <a:endParaRPr lang="en-US" altLang="ja-JP" dirty="0"/>
          </a:p>
          <a:p>
            <a:pPr marL="0" indent="0">
              <a:buNone/>
            </a:pPr>
            <a:r>
              <a:rPr lang="ja-JP" altLang="en-US" dirty="0" smtClean="0"/>
              <a:t>・音楽データをジャンル分けし観光地推薦動画とマッチングすることで，ユーザーにより観光地をイメージしやすくなるのではないかと考えた．</a:t>
            </a:r>
            <a:endParaRPr lang="ja-JP" altLang="en-US" dirty="0"/>
          </a:p>
          <a:p>
            <a:pPr marL="0" indent="0">
              <a:buNone/>
            </a:pPr>
            <a:endParaRPr lang="en-US" altLang="ja-JP" dirty="0"/>
          </a:p>
          <a:p>
            <a:pPr marL="0" indent="0">
              <a:buNone/>
            </a:pPr>
            <a:r>
              <a:rPr lang="ja-JP" altLang="en-US" dirty="0" smtClean="0"/>
              <a:t>・</a:t>
            </a:r>
            <a:r>
              <a:rPr lang="en-US" altLang="ja-JP" dirty="0" smtClean="0"/>
              <a:t>1</a:t>
            </a:r>
            <a:r>
              <a:rPr lang="ja-JP" altLang="en-US" dirty="0"/>
              <a:t>台</a:t>
            </a:r>
            <a:r>
              <a:rPr lang="ja-JP" altLang="en-US" dirty="0" smtClean="0"/>
              <a:t>のサーバーで大量のデータを処理</a:t>
            </a:r>
            <a:r>
              <a:rPr lang="ja-JP" altLang="en-US" dirty="0"/>
              <a:t>する</a:t>
            </a:r>
            <a:r>
              <a:rPr lang="ja-JP" altLang="en-US" dirty="0" smtClean="0"/>
              <a:t>場合，処理</a:t>
            </a:r>
            <a:r>
              <a:rPr lang="ja-JP" altLang="en-US" dirty="0"/>
              <a:t>する速度にも限界が</a:t>
            </a:r>
            <a:r>
              <a:rPr lang="ja-JP" altLang="en-US" dirty="0" smtClean="0"/>
              <a:t>ある．</a:t>
            </a:r>
            <a:endParaRPr lang="en-US" altLang="ja-JP" dirty="0" smtClean="0"/>
          </a:p>
          <a:p>
            <a:pPr marL="0" indent="0">
              <a:buNone/>
            </a:pPr>
            <a:r>
              <a:rPr lang="ja-JP" altLang="en-US" dirty="0" smtClean="0"/>
              <a:t>処理</a:t>
            </a:r>
            <a:r>
              <a:rPr lang="ja-JP" altLang="en-US" dirty="0"/>
              <a:t>を複</a:t>
            </a:r>
            <a:r>
              <a:rPr lang="ja-JP" altLang="en-US" dirty="0" smtClean="0"/>
              <a:t>数台のサーバーに</a:t>
            </a:r>
            <a:r>
              <a:rPr lang="ja-JP" altLang="en-US" dirty="0"/>
              <a:t>分けること</a:t>
            </a:r>
            <a:r>
              <a:rPr lang="ja-JP" altLang="en-US" dirty="0" smtClean="0"/>
              <a:t>で処理の効率を上げる必要があると感じた．</a:t>
            </a:r>
            <a:endParaRPr lang="ja-JP" altLang="en-US"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48270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pPr marL="0" indent="0">
              <a:buNone/>
            </a:pPr>
            <a:r>
              <a:rPr kumimoji="1" lang="ja-JP" altLang="en-US" dirty="0" smtClean="0"/>
              <a:t>インターネット上に投稿された大量の音楽データをジャンル分けし，観光地推薦動画とマッチングするシステムの作成．</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lstStyle/>
          <a:p>
            <a:pPr marL="0" indent="0">
              <a:buNone/>
            </a:pPr>
            <a:r>
              <a:rPr kumimoji="1" lang="ja-JP" altLang="en-US" dirty="0" smtClean="0"/>
              <a:t>ジャンル分けした音楽と観光地推薦動画を合わせる想定をしている</a:t>
            </a:r>
            <a:r>
              <a:rPr kumimoji="1" lang="ja-JP" altLang="en-US" dirty="0" smtClean="0"/>
              <a:t>ため，ジャンル</a:t>
            </a:r>
            <a:r>
              <a:rPr kumimoji="1" lang="ja-JP" altLang="en-US" dirty="0" smtClean="0"/>
              <a:t>分けした音楽と動画をどのように組み合わせるとより</a:t>
            </a:r>
            <a:r>
              <a:rPr lang="ja-JP" altLang="en-US" dirty="0" smtClean="0"/>
              <a:t>イメージしやすくなる</a:t>
            </a:r>
            <a:r>
              <a:rPr lang="ja-JP" altLang="en-US" dirty="0" smtClean="0"/>
              <a:t>か</a:t>
            </a:r>
            <a:r>
              <a:rPr kumimoji="1"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923407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3172073" cy="891180"/>
          </a:xfrm>
        </p:spPr>
        <p:txBody>
          <a:bodyPr/>
          <a:lstStyle/>
          <a:p>
            <a:r>
              <a:rPr lang="ja-JP" altLang="en-US" dirty="0"/>
              <a:t>提案方式図</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音楽データベース</a:t>
            </a:r>
            <a:endParaRPr kumimoji="1" lang="ja-JP" altLang="en-US" dirty="0"/>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smtClean="0"/>
              <a:t>投稿された著作権フリーの音楽</a:t>
            </a:r>
            <a:endParaRPr kumimoji="1" lang="ja-JP" altLang="en-US" dirty="0"/>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観光地</a:t>
            </a:r>
            <a:r>
              <a:rPr lang="ja-JP" altLang="en-US" dirty="0"/>
              <a:t>推薦</a:t>
            </a:r>
            <a:r>
              <a:rPr lang="ja-JP" altLang="en-US" dirty="0" smtClean="0"/>
              <a:t>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ジャンル分けされた音楽データベース</a:t>
            </a:r>
            <a:endParaRPr kumimoji="1" lang="ja-JP" altLang="en-US" dirty="0"/>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646331"/>
          </a:xfrm>
          <a:prstGeom prst="rect">
            <a:avLst/>
          </a:prstGeom>
          <a:noFill/>
        </p:spPr>
        <p:txBody>
          <a:bodyPr wrap="square" rtlCol="0">
            <a:spAutoFit/>
          </a:bodyPr>
          <a:lstStyle/>
          <a:p>
            <a:r>
              <a:rPr kumimoji="1" lang="ja-JP" altLang="en-US" dirty="0" smtClean="0"/>
              <a:t>観光地の印象と音楽のジャンルでマッチング</a:t>
            </a:r>
            <a:endParaRPr kumimoji="1" lang="ja-JP" altLang="en-US" dirty="0"/>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BGM</a:t>
            </a:r>
            <a:r>
              <a:rPr lang="ja-JP" altLang="en-US" dirty="0" smtClean="0"/>
              <a:t>付き観光地</a:t>
            </a:r>
            <a:r>
              <a:rPr lang="ja-JP" altLang="en-US" dirty="0"/>
              <a:t>推薦</a:t>
            </a:r>
            <a:r>
              <a:rPr lang="ja-JP" altLang="en-US" dirty="0" smtClean="0"/>
              <a:t>動画データベース</a:t>
            </a:r>
            <a:endParaRPr kumimoji="1" lang="ja-JP" altLang="en-US" dirty="0"/>
          </a:p>
        </p:txBody>
      </p:sp>
      <p:sp>
        <p:nvSpPr>
          <p:cNvPr id="20" name="縦巻き 19"/>
          <p:cNvSpPr/>
          <p:nvPr/>
        </p:nvSpPr>
        <p:spPr>
          <a:xfrm>
            <a:off x="4059022" y="1469755"/>
            <a:ext cx="1822753"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a:t>
            </a:r>
            <a:r>
              <a:rPr lang="ja-JP" altLang="en-US" dirty="0" smtClean="0"/>
              <a:t>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903030" y="1121019"/>
            <a:ext cx="1337180" cy="935062"/>
          </a:xfrm>
          <a:prstGeom prst="rect">
            <a:avLst/>
          </a:prstGeom>
          <a:noFill/>
        </p:spPr>
        <p:txBody>
          <a:bodyPr wrap="square" rtlCol="0">
            <a:spAutoFit/>
          </a:bodyPr>
          <a:lstStyle/>
          <a:p>
            <a:r>
              <a:rPr kumimoji="1" lang="ja-JP" altLang="en-US" dirty="0" smtClean="0"/>
              <a:t>いくつかのサーバーに処理を分散</a:t>
            </a:r>
            <a:endParaRPr kumimoji="1" lang="ja-JP" altLang="en-US" dirty="0"/>
          </a:p>
        </p:txBody>
      </p:sp>
    </p:spTree>
    <p:extLst>
      <p:ext uri="{BB962C8B-B14F-4D97-AF65-F5344CB8AC3E}">
        <p14:creationId xmlns:p14="http://schemas.microsoft.com/office/powerpoint/2010/main" val="422466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92500" lnSpcReduction="10000"/>
          </a:bodyPr>
          <a:lstStyle/>
          <a:p>
            <a:pPr marL="0" indent="0">
              <a:buNone/>
            </a:pPr>
            <a:r>
              <a:rPr kumimoji="1" lang="ja-JP" altLang="en-US" dirty="0" smtClean="0">
                <a:latin typeface="+mn-ea"/>
              </a:rPr>
              <a:t>・「音楽</a:t>
            </a:r>
            <a:r>
              <a:rPr kumimoji="1" lang="ja-JP" altLang="en-US" dirty="0" smtClean="0">
                <a:latin typeface="+mn-ea"/>
              </a:rPr>
              <a:t>動画への印象評価データセット構築とその特性の</a:t>
            </a:r>
            <a:r>
              <a:rPr kumimoji="1" lang="ja-JP" altLang="en-US" dirty="0" smtClean="0">
                <a:latin typeface="+mn-ea"/>
              </a:rPr>
              <a:t>調査」</a:t>
            </a:r>
            <a:endParaRPr kumimoji="1" lang="en-US" altLang="ja-JP" dirty="0" smtClean="0">
              <a:latin typeface="+mn-ea"/>
            </a:endParaRPr>
          </a:p>
          <a:p>
            <a:pPr marL="0" indent="0">
              <a:buNone/>
            </a:pPr>
            <a:r>
              <a:rPr kumimoji="1" lang="ja-JP" altLang="en-US" dirty="0" smtClean="0">
                <a:latin typeface="+mn-ea"/>
              </a:rPr>
              <a:t>大野直樹，中村聡史，山本</a:t>
            </a:r>
            <a:r>
              <a:rPr kumimoji="1" lang="ja-JP" altLang="en-US" dirty="0" smtClean="0">
                <a:latin typeface="+mn-ea"/>
              </a:rPr>
              <a:t>岳</a:t>
            </a:r>
            <a:r>
              <a:rPr kumimoji="1" lang="ja-JP" altLang="en-US" dirty="0" smtClean="0">
                <a:latin typeface="+mn-ea"/>
              </a:rPr>
              <a:t>洋，</a:t>
            </a:r>
            <a:r>
              <a:rPr lang="ja-JP" altLang="en-US" dirty="0" smtClean="0">
                <a:latin typeface="+mn-ea"/>
              </a:rPr>
              <a:t>後藤真孝，情報処理学会</a:t>
            </a:r>
            <a:endParaRPr kumimoji="1" lang="en-US" altLang="ja-JP" dirty="0" smtClean="0">
              <a:latin typeface="+mn-ea"/>
            </a:endParaRPr>
          </a:p>
          <a:p>
            <a:pPr marL="0" indent="0">
              <a:buNone/>
            </a:pPr>
            <a:endParaRPr kumimoji="1" lang="en-US" altLang="ja-JP" dirty="0">
              <a:latin typeface="+mn-ea"/>
            </a:endParaRPr>
          </a:p>
          <a:p>
            <a:pPr marL="0" indent="0">
              <a:buNone/>
            </a:pPr>
            <a:r>
              <a:rPr lang="ja-JP" altLang="en-US" dirty="0" smtClean="0">
                <a:latin typeface="+mn-ea"/>
              </a:rPr>
              <a:t>・「</a:t>
            </a:r>
            <a:r>
              <a:rPr lang="ja-JP" altLang="en-US" b="1" dirty="0">
                <a:latin typeface="+mn-ea"/>
              </a:rPr>
              <a:t>動画特徴量からの印象推定に基づく動画</a:t>
            </a:r>
            <a:r>
              <a:rPr lang="en-US" altLang="ja-JP" b="1" dirty="0">
                <a:latin typeface="+mn-ea"/>
              </a:rPr>
              <a:t>BGM </a:t>
            </a:r>
            <a:r>
              <a:rPr lang="ja-JP" altLang="en-US" b="1" dirty="0">
                <a:latin typeface="+mn-ea"/>
              </a:rPr>
              <a:t>の自動素材選出</a:t>
            </a:r>
            <a:r>
              <a:rPr lang="ja-JP" altLang="en-US" dirty="0" smtClean="0">
                <a:latin typeface="+mn-ea"/>
              </a:rPr>
              <a:t>」</a:t>
            </a:r>
            <a:r>
              <a:rPr lang="ja-JP" altLang="en-US" dirty="0">
                <a:latin typeface="+mn-ea"/>
              </a:rPr>
              <a:t/>
            </a:r>
            <a:br>
              <a:rPr lang="ja-JP" altLang="en-US" dirty="0">
                <a:latin typeface="+mn-ea"/>
              </a:rPr>
            </a:br>
            <a:r>
              <a:rPr lang="ja-JP" altLang="en-US" dirty="0" smtClean="0">
                <a:latin typeface="+mn-ea"/>
              </a:rPr>
              <a:t>清水，</a:t>
            </a:r>
            <a:r>
              <a:rPr lang="en-US" altLang="ja-JP" dirty="0" smtClean="0">
                <a:latin typeface="+mn-ea"/>
              </a:rPr>
              <a:t> </a:t>
            </a:r>
            <a:r>
              <a:rPr lang="ja-JP" altLang="en-US" dirty="0" smtClean="0">
                <a:latin typeface="+mn-ea"/>
              </a:rPr>
              <a:t>菅野，</a:t>
            </a:r>
            <a:r>
              <a:rPr lang="en-US" altLang="ja-JP" dirty="0" smtClean="0">
                <a:latin typeface="+mn-ea"/>
              </a:rPr>
              <a:t> </a:t>
            </a:r>
            <a:r>
              <a:rPr lang="ja-JP" altLang="en-US" dirty="0" smtClean="0">
                <a:latin typeface="+mn-ea"/>
              </a:rPr>
              <a:t>伊藤，</a:t>
            </a:r>
            <a:r>
              <a:rPr lang="en-US" altLang="ja-JP" dirty="0" smtClean="0">
                <a:latin typeface="+mn-ea"/>
              </a:rPr>
              <a:t> </a:t>
            </a:r>
            <a:r>
              <a:rPr lang="ja-JP" altLang="en-US" dirty="0" smtClean="0">
                <a:latin typeface="+mn-ea"/>
              </a:rPr>
              <a:t>嵯峨山，</a:t>
            </a:r>
            <a:r>
              <a:rPr lang="en-US" altLang="ja-JP" dirty="0" smtClean="0">
                <a:latin typeface="+mn-ea"/>
              </a:rPr>
              <a:t> </a:t>
            </a:r>
            <a:r>
              <a:rPr lang="ja-JP" altLang="en-US" dirty="0" smtClean="0">
                <a:latin typeface="+mn-ea"/>
              </a:rPr>
              <a:t>高塚，</a:t>
            </a:r>
            <a:r>
              <a:rPr lang="en-US" altLang="ja-JP" dirty="0">
                <a:latin typeface="+mn-ea"/>
              </a:rPr>
              <a:t> </a:t>
            </a:r>
            <a:r>
              <a:rPr lang="en-US" altLang="ja-JP" dirty="0" smtClean="0">
                <a:latin typeface="+mn-ea"/>
              </a:rPr>
              <a:t>NICOGRAPH 2016</a:t>
            </a:r>
          </a:p>
          <a:p>
            <a:pPr marL="0" indent="0">
              <a:buNone/>
            </a:pPr>
            <a:endParaRPr lang="en-US" altLang="ja-JP" dirty="0" smtClean="0">
              <a:latin typeface="+mn-ea"/>
            </a:endParaRPr>
          </a:p>
          <a:p>
            <a:pPr marL="0" indent="0">
              <a:buNone/>
            </a:pPr>
            <a:r>
              <a:rPr lang="ja-JP" altLang="en-US" dirty="0" smtClean="0">
                <a:latin typeface="+mn-ea"/>
              </a:rPr>
              <a:t>・「</a:t>
            </a:r>
            <a:r>
              <a:rPr lang="en-US" altLang="ja-JP" dirty="0">
                <a:latin typeface="+mn-ea"/>
              </a:rPr>
              <a:t>DIVA</a:t>
            </a:r>
            <a:r>
              <a:rPr lang="ja-JP" altLang="en-US" dirty="0">
                <a:latin typeface="+mn-ea"/>
              </a:rPr>
              <a:t>：</a:t>
            </a:r>
            <a:r>
              <a:rPr lang="ja-JP" altLang="en-US" dirty="0" smtClean="0">
                <a:latin typeface="+mn-ea"/>
              </a:rPr>
              <a:t>画像</a:t>
            </a:r>
            <a:r>
              <a:rPr lang="ja-JP" altLang="en-US" dirty="0">
                <a:latin typeface="+mn-ea"/>
              </a:rPr>
              <a:t>の印象に合わせた音楽自動アレンジの一手法の提案</a:t>
            </a:r>
            <a:r>
              <a:rPr lang="ja-JP" altLang="en-US" dirty="0" smtClean="0">
                <a:latin typeface="+mn-ea"/>
              </a:rPr>
              <a:t>」</a:t>
            </a:r>
            <a:endParaRPr lang="en-US" altLang="ja-JP" dirty="0">
              <a:latin typeface="+mn-ea"/>
            </a:endParaRPr>
          </a:p>
          <a:p>
            <a:pPr marL="0" indent="0">
              <a:buNone/>
            </a:pPr>
            <a:r>
              <a:rPr lang="ja-JP" altLang="en-US" dirty="0">
                <a:latin typeface="+mn-ea"/>
              </a:rPr>
              <a:t>大山</a:t>
            </a:r>
            <a:r>
              <a:rPr lang="en-US" altLang="ja-JP" dirty="0">
                <a:latin typeface="+mn-ea"/>
              </a:rPr>
              <a:t>, </a:t>
            </a:r>
            <a:r>
              <a:rPr lang="ja-JP" altLang="en-US" dirty="0">
                <a:latin typeface="+mn-ea"/>
              </a:rPr>
              <a:t>伊藤</a:t>
            </a:r>
            <a:r>
              <a:rPr lang="en-US" altLang="ja-JP" dirty="0" smtClean="0">
                <a:latin typeface="+mn-ea"/>
              </a:rPr>
              <a:t>,</a:t>
            </a:r>
            <a:r>
              <a:rPr lang="ja-JP" altLang="en-US" dirty="0" smtClean="0">
                <a:latin typeface="+mn-ea"/>
              </a:rPr>
              <a:t>芸術</a:t>
            </a:r>
            <a:r>
              <a:rPr lang="ja-JP" altLang="en-US" dirty="0">
                <a:latin typeface="+mn-ea"/>
              </a:rPr>
              <a:t>科学会論文誌</a:t>
            </a:r>
            <a:endParaRPr lang="en-US" altLang="ja-JP" dirty="0" smtClean="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3819386531"/>
              </p:ext>
            </p:extLst>
          </p:nvPr>
        </p:nvGraphicFramePr>
        <p:xfrm>
          <a:off x="174930" y="1825624"/>
          <a:ext cx="8754384" cy="4002303"/>
        </p:xfrm>
        <a:graphic>
          <a:graphicData uri="http://schemas.openxmlformats.org/drawingml/2006/table">
            <a:tbl>
              <a:tblPr firstRow="1" bandRow="1">
                <a:tableStyleId>{5C22544A-7EE6-4342-B048-85BDC9FD1C3A}</a:tableStyleId>
              </a:tblPr>
              <a:tblGrid>
                <a:gridCol w="1717480">
                  <a:extLst>
                    <a:ext uri="{9D8B030D-6E8A-4147-A177-3AD203B41FA5}">
                      <a16:colId xmlns:a16="http://schemas.microsoft.com/office/drawing/2014/main" val="4294196838"/>
                    </a:ext>
                  </a:extLst>
                </a:gridCol>
                <a:gridCol w="1319917">
                  <a:extLst>
                    <a:ext uri="{9D8B030D-6E8A-4147-A177-3AD203B41FA5}">
                      <a16:colId xmlns:a16="http://schemas.microsoft.com/office/drawing/2014/main" val="3440366830"/>
                    </a:ext>
                  </a:extLst>
                </a:gridCol>
                <a:gridCol w="1339795">
                  <a:extLst>
                    <a:ext uri="{9D8B030D-6E8A-4147-A177-3AD203B41FA5}">
                      <a16:colId xmlns:a16="http://schemas.microsoft.com/office/drawing/2014/main" val="1434366611"/>
                    </a:ext>
                  </a:extLst>
                </a:gridCol>
                <a:gridCol w="1459064">
                  <a:extLst>
                    <a:ext uri="{9D8B030D-6E8A-4147-A177-3AD203B41FA5}">
                      <a16:colId xmlns:a16="http://schemas.microsoft.com/office/drawing/2014/main" val="3634247511"/>
                    </a:ext>
                  </a:extLst>
                </a:gridCol>
                <a:gridCol w="1459064">
                  <a:extLst>
                    <a:ext uri="{9D8B030D-6E8A-4147-A177-3AD203B41FA5}">
                      <a16:colId xmlns:a16="http://schemas.microsoft.com/office/drawing/2014/main" val="2239060761"/>
                    </a:ext>
                  </a:extLst>
                </a:gridCol>
                <a:gridCol w="1459064">
                  <a:extLst>
                    <a:ext uri="{9D8B030D-6E8A-4147-A177-3AD203B41FA5}">
                      <a16:colId xmlns:a16="http://schemas.microsoft.com/office/drawing/2014/main" val="3446364010"/>
                    </a:ext>
                  </a:extLst>
                </a:gridCol>
              </a:tblGrid>
              <a:tr h="602581">
                <a:tc>
                  <a:txBody>
                    <a:bodyPr/>
                    <a:lstStyle/>
                    <a:p>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extLst>
                  <a:ext uri="{0D108BD9-81ED-4DB2-BD59-A6C34878D82A}">
                    <a16:rowId xmlns:a16="http://schemas.microsoft.com/office/drawing/2014/main" val="2294066461"/>
                  </a:ext>
                </a:extLst>
              </a:tr>
              <a:tr h="617145">
                <a:tc>
                  <a:txBody>
                    <a:bodyPr/>
                    <a:lstStyle/>
                    <a:p>
                      <a:r>
                        <a:rPr kumimoji="1" lang="ja-JP" altLang="en-US" dirty="0" smtClean="0"/>
                        <a:t>ジャンル分けシステム作成</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77603613"/>
                  </a:ext>
                </a:extLst>
              </a:tr>
              <a:tr h="602581">
                <a:tc>
                  <a:txBody>
                    <a:bodyPr/>
                    <a:lstStyle/>
                    <a:p>
                      <a:r>
                        <a:rPr kumimoji="1" lang="ja-JP" altLang="en-US" dirty="0" smtClean="0"/>
                        <a:t>負荷分散システム作成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097430126"/>
                  </a:ext>
                </a:extLst>
              </a:tr>
              <a:tr h="602581">
                <a:tc>
                  <a:txBody>
                    <a:bodyPr/>
                    <a:lstStyle/>
                    <a:p>
                      <a:r>
                        <a:rPr kumimoji="1" lang="ja-JP" altLang="en-US" dirty="0" smtClean="0"/>
                        <a:t>音楽と動画のマッチングシステム作成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1451268"/>
                  </a:ext>
                </a:extLst>
              </a:tr>
              <a:tr h="602581">
                <a:tc>
                  <a:txBody>
                    <a:bodyPr/>
                    <a:lstStyle/>
                    <a:p>
                      <a:r>
                        <a:rPr kumimoji="1" lang="ja-JP" altLang="en-US" dirty="0" smtClean="0"/>
                        <a:t>実験評価</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312769470"/>
                  </a:ext>
                </a:extLst>
              </a:tr>
              <a:tr h="602581">
                <a:tc>
                  <a:txBody>
                    <a:bodyPr/>
                    <a:lstStyle/>
                    <a:p>
                      <a:r>
                        <a:rPr kumimoji="1" lang="ja-JP" altLang="en-US" dirty="0" smtClean="0"/>
                        <a:t>論文執筆</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8434322"/>
                  </a:ext>
                </a:extLst>
              </a:tr>
            </a:tbl>
          </a:graphicData>
        </a:graphic>
      </p:graphicFrame>
      <p:sp>
        <p:nvSpPr>
          <p:cNvPr id="10" name="右矢印 9"/>
          <p:cNvSpPr/>
          <p:nvPr/>
        </p:nvSpPr>
        <p:spPr>
          <a:xfrm>
            <a:off x="1956021" y="2647784"/>
            <a:ext cx="1224501" cy="214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180522" y="3213651"/>
            <a:ext cx="1351721" cy="2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4678016" y="3967701"/>
            <a:ext cx="1969274" cy="381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647290" y="4798612"/>
            <a:ext cx="767301" cy="234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6647290" y="5422790"/>
            <a:ext cx="2202512" cy="246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331</TotalTime>
  <Words>366</Words>
  <Application>Microsoft Office PowerPoint</Application>
  <PresentationFormat>画面に合わせる (4:3)</PresentationFormat>
  <Paragraphs>60</Paragraphs>
  <Slides>8</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ＭＳ Ｐゴシック</vt:lpstr>
      <vt:lpstr>Arial</vt:lpstr>
      <vt:lpstr>Calibri</vt:lpstr>
      <vt:lpstr>Calibri Light</vt:lpstr>
      <vt:lpstr>Office テーマ</vt:lpstr>
      <vt:lpstr>ラウンドロビンを利用した観光地推薦動画に使用する大量音楽のジャンル分けとそのマッチング</vt:lpstr>
      <vt:lpstr>研究背景</vt:lpstr>
      <vt:lpstr>研究動機</vt:lpstr>
      <vt:lpstr>研究目的</vt:lpstr>
      <vt:lpstr>研究課題</vt:lpstr>
      <vt:lpstr>提案方式図</vt:lpstr>
      <vt:lpstr>関連研究</vt:lpstr>
      <vt:lpstr>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38</cp:revision>
  <dcterms:created xsi:type="dcterms:W3CDTF">2018-06-14T09:18:55Z</dcterms:created>
  <dcterms:modified xsi:type="dcterms:W3CDTF">2021-07-22T22:39:02Z</dcterms:modified>
</cp:coreProperties>
</file>