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126490"/>
            <a:ext cx="8482965" cy="1352550"/>
          </a:xfrm>
        </p:spPr>
        <p:txBody>
          <a:bodyPr/>
          <a:lstStyle/>
          <a:p>
            <a:r>
              <a:rPr lang="zh-CN" altLang="en-US" sz="3600"/>
              <a:t>留学生</a:t>
            </a:r>
            <a:r>
              <a:rPr lang="ja-JP" altLang="en-US" sz="3600"/>
              <a:t>のため</a:t>
            </a:r>
            <a:r>
              <a:rPr lang="zh-CN" altLang="en-US" sz="3600"/>
              <a:t>日本語学習支援</a:t>
            </a:r>
            <a:r>
              <a:rPr lang="ja-JP" altLang="en-US" sz="3600"/>
              <a:t>システム</a:t>
            </a:r>
            <a:r>
              <a:rPr lang="zh-CN" altLang="en-US" sz="3600"/>
              <a:t>　</a:t>
            </a:r>
            <a:endParaRPr lang="zh-CN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50"/>
            <a:ext cx="8229600" cy="4525963"/>
          </a:xfrm>
        </p:spPr>
        <p:txBody>
          <a:bodyPr/>
          <a:lstStyle/>
          <a:p/>
          <a:p>
            <a:pPr>
              <a:defRPr sz="2000"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2783840" y="287909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</a:t>
            </a:r>
            <a:r>
              <a:rPr lang="zh-CN" altLang="en-US" sz="2400"/>
              <a:t>王廷峰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6050"/>
            <a:ext cx="9144000" cy="5054600"/>
          </a:xfrm>
        </p:spPr>
        <p:txBody>
          <a:bodyPr/>
          <a:lstStyle/>
          <a:p/>
          <a:p>
            <a:pPr>
              <a:defRPr sz="2000"/>
            </a:pPr>
            <a:r>
              <a:rPr lang="zh-CN" altLang="en-US" sz="2800"/>
              <a:t>留学生</a:t>
            </a:r>
            <a:r>
              <a:rPr lang="ja-JP" altLang="en-US" sz="2800"/>
              <a:t>の</a:t>
            </a:r>
            <a:r>
              <a:rPr lang="zh-CN" altLang="en-US" sz="2800"/>
              <a:t>日本語学習</a:t>
            </a:r>
            <a:r>
              <a:rPr lang="ja-JP" altLang="en-US" sz="2800"/>
              <a:t>において</a:t>
            </a:r>
            <a:r>
              <a:rPr lang="zh-CN" altLang="en-US" sz="2800"/>
              <a:t>、会話</a:t>
            </a:r>
            <a:r>
              <a:rPr lang="ja-JP" altLang="en-US" sz="2800"/>
              <a:t>と</a:t>
            </a:r>
            <a:r>
              <a:rPr lang="zh-CN" altLang="en-US" sz="2800"/>
              <a:t>聴解</a:t>
            </a:r>
            <a:r>
              <a:rPr lang="ja-JP" altLang="en-US" sz="2800"/>
              <a:t>が</a:t>
            </a:r>
            <a:r>
              <a:rPr lang="zh-CN" altLang="en-US" sz="2800"/>
              <a:t>最大</a:t>
            </a:r>
            <a:r>
              <a:rPr lang="ja-JP" altLang="en-US" sz="2800"/>
              <a:t>の</a:t>
            </a:r>
            <a:r>
              <a:rPr lang="zh-CN" altLang="en-US" sz="2800"/>
              <a:t>難点</a:t>
            </a:r>
            <a:endParaRPr sz="2800"/>
          </a:p>
          <a:p>
            <a:pPr>
              <a:defRPr sz="2000"/>
            </a:pPr>
            <a:endParaRPr lang="zh-CN" altLang="en-US" sz="2800"/>
          </a:p>
          <a:p>
            <a:pPr>
              <a:defRPr sz="2000"/>
            </a:pPr>
            <a:r>
              <a:rPr lang="zh-CN" altLang="en-US" sz="2800"/>
              <a:t>伝統的</a:t>
            </a:r>
            <a:r>
              <a:rPr lang="ja-JP" altLang="en-US" sz="2800"/>
              <a:t>な</a:t>
            </a:r>
            <a:r>
              <a:rPr lang="zh-CN" altLang="en-US" sz="2800"/>
              <a:t>教材</a:t>
            </a:r>
            <a:r>
              <a:rPr lang="ja-JP" altLang="en-US" sz="2800"/>
              <a:t>は</a:t>
            </a:r>
            <a:r>
              <a:rPr lang="zh-CN" altLang="en-US" sz="2800"/>
              <a:t>文法</a:t>
            </a:r>
            <a:r>
              <a:rPr lang="ja-JP" altLang="en-US" sz="2800"/>
              <a:t>と</a:t>
            </a:r>
            <a:r>
              <a:rPr lang="zh-CN" altLang="en-US" sz="2800"/>
              <a:t>語彙</a:t>
            </a:r>
            <a:r>
              <a:rPr lang="ja-JP" altLang="en-US" sz="2800"/>
              <a:t>に</a:t>
            </a:r>
            <a:r>
              <a:rPr lang="zh-CN" altLang="en-US" sz="2800"/>
              <a:t>重点</a:t>
            </a:r>
            <a:r>
              <a:rPr lang="ja-JP" altLang="en-US" sz="2800"/>
              <a:t>を</a:t>
            </a:r>
            <a:r>
              <a:rPr lang="zh-CN" altLang="en-US" sz="2800"/>
              <a:t>置</a:t>
            </a:r>
            <a:r>
              <a:rPr lang="ja-JP" altLang="en-US" sz="2800"/>
              <a:t>いており</a:t>
            </a:r>
            <a:r>
              <a:rPr lang="zh-CN" altLang="en-US" sz="2800"/>
              <a:t>、効果的</a:t>
            </a:r>
            <a:r>
              <a:rPr lang="ja-JP" altLang="en-US" sz="2800"/>
              <a:t>な</a:t>
            </a:r>
            <a:r>
              <a:rPr lang="zh-CN" altLang="en-US" sz="2800"/>
              <a:t>会話</a:t>
            </a:r>
            <a:r>
              <a:rPr lang="ja-JP" altLang="en-US" sz="2800"/>
              <a:t>フィードバックメカニズムが</a:t>
            </a:r>
            <a:r>
              <a:rPr lang="zh-CN" altLang="en-US" sz="2800"/>
              <a:t>不足</a:t>
            </a:r>
            <a:r>
              <a:rPr lang="ja-JP" altLang="en-US" sz="2800"/>
              <a:t>しています</a:t>
            </a:r>
            <a:endParaRPr lang="ja-JP" altLang="en-US" sz="2800"/>
          </a:p>
          <a:p>
            <a:pPr>
              <a:defRPr sz="2000"/>
            </a:pPr>
            <a:endParaRPr lang="zh-CN" altLang="en-US" sz="2800"/>
          </a:p>
          <a:p>
            <a:pPr>
              <a:defRPr sz="2000"/>
            </a:pP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システムの</a:t>
            </a:r>
            <a:r>
              <a:rPr lang="zh-CN" altLang="en-US"/>
              <a:t>目標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ym typeface="+mn-ea"/>
              </a:rPr>
              <a:t>発音認識</a:t>
            </a:r>
            <a:r>
              <a:rPr lang="ja-JP" altLang="en-US" sz="2800">
                <a:sym typeface="+mn-ea"/>
              </a:rPr>
              <a:t>システムを</a:t>
            </a:r>
            <a:r>
              <a:rPr lang="zh-CN" altLang="en-US" sz="2800">
                <a:sym typeface="+mn-ea"/>
              </a:rPr>
              <a:t>構築</a:t>
            </a:r>
            <a:r>
              <a:rPr lang="ja-JP" altLang="en-US" sz="2800">
                <a:sym typeface="+mn-ea"/>
              </a:rPr>
              <a:t>し</a:t>
            </a:r>
            <a:r>
              <a:rPr lang="zh-CN" altLang="en-US" sz="2800">
                <a:sym typeface="+mn-ea"/>
              </a:rPr>
              <a:t>、会話表現能力</a:t>
            </a:r>
            <a:r>
              <a:rPr lang="ja-JP" altLang="en-US" sz="2800">
                <a:sym typeface="+mn-ea"/>
              </a:rPr>
              <a:t>を</a:t>
            </a:r>
            <a:r>
              <a:rPr lang="zh-CN" altLang="en-US" sz="2800">
                <a:sym typeface="+mn-ea"/>
              </a:rPr>
              <a:t>向上</a:t>
            </a:r>
            <a:r>
              <a:rPr lang="ja-JP" altLang="en-US" sz="2800">
                <a:sym typeface="+mn-ea"/>
              </a:rPr>
              <a:t>させることです</a:t>
            </a:r>
            <a:endParaRPr lang="ja-JP" altLang="en-US" sz="2800"/>
          </a:p>
          <a:p>
            <a:endParaRPr sz="2800"/>
          </a:p>
          <a:p>
            <a:pPr>
              <a:defRPr sz="2000"/>
            </a:pPr>
            <a:r>
              <a:rPr lang="zh-CN" altLang="en-US" sz="2800"/>
              <a:t>聴解</a:t>
            </a:r>
            <a:r>
              <a:rPr lang="ja-JP" altLang="en-US" sz="2800"/>
              <a:t>と</a:t>
            </a:r>
            <a:r>
              <a:rPr lang="zh-CN" altLang="en-US" sz="2800"/>
              <a:t>会話</a:t>
            </a:r>
            <a:r>
              <a:rPr lang="ja-JP" altLang="en-US" sz="2800"/>
              <a:t>の</a:t>
            </a:r>
            <a:r>
              <a:rPr lang="zh-CN" altLang="en-US" sz="2800"/>
              <a:t>能力</a:t>
            </a:r>
            <a:r>
              <a:rPr lang="ja-JP" altLang="en-US" sz="2800"/>
              <a:t>を</a:t>
            </a:r>
            <a:r>
              <a:rPr lang="zh-CN" altLang="en-US" sz="2800"/>
              <a:t>強化</a:t>
            </a:r>
            <a:r>
              <a:rPr lang="ja-JP" altLang="en-US" sz="2800"/>
              <a:t>し</a:t>
            </a:r>
            <a:r>
              <a:rPr lang="zh-CN" altLang="en-US" sz="2800"/>
              <a:t>、特</a:t>
            </a:r>
            <a:r>
              <a:rPr lang="ja-JP" altLang="en-US" sz="2800"/>
              <a:t>に</a:t>
            </a:r>
            <a:r>
              <a:rPr lang="zh-CN" altLang="en-US" sz="2800"/>
              <a:t>発音</a:t>
            </a:r>
            <a:r>
              <a:rPr lang="ja-JP" altLang="en-US" sz="2800"/>
              <a:t>の</a:t>
            </a:r>
            <a:r>
              <a:rPr lang="zh-CN" altLang="en-US" sz="2800"/>
              <a:t>正確</a:t>
            </a:r>
            <a:r>
              <a:rPr lang="ja-JP" altLang="en-US" sz="2800"/>
              <a:t>を</a:t>
            </a:r>
            <a:r>
              <a:rPr lang="zh-CN" altLang="en-US" sz="2800"/>
              <a:t>高</a:t>
            </a:r>
            <a:r>
              <a:rPr lang="ja-JP" altLang="en-US" sz="2800"/>
              <a:t>めます</a:t>
            </a:r>
            <a:r>
              <a:rPr lang="zh-CN" altLang="en-US" sz="2800"/>
              <a:t>。</a:t>
            </a:r>
            <a:endParaRPr lang="zh-CN" altLang="en-US" sz="2800"/>
          </a:p>
          <a:p>
            <a:pPr>
              <a:defRPr sz="2000"/>
            </a:pPr>
            <a:endParaRPr lang="zh-CN" altLang="en-US" sz="2800"/>
          </a:p>
          <a:p>
            <a:pPr>
              <a:defRPr sz="2000"/>
            </a:pPr>
            <a:r>
              <a:rPr lang="zh-CN" altLang="en-US" sz="2800"/>
              <a:t>可視化</a:t>
            </a:r>
            <a:r>
              <a:rPr lang="ja-JP" altLang="en-US" sz="2800"/>
              <a:t>されたフィードバックを</a:t>
            </a:r>
            <a:r>
              <a:rPr lang="zh-CN" altLang="en-US" sz="2800"/>
              <a:t>提供</a:t>
            </a:r>
            <a:r>
              <a:rPr lang="ja-JP" altLang="en-US" sz="2800"/>
              <a:t>し</a:t>
            </a:r>
            <a:r>
              <a:rPr lang="zh-CN" altLang="en-US" sz="2800"/>
              <a:t>、学習者</a:t>
            </a:r>
            <a:r>
              <a:rPr lang="ja-JP" altLang="en-US" sz="2800"/>
              <a:t>が</a:t>
            </a:r>
            <a:r>
              <a:rPr lang="zh-CN" altLang="en-US" sz="2800"/>
              <a:t>問題点</a:t>
            </a:r>
            <a:r>
              <a:rPr lang="ja-JP" altLang="en-US" sz="2800"/>
              <a:t>を</a:t>
            </a:r>
            <a:r>
              <a:rPr lang="zh-CN" altLang="en-US" sz="2800"/>
              <a:t>明確</a:t>
            </a:r>
            <a:r>
              <a:rPr lang="ja-JP" altLang="en-US" sz="2800"/>
              <a:t>に</a:t>
            </a:r>
            <a:r>
              <a:rPr lang="zh-CN" altLang="en-US" sz="2800"/>
              <a:t>把握</a:t>
            </a:r>
            <a:r>
              <a:rPr lang="ja-JP" altLang="en-US" sz="2800"/>
              <a:t>できるようにします</a:t>
            </a:r>
            <a:r>
              <a:rPr lang="zh-CN" altLang="en-US" sz="2800"/>
              <a:t>。</a:t>
            </a:r>
            <a:endParaRPr lang="zh-CN" altLang="en-US" sz="3200"/>
          </a:p>
          <a:p>
            <a:pPr>
              <a:defRPr sz="2000"/>
            </a:pPr>
            <a:endParaRPr lang="en-US" altLang="zh-CN" sz="3200"/>
          </a:p>
          <a:p>
            <a:pPr>
              <a:defRPr sz="2000"/>
            </a:pP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</a:t>
            </a:r>
            <a:r>
              <a:rPr lang="zh-CN" altLang="en-US"/>
              <a:t>構成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56615" y="1537335"/>
            <a:ext cx="6828155" cy="5105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ja-JP" altLang="en-US" sz="2400"/>
              <a:t>ユーザー</a:t>
            </a:r>
            <a:r>
              <a:rPr lang="zh-CN" altLang="en-US" sz="2400"/>
              <a:t>音声入力</a:t>
            </a:r>
            <a:endParaRPr lang="zh-CN" altLang="en-US" sz="2400"/>
          </a:p>
          <a:p>
            <a:pPr algn="ctr"/>
            <a:r>
              <a:rPr lang="en-US" altLang="en-US" sz="2400"/>
              <a:t>↓</a:t>
            </a:r>
            <a:endParaRPr lang="en-US" altLang="en-US" sz="2400"/>
          </a:p>
          <a:p>
            <a:pPr algn="ctr"/>
            <a:r>
              <a:rPr lang="en-US" altLang="zh-CN" sz="2400"/>
              <a:t>Whisper</a:t>
            </a:r>
            <a:r>
              <a:rPr lang="ja-JP" altLang="en-US" sz="2400"/>
              <a:t>モデルによる</a:t>
            </a:r>
            <a:r>
              <a:rPr lang="zh-CN" altLang="en-US" sz="2400"/>
              <a:t>音声認識</a:t>
            </a:r>
            <a:endParaRPr lang="zh-CN" altLang="en-US" sz="2400"/>
          </a:p>
          <a:p>
            <a:pPr algn="ctr"/>
            <a:r>
              <a:rPr lang="en-US" altLang="en-US" sz="2400"/>
              <a:t>↓</a:t>
            </a:r>
            <a:endParaRPr lang="en-US" altLang="en-US" sz="2400"/>
          </a:p>
          <a:p>
            <a:pPr algn="ctr"/>
            <a:r>
              <a:rPr lang="zh-CN" altLang="en-US" sz="2400"/>
              <a:t>目標文</a:t>
            </a:r>
            <a:r>
              <a:rPr lang="ja-JP" altLang="en-US" sz="2400"/>
              <a:t>とのテキスト</a:t>
            </a:r>
            <a:r>
              <a:rPr lang="zh-CN" altLang="en-US" sz="2400"/>
              <a:t>比較</a:t>
            </a:r>
            <a:endParaRPr lang="zh-CN" altLang="en-US" sz="2400"/>
          </a:p>
          <a:p>
            <a:pPr algn="ctr"/>
            <a:r>
              <a:rPr lang="en-US" altLang="en-US" sz="2400"/>
              <a:t>↓</a:t>
            </a:r>
            <a:endParaRPr lang="en-US" altLang="en-US" sz="2400"/>
          </a:p>
          <a:p>
            <a:pPr algn="ctr"/>
            <a:r>
              <a:rPr lang="zh-CN" altLang="en-US" sz="2400"/>
              <a:t>発音評価</a:t>
            </a:r>
            <a:r>
              <a:rPr lang="ja-JP" altLang="en-US" sz="2400"/>
              <a:t>・</a:t>
            </a:r>
            <a:r>
              <a:rPr lang="zh-CN" altLang="en-US" sz="2400"/>
              <a:t>採点</a:t>
            </a:r>
            <a:endParaRPr lang="zh-CN" altLang="en-US" sz="2400"/>
          </a:p>
          <a:p>
            <a:pPr algn="ctr"/>
            <a:r>
              <a:rPr lang="en-US" altLang="en-US" sz="2400"/>
              <a:t>↓</a:t>
            </a:r>
            <a:endParaRPr lang="en-US" altLang="en-US" sz="2400"/>
          </a:p>
          <a:p>
            <a:pPr algn="ctr"/>
            <a:r>
              <a:rPr lang="zh-CN" altLang="en-US" sz="2400"/>
              <a:t>評価結果</a:t>
            </a:r>
            <a:r>
              <a:rPr lang="ja-JP" altLang="en-US" sz="2400"/>
              <a:t>のフィードバック</a:t>
            </a:r>
            <a:endParaRPr lang="ja-JP" altLang="en-US" sz="2400"/>
          </a:p>
          <a:p>
            <a:pPr algn="ctr"/>
            <a:r>
              <a:rPr lang="zh-CN" altLang="en-US" sz="2400"/>
              <a:t>　</a:t>
            </a:r>
            <a:r>
              <a:rPr lang="ja-JP" altLang="en-US" sz="2400"/>
              <a:t>・スコア</a:t>
            </a:r>
            <a:r>
              <a:rPr lang="zh-CN" altLang="en-US" sz="2400"/>
              <a:t>表示</a:t>
            </a:r>
            <a:endParaRPr lang="zh-CN" altLang="en-US" sz="2400"/>
          </a:p>
          <a:p>
            <a:pPr algn="ctr"/>
            <a:r>
              <a:rPr lang="zh-CN" altLang="en-US" sz="2400"/>
              <a:t>　</a:t>
            </a:r>
            <a:r>
              <a:rPr lang="ja-JP" altLang="en-US" sz="2400"/>
              <a:t>・</a:t>
            </a:r>
            <a:r>
              <a:rPr lang="zh-CN" altLang="en-US" sz="2400"/>
              <a:t>発音改善</a:t>
            </a:r>
            <a:r>
              <a:rPr lang="ja-JP" altLang="en-US" sz="2400"/>
              <a:t>アドバイス</a:t>
            </a:r>
            <a:r>
              <a:rPr lang="zh-CN" altLang="en-US" sz="2400"/>
              <a:t>提示</a:t>
            </a:r>
            <a:endParaRPr lang="zh-CN" altLang="en-US" sz="2400"/>
          </a:p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zh-CN" altLang="en-US"/>
              <a:t>採点</a:t>
            </a:r>
            <a:r>
              <a:rPr lang="ja-JP" altLang="en-US"/>
              <a:t>メカニズム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100455"/>
            <a:ext cx="8950960" cy="5757545"/>
          </a:xfrm>
        </p:spPr>
        <p:txBody>
          <a:bodyPr>
            <a:normAutofit fontScale="25000"/>
          </a:bodyPr>
          <a:lstStyle/>
          <a:p/>
          <a:p>
            <a:pPr marL="0" indent="0">
              <a:buNone/>
              <a:defRPr sz="2000"/>
            </a:pPr>
            <a:r>
              <a:rPr lang="zh-CN" altLang="en-US" sz="9600"/>
              <a:t>認識結果</a:t>
            </a:r>
            <a:r>
              <a:rPr lang="ja-JP" altLang="en-US" sz="9600"/>
              <a:t>と</a:t>
            </a:r>
            <a:r>
              <a:rPr lang="zh-CN" altLang="en-US" sz="9600"/>
              <a:t>目標文</a:t>
            </a:r>
            <a:r>
              <a:rPr lang="ja-JP" altLang="en-US" sz="9600"/>
              <a:t>を</a:t>
            </a:r>
            <a:r>
              <a:rPr lang="zh-CN" altLang="en-US" sz="9600"/>
              <a:t>文字単位</a:t>
            </a:r>
            <a:r>
              <a:rPr lang="ja-JP" altLang="en-US" sz="9600"/>
              <a:t>で</a:t>
            </a:r>
            <a:r>
              <a:rPr lang="zh-CN" altLang="en-US" sz="9600"/>
              <a:t>照合</a:t>
            </a:r>
            <a:r>
              <a:rPr lang="ja-JP" altLang="en-US" sz="9600"/>
              <a:t>する</a:t>
            </a:r>
            <a:endParaRPr lang="ja-JP" altLang="en-US" sz="9600"/>
          </a:p>
          <a:p>
            <a:pPr marL="0" indent="0">
              <a:buNone/>
              <a:defRPr sz="2000"/>
            </a:pPr>
            <a:r>
              <a:rPr lang="zh-CN" altLang="en-US" sz="9600"/>
              <a:t>例</a:t>
            </a:r>
            <a:r>
              <a:rPr lang="en-US" altLang="zh-CN" sz="9600"/>
              <a:t>  </a:t>
            </a:r>
            <a:r>
              <a:rPr lang="zh-CN" altLang="en-US" sz="9600"/>
              <a:t>標準文</a:t>
            </a:r>
            <a:r>
              <a:rPr lang="en-US" altLang="zh-CN" sz="9600"/>
              <a:t>                     </a:t>
            </a:r>
            <a:r>
              <a:rPr lang="zh-CN" altLang="en-US" sz="9600"/>
              <a:t>私</a:t>
            </a:r>
            <a:r>
              <a:rPr lang="ja-JP" altLang="en-US" sz="9600"/>
              <a:t>は</a:t>
            </a:r>
            <a:r>
              <a:rPr lang="zh-CN" altLang="en-US" sz="9600"/>
              <a:t>学校</a:t>
            </a:r>
            <a:r>
              <a:rPr lang="ja-JP" altLang="en-US" sz="9600"/>
              <a:t>に</a:t>
            </a:r>
            <a:r>
              <a:rPr lang="zh-CN" altLang="en-US" sz="9600"/>
              <a:t>行</a:t>
            </a:r>
            <a:r>
              <a:rPr lang="ja-JP" altLang="en-US" sz="9600"/>
              <a:t>きます</a:t>
            </a:r>
            <a:endParaRPr lang="ja-JP" altLang="en-US" sz="9600"/>
          </a:p>
          <a:p>
            <a:pPr marL="0" indent="0">
              <a:buNone/>
              <a:defRPr sz="2000"/>
            </a:pPr>
            <a:r>
              <a:rPr lang="ja-JP" altLang="en-US" sz="9600"/>
              <a:t> </a:t>
            </a:r>
            <a:r>
              <a:rPr lang="en-US" altLang="ja-JP" sz="9600"/>
              <a:t>     </a:t>
            </a:r>
            <a:r>
              <a:rPr lang="ja-JP" altLang="en-US" sz="9600"/>
              <a:t>ユーザーの</a:t>
            </a:r>
            <a:r>
              <a:rPr lang="zh-CN" altLang="en-US" sz="9600"/>
              <a:t>認識</a:t>
            </a:r>
            <a:r>
              <a:rPr lang="en-US" altLang="zh-CN" sz="9600"/>
              <a:t>    </a:t>
            </a:r>
            <a:r>
              <a:rPr lang="zh-CN" altLang="en-US" sz="9600"/>
              <a:t>私</a:t>
            </a:r>
            <a:r>
              <a:rPr lang="ja-JP" altLang="en-US" sz="9600"/>
              <a:t>は</a:t>
            </a:r>
            <a:r>
              <a:rPr lang="zh-CN" altLang="en-US" sz="9600"/>
              <a:t>学好</a:t>
            </a:r>
            <a:r>
              <a:rPr lang="ja-JP" altLang="en-US" sz="9600"/>
              <a:t>に</a:t>
            </a:r>
            <a:r>
              <a:rPr lang="zh-CN" altLang="en-US" sz="9600"/>
              <a:t>行</a:t>
            </a:r>
            <a:r>
              <a:rPr lang="ja-JP" altLang="en-US" sz="9600"/>
              <a:t>きます</a:t>
            </a:r>
            <a:endParaRPr lang="ja-JP" altLang="en-US" sz="9600"/>
          </a:p>
          <a:p>
            <a:pPr marL="0" indent="0">
              <a:buNone/>
              <a:defRPr sz="2000"/>
            </a:pPr>
            <a:r>
              <a:rPr lang="en-US" altLang="zh-CN" sz="9600"/>
              <a:t>                   </a:t>
            </a:r>
            <a:r>
              <a:rPr lang="zh-CN" altLang="en-US" sz="9600"/>
              <a:t>「学校」</a:t>
            </a:r>
            <a:r>
              <a:rPr lang="en-US" altLang="en-US" sz="9600"/>
              <a:t>→</a:t>
            </a:r>
            <a:r>
              <a:rPr lang="zh-CN" altLang="en-US" sz="9600"/>
              <a:t>「学好」</a:t>
            </a:r>
            <a:r>
              <a:rPr lang="en-US" altLang="zh-CN" sz="9600"/>
              <a:t>                           </a:t>
            </a:r>
            <a:endParaRPr lang="zh-CN" altLang="en-US" sz="9600"/>
          </a:p>
          <a:p>
            <a:pPr marL="0" indent="0">
              <a:buNone/>
              <a:defRPr sz="2000"/>
            </a:pPr>
            <a:r>
              <a:rPr lang="en-US" altLang="zh-CN" sz="9600"/>
              <a:t>                     1</a:t>
            </a:r>
            <a:r>
              <a:rPr lang="zh-CN" altLang="en-US" sz="9600"/>
              <a:t>文字間違</a:t>
            </a:r>
            <a:r>
              <a:rPr lang="ja-JP" altLang="en-US" sz="9600"/>
              <a:t>い</a:t>
            </a:r>
            <a:endParaRPr lang="ja-JP" altLang="en-US" sz="9600"/>
          </a:p>
          <a:p>
            <a:pPr marL="0" indent="0">
              <a:buNone/>
              <a:defRPr sz="2000"/>
            </a:pPr>
            <a:r>
              <a:rPr lang="en-US" altLang="zh-CN" sz="9600"/>
              <a:t>                    </a:t>
            </a:r>
            <a:r>
              <a:rPr lang="zh-CN" altLang="en-US" sz="9600"/>
              <a:t>全体</a:t>
            </a:r>
            <a:r>
              <a:rPr lang="ja-JP" altLang="en-US" sz="9600"/>
              <a:t>の</a:t>
            </a:r>
            <a:r>
              <a:rPr lang="zh-CN" altLang="en-US" sz="9600"/>
              <a:t>文字数：</a:t>
            </a:r>
            <a:r>
              <a:rPr lang="en-US" altLang="zh-CN" sz="9600"/>
              <a:t>9          </a:t>
            </a:r>
            <a:endParaRPr lang="en-US" altLang="zh-CN" sz="9600"/>
          </a:p>
          <a:p>
            <a:pPr marL="0" indent="0">
              <a:buNone/>
              <a:defRPr sz="2000"/>
            </a:pPr>
            <a:r>
              <a:rPr lang="en-US" altLang="zh-CN" sz="9600"/>
              <a:t>                    </a:t>
            </a:r>
            <a:r>
              <a:rPr lang="zh-CN" altLang="en-US" sz="9600"/>
              <a:t>一致</a:t>
            </a:r>
            <a:r>
              <a:rPr lang="ja-JP" altLang="en-US" sz="9600"/>
              <a:t>した</a:t>
            </a:r>
            <a:r>
              <a:rPr lang="zh-CN" altLang="en-US" sz="9600"/>
              <a:t>文字数：</a:t>
            </a:r>
            <a:r>
              <a:rPr lang="en-US" altLang="zh-CN" sz="9600"/>
              <a:t>8</a:t>
            </a:r>
            <a:endParaRPr lang="en-US" altLang="zh-CN" sz="9600"/>
          </a:p>
          <a:p>
            <a:pPr marL="0" indent="0">
              <a:buNone/>
              <a:defRPr sz="2000"/>
            </a:pPr>
            <a:r>
              <a:rPr lang="en-US" altLang="zh-CN" sz="9600"/>
              <a:t>                    </a:t>
            </a:r>
            <a:r>
              <a:rPr lang="zh-CN" altLang="en-US" sz="9600"/>
              <a:t>一致率：</a:t>
            </a:r>
            <a:r>
              <a:rPr lang="en-US" altLang="zh-CN" sz="9600"/>
              <a:t>8 / 9 ≒ 0.89</a:t>
            </a:r>
            <a:endParaRPr lang="en-US" altLang="zh-CN" sz="9600"/>
          </a:p>
          <a:p>
            <a:pPr marL="0" indent="0">
              <a:buNone/>
              <a:defRPr sz="2000"/>
            </a:pPr>
            <a:r>
              <a:rPr lang="en-US" altLang="zh-CN" sz="9600"/>
              <a:t>                    </a:t>
            </a:r>
            <a:r>
              <a:rPr lang="zh-CN" altLang="en-US" sz="9600">
                <a:sym typeface="+mn-ea"/>
              </a:rPr>
              <a:t>一致率</a:t>
            </a:r>
            <a:r>
              <a:rPr lang="en-US" altLang="zh-CN" sz="9600">
                <a:sym typeface="+mn-ea"/>
              </a:rPr>
              <a:t> </a:t>
            </a:r>
            <a:r>
              <a:rPr lang="en-US" altLang="en-US" sz="9600">
                <a:sym typeface="+mn-ea"/>
              </a:rPr>
              <a:t>×</a:t>
            </a:r>
            <a:r>
              <a:rPr lang="en-US" altLang="zh-CN" sz="9600">
                <a:sym typeface="+mn-ea"/>
              </a:rPr>
              <a:t> 100 = </a:t>
            </a:r>
            <a:r>
              <a:rPr lang="ja-JP" altLang="en-US" sz="9600">
                <a:sym typeface="+mn-ea"/>
              </a:rPr>
              <a:t>スコア</a:t>
            </a:r>
            <a:endParaRPr lang="ja-JP" altLang="en-US" sz="9600">
              <a:sym typeface="+mn-ea"/>
            </a:endParaRPr>
          </a:p>
          <a:p>
            <a:pPr marL="0" indent="0">
              <a:buNone/>
              <a:defRPr sz="2000"/>
            </a:pPr>
            <a:endParaRPr lang="ja-JP" altLang="en-US" sz="8000"/>
          </a:p>
          <a:p>
            <a:pPr marL="0" indent="0">
              <a:buNone/>
              <a:defRPr sz="2000"/>
            </a:pPr>
            <a:r>
              <a:rPr lang="en-US" altLang="zh-CN" sz="8000"/>
              <a:t>90</a:t>
            </a:r>
            <a:r>
              <a:rPr lang="zh-CN" altLang="en-US" sz="8000"/>
              <a:t>点以上：発音</a:t>
            </a:r>
            <a:r>
              <a:rPr lang="ja-JP" altLang="en-US" sz="8000"/>
              <a:t>はとても</a:t>
            </a:r>
            <a:r>
              <a:rPr lang="zh-CN" altLang="en-US" sz="8000"/>
              <a:t>良</a:t>
            </a:r>
            <a:r>
              <a:rPr lang="ja-JP" altLang="en-US" sz="8000"/>
              <a:t>いです</a:t>
            </a:r>
            <a:r>
              <a:rPr lang="en-US" altLang="ja-JP" sz="8000"/>
              <a:t>       </a:t>
            </a:r>
            <a:r>
              <a:rPr lang="en-US" altLang="zh-CN" sz="8000"/>
              <a:t>70</a:t>
            </a:r>
            <a:r>
              <a:rPr lang="zh-CN" altLang="en-US" sz="8000"/>
              <a:t>点超〜</a:t>
            </a:r>
            <a:r>
              <a:rPr lang="en-US" altLang="zh-CN" sz="8000"/>
              <a:t>90</a:t>
            </a:r>
            <a:r>
              <a:rPr lang="zh-CN" altLang="en-US" sz="8000"/>
              <a:t>点以下：小</a:t>
            </a:r>
            <a:r>
              <a:rPr lang="ja-JP" altLang="en-US" sz="8000"/>
              <a:t>さな</a:t>
            </a:r>
            <a:r>
              <a:rPr lang="zh-CN" altLang="en-US" sz="8000"/>
              <a:t>誤</a:t>
            </a:r>
            <a:r>
              <a:rPr lang="ja-JP" altLang="en-US" sz="8000"/>
              <a:t>りがあります</a:t>
            </a:r>
            <a:endParaRPr lang="ja-JP" altLang="en-US" sz="8000"/>
          </a:p>
          <a:p>
            <a:pPr marL="0" indent="0">
              <a:buNone/>
              <a:defRPr sz="2000"/>
            </a:pPr>
            <a:endParaRPr lang="en-US" altLang="zh-CN" sz="8000"/>
          </a:p>
          <a:p>
            <a:pPr marL="0" indent="0">
              <a:buNone/>
              <a:defRPr sz="2000"/>
            </a:pPr>
            <a:r>
              <a:rPr lang="en-US" altLang="zh-CN" sz="8000"/>
              <a:t>70</a:t>
            </a:r>
            <a:r>
              <a:rPr lang="zh-CN" altLang="en-US" sz="8000"/>
              <a:t>点以下：</a:t>
            </a:r>
            <a:r>
              <a:rPr lang="ja-JP" altLang="en-US" sz="8000"/>
              <a:t>もう</a:t>
            </a:r>
            <a:r>
              <a:rPr lang="zh-CN" altLang="en-US" sz="8000"/>
              <a:t>一度読</a:t>
            </a:r>
            <a:r>
              <a:rPr lang="ja-JP" altLang="en-US" sz="8000"/>
              <a:t>み</a:t>
            </a:r>
            <a:r>
              <a:rPr lang="zh-CN" altLang="en-US" sz="8000"/>
              <a:t>直</a:t>
            </a:r>
            <a:r>
              <a:rPr lang="ja-JP" altLang="en-US" sz="8000"/>
              <a:t>すことをおすすめします</a:t>
            </a:r>
            <a:endParaRPr lang="ja-JP" altLang="en-US" sz="8000"/>
          </a:p>
          <a:p>
            <a:pPr>
              <a:defRPr sz="2000"/>
            </a:pPr>
            <a:endParaRPr lang="en-US" altLang="zh-CN" sz="8000"/>
          </a:p>
          <a:p>
            <a:pPr>
              <a:defRPr sz="2000"/>
            </a:pPr>
            <a:endParaRPr lang="en-US" altLang="zh-CN"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On-screen Show 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</vt:lpstr>
      <vt:lpstr>MS PGothic</vt:lpstr>
      <vt:lpstr>Calibri</vt:lpstr>
      <vt:lpstr>微软雅黑</vt:lpstr>
      <vt:lpstr>Arial Unicode MS</vt:lpstr>
      <vt:lpstr>Office Theme</vt:lpstr>
      <vt:lpstr>留学生のため日本語学習支援システム　</vt:lpstr>
      <vt:lpstr>研究背景</vt:lpstr>
      <vt:lpstr>システムの目標</vt:lpstr>
      <vt:lpstr>システム構成</vt:lpstr>
      <vt:lpstr>採点メカニズム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wwwhatfore</cp:lastModifiedBy>
  <cp:revision>4</cp:revision>
  <dcterms:created xsi:type="dcterms:W3CDTF">2013-01-27T09:14:00Z</dcterms:created>
  <dcterms:modified xsi:type="dcterms:W3CDTF">2025-07-08T18:16:11Z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F09FF874854047A7BDB59ECD934BDAD5_12</vt:lpwstr>
  </property>
  <property fmtid="{D5CDD505-2E9C-101B-9397-08002B2CF9AE}" pid="3" name="KSOProductBuildVer">
    <vt:lpwstr>2052-12.1.0.21915</vt:lpwstr>
  </property>
</Properties>
</file>