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F8EF-61E6-4F72-923D-3330AA09B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AD4A2-2673-423B-A9F9-7E154ECBB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63C5-AB27-4425-B39F-E37CBF91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24E4-97EC-4728-BFD0-0DCEF332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70E7-E7F1-4129-977D-45C5779E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6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4575-D338-47CD-BE74-2C986E02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4ADFB-EC3E-4551-8598-CC506EAE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C2961-7186-464B-BA6F-4C1DC6C6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E2D8-D6C8-4CAE-91FA-6FC8FB89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3E98-34DA-4839-9644-A93BE69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96059-75F4-46B8-9F12-23BD231D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03757-414A-4221-A4D9-B924E413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CC85-8286-46F6-B9D0-65F3781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3C7F-4D4E-4198-BCC2-D9C02A30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1A89-43CF-49F2-9269-0CCC02B1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6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8CFE-31C6-4F91-9388-019A4B09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27F4-40A0-4D5B-8259-E2DFA5E9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B291-D563-47F2-9F5F-E28E16A4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3CBE-BE73-4CCC-ADCF-EBE6EB5B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926F-3E88-48FB-A659-73003CEF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C8DF-C037-4A25-BB0C-D4B81914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D1A46-BD37-4F7F-9692-A4B329CC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25B5-3A52-4784-ACB2-D06FF8C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3D2B-C27D-4DC2-BBFA-88DC86A7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CB46-B459-43E1-973F-0A4C1F28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61F6-3B1D-4AAB-9C1E-EA729F44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4319-915B-45E8-9724-EA6651C52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D7365-7C78-44F8-8155-527839DD8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8163-937C-49A8-9F6E-7AA71E22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2703-CF74-4F4A-9C30-8A17AC2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B108-9752-4084-A6E2-2ED70862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166E-C016-44D9-9F8C-B1D29D71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A6D3-9FEB-45D2-AB82-BA501BB5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17FB9-3C8C-49A8-8F95-B32962E8C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E63A1-D78F-42ED-B846-1FC792F64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C2BF3-E8C0-42F8-AD22-B423D72D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33D11-CDCD-40D5-8BAF-B2D3840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EB063-7FB2-42CF-9EB1-2DA54226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C7A9-3F64-451F-AFA8-064AAA29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1A7D-E422-498C-9D06-806871DE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F09FA-AF0E-4964-9B09-BCBB75E3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79EFC-DC17-4AE2-9F5A-789DCF04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8F12A-9DFA-471E-A28D-FF2F723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EC227-EF40-4190-8476-013C974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4CC7C-9C3C-4145-8999-B6EA2219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07298-5BE1-4995-A57B-F86D22C9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2E15-89BE-4F2E-A497-19D68DD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ABD1-0491-450C-B361-9639F2BC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F2B88-33FB-4DEE-B198-99195BBD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DD1B-BBD8-4A1C-AB1E-CE0EDF6B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7E3C-461C-43FA-8E88-42FEF143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BA59-2D6E-4AC0-B803-B408317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DD30-9505-4A05-8773-D0BFC2D5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C9B62-399E-4920-A48A-C665C3773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CF6D1-0243-4C8E-B21B-1C6ABF33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ABEF-6700-4C12-972A-E95D0FF2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5A3C-689C-494D-ACA3-568E824C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24B5-4D88-4018-B73D-6C86367A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BA62D-2D90-4B0F-8F84-2E0EF583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8D51-B02F-4636-B171-72AF9D33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32BE-C18B-4AC2-AC22-BAD5A5F31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A92D-BD1D-4EEF-95F1-4947403EF5C6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A3D1-ED2B-458C-A7EC-29A1742EE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3BBA-D6B4-4A19-8E3E-34A443FD6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124E-3BFC-40C6-977A-D365B7F3B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playr.com/what-is-hierarchical-clusterin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ets.mn/2016/07/20/the-surprising-urban-geography-of-pokemon-g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16.09.025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7C5E-5040-4920-B48B-A350CAB92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861FA-8CBD-4285-BD90-E8906820D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18, 2019</a:t>
            </a:r>
          </a:p>
        </p:txBody>
      </p:sp>
    </p:spTree>
    <p:extLst>
      <p:ext uri="{BB962C8B-B14F-4D97-AF65-F5344CB8AC3E}">
        <p14:creationId xmlns:p14="http://schemas.microsoft.com/office/powerpoint/2010/main" val="306743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E9EF-9F95-42EA-8FCE-89B2B3A9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A808-5985-4367-AFFB-760598DD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814670"/>
            <a:ext cx="10515600" cy="4351338"/>
          </a:xfrm>
        </p:spPr>
        <p:txBody>
          <a:bodyPr/>
          <a:lstStyle/>
          <a:p>
            <a:r>
              <a:rPr lang="en-US" dirty="0"/>
              <a:t>K – Means</a:t>
            </a:r>
          </a:p>
          <a:p>
            <a:r>
              <a:rPr lang="en-US" dirty="0"/>
              <a:t>Hierarchical</a:t>
            </a:r>
          </a:p>
          <a:p>
            <a:r>
              <a:rPr lang="en-US" dirty="0"/>
              <a:t>Density Based</a:t>
            </a:r>
          </a:p>
        </p:txBody>
      </p:sp>
    </p:spTree>
    <p:extLst>
      <p:ext uri="{BB962C8B-B14F-4D97-AF65-F5344CB8AC3E}">
        <p14:creationId xmlns:p14="http://schemas.microsoft.com/office/powerpoint/2010/main" val="428866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7F19B-7940-42AF-9072-1E4F4DD3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 Means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C20AC10-C990-4B61-A8BF-4D178683B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544" y="914400"/>
            <a:ext cx="6811015" cy="4137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F7F15-87AA-4E5C-987C-9E3FA3E82974}"/>
              </a:ext>
            </a:extLst>
          </p:cNvPr>
          <p:cNvSpPr txBox="1"/>
          <p:nvPr/>
        </p:nvSpPr>
        <p:spPr>
          <a:xfrm>
            <a:off x="6505026" y="5523524"/>
            <a:ext cx="496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Introduction to Data Mining, 2nd Edition </a:t>
            </a:r>
          </a:p>
          <a:p>
            <a:r>
              <a:rPr lang="en-US" sz="1400" dirty="0"/>
              <a:t>Tan, Steinbach, </a:t>
            </a:r>
            <a:r>
              <a:rPr lang="en-US" sz="1400" dirty="0" err="1"/>
              <a:t>Karpatne</a:t>
            </a:r>
            <a:r>
              <a:rPr lang="en-US" sz="1400" dirty="0"/>
              <a:t>, Kumar</a:t>
            </a:r>
          </a:p>
        </p:txBody>
      </p:sp>
    </p:spTree>
    <p:extLst>
      <p:ext uri="{BB962C8B-B14F-4D97-AF65-F5344CB8AC3E}">
        <p14:creationId xmlns:p14="http://schemas.microsoft.com/office/powerpoint/2010/main" val="33926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2543-701F-42E5-8ECF-548D3CF6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9FDD-804D-49D6-BFFF-55220893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Partitional</a:t>
            </a:r>
          </a:p>
          <a:p>
            <a:r>
              <a:rPr lang="en-US" dirty="0"/>
              <a:t>Choose K</a:t>
            </a:r>
          </a:p>
          <a:p>
            <a:r>
              <a:rPr lang="en-US" dirty="0"/>
              <a:t>Each cluster is associated with a centroid (center point)</a:t>
            </a:r>
          </a:p>
          <a:p>
            <a:r>
              <a:rPr lang="en-US" dirty="0"/>
              <a:t>In the K means algorithm, each point is assigned to closest center</a:t>
            </a:r>
          </a:p>
          <a:p>
            <a:r>
              <a:rPr lang="en-US" dirty="0"/>
              <a:t>‘Closeness’ is measured by Euclidean distance, cosine similarity, correlation, etc.</a:t>
            </a:r>
          </a:p>
        </p:txBody>
      </p:sp>
    </p:spTree>
    <p:extLst>
      <p:ext uri="{BB962C8B-B14F-4D97-AF65-F5344CB8AC3E}">
        <p14:creationId xmlns:p14="http://schemas.microsoft.com/office/powerpoint/2010/main" val="160270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842D3-2036-47E5-9529-642FAAC0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70C43-EECF-4A55-B278-8DE81430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58" y="307731"/>
            <a:ext cx="9518185" cy="3997637"/>
          </a:xfrm>
          <a:prstGeom prst="rect">
            <a:avLst/>
          </a:prstGeom>
        </p:spPr>
      </p:pic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F119C6-4D75-4E7D-853A-BCA7D12E16A8}"/>
              </a:ext>
            </a:extLst>
          </p:cNvPr>
          <p:cNvSpPr txBox="1"/>
          <p:nvPr/>
        </p:nvSpPr>
        <p:spPr>
          <a:xfrm>
            <a:off x="2393997" y="4098636"/>
            <a:ext cx="697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https://www.displayr.com/what-is-hierarchical-clustering/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172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F2D0-8BC9-40D6-9BCF-5CD763F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Hierarchical Clustering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7C679-551D-4F16-983D-FA4657AC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91" y="307731"/>
            <a:ext cx="5610718" cy="39976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3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8119-A065-4E82-B87F-F1237A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Proximity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4F7A-3240-446F-9A8E-1CFA485A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38" y="476573"/>
            <a:ext cx="3263325" cy="3774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5AA96-730F-4641-B3CE-B7A959AB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06" y="476573"/>
            <a:ext cx="3250187" cy="3774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4591BB-0604-4780-A73A-CD2A072DE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791" y="476573"/>
            <a:ext cx="3439185" cy="37749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DA9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0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7593-F128-4C1E-B2CE-22483F0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Merging first two clusters/points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2570-9967-4877-A96C-59D497FB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50" y="1594271"/>
            <a:ext cx="8124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24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C9DE-9F3C-49C8-9F39-93BDAA0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 Cluster Distances for Hierarchical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FE56-8C4D-4780-B931-674A75BE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(or single linkage) 			~ Minimum distance</a:t>
            </a:r>
          </a:p>
          <a:p>
            <a:r>
              <a:rPr lang="en-US" dirty="0"/>
              <a:t>MAX (or complete linkage)		~ Maximum distance</a:t>
            </a:r>
          </a:p>
          <a:p>
            <a:r>
              <a:rPr lang="en-US" dirty="0"/>
              <a:t>Group average</a:t>
            </a:r>
          </a:p>
          <a:p>
            <a:r>
              <a:rPr lang="en-US" dirty="0"/>
              <a:t>Ward’s Distance (objective drive – squared error)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BF896-E04C-4F70-B8B4-EAA755EF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37" y="4340225"/>
            <a:ext cx="4638675" cy="1971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695E9-29A0-4158-BD45-D8B371A1E873}"/>
              </a:ext>
            </a:extLst>
          </p:cNvPr>
          <p:cNvSpPr txBox="1"/>
          <p:nvPr/>
        </p:nvSpPr>
        <p:spPr>
          <a:xfrm>
            <a:off x="7632441" y="4273420"/>
            <a:ext cx="2491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MIN/ Single Linkage approach</a:t>
            </a:r>
          </a:p>
        </p:txBody>
      </p:sp>
    </p:spTree>
    <p:extLst>
      <p:ext uri="{BB962C8B-B14F-4D97-AF65-F5344CB8AC3E}">
        <p14:creationId xmlns:p14="http://schemas.microsoft.com/office/powerpoint/2010/main" val="33123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3800-05F5-4C40-A4C1-011A484B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Average Linkage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EDBC02-8C9F-4B67-BE7E-B504BA18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080113"/>
            <a:ext cx="6553545" cy="27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96B8-46E5-4054-8F30-3B0EFA3E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5C66-92A9-4709-BCC2-2699670C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337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Clustering is the method of grouping objects such that the objects in the same cluster are more similar as compared to objects in other clusters.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C2FE-4CBA-49EE-87CB-BA6BBEE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4447-7D68-4F61-B959-25F4E56F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Segment customers based on brands purchased.</a:t>
            </a:r>
          </a:p>
          <a:p>
            <a:r>
              <a:rPr lang="en-US" dirty="0"/>
              <a:t>Web pages on UMN website grouped based on departmental affiliation.</a:t>
            </a:r>
          </a:p>
          <a:p>
            <a:r>
              <a:rPr lang="en-US" dirty="0"/>
              <a:t>Taxonomy of living things – kingdom, phylum …. Genus, species.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4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CF24-D35D-4B7A-AC05-E5679CA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17610-D8B6-4885-8DA0-B3F97D8441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34943"/>
            <a:ext cx="8268478" cy="3791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135B0-E2AF-4636-8893-494D247EB7E0}"/>
              </a:ext>
            </a:extLst>
          </p:cNvPr>
          <p:cNvSpPr txBox="1"/>
          <p:nvPr/>
        </p:nvSpPr>
        <p:spPr>
          <a:xfrm>
            <a:off x="9647853" y="2323322"/>
            <a:ext cx="2164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Ingress Enlightened (green) and Resistance (blue) Targets. Source:</a:t>
            </a:r>
            <a:r>
              <a:rPr lang="en-US" dirty="0"/>
              <a:t> </a:t>
            </a:r>
            <a:r>
              <a:rPr lang="en-US" i="1" u="sng" dirty="0">
                <a:hlinkClick r:id="rId3"/>
              </a:rPr>
              <a:t>https://streets.mn/2016/07/20/the-surprising-urban-geography-of-pokemon-go/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ED83D-9855-4DCB-A091-AE65D22F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Objective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63269D-9407-4350-8CA4-DEE7669F8F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0FD6-0CC5-4577-999F-1243326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FBD5-0B91-4868-80B8-C1D60275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661" y="2506662"/>
            <a:ext cx="10515600" cy="4351338"/>
          </a:xfrm>
        </p:spPr>
        <p:txBody>
          <a:bodyPr/>
          <a:lstStyle/>
          <a:p>
            <a:r>
              <a:rPr lang="en-US" dirty="0"/>
              <a:t>Partitional Vs Hierarchical</a:t>
            </a:r>
          </a:p>
          <a:p>
            <a:r>
              <a:rPr lang="en-US" dirty="0"/>
              <a:t>Exclusive Vs Overlapping Vs Fuzzy</a:t>
            </a:r>
          </a:p>
          <a:p>
            <a:r>
              <a:rPr lang="en-US" dirty="0"/>
              <a:t>Complete Vs Partial</a:t>
            </a:r>
          </a:p>
        </p:txBody>
      </p:sp>
    </p:spTree>
    <p:extLst>
      <p:ext uri="{BB962C8B-B14F-4D97-AF65-F5344CB8AC3E}">
        <p14:creationId xmlns:p14="http://schemas.microsoft.com/office/powerpoint/2010/main" val="39823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C4146-7984-41B4-A12A-FD5AEF05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Partitional Vs Hierarchical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4E77C4-DAF5-4C75-9B92-B34D9BABC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600429"/>
            <a:ext cx="5455917" cy="16504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26B521-2A19-473E-B47E-F8136DBD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682268"/>
            <a:ext cx="5455917" cy="14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8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9A27-6412-4028-8552-817EC988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Exclusive Vs Overlapping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5509CA-98C2-4807-8402-4BACB45A0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2" y="745722"/>
            <a:ext cx="7226745" cy="234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DB562-DFD1-48A6-AEB8-8496BC6CC6C3}"/>
              </a:ext>
            </a:extLst>
          </p:cNvPr>
          <p:cNvSpPr txBox="1"/>
          <p:nvPr/>
        </p:nvSpPr>
        <p:spPr>
          <a:xfrm>
            <a:off x="1704174" y="3520106"/>
            <a:ext cx="61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tooltip="Persistent link using digital object identifier"/>
              </a:rPr>
              <a:t>https://doi.org/10.1016/j.eswa.2016.09.025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37690-8F9E-4033-86AA-68636E5C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389" y="709902"/>
            <a:ext cx="3981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DEF8E-147F-4561-8407-0896A3ED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Complete Vs Partial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E12BF-3EFF-4E6F-87A4-36840766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75" y="321734"/>
            <a:ext cx="4775201" cy="278553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AC7ACC-68B8-409A-BD38-DA7B8AC0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88" y="3750733"/>
            <a:ext cx="4546775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240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Clustering</vt:lpstr>
      <vt:lpstr>Clustering</vt:lpstr>
      <vt:lpstr>Examples</vt:lpstr>
      <vt:lpstr>Example</vt:lpstr>
      <vt:lpstr>Clustering Objective</vt:lpstr>
      <vt:lpstr>Types of Clusters</vt:lpstr>
      <vt:lpstr>Partitional Vs Hierarchical</vt:lpstr>
      <vt:lpstr>Exclusive Vs Overlapping</vt:lpstr>
      <vt:lpstr>Complete Vs Partial</vt:lpstr>
      <vt:lpstr>Clustering Algorithms</vt:lpstr>
      <vt:lpstr>K Means</vt:lpstr>
      <vt:lpstr>K - Means</vt:lpstr>
      <vt:lpstr>Hierarchical Clustering</vt:lpstr>
      <vt:lpstr>Hierarchical Clustering</vt:lpstr>
      <vt:lpstr>Proximity Matrix</vt:lpstr>
      <vt:lpstr>After Merging first two clusters/points</vt:lpstr>
      <vt:lpstr>Inter Cluster Distances for Hierarchical Clusters</vt:lpstr>
      <vt:lpstr>Group Average Linkage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Somya Sharma</dc:creator>
  <cp:lastModifiedBy>Somya Sharma</cp:lastModifiedBy>
  <cp:revision>2</cp:revision>
  <dcterms:created xsi:type="dcterms:W3CDTF">2019-06-13T01:22:13Z</dcterms:created>
  <dcterms:modified xsi:type="dcterms:W3CDTF">2019-06-13T01:35:47Z</dcterms:modified>
</cp:coreProperties>
</file>