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a:ea typeface="Gill Sans"/>
          <a:cs typeface="Gill Sans"/>
        </a:font>
        <a:srgbClr val="0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rgbClr val="D4DAE0"/>
          </a:solidFill>
        </a:fill>
      </a:tcStyle>
    </a:wholeTbl>
    <a:band2H>
      <a:tcTxStyle b="def" i="def"/>
      <a:tcStyle>
        <a:tcBdr/>
        <a:fill>
          <a:solidFill>
            <a:srgbClr val="EBEDF0"/>
          </a:solidFill>
        </a:fill>
      </a:tcStyle>
    </a:band2H>
    <a:firstCol>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chemeClr val="accent1"/>
          </a:solidFill>
        </a:fill>
      </a:tcStyle>
    </a:firstCol>
    <a:lastRow>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381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chemeClr val="accent1"/>
          </a:solidFill>
        </a:fill>
      </a:tcStyle>
    </a:lastRow>
    <a:firstRow>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381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chemeClr val="accent1"/>
          </a:solidFill>
        </a:fill>
      </a:tcStyle>
    </a:firstRow>
  </a:tblStyle>
  <a:tblStyle styleId="{C7B018BB-80A7-4F77-B60F-C8B233D01FF8}" styleName="">
    <a:tblBg/>
    <a:wholeTbl>
      <a:tcTxStyle b="off" i="off">
        <a:font>
          <a:latin typeface="Gill Sans"/>
          <a:ea typeface="Gill Sans"/>
          <a:cs typeface="Gill Sans"/>
        </a:font>
        <a:srgbClr val="0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chemeClr val="accent3"/>
          </a:solidFill>
        </a:fill>
      </a:tcStyle>
    </a:firstCol>
    <a:lastRow>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381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chemeClr val="accent3"/>
          </a:solidFill>
        </a:fill>
      </a:tcStyle>
    </a:lastRow>
    <a:firstRow>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381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chemeClr val="accent3"/>
          </a:solidFill>
        </a:fill>
      </a:tcStyle>
    </a:firstRow>
  </a:tblStyle>
  <a:tblStyle styleId="{EEE7283C-3CF3-47DC-8721-378D4A62B228}" styleName="">
    <a:tblBg/>
    <a:wholeTbl>
      <a:tcTxStyle b="off" i="off">
        <a:font>
          <a:latin typeface="Gill Sans"/>
          <a:ea typeface="Gill Sans"/>
          <a:cs typeface="Gill Sans"/>
        </a:font>
        <a:srgbClr val="0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chemeClr val="accent6"/>
          </a:solidFill>
        </a:fill>
      </a:tcStyle>
    </a:firstCol>
    <a:lastRow>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381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chemeClr val="accent6"/>
          </a:solidFill>
        </a:fill>
      </a:tcStyle>
    </a:lastRow>
    <a:firstRow>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381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chemeClr val="accent6"/>
          </a:solidFill>
        </a:fill>
      </a:tcStyle>
    </a:firstRow>
  </a:tblStyle>
  <a:tblStyle styleId="{CF821DB8-F4EB-4A41-A1BA-3FCAFE7338EE}" styleName="">
    <a:tblBg/>
    <a:wholeTbl>
      <a:tcTxStyle b="off" i="off">
        <a:font>
          <a:latin typeface="Gill Sans"/>
          <a:ea typeface="Gill Sans"/>
          <a:cs typeface="Gill Sans"/>
        </a:font>
        <a:srgbClr val="00606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9E9"/>
          </a:solidFill>
        </a:fill>
      </a:tcStyle>
    </a:wholeTbl>
    <a:band2H>
      <a:tcTxStyle b="def" i="def"/>
      <a:tcStyle>
        <a:tcBdr/>
        <a:fill>
          <a:solidFill>
            <a:srgbClr val="606060"/>
          </a:solidFill>
        </a:fill>
      </a:tcStyle>
    </a:band2H>
    <a:firstCol>
      <a:tcTxStyle b="on" i="off">
        <a:font>
          <a:latin typeface="Gill Sans"/>
          <a:ea typeface="Gill Sans"/>
          <a:cs typeface="Gill Sans"/>
        </a:font>
        <a:srgbClr val="60606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a:ea typeface="Gill Sans"/>
          <a:cs typeface="Gill Sans"/>
        </a:font>
        <a:srgbClr val="006060"/>
      </a:tcTxStyle>
      <a:tcStyle>
        <a:tcBdr>
          <a:left>
            <a:ln w="12700" cap="flat">
              <a:noFill/>
              <a:miter lim="400000"/>
            </a:ln>
          </a:left>
          <a:right>
            <a:ln w="12700" cap="flat">
              <a:noFill/>
              <a:miter lim="400000"/>
            </a:ln>
          </a:right>
          <a:top>
            <a:ln w="50800" cap="flat">
              <a:solidFill>
                <a:srgbClr val="006060"/>
              </a:solidFill>
              <a:prstDash val="solid"/>
              <a:round/>
            </a:ln>
          </a:top>
          <a:bottom>
            <a:ln w="25400" cap="flat">
              <a:solidFill>
                <a:srgbClr val="006060"/>
              </a:solidFill>
              <a:prstDash val="solid"/>
              <a:round/>
            </a:ln>
          </a:bottom>
          <a:insideH>
            <a:ln w="12700" cap="flat">
              <a:noFill/>
              <a:miter lim="400000"/>
            </a:ln>
          </a:insideH>
          <a:insideV>
            <a:ln w="12700" cap="flat">
              <a:noFill/>
              <a:miter lim="400000"/>
            </a:ln>
          </a:insideV>
        </a:tcBdr>
        <a:fill>
          <a:solidFill>
            <a:srgbClr val="606060"/>
          </a:solidFill>
        </a:fill>
      </a:tcStyle>
    </a:lastRow>
    <a:firstRow>
      <a:tcTxStyle b="on" i="off">
        <a:font>
          <a:latin typeface="Gill Sans"/>
          <a:ea typeface="Gill Sans"/>
          <a:cs typeface="Gill Sans"/>
        </a:font>
        <a:srgbClr val="606060"/>
      </a:tcTxStyle>
      <a:tcStyle>
        <a:tcBdr>
          <a:left>
            <a:ln w="12700" cap="flat">
              <a:noFill/>
              <a:miter lim="400000"/>
            </a:ln>
          </a:left>
          <a:right>
            <a:ln w="12700" cap="flat">
              <a:noFill/>
              <a:miter lim="400000"/>
            </a:ln>
          </a:right>
          <a:top>
            <a:ln w="25400" cap="flat">
              <a:solidFill>
                <a:srgbClr val="006060"/>
              </a:solidFill>
              <a:prstDash val="solid"/>
              <a:round/>
            </a:ln>
          </a:top>
          <a:bottom>
            <a:ln w="25400" cap="flat">
              <a:solidFill>
                <a:srgbClr val="00606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a:ea typeface="Gill Sans"/>
          <a:cs typeface="Gill Sans"/>
        </a:font>
        <a:srgbClr val="0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rgbClr val="CAD1D1"/>
          </a:solidFill>
        </a:fill>
      </a:tcStyle>
    </a:wholeTbl>
    <a:band2H>
      <a:tcTxStyle b="def" i="def"/>
      <a:tcStyle>
        <a:tcBdr/>
        <a:fill>
          <a:solidFill>
            <a:srgbClr val="E6E9E9"/>
          </a:solidFill>
        </a:fill>
      </a:tcStyle>
    </a:band2H>
    <a:firstCol>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rgbClr val="006060"/>
          </a:solidFill>
        </a:fill>
      </a:tcStyle>
    </a:firstCol>
    <a:lastRow>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381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rgbClr val="006060"/>
          </a:solidFill>
        </a:fill>
      </a:tcStyle>
    </a:lastRow>
    <a:firstRow>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381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rgbClr val="006060"/>
          </a:solidFill>
        </a:fill>
      </a:tcStyle>
    </a:firstRow>
  </a:tblStyle>
  <a:tblStyle styleId="{2708684C-4D16-4618-839F-0558EEFCDFE6}" styleName="">
    <a:tblBg/>
    <a:wholeTbl>
      <a:tcTxStyle b="off"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rgbClr val="606060">
              <a:alpha val="20000"/>
            </a:srgbClr>
          </a:solidFill>
        </a:fill>
      </a:tcStyle>
    </a:wholeTbl>
    <a:band2H>
      <a:tcTxStyle b="def" i="def"/>
      <a:tcStyle>
        <a:tcBdr/>
        <a:fill>
          <a:solidFill>
            <a:srgbClr val="FFFFFF"/>
          </a:solidFill>
        </a:fill>
      </a:tcStyle>
    </a:band2H>
    <a:firstCol>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solidFill>
            <a:srgbClr val="606060">
              <a:alpha val="20000"/>
            </a:srgbClr>
          </a:solidFill>
        </a:fill>
      </a:tcStyle>
    </a:firstCol>
    <a:lastRow>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50800" cap="flat">
              <a:solidFill>
                <a:srgbClr val="606060"/>
              </a:solidFill>
              <a:prstDash val="solid"/>
              <a:round/>
            </a:ln>
          </a:top>
          <a:bottom>
            <a:ln w="127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noFill/>
        </a:fill>
      </a:tcStyle>
    </a:lastRow>
    <a:firstRow>
      <a:tcTxStyle b="on" i="off">
        <a:font>
          <a:latin typeface="Gill Sans"/>
          <a:ea typeface="Gill Sans"/>
          <a:cs typeface="Gill Sans"/>
        </a:font>
        <a:srgbClr val="606060"/>
      </a:tcTxStyle>
      <a:tcStyle>
        <a:tcBdr>
          <a:left>
            <a:ln w="12700" cap="flat">
              <a:solidFill>
                <a:srgbClr val="606060"/>
              </a:solidFill>
              <a:prstDash val="solid"/>
              <a:round/>
            </a:ln>
          </a:left>
          <a:right>
            <a:ln w="12700" cap="flat">
              <a:solidFill>
                <a:srgbClr val="606060"/>
              </a:solidFill>
              <a:prstDash val="solid"/>
              <a:round/>
            </a:ln>
          </a:right>
          <a:top>
            <a:ln w="12700" cap="flat">
              <a:solidFill>
                <a:srgbClr val="606060"/>
              </a:solidFill>
              <a:prstDash val="solid"/>
              <a:round/>
            </a:ln>
          </a:top>
          <a:bottom>
            <a:ln w="25400" cap="flat">
              <a:solidFill>
                <a:srgbClr val="606060"/>
              </a:solidFill>
              <a:prstDash val="solid"/>
              <a:round/>
            </a:ln>
          </a:bottom>
          <a:insideH>
            <a:ln w="12700" cap="flat">
              <a:solidFill>
                <a:srgbClr val="606060"/>
              </a:solidFill>
              <a:prstDash val="solid"/>
              <a:round/>
            </a:ln>
          </a:insideH>
          <a:insideV>
            <a:ln w="12700" cap="flat">
              <a:solidFill>
                <a:srgbClr val="60606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9" name="Shape 59"/>
          <p:cNvSpPr/>
          <p:nvPr>
            <p:ph type="sldImg"/>
          </p:nvPr>
        </p:nvSpPr>
        <p:spPr>
          <a:xfrm>
            <a:off x="1143000" y="685800"/>
            <a:ext cx="4572000" cy="3429000"/>
          </a:xfrm>
          <a:prstGeom prst="rect">
            <a:avLst/>
          </a:prstGeom>
        </p:spPr>
        <p:txBody>
          <a:bodyPr/>
          <a:lstStyle/>
          <a:p>
            <a:pPr/>
          </a:p>
        </p:txBody>
      </p:sp>
      <p:sp>
        <p:nvSpPr>
          <p:cNvPr id="60" name="Shape 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spcBef>
        <a:spcPts val="700"/>
      </a:spcBef>
      <a:defRPr sz="2200">
        <a:latin typeface="+mn-lt"/>
        <a:ea typeface="+mn-ea"/>
        <a:cs typeface="+mn-cs"/>
        <a:sym typeface="Helvetica Neue"/>
      </a:defRPr>
    </a:lvl1pPr>
    <a:lvl2pPr indent="228600" defTabSz="457200" latinLnBrk="0">
      <a:lnSpc>
        <a:spcPct val="117999"/>
      </a:lnSpc>
      <a:spcBef>
        <a:spcPts val="700"/>
      </a:spcBef>
      <a:defRPr sz="2200">
        <a:latin typeface="+mn-lt"/>
        <a:ea typeface="+mn-ea"/>
        <a:cs typeface="+mn-cs"/>
        <a:sym typeface="Helvetica Neue"/>
      </a:defRPr>
    </a:lvl2pPr>
    <a:lvl3pPr indent="457200" defTabSz="457200" latinLnBrk="0">
      <a:lnSpc>
        <a:spcPct val="117999"/>
      </a:lnSpc>
      <a:spcBef>
        <a:spcPts val="700"/>
      </a:spcBef>
      <a:defRPr sz="2200">
        <a:latin typeface="+mn-lt"/>
        <a:ea typeface="+mn-ea"/>
        <a:cs typeface="+mn-cs"/>
        <a:sym typeface="Helvetica Neue"/>
      </a:defRPr>
    </a:lvl3pPr>
    <a:lvl4pPr indent="685800" defTabSz="457200" latinLnBrk="0">
      <a:lnSpc>
        <a:spcPct val="117999"/>
      </a:lnSpc>
      <a:spcBef>
        <a:spcPts val="700"/>
      </a:spcBef>
      <a:defRPr sz="2200">
        <a:latin typeface="+mn-lt"/>
        <a:ea typeface="+mn-ea"/>
        <a:cs typeface="+mn-cs"/>
        <a:sym typeface="Helvetica Neue"/>
      </a:defRPr>
    </a:lvl4pPr>
    <a:lvl5pPr indent="914400" defTabSz="457200" latinLnBrk="0">
      <a:lnSpc>
        <a:spcPct val="117999"/>
      </a:lnSpc>
      <a:spcBef>
        <a:spcPts val="700"/>
      </a:spcBef>
      <a:defRPr sz="2200">
        <a:latin typeface="+mn-lt"/>
        <a:ea typeface="+mn-ea"/>
        <a:cs typeface="+mn-cs"/>
        <a:sym typeface="Helvetica Neue"/>
      </a:defRPr>
    </a:lvl5pPr>
    <a:lvl6pPr indent="1143000" defTabSz="457200" latinLnBrk="0">
      <a:lnSpc>
        <a:spcPct val="117999"/>
      </a:lnSpc>
      <a:spcBef>
        <a:spcPts val="700"/>
      </a:spcBef>
      <a:defRPr sz="2200">
        <a:latin typeface="+mn-lt"/>
        <a:ea typeface="+mn-ea"/>
        <a:cs typeface="+mn-cs"/>
        <a:sym typeface="Helvetica Neue"/>
      </a:defRPr>
    </a:lvl6pPr>
    <a:lvl7pPr indent="1371600" defTabSz="457200" latinLnBrk="0">
      <a:lnSpc>
        <a:spcPct val="117999"/>
      </a:lnSpc>
      <a:spcBef>
        <a:spcPts val="700"/>
      </a:spcBef>
      <a:defRPr sz="2200">
        <a:latin typeface="+mn-lt"/>
        <a:ea typeface="+mn-ea"/>
        <a:cs typeface="+mn-cs"/>
        <a:sym typeface="Helvetica Neue"/>
      </a:defRPr>
    </a:lvl7pPr>
    <a:lvl8pPr indent="1600200" defTabSz="457200" latinLnBrk="0">
      <a:lnSpc>
        <a:spcPct val="117999"/>
      </a:lnSpc>
      <a:spcBef>
        <a:spcPts val="700"/>
      </a:spcBef>
      <a:defRPr sz="2200">
        <a:latin typeface="+mn-lt"/>
        <a:ea typeface="+mn-ea"/>
        <a:cs typeface="+mn-cs"/>
        <a:sym typeface="Helvetica Neue"/>
      </a:defRPr>
    </a:lvl8pPr>
    <a:lvl9pPr indent="1828800" defTabSz="457200" latinLnBrk="0">
      <a:lnSpc>
        <a:spcPct val="117999"/>
      </a:lnSpc>
      <a:spcBef>
        <a:spcPts val="700"/>
      </a:spcBef>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0" name="Line"/>
          <p:cNvSpPr/>
          <p:nvPr/>
        </p:nvSpPr>
        <p:spPr>
          <a:xfrm>
            <a:off x="508000" y="5181600"/>
            <a:ext cx="11988800" cy="0"/>
          </a:xfrm>
          <a:prstGeom prst="line">
            <a:avLst/>
          </a:prstGeom>
          <a:ln w="12700">
            <a:solidFill>
              <a:srgbClr val="444444">
                <a:alpha val="30195"/>
              </a:srgbClr>
            </a:solidFill>
            <a:miter lim="400000"/>
          </a:ln>
        </p:spPr>
        <p:txBody>
          <a:bodyPr lIns="45719" rIns="45719"/>
          <a:lstStyle/>
          <a:p>
            <a:pPr>
              <a:defRPr>
                <a:solidFill>
                  <a:srgbClr val="606060"/>
                </a:solidFill>
              </a:defRPr>
            </a:pPr>
          </a:p>
        </p:txBody>
      </p:sp>
      <p:sp>
        <p:nvSpPr>
          <p:cNvPr id="21" name="Slide Number"/>
          <p:cNvSpPr txBox="1"/>
          <p:nvPr>
            <p:ph type="sldNum" sz="quarter" idx="2"/>
          </p:nvPr>
        </p:nvSpPr>
        <p:spPr>
          <a:xfrm>
            <a:off x="12153899"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28" name="Line"/>
          <p:cNvSpPr/>
          <p:nvPr/>
        </p:nvSpPr>
        <p:spPr>
          <a:xfrm>
            <a:off x="508000" y="2578100"/>
            <a:ext cx="11996738" cy="0"/>
          </a:xfrm>
          <a:prstGeom prst="line">
            <a:avLst/>
          </a:prstGeom>
          <a:ln w="12700">
            <a:solidFill>
              <a:srgbClr val="444444">
                <a:alpha val="30195"/>
              </a:srgbClr>
            </a:solidFill>
            <a:miter lim="400000"/>
          </a:ln>
        </p:spPr>
        <p:txBody>
          <a:bodyPr lIns="45719" rIns="45719"/>
          <a:lstStyle/>
          <a:p>
            <a:pPr>
              <a:defRPr>
                <a:solidFill>
                  <a:srgbClr val="606060"/>
                </a:solidFill>
              </a:defRPr>
            </a:pPr>
          </a:p>
        </p:txBody>
      </p:sp>
      <p:sp>
        <p:nvSpPr>
          <p:cNvPr id="29" name="Line"/>
          <p:cNvSpPr/>
          <p:nvPr/>
        </p:nvSpPr>
        <p:spPr>
          <a:xfrm>
            <a:off x="508000" y="9246869"/>
            <a:ext cx="11988800" cy="1"/>
          </a:xfrm>
          <a:prstGeom prst="line">
            <a:avLst/>
          </a:prstGeom>
          <a:ln w="76200">
            <a:solidFill>
              <a:srgbClr val="444444">
                <a:alpha val="30195"/>
              </a:srgbClr>
            </a:solidFill>
            <a:miter lim="400000"/>
          </a:ln>
        </p:spPr>
        <p:txBody>
          <a:bodyPr lIns="45719" rIns="45719"/>
          <a:lstStyle/>
          <a:p>
            <a:pPr>
              <a:defRPr>
                <a:solidFill>
                  <a:srgbClr val="606060"/>
                </a:solidFill>
              </a:defRPr>
            </a:pPr>
          </a:p>
        </p:txBody>
      </p:sp>
      <p:sp>
        <p:nvSpPr>
          <p:cNvPr id="30" name="Line"/>
          <p:cNvSpPr/>
          <p:nvPr/>
        </p:nvSpPr>
        <p:spPr>
          <a:xfrm>
            <a:off x="508000" y="509269"/>
            <a:ext cx="11988800" cy="1"/>
          </a:xfrm>
          <a:prstGeom prst="line">
            <a:avLst/>
          </a:prstGeom>
          <a:ln w="12700">
            <a:solidFill>
              <a:srgbClr val="444444">
                <a:alpha val="30195"/>
              </a:srgbClr>
            </a:solidFill>
            <a:miter lim="400000"/>
          </a:ln>
        </p:spPr>
        <p:txBody>
          <a:bodyPr lIns="45719" rIns="45719"/>
          <a:lstStyle/>
          <a:p>
            <a:pPr>
              <a:defRPr>
                <a:solidFill>
                  <a:srgbClr val="606060"/>
                </a:solidFill>
              </a:defRPr>
            </a:pP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38" name="Line"/>
          <p:cNvSpPr/>
          <p:nvPr/>
        </p:nvSpPr>
        <p:spPr>
          <a:xfrm>
            <a:off x="508000" y="2578100"/>
            <a:ext cx="11988800" cy="0"/>
          </a:xfrm>
          <a:prstGeom prst="line">
            <a:avLst/>
          </a:prstGeom>
          <a:ln w="12700">
            <a:solidFill>
              <a:srgbClr val="444444">
                <a:alpha val="30195"/>
              </a:srgbClr>
            </a:solidFill>
            <a:miter lim="400000"/>
          </a:ln>
        </p:spPr>
        <p:txBody>
          <a:bodyPr lIns="45719" rIns="45719"/>
          <a:lstStyle/>
          <a:p>
            <a:pPr>
              <a:defRPr>
                <a:solidFill>
                  <a:srgbClr val="606060"/>
                </a:solidFill>
              </a:defRPr>
            </a:pPr>
          </a:p>
        </p:txBody>
      </p:sp>
      <p:sp>
        <p:nvSpPr>
          <p:cNvPr id="39" name="Line"/>
          <p:cNvSpPr/>
          <p:nvPr/>
        </p:nvSpPr>
        <p:spPr>
          <a:xfrm>
            <a:off x="508000" y="9246869"/>
            <a:ext cx="11988800" cy="1"/>
          </a:xfrm>
          <a:prstGeom prst="line">
            <a:avLst/>
          </a:prstGeom>
          <a:ln w="76200">
            <a:solidFill>
              <a:srgbClr val="444444">
                <a:alpha val="30195"/>
              </a:srgbClr>
            </a:solidFill>
            <a:miter lim="400000"/>
          </a:ln>
        </p:spPr>
        <p:txBody>
          <a:bodyPr lIns="45719" rIns="45719"/>
          <a:lstStyle/>
          <a:p>
            <a:pPr>
              <a:defRPr>
                <a:solidFill>
                  <a:srgbClr val="606060"/>
                </a:solidFill>
              </a:defRPr>
            </a:pPr>
          </a:p>
        </p:txBody>
      </p:sp>
      <p:sp>
        <p:nvSpPr>
          <p:cNvPr id="40" name="Line"/>
          <p:cNvSpPr/>
          <p:nvPr/>
        </p:nvSpPr>
        <p:spPr>
          <a:xfrm>
            <a:off x="508000" y="509269"/>
            <a:ext cx="11988800" cy="1"/>
          </a:xfrm>
          <a:prstGeom prst="line">
            <a:avLst/>
          </a:prstGeom>
          <a:ln w="12700">
            <a:solidFill>
              <a:srgbClr val="444444">
                <a:alpha val="30195"/>
              </a:srgbClr>
            </a:solidFill>
            <a:miter lim="400000"/>
          </a:ln>
        </p:spPr>
        <p:txBody>
          <a:bodyPr lIns="45719" rIns="45719"/>
          <a:lstStyle/>
          <a:p>
            <a:pPr>
              <a:defRPr>
                <a:solidFill>
                  <a:srgbClr val="606060"/>
                </a:solidFill>
              </a:defRPr>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48" name="Line"/>
          <p:cNvSpPr/>
          <p:nvPr/>
        </p:nvSpPr>
        <p:spPr>
          <a:xfrm>
            <a:off x="508000" y="2578100"/>
            <a:ext cx="11988800" cy="0"/>
          </a:xfrm>
          <a:prstGeom prst="line">
            <a:avLst/>
          </a:prstGeom>
          <a:ln w="12700">
            <a:solidFill>
              <a:srgbClr val="444444">
                <a:alpha val="30195"/>
              </a:srgbClr>
            </a:solidFill>
            <a:miter lim="400000"/>
          </a:ln>
        </p:spPr>
        <p:txBody>
          <a:bodyPr lIns="45719" rIns="45719"/>
          <a:lstStyle/>
          <a:p>
            <a:pPr>
              <a:defRPr>
                <a:solidFill>
                  <a:srgbClr val="606060"/>
                </a:solidFill>
              </a:defRPr>
            </a:pPr>
          </a:p>
        </p:txBody>
      </p:sp>
      <p:sp>
        <p:nvSpPr>
          <p:cNvPr id="49" name="Line"/>
          <p:cNvSpPr/>
          <p:nvPr/>
        </p:nvSpPr>
        <p:spPr>
          <a:xfrm>
            <a:off x="508000" y="9246869"/>
            <a:ext cx="11988800" cy="1"/>
          </a:xfrm>
          <a:prstGeom prst="line">
            <a:avLst/>
          </a:prstGeom>
          <a:ln w="76200">
            <a:solidFill>
              <a:srgbClr val="444444">
                <a:alpha val="30195"/>
              </a:srgbClr>
            </a:solidFill>
            <a:miter lim="400000"/>
          </a:ln>
        </p:spPr>
        <p:txBody>
          <a:bodyPr lIns="45719" rIns="45719"/>
          <a:lstStyle/>
          <a:p>
            <a:pPr>
              <a:defRPr>
                <a:solidFill>
                  <a:srgbClr val="606060"/>
                </a:solidFill>
              </a:defRPr>
            </a:pPr>
          </a:p>
        </p:txBody>
      </p:sp>
      <p:sp>
        <p:nvSpPr>
          <p:cNvPr id="50" name="Line"/>
          <p:cNvSpPr/>
          <p:nvPr/>
        </p:nvSpPr>
        <p:spPr>
          <a:xfrm>
            <a:off x="508000" y="509269"/>
            <a:ext cx="11988800" cy="1"/>
          </a:xfrm>
          <a:prstGeom prst="line">
            <a:avLst/>
          </a:prstGeom>
          <a:ln w="12700">
            <a:solidFill>
              <a:srgbClr val="444444">
                <a:alpha val="30195"/>
              </a:srgbClr>
            </a:solidFill>
            <a:miter lim="400000"/>
          </a:ln>
        </p:spPr>
        <p:txBody>
          <a:bodyPr lIns="45719" rIns="45719"/>
          <a:lstStyle/>
          <a:p>
            <a:pPr>
              <a:defRPr>
                <a:solidFill>
                  <a:srgbClr val="606060"/>
                </a:solidFill>
              </a:defRPr>
            </a:pPr>
          </a:p>
        </p:txBody>
      </p:sp>
      <p:sp>
        <p:nvSpPr>
          <p:cNvPr id="51" name="Body Level One…"/>
          <p:cNvSpPr txBox="1"/>
          <p:nvPr>
            <p:ph type="body" idx="1"/>
          </p:nvPr>
        </p:nvSpPr>
        <p:spPr>
          <a:xfrm>
            <a:off x="508000" y="977900"/>
            <a:ext cx="11988800" cy="7785100"/>
          </a:xfrm>
          <a:prstGeom prst="rect">
            <a:avLst/>
          </a:prstGeom>
        </p:spPr>
        <p:txBody>
          <a:bodyPr>
            <a:normAutofit fontScale="100000" lnSpcReduction="0"/>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2" name="Title Text"/>
          <p:cNvSpPr txBox="1"/>
          <p:nvPr>
            <p:ph type="title"/>
          </p:nvPr>
        </p:nvSpPr>
        <p:spPr>
          <a:xfrm>
            <a:off x="508000" y="596900"/>
            <a:ext cx="11988800" cy="1905000"/>
          </a:xfrm>
          <a:prstGeom prst="rect">
            <a:avLst/>
          </a:prstGeom>
        </p:spPr>
        <p:txBody>
          <a:bodyPr>
            <a:normAutofit fontScale="100000" lnSpcReduction="0"/>
          </a:bodyPr>
          <a:lstStyle/>
          <a:p>
            <a:pPr/>
            <a:r>
              <a:t>Title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Line"/>
          <p:cNvSpPr/>
          <p:nvPr/>
        </p:nvSpPr>
        <p:spPr>
          <a:xfrm>
            <a:off x="508000" y="9246869"/>
            <a:ext cx="11988800" cy="1"/>
          </a:xfrm>
          <a:prstGeom prst="line">
            <a:avLst/>
          </a:prstGeom>
          <a:ln w="76200">
            <a:solidFill>
              <a:srgbClr val="444444">
                <a:alpha val="30195"/>
              </a:srgbClr>
            </a:solidFill>
            <a:miter lim="400000"/>
          </a:ln>
        </p:spPr>
        <p:txBody>
          <a:bodyPr lIns="45719" rIns="45719"/>
          <a:lstStyle/>
          <a:p>
            <a:pPr>
              <a:defRPr>
                <a:solidFill>
                  <a:srgbClr val="606060"/>
                </a:solidFill>
              </a:defRPr>
            </a:pPr>
          </a:p>
        </p:txBody>
      </p:sp>
      <p:sp>
        <p:nvSpPr>
          <p:cNvPr id="3" name="Line"/>
          <p:cNvSpPr/>
          <p:nvPr/>
        </p:nvSpPr>
        <p:spPr>
          <a:xfrm>
            <a:off x="508000" y="509269"/>
            <a:ext cx="11988800" cy="1"/>
          </a:xfrm>
          <a:prstGeom prst="line">
            <a:avLst/>
          </a:prstGeom>
          <a:ln w="12700">
            <a:solidFill>
              <a:srgbClr val="444444">
                <a:alpha val="30195"/>
              </a:srgbClr>
            </a:solidFill>
            <a:miter lim="400000"/>
          </a:ln>
        </p:spPr>
        <p:txBody>
          <a:bodyPr lIns="45719" rIns="45719"/>
          <a:lstStyle/>
          <a:p>
            <a:pPr>
              <a:defRPr>
                <a:solidFill>
                  <a:srgbClr val="606060"/>
                </a:solidFill>
              </a:defRPr>
            </a:pPr>
          </a:p>
        </p:txBody>
      </p:sp>
      <p:sp>
        <p:nvSpPr>
          <p:cNvPr id="4" name="Title Text"/>
          <p:cNvSpPr txBox="1"/>
          <p:nvPr>
            <p:ph type="title"/>
          </p:nvPr>
        </p:nvSpPr>
        <p:spPr>
          <a:xfrm>
            <a:off x="650240" y="319746"/>
            <a:ext cx="11704320" cy="17672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5" name="Body Level One…"/>
          <p:cNvSpPr txBox="1"/>
          <p:nvPr>
            <p:ph type="body" idx="1"/>
          </p:nvPr>
        </p:nvSpPr>
        <p:spPr>
          <a:xfrm>
            <a:off x="650240" y="2087044"/>
            <a:ext cx="11704320" cy="68145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2166599" y="8763000"/>
            <a:ext cx="342901" cy="368300"/>
          </a:xfrm>
          <a:prstGeom prst="rect">
            <a:avLst/>
          </a:prstGeom>
          <a:ln w="12700">
            <a:miter lim="400000"/>
          </a:ln>
        </p:spPr>
        <p:txBody>
          <a:bodyPr wrap="none" lIns="50800" tIns="50800" rIns="50800" bIns="50800">
            <a:spAutoFit/>
          </a:bodyPr>
          <a:lstStyle>
            <a:lvl1pPr>
              <a:defRPr sz="1800">
                <a:solidFill>
                  <a:srgbClr val="60606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none" i="0" spc="0" strike="noStrike" sz="6400" u="none">
          <a:ln>
            <a:noFill/>
          </a:ln>
          <a:solidFill>
            <a:srgbClr val="606060"/>
          </a:solidFill>
          <a:uFillTx/>
          <a:latin typeface="Gill Sans Light"/>
          <a:ea typeface="Gill Sans Light"/>
          <a:cs typeface="Gill Sans Light"/>
          <a:sym typeface="Gill Sans Light"/>
        </a:defRPr>
      </a:lvl1pPr>
      <a:lvl2pPr marL="0" marR="0" indent="0" algn="l" defTabSz="584200" rtl="0" latinLnBrk="0">
        <a:lnSpc>
          <a:spcPct val="90000"/>
        </a:lnSpc>
        <a:spcBef>
          <a:spcPts val="0"/>
        </a:spcBef>
        <a:spcAft>
          <a:spcPts val="0"/>
        </a:spcAft>
        <a:buClrTx/>
        <a:buSzTx/>
        <a:buFontTx/>
        <a:buNone/>
        <a:tabLst/>
        <a:defRPr b="0" baseline="0" cap="none" i="0" spc="0" strike="noStrike" sz="6400" u="none">
          <a:ln>
            <a:noFill/>
          </a:ln>
          <a:solidFill>
            <a:srgbClr val="606060"/>
          </a:solidFill>
          <a:uFillTx/>
          <a:latin typeface="Gill Sans Light"/>
          <a:ea typeface="Gill Sans Light"/>
          <a:cs typeface="Gill Sans Light"/>
          <a:sym typeface="Gill Sans Light"/>
        </a:defRPr>
      </a:lvl2pPr>
      <a:lvl3pPr marL="0" marR="0" indent="0" algn="l" defTabSz="584200" rtl="0" latinLnBrk="0">
        <a:lnSpc>
          <a:spcPct val="90000"/>
        </a:lnSpc>
        <a:spcBef>
          <a:spcPts val="0"/>
        </a:spcBef>
        <a:spcAft>
          <a:spcPts val="0"/>
        </a:spcAft>
        <a:buClrTx/>
        <a:buSzTx/>
        <a:buFontTx/>
        <a:buNone/>
        <a:tabLst/>
        <a:defRPr b="0" baseline="0" cap="none" i="0" spc="0" strike="noStrike" sz="6400" u="none">
          <a:ln>
            <a:noFill/>
          </a:ln>
          <a:solidFill>
            <a:srgbClr val="606060"/>
          </a:solidFill>
          <a:uFillTx/>
          <a:latin typeface="Gill Sans Light"/>
          <a:ea typeface="Gill Sans Light"/>
          <a:cs typeface="Gill Sans Light"/>
          <a:sym typeface="Gill Sans Light"/>
        </a:defRPr>
      </a:lvl3pPr>
      <a:lvl4pPr marL="0" marR="0" indent="0" algn="l" defTabSz="584200" rtl="0" latinLnBrk="0">
        <a:lnSpc>
          <a:spcPct val="90000"/>
        </a:lnSpc>
        <a:spcBef>
          <a:spcPts val="0"/>
        </a:spcBef>
        <a:spcAft>
          <a:spcPts val="0"/>
        </a:spcAft>
        <a:buClrTx/>
        <a:buSzTx/>
        <a:buFontTx/>
        <a:buNone/>
        <a:tabLst/>
        <a:defRPr b="0" baseline="0" cap="none" i="0" spc="0" strike="noStrike" sz="6400" u="none">
          <a:ln>
            <a:noFill/>
          </a:ln>
          <a:solidFill>
            <a:srgbClr val="606060"/>
          </a:solidFill>
          <a:uFillTx/>
          <a:latin typeface="Gill Sans Light"/>
          <a:ea typeface="Gill Sans Light"/>
          <a:cs typeface="Gill Sans Light"/>
          <a:sym typeface="Gill Sans Light"/>
        </a:defRPr>
      </a:lvl4pPr>
      <a:lvl5pPr marL="0" marR="0" indent="0" algn="l" defTabSz="584200" rtl="0" latinLnBrk="0">
        <a:lnSpc>
          <a:spcPct val="90000"/>
        </a:lnSpc>
        <a:spcBef>
          <a:spcPts val="0"/>
        </a:spcBef>
        <a:spcAft>
          <a:spcPts val="0"/>
        </a:spcAft>
        <a:buClrTx/>
        <a:buSzTx/>
        <a:buFontTx/>
        <a:buNone/>
        <a:tabLst/>
        <a:defRPr b="0" baseline="0" cap="none" i="0" spc="0" strike="noStrike" sz="6400" u="none">
          <a:ln>
            <a:noFill/>
          </a:ln>
          <a:solidFill>
            <a:srgbClr val="606060"/>
          </a:solidFill>
          <a:uFillTx/>
          <a:latin typeface="Gill Sans Light"/>
          <a:ea typeface="Gill Sans Light"/>
          <a:cs typeface="Gill Sans Light"/>
          <a:sym typeface="Gill Sans Light"/>
        </a:defRPr>
      </a:lvl5pPr>
      <a:lvl6pPr marL="0" marR="0" indent="457200" algn="l" defTabSz="584200" rtl="0" latinLnBrk="0">
        <a:lnSpc>
          <a:spcPct val="90000"/>
        </a:lnSpc>
        <a:spcBef>
          <a:spcPts val="0"/>
        </a:spcBef>
        <a:spcAft>
          <a:spcPts val="0"/>
        </a:spcAft>
        <a:buClrTx/>
        <a:buSzTx/>
        <a:buFontTx/>
        <a:buNone/>
        <a:tabLst/>
        <a:defRPr b="0" baseline="0" cap="none" i="0" spc="0" strike="noStrike" sz="6400" u="none">
          <a:ln>
            <a:noFill/>
          </a:ln>
          <a:solidFill>
            <a:srgbClr val="606060"/>
          </a:solidFill>
          <a:uFillTx/>
          <a:latin typeface="Gill Sans Light"/>
          <a:ea typeface="Gill Sans Light"/>
          <a:cs typeface="Gill Sans Light"/>
          <a:sym typeface="Gill Sans Light"/>
        </a:defRPr>
      </a:lvl6pPr>
      <a:lvl7pPr marL="0" marR="0" indent="914400" algn="l" defTabSz="584200" rtl="0" latinLnBrk="0">
        <a:lnSpc>
          <a:spcPct val="90000"/>
        </a:lnSpc>
        <a:spcBef>
          <a:spcPts val="0"/>
        </a:spcBef>
        <a:spcAft>
          <a:spcPts val="0"/>
        </a:spcAft>
        <a:buClrTx/>
        <a:buSzTx/>
        <a:buFontTx/>
        <a:buNone/>
        <a:tabLst/>
        <a:defRPr b="0" baseline="0" cap="none" i="0" spc="0" strike="noStrike" sz="6400" u="none">
          <a:ln>
            <a:noFill/>
          </a:ln>
          <a:solidFill>
            <a:srgbClr val="606060"/>
          </a:solidFill>
          <a:uFillTx/>
          <a:latin typeface="Gill Sans Light"/>
          <a:ea typeface="Gill Sans Light"/>
          <a:cs typeface="Gill Sans Light"/>
          <a:sym typeface="Gill Sans Light"/>
        </a:defRPr>
      </a:lvl7pPr>
      <a:lvl8pPr marL="0" marR="0" indent="1371600" algn="l" defTabSz="584200" rtl="0" latinLnBrk="0">
        <a:lnSpc>
          <a:spcPct val="90000"/>
        </a:lnSpc>
        <a:spcBef>
          <a:spcPts val="0"/>
        </a:spcBef>
        <a:spcAft>
          <a:spcPts val="0"/>
        </a:spcAft>
        <a:buClrTx/>
        <a:buSzTx/>
        <a:buFontTx/>
        <a:buNone/>
        <a:tabLst/>
        <a:defRPr b="0" baseline="0" cap="none" i="0" spc="0" strike="noStrike" sz="6400" u="none">
          <a:ln>
            <a:noFill/>
          </a:ln>
          <a:solidFill>
            <a:srgbClr val="606060"/>
          </a:solidFill>
          <a:uFillTx/>
          <a:latin typeface="Gill Sans Light"/>
          <a:ea typeface="Gill Sans Light"/>
          <a:cs typeface="Gill Sans Light"/>
          <a:sym typeface="Gill Sans Light"/>
        </a:defRPr>
      </a:lvl8pPr>
      <a:lvl9pPr marL="0" marR="0" indent="1828800" algn="l" defTabSz="584200" rtl="0" latinLnBrk="0">
        <a:lnSpc>
          <a:spcPct val="90000"/>
        </a:lnSpc>
        <a:spcBef>
          <a:spcPts val="0"/>
        </a:spcBef>
        <a:spcAft>
          <a:spcPts val="0"/>
        </a:spcAft>
        <a:buClrTx/>
        <a:buSzTx/>
        <a:buFontTx/>
        <a:buNone/>
        <a:tabLst/>
        <a:defRPr b="0" baseline="0" cap="none" i="0" spc="0" strike="noStrike" sz="6400" u="none">
          <a:ln>
            <a:noFill/>
          </a:ln>
          <a:solidFill>
            <a:srgbClr val="606060"/>
          </a:solidFill>
          <a:uFillTx/>
          <a:latin typeface="Gill Sans Light"/>
          <a:ea typeface="Gill Sans Light"/>
          <a:cs typeface="Gill Sans Light"/>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Gill Sans"/>
          <a:ea typeface="Gill Sans"/>
          <a:cs typeface="Gill Sans"/>
          <a:sym typeface="Gill Sans"/>
        </a:defRPr>
      </a:lvl1pPr>
      <a:lvl2pPr marL="1210733" marR="0" indent="-791633"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Gill Sans"/>
          <a:ea typeface="Gill Sans"/>
          <a:cs typeface="Gill Sans"/>
          <a:sym typeface="Gill Sans"/>
        </a:defRPr>
      </a:lvl2pPr>
      <a:lvl3pPr marL="1629833" marR="0" indent="-791633"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Gill Sans"/>
          <a:ea typeface="Gill Sans"/>
          <a:cs typeface="Gill Sans"/>
          <a:sym typeface="Gill Sans"/>
        </a:defRPr>
      </a:lvl3pPr>
      <a:lvl4pPr marL="2048933" marR="0" indent="-791633"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Gill Sans"/>
          <a:ea typeface="Gill Sans"/>
          <a:cs typeface="Gill Sans"/>
          <a:sym typeface="Gill Sans"/>
        </a:defRPr>
      </a:lvl4pPr>
      <a:lvl5pPr marL="2468033" marR="0" indent="-791633"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Gill Sans"/>
          <a:ea typeface="Gill Sans"/>
          <a:cs typeface="Gill Sans"/>
          <a:sym typeface="Gill Sans"/>
        </a:defRPr>
      </a:lvl5pPr>
      <a:lvl6pPr marL="2925233" marR="0" indent="-791633" algn="l" defTabSz="584200" rtl="0" latinLnBrk="0">
        <a:lnSpc>
          <a:spcPct val="100000"/>
        </a:lnSpc>
        <a:spcBef>
          <a:spcPts val="4200"/>
        </a:spcBef>
        <a:spcAft>
          <a:spcPts val="0"/>
        </a:spcAft>
        <a:buClrTx/>
        <a:buSzPct val="30000"/>
        <a:buFontTx/>
        <a:buNone/>
        <a:tabLst/>
        <a:defRPr b="0" baseline="0" cap="none" i="0" spc="0" strike="noStrike" sz="3400" u="none">
          <a:ln>
            <a:noFill/>
          </a:ln>
          <a:solidFill>
            <a:srgbClr val="606060"/>
          </a:solidFill>
          <a:uFillTx/>
          <a:latin typeface="Gill Sans"/>
          <a:ea typeface="Gill Sans"/>
          <a:cs typeface="Gill Sans"/>
          <a:sym typeface="Gill Sans"/>
        </a:defRPr>
      </a:lvl6pPr>
      <a:lvl7pPr marL="3382433" marR="0" indent="-791633" algn="l" defTabSz="584200" rtl="0" latinLnBrk="0">
        <a:lnSpc>
          <a:spcPct val="100000"/>
        </a:lnSpc>
        <a:spcBef>
          <a:spcPts val="4200"/>
        </a:spcBef>
        <a:spcAft>
          <a:spcPts val="0"/>
        </a:spcAft>
        <a:buClrTx/>
        <a:buSzPct val="30000"/>
        <a:buFontTx/>
        <a:buNone/>
        <a:tabLst/>
        <a:defRPr b="0" baseline="0" cap="none" i="0" spc="0" strike="noStrike" sz="3400" u="none">
          <a:ln>
            <a:noFill/>
          </a:ln>
          <a:solidFill>
            <a:srgbClr val="606060"/>
          </a:solidFill>
          <a:uFillTx/>
          <a:latin typeface="Gill Sans"/>
          <a:ea typeface="Gill Sans"/>
          <a:cs typeface="Gill Sans"/>
          <a:sym typeface="Gill Sans"/>
        </a:defRPr>
      </a:lvl7pPr>
      <a:lvl8pPr marL="3839633" marR="0" indent="-791633" algn="l" defTabSz="584200" rtl="0" latinLnBrk="0">
        <a:lnSpc>
          <a:spcPct val="100000"/>
        </a:lnSpc>
        <a:spcBef>
          <a:spcPts val="4200"/>
        </a:spcBef>
        <a:spcAft>
          <a:spcPts val="0"/>
        </a:spcAft>
        <a:buClrTx/>
        <a:buSzPct val="30000"/>
        <a:buFontTx/>
        <a:buNone/>
        <a:tabLst/>
        <a:defRPr b="0" baseline="0" cap="none" i="0" spc="0" strike="noStrike" sz="3400" u="none">
          <a:ln>
            <a:noFill/>
          </a:ln>
          <a:solidFill>
            <a:srgbClr val="606060"/>
          </a:solidFill>
          <a:uFillTx/>
          <a:latin typeface="Gill Sans"/>
          <a:ea typeface="Gill Sans"/>
          <a:cs typeface="Gill Sans"/>
          <a:sym typeface="Gill Sans"/>
        </a:defRPr>
      </a:lvl8pPr>
      <a:lvl9pPr marL="4296833" marR="0" indent="-791633" algn="l" defTabSz="584200" rtl="0" latinLnBrk="0">
        <a:lnSpc>
          <a:spcPct val="100000"/>
        </a:lnSpc>
        <a:spcBef>
          <a:spcPts val="4200"/>
        </a:spcBef>
        <a:spcAft>
          <a:spcPts val="0"/>
        </a:spcAft>
        <a:buClrTx/>
        <a:buSzPct val="30000"/>
        <a:buFontTx/>
        <a:buNone/>
        <a:tabLst/>
        <a:defRPr b="0" baseline="0" cap="none" i="0" spc="0" strike="noStrike" sz="3400" u="none">
          <a:ln>
            <a:noFill/>
          </a:ln>
          <a:solidFill>
            <a:srgbClr val="606060"/>
          </a:solidFill>
          <a:uFillTx/>
          <a:latin typeface="Gill Sans"/>
          <a:ea typeface="Gill Sans"/>
          <a:cs typeface="Gill Sans"/>
          <a:sym typeface="Gill Sa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THE KITTY CABIN"/>
          <p:cNvSpPr txBox="1"/>
          <p:nvPr>
            <p:ph type="title" idx="4294967295"/>
          </p:nvPr>
        </p:nvSpPr>
        <p:spPr>
          <a:xfrm>
            <a:off x="508000" y="3009900"/>
            <a:ext cx="11988800" cy="2032000"/>
          </a:xfrm>
          <a:prstGeom prst="rect">
            <a:avLst/>
          </a:prstGeom>
        </p:spPr>
        <p:txBody>
          <a:bodyPr anchor="b">
            <a:normAutofit fontScale="100000" lnSpcReduction="0"/>
          </a:bodyPr>
          <a:lstStyle/>
          <a:p>
            <a:pPr/>
            <a:r>
              <a:t>THE KITTY </a:t>
            </a:r>
            <a:r>
              <a:rPr>
                <a:solidFill>
                  <a:srgbClr val="5B5854"/>
                </a:solidFill>
              </a:rPr>
              <a:t>CABIN</a:t>
            </a:r>
          </a:p>
        </p:txBody>
      </p:sp>
      <p:sp>
        <p:nvSpPr>
          <p:cNvPr id="63" name="Kaitlin Hoffmann…"/>
          <p:cNvSpPr txBox="1"/>
          <p:nvPr>
            <p:ph type="body" sz="half" idx="4294967295"/>
          </p:nvPr>
        </p:nvSpPr>
        <p:spPr>
          <a:xfrm>
            <a:off x="508000" y="5562600"/>
            <a:ext cx="11988800" cy="3124200"/>
          </a:xfrm>
          <a:prstGeom prst="rect">
            <a:avLst/>
          </a:prstGeom>
        </p:spPr>
        <p:txBody>
          <a:bodyPr anchor="t">
            <a:normAutofit fontScale="100000" lnSpcReduction="0"/>
          </a:bodyPr>
          <a:lstStyle/>
          <a:p>
            <a:pPr marL="0" indent="0" defTabSz="914400">
              <a:lnSpc>
                <a:spcPct val="81000"/>
              </a:lnSpc>
              <a:spcBef>
                <a:spcPts val="1000"/>
              </a:spcBef>
              <a:buSzTx/>
              <a:buNone/>
              <a:defRPr sz="2200">
                <a:solidFill>
                  <a:srgbClr val="5B5854"/>
                </a:solidFill>
              </a:defRPr>
            </a:pPr>
            <a:r>
              <a:t> </a:t>
            </a:r>
            <a:r>
              <a:rPr>
                <a:solidFill>
                  <a:srgbClr val="4C4A47"/>
                </a:solidFill>
              </a:rPr>
              <a:t>Kaitlin Hoffmann</a:t>
            </a:r>
            <a:endParaRPr>
              <a:solidFill>
                <a:srgbClr val="4C4A47"/>
              </a:solidFill>
            </a:endParaRPr>
          </a:p>
          <a:p>
            <a:pPr marL="0" indent="0" defTabSz="914400">
              <a:lnSpc>
                <a:spcPct val="81000"/>
              </a:lnSpc>
              <a:spcBef>
                <a:spcPts val="1000"/>
              </a:spcBef>
              <a:buSzTx/>
              <a:buNone/>
              <a:defRPr sz="2200">
                <a:solidFill>
                  <a:srgbClr val="4C4A47"/>
                </a:solidFill>
              </a:defRPr>
            </a:pPr>
          </a:p>
          <a:p>
            <a:pPr marL="0" indent="0" defTabSz="914400">
              <a:lnSpc>
                <a:spcPct val="81000"/>
              </a:lnSpc>
              <a:spcBef>
                <a:spcPts val="1000"/>
              </a:spcBef>
              <a:buSzTx/>
              <a:buNone/>
              <a:defRPr sz="2200">
                <a:solidFill>
                  <a:srgbClr val="4C4A47"/>
                </a:solidFill>
              </a:defRPr>
            </a:pPr>
            <a:r>
              <a:t>Team ID: 12</a:t>
            </a:r>
          </a:p>
          <a:p>
            <a:pPr marL="0" indent="0" defTabSz="914400">
              <a:lnSpc>
                <a:spcPct val="81000"/>
              </a:lnSpc>
              <a:spcBef>
                <a:spcPts val="1000"/>
              </a:spcBef>
              <a:buSzTx/>
              <a:buNone/>
              <a:defRPr sz="2200">
                <a:solidFill>
                  <a:srgbClr val="4C4A47"/>
                </a:solidFill>
              </a:defRPr>
            </a:pPr>
          </a:p>
          <a:p>
            <a:pPr marL="0" indent="0" defTabSz="914400">
              <a:lnSpc>
                <a:spcPct val="81000"/>
              </a:lnSpc>
              <a:spcBef>
                <a:spcPts val="1000"/>
              </a:spcBef>
              <a:buSzTx/>
              <a:buNone/>
              <a:defRPr sz="2200">
                <a:solidFill>
                  <a:srgbClr val="4C4A47"/>
                </a:solidFill>
              </a:defRPr>
            </a:pPr>
            <a:r>
              <a:t>Folder: b-f19-06</a:t>
            </a:r>
          </a:p>
          <a:p>
            <a:pPr marL="0" indent="0" defTabSz="914400">
              <a:lnSpc>
                <a:spcPct val="81000"/>
              </a:lnSpc>
              <a:spcBef>
                <a:spcPts val="1000"/>
              </a:spcBef>
              <a:buSzTx/>
              <a:buNone/>
              <a:defRPr sz="2200">
                <a:solidFill>
                  <a:srgbClr val="4C4A47"/>
                </a:solidFill>
              </a:defRPr>
            </a:pPr>
          </a:p>
          <a:p>
            <a:pPr marL="0" indent="0" defTabSz="914400">
              <a:lnSpc>
                <a:spcPct val="81000"/>
              </a:lnSpc>
              <a:spcBef>
                <a:spcPts val="1000"/>
              </a:spcBef>
              <a:buSzTx/>
              <a:buNone/>
              <a:defRPr sz="2200">
                <a:solidFill>
                  <a:srgbClr val="4C4A47"/>
                </a:solidFill>
              </a:defRPr>
            </a:pPr>
            <a:r>
              <a:t>E-Business, Professor Pham, Fall 2019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PROTOCOLS 3.1 TRANSACTIONS"/>
          <p:cNvSpPr txBox="1"/>
          <p:nvPr>
            <p:ph type="title" idx="4294967295"/>
          </p:nvPr>
        </p:nvSpPr>
        <p:spPr>
          <a:xfrm>
            <a:off x="508000" y="596900"/>
            <a:ext cx="11988800" cy="1905000"/>
          </a:xfrm>
          <a:prstGeom prst="rect">
            <a:avLst/>
          </a:prstGeom>
        </p:spPr>
        <p:txBody>
          <a:bodyPr>
            <a:normAutofit fontScale="100000" lnSpcReduction="0"/>
          </a:bodyPr>
          <a:lstStyle/>
          <a:p>
            <a:pPr>
              <a:defRPr b="1">
                <a:latin typeface="Gill Sans"/>
                <a:ea typeface="Gill Sans"/>
                <a:cs typeface="Gill Sans"/>
                <a:sym typeface="Gill Sans"/>
              </a:defRPr>
            </a:pPr>
            <a:r>
              <a:t>PROTOCOLS</a:t>
            </a:r>
            <a:br/>
            <a:r>
              <a:rPr b="0" sz="4000">
                <a:latin typeface="Gill Sans Light"/>
                <a:ea typeface="Gill Sans Light"/>
                <a:cs typeface="Gill Sans Light"/>
                <a:sym typeface="Gill Sans Light"/>
              </a:rPr>
              <a:t>3.1 TRANSACTIONS</a:t>
            </a:r>
          </a:p>
        </p:txBody>
      </p:sp>
      <p:sp>
        <p:nvSpPr>
          <p:cNvPr id="107" name="T0: Registration"/>
          <p:cNvSpPr txBox="1"/>
          <p:nvPr/>
        </p:nvSpPr>
        <p:spPr>
          <a:xfrm>
            <a:off x="24741" y="2534523"/>
            <a:ext cx="242413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T0: Registration</a:t>
            </a:r>
          </a:p>
        </p:txBody>
      </p:sp>
      <p:sp>
        <p:nvSpPr>
          <p:cNvPr id="108" name="Allows customers to create an account in order to shop and buy items. Customer must fill form out with name, password, address, debit card number."/>
          <p:cNvSpPr txBox="1"/>
          <p:nvPr/>
        </p:nvSpPr>
        <p:spPr>
          <a:xfrm>
            <a:off x="503237" y="2897822"/>
            <a:ext cx="11998326" cy="6565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90000"/>
              </a:lnSpc>
              <a:spcBef>
                <a:spcPts val="1000"/>
              </a:spcBef>
              <a:defRPr sz="2000">
                <a:solidFill>
                  <a:srgbClr val="464442"/>
                </a:solidFill>
              </a:defRPr>
            </a:lvl1pPr>
          </a:lstStyle>
          <a:p>
            <a:pPr/>
            <a:r>
              <a:t>Allows customers to create an account in order to shop and buy items. Customer must fill form out with name, password, address, debit card number.</a:t>
            </a:r>
          </a:p>
        </p:txBody>
      </p:sp>
      <p:sp>
        <p:nvSpPr>
          <p:cNvPr id="109" name="T1: Login"/>
          <p:cNvSpPr txBox="1"/>
          <p:nvPr/>
        </p:nvSpPr>
        <p:spPr>
          <a:xfrm>
            <a:off x="35270" y="3529012"/>
            <a:ext cx="1541339"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T1: Login</a:t>
            </a:r>
          </a:p>
        </p:txBody>
      </p:sp>
      <p:sp>
        <p:nvSpPr>
          <p:cNvPr id="110" name="Allows customers to log into their account allowing them to shop and purchase items. Must fill out form with name and password. Uses Customer database."/>
          <p:cNvSpPr txBox="1"/>
          <p:nvPr/>
        </p:nvSpPr>
        <p:spPr>
          <a:xfrm>
            <a:off x="563562" y="3865443"/>
            <a:ext cx="12185651" cy="6565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90000"/>
              </a:lnSpc>
              <a:spcBef>
                <a:spcPts val="1000"/>
              </a:spcBef>
              <a:defRPr sz="2000">
                <a:solidFill>
                  <a:srgbClr val="464442"/>
                </a:solidFill>
              </a:defRPr>
            </a:lvl1pPr>
          </a:lstStyle>
          <a:p>
            <a:pPr/>
            <a:r>
              <a:t>Allows customers to log into their account allowing them to shop and purchase items. Must fill out form with name and password. Uses Customer database.</a:t>
            </a:r>
          </a:p>
        </p:txBody>
      </p:sp>
      <p:sp>
        <p:nvSpPr>
          <p:cNvPr id="111" name="T2: View Catalog"/>
          <p:cNvSpPr txBox="1"/>
          <p:nvPr/>
        </p:nvSpPr>
        <p:spPr>
          <a:xfrm>
            <a:off x="174003" y="4509214"/>
            <a:ext cx="2526582"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T2: View Catalog</a:t>
            </a:r>
          </a:p>
        </p:txBody>
      </p:sp>
      <p:sp>
        <p:nvSpPr>
          <p:cNvPr id="112" name="Customers can look at item pages that are created through catalog CGI program. Uses Inventory Database."/>
          <p:cNvSpPr txBox="1"/>
          <p:nvPr/>
        </p:nvSpPr>
        <p:spPr>
          <a:xfrm>
            <a:off x="522287" y="4947126"/>
            <a:ext cx="12571413"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90000"/>
              </a:lnSpc>
              <a:spcBef>
                <a:spcPts val="1000"/>
              </a:spcBef>
              <a:defRPr sz="2000">
                <a:solidFill>
                  <a:srgbClr val="464442"/>
                </a:solidFill>
              </a:defRPr>
            </a:lvl1pPr>
          </a:lstStyle>
          <a:p>
            <a:pPr/>
            <a:r>
              <a:t>Customers can look at item pages that are created through catalog CGI program. Uses Inventory Database.</a:t>
            </a:r>
          </a:p>
        </p:txBody>
      </p:sp>
      <p:sp>
        <p:nvSpPr>
          <p:cNvPr id="113" name="T3: Shop (add/delete)"/>
          <p:cNvSpPr txBox="1"/>
          <p:nvPr/>
        </p:nvSpPr>
        <p:spPr>
          <a:xfrm>
            <a:off x="298363" y="5439489"/>
            <a:ext cx="3164062"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T3: Shop (add/delete)</a:t>
            </a:r>
          </a:p>
        </p:txBody>
      </p:sp>
      <p:sp>
        <p:nvSpPr>
          <p:cNvPr id="114" name="Customers can add and delete items from their cart. Uses a cart CGI program. Uses inventory and cart database."/>
          <p:cNvSpPr txBox="1"/>
          <p:nvPr/>
        </p:nvSpPr>
        <p:spPr>
          <a:xfrm>
            <a:off x="715168" y="5931852"/>
            <a:ext cx="12185651"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90000"/>
              </a:lnSpc>
              <a:spcBef>
                <a:spcPts val="1000"/>
              </a:spcBef>
              <a:defRPr sz="2000">
                <a:solidFill>
                  <a:srgbClr val="464442"/>
                </a:solidFill>
              </a:defRPr>
            </a:lvl1pPr>
          </a:lstStyle>
          <a:p>
            <a:pPr/>
            <a:r>
              <a:t>Customers can add and delete items from their cart. Uses a cart CGI program. Uses inventory and cart database.</a:t>
            </a:r>
          </a:p>
        </p:txBody>
      </p:sp>
      <p:sp>
        <p:nvSpPr>
          <p:cNvPr id="115" name="T4: Payment/Checkout"/>
          <p:cNvSpPr txBox="1"/>
          <p:nvPr/>
        </p:nvSpPr>
        <p:spPr>
          <a:xfrm>
            <a:off x="207640" y="6433978"/>
            <a:ext cx="334550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T4: Payment/Checkout</a:t>
            </a:r>
          </a:p>
        </p:txBody>
      </p:sp>
      <p:sp>
        <p:nvSpPr>
          <p:cNvPr id="116" name="Customers provide and/or confirm debit card information through a checkout form created from a checkout CGI program. Uses customer database."/>
          <p:cNvSpPr txBox="1"/>
          <p:nvPr/>
        </p:nvSpPr>
        <p:spPr>
          <a:xfrm>
            <a:off x="665955" y="6936105"/>
            <a:ext cx="12284077"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90000"/>
              </a:lnSpc>
              <a:spcBef>
                <a:spcPts val="1000"/>
              </a:spcBef>
              <a:defRPr sz="2000">
                <a:solidFill>
                  <a:srgbClr val="464442"/>
                </a:solidFill>
              </a:defRPr>
            </a:lvl1pPr>
          </a:lstStyle>
          <a:p>
            <a:pPr/>
            <a:r>
              <a:t>Customers provide and/or confirm debit card information through a checkout form created from a checkout CGI program. Uses customer database.</a:t>
            </a:r>
          </a:p>
        </p:txBody>
      </p:sp>
      <p:sp>
        <p:nvSpPr>
          <p:cNvPr id="117" name="T5: Confirm Order:"/>
          <p:cNvSpPr txBox="1"/>
          <p:nvPr/>
        </p:nvSpPr>
        <p:spPr>
          <a:xfrm>
            <a:off x="154954" y="7718266"/>
            <a:ext cx="281270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T5: Confirm Order:</a:t>
            </a:r>
          </a:p>
        </p:txBody>
      </p:sp>
      <p:sp>
        <p:nvSpPr>
          <p:cNvPr id="118" name="Allows customers to confirm orders and input bank information. Order CGI program updates inventory, cart, order and customer database. Fetches data from customer table. Ship and bank requests are sent through sockets. Shipping and banking companies sends confirmation number allowing payment to be confirmed. Customer is sent back to the homepage."/>
          <p:cNvSpPr txBox="1"/>
          <p:nvPr/>
        </p:nvSpPr>
        <p:spPr>
          <a:xfrm>
            <a:off x="627856" y="8020676"/>
            <a:ext cx="12057063" cy="11823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90000"/>
              </a:lnSpc>
              <a:spcBef>
                <a:spcPts val="1000"/>
              </a:spcBef>
              <a:defRPr sz="2000">
                <a:solidFill>
                  <a:srgbClr val="464442"/>
                </a:solidFill>
              </a:defRPr>
            </a:lvl1pPr>
          </a:lstStyle>
          <a:p>
            <a:pPr/>
            <a:r>
              <a:t>Allows customers to confirm orders and input bank information. Order CGI program updates inventory, cart, order and customer database. Fetches data from customer table. Ship and bank requests are sent through sockets. Shipping and banking companies sends confirmation number allowing payment to be confirmed. Customer is sent back to the homepage.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PROTOCOLS 3.2 DIAGRAMS"/>
          <p:cNvSpPr txBox="1"/>
          <p:nvPr/>
        </p:nvSpPr>
        <p:spPr>
          <a:xfrm>
            <a:off x="119062" y="373062"/>
            <a:ext cx="11622088" cy="104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defRPr b="1" sz="6400">
                <a:solidFill>
                  <a:srgbClr val="606060"/>
                </a:solidFill>
              </a:defRPr>
            </a:pPr>
            <a:r>
              <a:t>PROTOCOLS </a:t>
            </a:r>
            <a:r>
              <a:rPr b="0" sz="4000">
                <a:latin typeface="Gill Sans Light"/>
                <a:ea typeface="Gill Sans Light"/>
                <a:cs typeface="Gill Sans Light"/>
                <a:sym typeface="Gill Sans Light"/>
              </a:rPr>
              <a:t>3.2 DIAGRAMS</a:t>
            </a:r>
          </a:p>
        </p:txBody>
      </p:sp>
      <p:pic>
        <p:nvPicPr>
          <p:cNvPr id="121" name="Pro2 - T0 and T1.pdf" descr="Pro2 - T0 and T1.pdf"/>
          <p:cNvPicPr>
            <a:picLocks noChangeAspect="1"/>
          </p:cNvPicPr>
          <p:nvPr/>
        </p:nvPicPr>
        <p:blipFill>
          <a:blip r:embed="rId2">
            <a:extLst/>
          </a:blip>
          <a:stretch>
            <a:fillRect/>
          </a:stretch>
        </p:blipFill>
        <p:spPr>
          <a:xfrm>
            <a:off x="1130609" y="1294839"/>
            <a:ext cx="10743582" cy="776021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PROTOCOLS 3.2 DIAGRAMS"/>
          <p:cNvSpPr txBox="1"/>
          <p:nvPr/>
        </p:nvSpPr>
        <p:spPr>
          <a:xfrm>
            <a:off x="234950" y="436562"/>
            <a:ext cx="8860929" cy="104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defRPr b="1" sz="6400">
                <a:solidFill>
                  <a:srgbClr val="606060"/>
                </a:solidFill>
              </a:defRPr>
            </a:pPr>
            <a:r>
              <a:t>PROTOCOLS </a:t>
            </a:r>
            <a:r>
              <a:rPr b="0" sz="4000">
                <a:latin typeface="Gill Sans Light"/>
                <a:ea typeface="Gill Sans Light"/>
                <a:cs typeface="Gill Sans Light"/>
                <a:sym typeface="Gill Sans Light"/>
              </a:rPr>
              <a:t>3.2 DIAGRAMS</a:t>
            </a:r>
          </a:p>
        </p:txBody>
      </p:sp>
      <p:pic>
        <p:nvPicPr>
          <p:cNvPr id="124" name="Pro2 - T2 and T3.pdf" descr="Pro2 - T2 and T3.pdf"/>
          <p:cNvPicPr>
            <a:picLocks noChangeAspect="1"/>
          </p:cNvPicPr>
          <p:nvPr/>
        </p:nvPicPr>
        <p:blipFill>
          <a:blip r:embed="rId2">
            <a:extLst/>
          </a:blip>
          <a:stretch>
            <a:fillRect/>
          </a:stretch>
        </p:blipFill>
        <p:spPr>
          <a:xfrm>
            <a:off x="1305775" y="1415043"/>
            <a:ext cx="10626836" cy="772065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PROTOCOLS 3.2 DIAGRAMS"/>
          <p:cNvSpPr txBox="1"/>
          <p:nvPr/>
        </p:nvSpPr>
        <p:spPr>
          <a:xfrm>
            <a:off x="350837" y="381000"/>
            <a:ext cx="8860930" cy="104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defRPr b="1" sz="6400">
                <a:solidFill>
                  <a:srgbClr val="606060"/>
                </a:solidFill>
              </a:defRPr>
            </a:pPr>
            <a:r>
              <a:t>PROTOCOLS </a:t>
            </a:r>
            <a:r>
              <a:rPr b="0" sz="4000">
                <a:latin typeface="Gill Sans Light"/>
                <a:ea typeface="Gill Sans Light"/>
                <a:cs typeface="Gill Sans Light"/>
                <a:sym typeface="Gill Sans Light"/>
              </a:rPr>
              <a:t>3.2 DIAGRAMS</a:t>
            </a:r>
          </a:p>
        </p:txBody>
      </p:sp>
      <p:pic>
        <p:nvPicPr>
          <p:cNvPr id="127" name="Pro2 - T4 and T5.pdf" descr="Pro2 - T4 and T5.pdf"/>
          <p:cNvPicPr>
            <a:picLocks noChangeAspect="1"/>
          </p:cNvPicPr>
          <p:nvPr/>
        </p:nvPicPr>
        <p:blipFill>
          <a:blip r:embed="rId2">
            <a:extLst/>
          </a:blip>
          <a:stretch>
            <a:fillRect/>
          </a:stretch>
        </p:blipFill>
        <p:spPr>
          <a:xfrm>
            <a:off x="1606586" y="1271980"/>
            <a:ext cx="10078633" cy="788359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DATABASES"/>
          <p:cNvSpPr txBox="1"/>
          <p:nvPr>
            <p:ph type="title" idx="4294967295"/>
          </p:nvPr>
        </p:nvSpPr>
        <p:spPr>
          <a:xfrm>
            <a:off x="508000" y="317500"/>
            <a:ext cx="11988800" cy="1905000"/>
          </a:xfrm>
          <a:prstGeom prst="rect">
            <a:avLst/>
          </a:prstGeom>
        </p:spPr>
        <p:txBody>
          <a:bodyPr>
            <a:normAutofit fontScale="100000" lnSpcReduction="0"/>
          </a:bodyPr>
          <a:lstStyle>
            <a:lvl1pPr>
              <a:defRPr b="1">
                <a:latin typeface="Gill Sans"/>
                <a:ea typeface="Gill Sans"/>
                <a:cs typeface="Gill Sans"/>
                <a:sym typeface="Gill Sans"/>
              </a:defRPr>
            </a:lvl1pPr>
          </a:lstStyle>
          <a:p>
            <a:pPr/>
            <a:r>
              <a:t>DATABASES</a:t>
            </a:r>
          </a:p>
        </p:txBody>
      </p:sp>
      <p:sp>
        <p:nvSpPr>
          <p:cNvPr id="130" name="Customer Record - customer_tb:"/>
          <p:cNvSpPr txBox="1"/>
          <p:nvPr/>
        </p:nvSpPr>
        <p:spPr>
          <a:xfrm>
            <a:off x="297247" y="1976437"/>
            <a:ext cx="4587107"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Customer Record - customer_tb:</a:t>
            </a:r>
          </a:p>
        </p:txBody>
      </p:sp>
      <p:sp>
        <p:nvSpPr>
          <p:cNvPr id="131" name="Inventory Record - inventory_tb:"/>
          <p:cNvSpPr txBox="1"/>
          <p:nvPr/>
        </p:nvSpPr>
        <p:spPr>
          <a:xfrm>
            <a:off x="290177" y="4182268"/>
            <a:ext cx="4601246"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Inventory Record - inventory_tb:</a:t>
            </a:r>
          </a:p>
        </p:txBody>
      </p:sp>
      <p:sp>
        <p:nvSpPr>
          <p:cNvPr id="132" name="Order Record - order_tb:"/>
          <p:cNvSpPr txBox="1"/>
          <p:nvPr/>
        </p:nvSpPr>
        <p:spPr>
          <a:xfrm>
            <a:off x="274587" y="5995987"/>
            <a:ext cx="356403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Order Record - order_tb:</a:t>
            </a:r>
          </a:p>
        </p:txBody>
      </p:sp>
      <p:graphicFrame>
        <p:nvGraphicFramePr>
          <p:cNvPr id="133" name="Table"/>
          <p:cNvGraphicFramePr/>
          <p:nvPr/>
        </p:nvGraphicFramePr>
        <p:xfrm>
          <a:off x="519112" y="2543968"/>
          <a:ext cx="11620501" cy="15716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36750"/>
                <a:gridCol w="1936750"/>
                <a:gridCol w="1936750"/>
                <a:gridCol w="1936750"/>
                <a:gridCol w="1936750"/>
                <a:gridCol w="1936750"/>
              </a:tblGrid>
              <a:tr h="530225">
                <a:tc>
                  <a:txBody>
                    <a:bodyPr/>
                    <a:lstStyle/>
                    <a:p>
                      <a:pPr algn="l" defTabSz="457200">
                        <a:defRPr>
                          <a:solidFill>
                            <a:srgbClr val="000000"/>
                          </a:solidFill>
                        </a:defRPr>
                      </a:pPr>
                      <a:r>
                        <a:rPr sz="1400">
                          <a:latin typeface="Menlo"/>
                          <a:ea typeface="Menlo"/>
                          <a:cs typeface="Menlo"/>
                          <a:sym typeface="Menlo"/>
                        </a:rPr>
                        <a:t>customer_id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password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name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address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debit_card_num</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orders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520700">
                <a:tc>
                  <a:txBody>
                    <a:bodyPr/>
                    <a:lstStyle/>
                    <a:p>
                      <a:pPr algn="r" defTabSz="457200">
                        <a:defRPr>
                          <a:solidFill>
                            <a:srgbClr val="000000"/>
                          </a:solidFill>
                        </a:defRPr>
                      </a:pPr>
                      <a:r>
                        <a:rPr sz="1400">
                          <a:latin typeface="Menlo"/>
                          <a:ea typeface="Menlo"/>
                          <a:cs typeface="Menlo"/>
                          <a:sym typeface="Menlo"/>
                        </a:rPr>
                        <a:t>120001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pirAtes532@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Pete Johnson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1 Cherry Avenue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lnSpc>
                          <a:spcPts val="3300"/>
                        </a:lnSpc>
                        <a:defRPr>
                          <a:solidFill>
                            <a:srgbClr val="000000"/>
                          </a:solidFill>
                        </a:defRPr>
                      </a:pPr>
                      <a:r>
                        <a:rPr sz="1400">
                          <a:latin typeface="Menlo"/>
                          <a:ea typeface="Menlo"/>
                          <a:cs typeface="Menlo"/>
                          <a:sym typeface="Menlo"/>
                        </a:rPr>
                        <a:t>344698613060116</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400">
                          <a:latin typeface="Menlo"/>
                          <a:ea typeface="Menlo"/>
                          <a:cs typeface="Menlo"/>
                          <a:sym typeface="Menlo"/>
                        </a:rPr>
                        <a:t>122001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520700">
                <a:tc>
                  <a:txBody>
                    <a:bodyPr/>
                    <a:lstStyle/>
                    <a:p>
                      <a:pPr algn="r" defTabSz="457200">
                        <a:defRPr>
                          <a:solidFill>
                            <a:srgbClr val="000000"/>
                          </a:solidFill>
                        </a:defRPr>
                      </a:pPr>
                      <a:r>
                        <a:rPr sz="1400">
                          <a:latin typeface="Menlo"/>
                          <a:ea typeface="Menlo"/>
                          <a:cs typeface="Menlo"/>
                          <a:sym typeface="Menlo"/>
                        </a:rPr>
                        <a:t>120002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catzRUle123!#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Amy Vaquez</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3 Kentucky Road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lnSpc>
                          <a:spcPts val="3300"/>
                        </a:lnSpc>
                        <a:defRPr>
                          <a:solidFill>
                            <a:srgbClr val="000000"/>
                          </a:solidFill>
                        </a:defRPr>
                      </a:pPr>
                      <a:r>
                        <a:rPr sz="1400">
                          <a:latin typeface="Menlo"/>
                          <a:ea typeface="Menlo"/>
                          <a:cs typeface="Menlo"/>
                          <a:sym typeface="Menlo"/>
                        </a:rPr>
                        <a:t>6011496656186172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400">
                          <a:latin typeface="Menlo"/>
                          <a:ea typeface="Menlo"/>
                          <a:cs typeface="Menlo"/>
                          <a:sym typeface="Menlo"/>
                        </a:rPr>
                        <a:t>122002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bl>
          </a:graphicData>
        </a:graphic>
      </p:graphicFrame>
      <p:graphicFrame>
        <p:nvGraphicFramePr>
          <p:cNvPr id="134" name="Table"/>
          <p:cNvGraphicFramePr/>
          <p:nvPr/>
        </p:nvGraphicFramePr>
        <p:xfrm>
          <a:off x="550068" y="4675187"/>
          <a:ext cx="11823701" cy="9159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77962"/>
                <a:gridCol w="1477962"/>
                <a:gridCol w="1477962"/>
                <a:gridCol w="1477962"/>
                <a:gridCol w="1477962"/>
                <a:gridCol w="1477962"/>
                <a:gridCol w="1477962"/>
                <a:gridCol w="1477962"/>
              </a:tblGrid>
              <a:tr h="304800">
                <a:tc>
                  <a:txBody>
                    <a:bodyPr/>
                    <a:lstStyle/>
                    <a:p>
                      <a:pPr algn="l" defTabSz="457200">
                        <a:defRPr>
                          <a:solidFill>
                            <a:srgbClr val="000000"/>
                          </a:solidFill>
                        </a:defRPr>
                      </a:pPr>
                      <a:r>
                        <a:rPr sz="1200">
                          <a:latin typeface="Menlo"/>
                          <a:ea typeface="Menlo"/>
                          <a:cs typeface="Menlo"/>
                          <a:sym typeface="Menlo"/>
                        </a:rPr>
                        <a:t>item_id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current_quantity</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current_price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size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in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out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item_name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item_picture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306387">
                <a:tc>
                  <a:txBody>
                    <a:bodyPr/>
                    <a:lstStyle/>
                    <a:p>
                      <a:pPr algn="r" defTabSz="457200">
                        <a:defRPr>
                          <a:solidFill>
                            <a:srgbClr val="000000"/>
                          </a:solidFill>
                        </a:defRPr>
                      </a:pPr>
                      <a:r>
                        <a:rPr sz="1200">
                          <a:latin typeface="Menlo"/>
                          <a:ea typeface="Menlo"/>
                          <a:cs typeface="Menlo"/>
                          <a:sym typeface="Menlo"/>
                        </a:rPr>
                        <a:t>121001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200">
                          <a:latin typeface="Menlo"/>
                          <a:ea typeface="Menlo"/>
                          <a:cs typeface="Menlo"/>
                          <a:sym typeface="Menlo"/>
                        </a:rPr>
                        <a:t>352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200">
                          <a:latin typeface="Menlo"/>
                          <a:ea typeface="Menlo"/>
                          <a:cs typeface="Menlo"/>
                          <a:sym typeface="Menlo"/>
                        </a:rPr>
                        <a:t>19.95</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200">
                          <a:latin typeface="Menlo"/>
                          <a:ea typeface="Menlo"/>
                          <a:cs typeface="Menlo"/>
                          <a:sym typeface="Menlo"/>
                        </a:rPr>
                        <a:t>M</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200">
                          <a:latin typeface="Menlo"/>
                          <a:ea typeface="Menlo"/>
                          <a:cs typeface="Menlo"/>
                          <a:sym typeface="Menlo"/>
                        </a:rPr>
                        <a:t>400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200">
                          <a:latin typeface="Menlo"/>
                          <a:ea typeface="Menlo"/>
                          <a:cs typeface="Menlo"/>
                          <a:sym typeface="Menlo"/>
                        </a:rPr>
                        <a:t>48</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harry shirt2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cottonshirt.jpg</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304800">
                <a:tc>
                  <a:txBody>
                    <a:bodyPr/>
                    <a:lstStyle/>
                    <a:p>
                      <a:pPr algn="r" defTabSz="457200">
                        <a:defRPr>
                          <a:solidFill>
                            <a:srgbClr val="000000"/>
                          </a:solidFill>
                        </a:defRPr>
                      </a:pPr>
                      <a:r>
                        <a:rPr sz="1200">
                          <a:latin typeface="Menlo"/>
                          <a:ea typeface="Menlo"/>
                          <a:cs typeface="Menlo"/>
                          <a:sym typeface="Menlo"/>
                        </a:rPr>
                        <a:t>121002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200">
                          <a:latin typeface="Menlo"/>
                          <a:ea typeface="Menlo"/>
                          <a:cs typeface="Menlo"/>
                          <a:sym typeface="Menlo"/>
                        </a:rPr>
                        <a:t>286</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200">
                          <a:latin typeface="Menlo"/>
                          <a:ea typeface="Menlo"/>
                          <a:cs typeface="Menlo"/>
                          <a:sym typeface="Menlo"/>
                        </a:rPr>
                        <a:t>24.95</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200">
                          <a:latin typeface="Menlo"/>
                          <a:ea typeface="Menlo"/>
                          <a:cs typeface="Menlo"/>
                          <a:sym typeface="Menlo"/>
                        </a:rPr>
                        <a:t>M</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200">
                          <a:latin typeface="Menlo"/>
                          <a:ea typeface="Menlo"/>
                          <a:cs typeface="Menlo"/>
                          <a:sym typeface="Menlo"/>
                        </a:rPr>
                        <a:t>300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200">
                          <a:latin typeface="Menlo"/>
                          <a:ea typeface="Menlo"/>
                          <a:cs typeface="Menlo"/>
                          <a:sym typeface="Menlo"/>
                        </a:rPr>
                        <a:t>14</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gigi bottom</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200">
                          <a:latin typeface="Menlo"/>
                          <a:ea typeface="Menlo"/>
                          <a:cs typeface="Menlo"/>
                          <a:sym typeface="Menlo"/>
                        </a:rPr>
                        <a:t>pajamabottom.jpg</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bl>
          </a:graphicData>
        </a:graphic>
      </p:graphicFrame>
      <p:graphicFrame>
        <p:nvGraphicFramePr>
          <p:cNvPr id="135" name="Table"/>
          <p:cNvGraphicFramePr/>
          <p:nvPr/>
        </p:nvGraphicFramePr>
        <p:xfrm>
          <a:off x="477837" y="6389687"/>
          <a:ext cx="11968163" cy="13144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09737"/>
                <a:gridCol w="1709737"/>
                <a:gridCol w="1709737"/>
                <a:gridCol w="1709737"/>
                <a:gridCol w="1709737"/>
                <a:gridCol w="1709737"/>
                <a:gridCol w="1709737"/>
              </a:tblGrid>
              <a:tr h="298450">
                <a:tc>
                  <a:txBody>
                    <a:bodyPr/>
                    <a:lstStyle/>
                    <a:p>
                      <a:pPr algn="l" defTabSz="457200">
                        <a:defRPr>
                          <a:solidFill>
                            <a:srgbClr val="000000"/>
                          </a:solidFill>
                        </a:defRPr>
                      </a:pPr>
                      <a:r>
                        <a:rPr sz="1300">
                          <a:latin typeface="Menlo"/>
                          <a:ea typeface="Menlo"/>
                          <a:cs typeface="Menlo"/>
                          <a:sym typeface="Menlo"/>
                        </a:rPr>
                        <a:t>order_id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customer_id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item_id_ordered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quantity</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ship_method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ship_address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debit_card_num</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508000">
                <a:tc>
                  <a:txBody>
                    <a:bodyPr/>
                    <a:lstStyle/>
                    <a:p>
                      <a:pPr algn="r" defTabSz="457200">
                        <a:defRPr>
                          <a:solidFill>
                            <a:srgbClr val="000000"/>
                          </a:solidFill>
                        </a:defRPr>
                      </a:pPr>
                      <a:r>
                        <a:rPr sz="1300">
                          <a:latin typeface="Menlo"/>
                          <a:ea typeface="Menlo"/>
                          <a:cs typeface="Menlo"/>
                          <a:sym typeface="Menlo"/>
                        </a:rPr>
                        <a:t>122001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120001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121001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48</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1 Cherry Avenue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lnSpc>
                          <a:spcPts val="3200"/>
                        </a:lnSpc>
                        <a:defRPr>
                          <a:solidFill>
                            <a:srgbClr val="000000"/>
                          </a:solidFill>
                        </a:defRPr>
                      </a:pPr>
                      <a:r>
                        <a:rPr sz="1300">
                          <a:latin typeface="Menlo"/>
                          <a:ea typeface="Menlo"/>
                          <a:cs typeface="Menlo"/>
                          <a:sym typeface="Menlo"/>
                        </a:rPr>
                        <a:t>344698613060116</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508000">
                <a:tc>
                  <a:txBody>
                    <a:bodyPr/>
                    <a:lstStyle/>
                    <a:p>
                      <a:pPr algn="r" defTabSz="457200">
                        <a:defRPr>
                          <a:solidFill>
                            <a:srgbClr val="000000"/>
                          </a:solidFill>
                        </a:defRPr>
                      </a:pPr>
                      <a:r>
                        <a:rPr sz="1300">
                          <a:latin typeface="Menlo"/>
                          <a:ea typeface="Menlo"/>
                          <a:cs typeface="Menlo"/>
                          <a:sym typeface="Menlo"/>
                        </a:rPr>
                        <a:t>122002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120002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121002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14</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3 Kentucky Road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lnSpc>
                          <a:spcPts val="3200"/>
                        </a:lnSpc>
                        <a:defRPr>
                          <a:solidFill>
                            <a:srgbClr val="000000"/>
                          </a:solidFill>
                        </a:defRPr>
                      </a:pPr>
                      <a:r>
                        <a:rPr sz="1300">
                          <a:latin typeface="Menlo"/>
                          <a:ea typeface="Menlo"/>
                          <a:cs typeface="Menlo"/>
                          <a:sym typeface="Menlo"/>
                        </a:rPr>
                        <a:t>6011496656186172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bl>
          </a:graphicData>
        </a:graphic>
      </p:graphicFrame>
      <p:sp>
        <p:nvSpPr>
          <p:cNvPr id="136" name="Cart Record - cart_tb:"/>
          <p:cNvSpPr txBox="1"/>
          <p:nvPr/>
        </p:nvSpPr>
        <p:spPr>
          <a:xfrm>
            <a:off x="364145" y="7754937"/>
            <a:ext cx="3176960"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Cart Record - cart_tb:</a:t>
            </a:r>
          </a:p>
        </p:txBody>
      </p:sp>
      <p:graphicFrame>
        <p:nvGraphicFramePr>
          <p:cNvPr id="137" name="Table"/>
          <p:cNvGraphicFramePr/>
          <p:nvPr/>
        </p:nvGraphicFramePr>
        <p:xfrm>
          <a:off x="500062" y="8148637"/>
          <a:ext cx="7312026" cy="94456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27212"/>
                <a:gridCol w="1828800"/>
                <a:gridCol w="1827212"/>
                <a:gridCol w="1828800"/>
              </a:tblGrid>
              <a:tr h="314325">
                <a:tc>
                  <a:txBody>
                    <a:bodyPr/>
                    <a:lstStyle/>
                    <a:p>
                      <a:pPr algn="l" defTabSz="457200">
                        <a:defRPr>
                          <a:solidFill>
                            <a:srgbClr val="000000"/>
                          </a:solidFill>
                        </a:defRPr>
                      </a:pPr>
                      <a:r>
                        <a:rPr sz="1400">
                          <a:latin typeface="Menlo"/>
                          <a:ea typeface="Menlo"/>
                          <a:cs typeface="Menlo"/>
                          <a:sym typeface="Menlo"/>
                        </a:rPr>
                        <a:t>cart_id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customer_id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item_id_added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400">
                          <a:latin typeface="Menlo"/>
                          <a:ea typeface="Menlo"/>
                          <a:cs typeface="Menlo"/>
                          <a:sym typeface="Menlo"/>
                        </a:rPr>
                        <a:t>quantity</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314325">
                <a:tc>
                  <a:txBody>
                    <a:bodyPr/>
                    <a:lstStyle/>
                    <a:p>
                      <a:pPr algn="r" defTabSz="457200">
                        <a:defRPr>
                          <a:solidFill>
                            <a:srgbClr val="000000"/>
                          </a:solidFill>
                        </a:defRPr>
                      </a:pPr>
                      <a:r>
                        <a:rPr sz="1400">
                          <a:latin typeface="Menlo"/>
                          <a:ea typeface="Menlo"/>
                          <a:cs typeface="Menlo"/>
                          <a:sym typeface="Menlo"/>
                        </a:rPr>
                        <a:t>123001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400">
                          <a:latin typeface="Menlo"/>
                          <a:ea typeface="Menlo"/>
                          <a:cs typeface="Menlo"/>
                          <a:sym typeface="Menlo"/>
                        </a:rPr>
                        <a:t>120001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400">
                          <a:latin typeface="Menlo"/>
                          <a:ea typeface="Menlo"/>
                          <a:cs typeface="Menlo"/>
                          <a:sym typeface="Menlo"/>
                        </a:rPr>
                        <a:t>121002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400">
                          <a:latin typeface="Menlo"/>
                          <a:ea typeface="Menlo"/>
                          <a:cs typeface="Menlo"/>
                          <a:sym typeface="Menlo"/>
                        </a:rPr>
                        <a:t>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315912">
                <a:tc>
                  <a:txBody>
                    <a:bodyPr/>
                    <a:lstStyle/>
                    <a:p>
                      <a:pPr algn="r" defTabSz="457200">
                        <a:defRPr>
                          <a:solidFill>
                            <a:srgbClr val="000000"/>
                          </a:solidFill>
                        </a:defRPr>
                      </a:pPr>
                      <a:r>
                        <a:rPr sz="1400">
                          <a:latin typeface="Menlo"/>
                          <a:ea typeface="Menlo"/>
                          <a:cs typeface="Menlo"/>
                          <a:sym typeface="Menlo"/>
                        </a:rPr>
                        <a:t>123002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400">
                          <a:latin typeface="Menlo"/>
                          <a:ea typeface="Menlo"/>
                          <a:cs typeface="Menlo"/>
                          <a:sym typeface="Menlo"/>
                        </a:rPr>
                        <a:t>120002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400">
                          <a:latin typeface="Menlo"/>
                          <a:ea typeface="Menlo"/>
                          <a:cs typeface="Menlo"/>
                          <a:sym typeface="Menlo"/>
                        </a:rPr>
                        <a:t>121001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400">
                          <a:latin typeface="Menlo"/>
                          <a:ea typeface="Menlo"/>
                          <a:cs typeface="Menlo"/>
                          <a:sym typeface="Menlo"/>
                        </a:rPr>
                        <a:t>5</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DATABASES"/>
          <p:cNvSpPr txBox="1"/>
          <p:nvPr>
            <p:ph type="title" idx="4294967295"/>
          </p:nvPr>
        </p:nvSpPr>
        <p:spPr>
          <a:xfrm>
            <a:off x="508000" y="596900"/>
            <a:ext cx="11988800" cy="1905000"/>
          </a:xfrm>
          <a:prstGeom prst="rect">
            <a:avLst/>
          </a:prstGeom>
        </p:spPr>
        <p:txBody>
          <a:bodyPr>
            <a:normAutofit fontScale="100000" lnSpcReduction="0"/>
          </a:bodyPr>
          <a:lstStyle>
            <a:lvl1pPr>
              <a:defRPr b="1">
                <a:latin typeface="Gill Sans"/>
                <a:ea typeface="Gill Sans"/>
                <a:cs typeface="Gill Sans"/>
                <a:sym typeface="Gill Sans"/>
              </a:defRPr>
            </a:lvl1pPr>
          </a:lstStyle>
          <a:p>
            <a:pPr/>
            <a:r>
              <a:t>DATABASES</a:t>
            </a:r>
          </a:p>
        </p:txBody>
      </p:sp>
      <p:sp>
        <p:nvSpPr>
          <p:cNvPr id="140" name="Shipping Requests - ship_request_tb:"/>
          <p:cNvSpPr txBox="1"/>
          <p:nvPr/>
        </p:nvSpPr>
        <p:spPr>
          <a:xfrm>
            <a:off x="321133" y="2665729"/>
            <a:ext cx="508543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Shipping Requests - ship_request_tb:</a:t>
            </a:r>
          </a:p>
        </p:txBody>
      </p:sp>
      <p:sp>
        <p:nvSpPr>
          <p:cNvPr id="141" name="Bank Requests - bank_request_tb:"/>
          <p:cNvSpPr txBox="1"/>
          <p:nvPr/>
        </p:nvSpPr>
        <p:spPr>
          <a:xfrm>
            <a:off x="291752" y="4757102"/>
            <a:ext cx="476160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228600">
              <a:defRPr b="1" sz="2000">
                <a:solidFill>
                  <a:srgbClr val="464542"/>
                </a:solidFill>
              </a:defRPr>
            </a:pPr>
            <a:r>
              <a:t>Bank Requests - bank_request_tb:</a:t>
            </a:r>
          </a:p>
        </p:txBody>
      </p:sp>
      <p:graphicFrame>
        <p:nvGraphicFramePr>
          <p:cNvPr id="142" name="Table"/>
          <p:cNvGraphicFramePr/>
          <p:nvPr/>
        </p:nvGraphicFramePr>
        <p:xfrm>
          <a:off x="541337" y="3140710"/>
          <a:ext cx="11922126" cy="15335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03387"/>
                <a:gridCol w="1703387"/>
                <a:gridCol w="1703387"/>
                <a:gridCol w="1701800"/>
                <a:gridCol w="1703387"/>
                <a:gridCol w="1703387"/>
                <a:gridCol w="1703387"/>
              </a:tblGrid>
              <a:tr h="511175">
                <a:tc>
                  <a:txBody>
                    <a:bodyPr/>
                    <a:lstStyle/>
                    <a:p>
                      <a:pPr algn="l" defTabSz="457200">
                        <a:defRPr>
                          <a:solidFill>
                            <a:srgbClr val="000000"/>
                          </a:solidFill>
                        </a:defRPr>
                      </a:pPr>
                      <a:r>
                        <a:rPr sz="1300">
                          <a:latin typeface="Menlo"/>
                          <a:ea typeface="Menlo"/>
                          <a:cs typeface="Menlo"/>
                          <a:sym typeface="Menlo"/>
                        </a:rPr>
                        <a:t>customer_id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password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c_request_id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item_id_ordered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quantity</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ship_method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ship_address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511175">
                <a:tc>
                  <a:txBody>
                    <a:bodyPr/>
                    <a:lstStyle/>
                    <a:p>
                      <a:pPr algn="r" defTabSz="457200">
                        <a:defRPr>
                          <a:solidFill>
                            <a:srgbClr val="000000"/>
                          </a:solidFill>
                        </a:defRPr>
                      </a:pPr>
                      <a:r>
                        <a:rPr sz="1300">
                          <a:latin typeface="Menlo"/>
                          <a:ea typeface="Menlo"/>
                          <a:cs typeface="Menlo"/>
                          <a:sym typeface="Menlo"/>
                        </a:rPr>
                        <a:t>120001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pirAtes532@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121000-3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121001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48</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1 Cherry Avenue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511175">
                <a:tc>
                  <a:txBody>
                    <a:bodyPr/>
                    <a:lstStyle/>
                    <a:p>
                      <a:pPr algn="r" defTabSz="457200">
                        <a:defRPr>
                          <a:solidFill>
                            <a:srgbClr val="000000"/>
                          </a:solidFill>
                        </a:defRPr>
                      </a:pPr>
                      <a:r>
                        <a:rPr sz="1300">
                          <a:latin typeface="Menlo"/>
                          <a:ea typeface="Menlo"/>
                          <a:cs typeface="Menlo"/>
                          <a:sym typeface="Menlo"/>
                        </a:rPr>
                        <a:t>120002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catzRUle123!#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121000-3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121002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14</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3 Kentucky Road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bl>
          </a:graphicData>
        </a:graphic>
      </p:graphicFrame>
      <p:graphicFrame>
        <p:nvGraphicFramePr>
          <p:cNvPr id="143" name="Table"/>
          <p:cNvGraphicFramePr/>
          <p:nvPr/>
        </p:nvGraphicFramePr>
        <p:xfrm>
          <a:off x="539750" y="5313045"/>
          <a:ext cx="11925300" cy="12954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87550"/>
                <a:gridCol w="1987550"/>
                <a:gridCol w="1987550"/>
                <a:gridCol w="1987550"/>
                <a:gridCol w="1987550"/>
                <a:gridCol w="1987550"/>
              </a:tblGrid>
              <a:tr h="431800">
                <a:tc>
                  <a:txBody>
                    <a:bodyPr/>
                    <a:lstStyle/>
                    <a:p>
                      <a:pPr algn="l" defTabSz="457200">
                        <a:defRPr>
                          <a:solidFill>
                            <a:srgbClr val="000000"/>
                          </a:solidFill>
                        </a:defRPr>
                      </a:pPr>
                      <a:r>
                        <a:rPr sz="1300">
                          <a:latin typeface="Menlo"/>
                          <a:ea typeface="Menlo"/>
                          <a:cs typeface="Menlo"/>
                          <a:sym typeface="Menlo"/>
                        </a:rPr>
                        <a:t>customer_id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password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c_request_id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payee_account_num</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payer_account_num</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Amount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431800">
                <a:tc>
                  <a:txBody>
                    <a:bodyPr/>
                    <a:lstStyle/>
                    <a:p>
                      <a:pPr algn="r" defTabSz="457200">
                        <a:defRPr>
                          <a:solidFill>
                            <a:srgbClr val="000000"/>
                          </a:solidFill>
                        </a:defRPr>
                      </a:pPr>
                      <a:r>
                        <a:rPr sz="1300">
                          <a:latin typeface="Menlo"/>
                          <a:ea typeface="Menlo"/>
                          <a:cs typeface="Menlo"/>
                          <a:sym typeface="Menlo"/>
                        </a:rPr>
                        <a:t>120001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pirAtes532@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121000-3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10023451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30492930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10000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r h="431800">
                <a:tc>
                  <a:txBody>
                    <a:bodyPr/>
                    <a:lstStyle/>
                    <a:p>
                      <a:pPr algn="r" defTabSz="457200">
                        <a:defRPr>
                          <a:solidFill>
                            <a:srgbClr val="000000"/>
                          </a:solidFill>
                        </a:defRPr>
                      </a:pPr>
                      <a:r>
                        <a:rPr sz="1300">
                          <a:latin typeface="Menlo"/>
                          <a:ea typeface="Menlo"/>
                          <a:cs typeface="Menlo"/>
                          <a:sym typeface="Menlo"/>
                        </a:rPr>
                        <a:t>120002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catzRUle123!#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l" defTabSz="457200">
                        <a:defRPr>
                          <a:solidFill>
                            <a:srgbClr val="000000"/>
                          </a:solidFill>
                        </a:defRPr>
                      </a:pPr>
                      <a:r>
                        <a:rPr sz="1300">
                          <a:latin typeface="Menlo"/>
                          <a:ea typeface="Menlo"/>
                          <a:cs typeface="Menlo"/>
                          <a:sym typeface="Menlo"/>
                        </a:rPr>
                        <a:t>121000-3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10024673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67392018</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c>
                  <a:txBody>
                    <a:bodyPr/>
                    <a:lstStyle/>
                    <a:p>
                      <a:pPr algn="r" defTabSz="457200">
                        <a:defRPr>
                          <a:solidFill>
                            <a:srgbClr val="000000"/>
                          </a:solidFill>
                        </a:defRPr>
                      </a:pPr>
                      <a:r>
                        <a:rPr sz="1300">
                          <a:latin typeface="Menlo"/>
                          <a:ea typeface="Menlo"/>
                          <a:cs typeface="Menlo"/>
                          <a:sym typeface="Menlo"/>
                        </a:rPr>
                        <a:t>63401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0DEEF"/>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CHEDULE"/>
          <p:cNvSpPr txBox="1"/>
          <p:nvPr>
            <p:ph type="title" idx="4294967295"/>
          </p:nvPr>
        </p:nvSpPr>
        <p:spPr>
          <a:xfrm>
            <a:off x="508000" y="596900"/>
            <a:ext cx="11988800" cy="1905000"/>
          </a:xfrm>
          <a:prstGeom prst="rect">
            <a:avLst/>
          </a:prstGeom>
        </p:spPr>
        <p:txBody>
          <a:bodyPr>
            <a:normAutofit fontScale="100000" lnSpcReduction="0"/>
          </a:bodyPr>
          <a:lstStyle>
            <a:lvl1pPr>
              <a:defRPr b="1">
                <a:latin typeface="Gill Sans"/>
                <a:ea typeface="Gill Sans"/>
                <a:cs typeface="Gill Sans"/>
                <a:sym typeface="Gill Sans"/>
              </a:defRPr>
            </a:lvl1pPr>
          </a:lstStyle>
          <a:p>
            <a:pPr/>
            <a:r>
              <a:t>SCHEDULE</a:t>
            </a:r>
          </a:p>
        </p:txBody>
      </p:sp>
      <p:graphicFrame>
        <p:nvGraphicFramePr>
          <p:cNvPr id="146" name="Table"/>
          <p:cNvGraphicFramePr/>
          <p:nvPr/>
        </p:nvGraphicFramePr>
        <p:xfrm>
          <a:off x="3390900" y="2862262"/>
          <a:ext cx="6223000" cy="61563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74862"/>
                <a:gridCol w="2073275"/>
                <a:gridCol w="2074862"/>
              </a:tblGrid>
              <a:tr h="574675">
                <a:tc>
                  <a:txBody>
                    <a:bodyPr/>
                    <a:lstStyle/>
                    <a:p>
                      <a:pPr algn="l" defTabSz="457200">
                        <a:defRPr>
                          <a:solidFill>
                            <a:srgbClr val="000000"/>
                          </a:solidFill>
                        </a:defRPr>
                      </a:pPr>
                      <a:r>
                        <a:rPr b="1" sz="1600"/>
                        <a:t>Date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b="1" sz="1600"/>
                        <a:t>To Do</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b="1" sz="1600"/>
                        <a:t>File Type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r h="588962">
                <a:tc>
                  <a:txBody>
                    <a:bodyPr/>
                    <a:lstStyle/>
                    <a:p>
                      <a:pPr algn="l" defTabSz="457200">
                        <a:defRPr>
                          <a:solidFill>
                            <a:srgbClr val="000000"/>
                          </a:solidFill>
                        </a:defRPr>
                      </a:pPr>
                      <a:r>
                        <a:rPr sz="1600"/>
                        <a:t>October 29</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Proposal Presentation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PDF</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r h="590550">
                <a:tc>
                  <a:txBody>
                    <a:bodyPr/>
                    <a:lstStyle/>
                    <a:p>
                      <a:pPr algn="l" defTabSz="457200">
                        <a:defRPr>
                          <a:solidFill>
                            <a:srgbClr val="000000"/>
                          </a:solidFill>
                        </a:defRPr>
                      </a:pPr>
                      <a:r>
                        <a:rPr sz="1600"/>
                        <a:t>October 30 - November 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Customer Interface, Test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HTML</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r h="527050">
                <a:tc>
                  <a:txBody>
                    <a:bodyPr/>
                    <a:lstStyle/>
                    <a:p>
                      <a:pPr algn="l" defTabSz="457200">
                        <a:defRPr>
                          <a:solidFill>
                            <a:srgbClr val="000000"/>
                          </a:solidFill>
                        </a:defRPr>
                      </a:pPr>
                      <a:r>
                        <a:rPr sz="1600"/>
                        <a:t>November 3-5</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Databases, Test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MySQL</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r h="527050">
                <a:tc>
                  <a:txBody>
                    <a:bodyPr/>
                    <a:lstStyle/>
                    <a:p>
                      <a:pPr algn="l" defTabSz="457200">
                        <a:defRPr>
                          <a:solidFill>
                            <a:srgbClr val="000000"/>
                          </a:solidFill>
                        </a:defRPr>
                      </a:pPr>
                      <a:r>
                        <a:rPr sz="1600"/>
                        <a:t>November 6-8</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Web Server, Test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HTML, CGI</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r h="527050">
                <a:tc>
                  <a:txBody>
                    <a:bodyPr/>
                    <a:lstStyle/>
                    <a:p>
                      <a:pPr algn="l" defTabSz="457200">
                        <a:defRPr>
                          <a:solidFill>
                            <a:srgbClr val="000000"/>
                          </a:solidFill>
                        </a:defRPr>
                      </a:pPr>
                      <a:r>
                        <a:rPr sz="1600"/>
                        <a:t>November 9</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Test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sz="1600">
                          <a:solidFill>
                            <a:srgbClr val="000000"/>
                          </a:solidFill>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r h="588962">
                <a:tc>
                  <a:txBody>
                    <a:bodyPr/>
                    <a:lstStyle/>
                    <a:p>
                      <a:pPr algn="l" defTabSz="457200">
                        <a:defRPr>
                          <a:solidFill>
                            <a:srgbClr val="000000"/>
                          </a:solidFill>
                        </a:defRPr>
                      </a:pPr>
                      <a:r>
                        <a:rPr sz="1600"/>
                        <a:t>November 10-11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Prepare Powerpoint/Demo</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PDF</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r h="588962">
                <a:tc>
                  <a:txBody>
                    <a:bodyPr/>
                    <a:lstStyle/>
                    <a:p>
                      <a:pPr algn="l" defTabSz="457200">
                        <a:defRPr>
                          <a:solidFill>
                            <a:srgbClr val="000000"/>
                          </a:solidFill>
                        </a:defRPr>
                      </a:pPr>
                      <a:r>
                        <a:rPr sz="1600"/>
                        <a:t>November 12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Give Presentation and Demo</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sz="1600">
                          <a:solidFill>
                            <a:srgbClr val="000000"/>
                          </a:solidFill>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r h="588962">
                <a:tc>
                  <a:txBody>
                    <a:bodyPr/>
                    <a:lstStyle/>
                    <a:p>
                      <a:pPr algn="l" defTabSz="457200">
                        <a:defRPr>
                          <a:solidFill>
                            <a:srgbClr val="000000"/>
                          </a:solidFill>
                        </a:defRPr>
                      </a:pPr>
                      <a:r>
                        <a:rPr sz="1600"/>
                        <a:t>November 13-22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Shop at other businesses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sz="1600">
                          <a:solidFill>
                            <a:srgbClr val="000000"/>
                          </a:solidFill>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r h="527050">
                <a:tc>
                  <a:txBody>
                    <a:bodyPr/>
                    <a:lstStyle/>
                    <a:p>
                      <a:pPr algn="l" defTabSz="457200">
                        <a:defRPr>
                          <a:solidFill>
                            <a:srgbClr val="000000"/>
                          </a:solidFill>
                        </a:defRPr>
                      </a:pPr>
                      <a:r>
                        <a:rPr sz="1600"/>
                        <a:t>November 23-30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Work on Final Report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Zip File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r h="527050">
                <a:tc>
                  <a:txBody>
                    <a:bodyPr/>
                    <a:lstStyle/>
                    <a:p>
                      <a:pPr algn="l" defTabSz="457200">
                        <a:defRPr>
                          <a:solidFill>
                            <a:srgbClr val="000000"/>
                          </a:solidFill>
                        </a:defRPr>
                      </a:pPr>
                      <a:r>
                        <a:rPr sz="1600"/>
                        <a:t>December 13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Submit Final Report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c>
                  <a:txBody>
                    <a:bodyPr/>
                    <a:lstStyle/>
                    <a:p>
                      <a:pPr algn="l" defTabSz="457200">
                        <a:defRPr>
                          <a:solidFill>
                            <a:srgbClr val="000000"/>
                          </a:solidFill>
                        </a:defRPr>
                      </a:pPr>
                      <a:r>
                        <a:rPr sz="1600"/>
                        <a:t>Zip File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ABCCC2"/>
                    </a:solidFill>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PICTURE REFERENCES"/>
          <p:cNvSpPr txBox="1"/>
          <p:nvPr>
            <p:ph type="title" idx="4294967295"/>
          </p:nvPr>
        </p:nvSpPr>
        <p:spPr>
          <a:xfrm>
            <a:off x="508000" y="596900"/>
            <a:ext cx="11988800" cy="1905000"/>
          </a:xfrm>
          <a:prstGeom prst="rect">
            <a:avLst/>
          </a:prstGeom>
        </p:spPr>
        <p:txBody>
          <a:bodyPr>
            <a:normAutofit fontScale="100000" lnSpcReduction="0"/>
          </a:bodyPr>
          <a:lstStyle/>
          <a:p>
            <a:pPr/>
            <a:r>
              <a:t>PICTURE REFERENCES</a:t>
            </a:r>
          </a:p>
        </p:txBody>
      </p:sp>
      <p:pic>
        <p:nvPicPr>
          <p:cNvPr id="149" name="image.png" descr="image.png"/>
          <p:cNvPicPr>
            <a:picLocks noChangeAspect="1"/>
          </p:cNvPicPr>
          <p:nvPr/>
        </p:nvPicPr>
        <p:blipFill>
          <a:blip r:embed="rId2">
            <a:extLst/>
          </a:blip>
          <a:stretch>
            <a:fillRect/>
          </a:stretch>
        </p:blipFill>
        <p:spPr>
          <a:xfrm>
            <a:off x="457200" y="3200400"/>
            <a:ext cx="11453813" cy="536575"/>
          </a:xfrm>
          <a:prstGeom prst="rect">
            <a:avLst/>
          </a:prstGeom>
          <a:ln w="12700">
            <a:miter lim="400000"/>
          </a:ln>
        </p:spPr>
      </p:pic>
      <p:pic>
        <p:nvPicPr>
          <p:cNvPr id="150" name="image.png" descr="image.png"/>
          <p:cNvPicPr>
            <a:picLocks noChangeAspect="1"/>
          </p:cNvPicPr>
          <p:nvPr/>
        </p:nvPicPr>
        <p:blipFill>
          <a:blip r:embed="rId3">
            <a:extLst/>
          </a:blip>
          <a:stretch>
            <a:fillRect/>
          </a:stretch>
        </p:blipFill>
        <p:spPr>
          <a:xfrm>
            <a:off x="457200" y="4022725"/>
            <a:ext cx="11453813" cy="536575"/>
          </a:xfrm>
          <a:prstGeom prst="rect">
            <a:avLst/>
          </a:prstGeom>
          <a:ln w="12700">
            <a:miter lim="400000"/>
          </a:ln>
        </p:spPr>
      </p:pic>
      <p:pic>
        <p:nvPicPr>
          <p:cNvPr id="151" name="image.png" descr="image.png"/>
          <p:cNvPicPr>
            <a:picLocks noChangeAspect="1"/>
          </p:cNvPicPr>
          <p:nvPr/>
        </p:nvPicPr>
        <p:blipFill>
          <a:blip r:embed="rId4">
            <a:extLst/>
          </a:blip>
          <a:stretch>
            <a:fillRect/>
          </a:stretch>
        </p:blipFill>
        <p:spPr>
          <a:xfrm>
            <a:off x="444500" y="4668837"/>
            <a:ext cx="11534775" cy="1146176"/>
          </a:xfrm>
          <a:prstGeom prst="rect">
            <a:avLst/>
          </a:prstGeom>
          <a:ln w="12700">
            <a:miter lim="400000"/>
          </a:ln>
        </p:spPr>
      </p:pic>
      <p:pic>
        <p:nvPicPr>
          <p:cNvPr id="152" name="image.png" descr="image.png"/>
          <p:cNvPicPr>
            <a:picLocks noChangeAspect="1"/>
          </p:cNvPicPr>
          <p:nvPr/>
        </p:nvPicPr>
        <p:blipFill>
          <a:blip r:embed="rId5">
            <a:extLst/>
          </a:blip>
          <a:stretch>
            <a:fillRect/>
          </a:stretch>
        </p:blipFill>
        <p:spPr>
          <a:xfrm>
            <a:off x="444500" y="6040437"/>
            <a:ext cx="11461750" cy="536576"/>
          </a:xfrm>
          <a:prstGeom prst="rect">
            <a:avLst/>
          </a:prstGeom>
          <a:ln w="12700">
            <a:miter lim="400000"/>
          </a:ln>
        </p:spPr>
      </p:pic>
      <p:pic>
        <p:nvPicPr>
          <p:cNvPr id="153" name="image.png" descr="image.png"/>
          <p:cNvPicPr>
            <a:picLocks noChangeAspect="1"/>
          </p:cNvPicPr>
          <p:nvPr/>
        </p:nvPicPr>
        <p:blipFill>
          <a:blip r:embed="rId6">
            <a:extLst/>
          </a:blip>
          <a:stretch>
            <a:fillRect/>
          </a:stretch>
        </p:blipFill>
        <p:spPr>
          <a:xfrm>
            <a:off x="457200" y="6613525"/>
            <a:ext cx="11453813" cy="53657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OUTLINE"/>
          <p:cNvSpPr txBox="1"/>
          <p:nvPr>
            <p:ph type="title" idx="4294967295"/>
          </p:nvPr>
        </p:nvSpPr>
        <p:spPr>
          <a:xfrm>
            <a:off x="508000" y="596900"/>
            <a:ext cx="11988800" cy="1905000"/>
          </a:xfrm>
          <a:prstGeom prst="rect">
            <a:avLst/>
          </a:prstGeom>
        </p:spPr>
        <p:txBody>
          <a:bodyPr>
            <a:normAutofit fontScale="100000" lnSpcReduction="0"/>
          </a:bodyPr>
          <a:lstStyle/>
          <a:p>
            <a:pPr/>
            <a:r>
              <a:t>OUTLINE</a:t>
            </a:r>
          </a:p>
        </p:txBody>
      </p:sp>
      <p:sp>
        <p:nvSpPr>
          <p:cNvPr id="66" name="1. Business Model…"/>
          <p:cNvSpPr txBox="1"/>
          <p:nvPr>
            <p:ph type="body" idx="4294967295"/>
          </p:nvPr>
        </p:nvSpPr>
        <p:spPr>
          <a:xfrm>
            <a:off x="508000" y="3035300"/>
            <a:ext cx="11988800" cy="5727700"/>
          </a:xfrm>
          <a:prstGeom prst="rect">
            <a:avLst/>
          </a:prstGeom>
        </p:spPr>
        <p:txBody>
          <a:bodyPr anchor="t">
            <a:normAutofit fontScale="100000" lnSpcReduction="0"/>
          </a:bodyPr>
          <a:lstStyle/>
          <a:p>
            <a:pPr marL="0" indent="0" defTabSz="303212">
              <a:lnSpc>
                <a:spcPct val="90000"/>
              </a:lnSpc>
              <a:spcBef>
                <a:spcPts val="2100"/>
              </a:spcBef>
              <a:buSzTx/>
              <a:buNone/>
              <a:defRPr sz="1700">
                <a:solidFill>
                  <a:srgbClr val="4C4C4C"/>
                </a:solidFill>
              </a:defRPr>
            </a:pPr>
            <a:r>
              <a:t>1. Business Model</a:t>
            </a:r>
          </a:p>
          <a:p>
            <a:pPr lvl="1" marL="434975" indent="-217487" defTabSz="303212">
              <a:lnSpc>
                <a:spcPct val="90000"/>
              </a:lnSpc>
              <a:spcBef>
                <a:spcPts val="2100"/>
              </a:spcBef>
              <a:buBlip>
                <a:blip r:embed="rId2"/>
              </a:buBlip>
              <a:defRPr sz="1700">
                <a:solidFill>
                  <a:srgbClr val="4C4C4C"/>
                </a:solidFill>
              </a:defRPr>
            </a:pPr>
            <a:r>
              <a:t>1.1 Business Context and Goals</a:t>
            </a:r>
          </a:p>
          <a:p>
            <a:pPr lvl="1" marL="434975" indent="-217487" defTabSz="303212">
              <a:lnSpc>
                <a:spcPct val="90000"/>
              </a:lnSpc>
              <a:spcBef>
                <a:spcPts val="2100"/>
              </a:spcBef>
              <a:buBlip>
                <a:blip r:embed="rId2"/>
              </a:buBlip>
              <a:defRPr sz="1700">
                <a:solidFill>
                  <a:srgbClr val="4C4C4C"/>
                </a:solidFill>
              </a:defRPr>
            </a:pPr>
            <a:r>
              <a:t>1.2 Technical Requirements &amp; Technologies</a:t>
            </a:r>
          </a:p>
          <a:p>
            <a:pPr lvl="1" marL="217487" indent="0" defTabSz="303212">
              <a:lnSpc>
                <a:spcPct val="90000"/>
              </a:lnSpc>
              <a:spcBef>
                <a:spcPts val="2100"/>
              </a:spcBef>
              <a:buSzTx/>
              <a:buNone/>
              <a:defRPr sz="1700">
                <a:solidFill>
                  <a:srgbClr val="4C4C4C"/>
                </a:solidFill>
              </a:defRPr>
            </a:pPr>
            <a:r>
              <a:t>2. Architecture</a:t>
            </a:r>
          </a:p>
          <a:p>
            <a:pPr lvl="1" marL="434975" indent="-217487" defTabSz="303212">
              <a:lnSpc>
                <a:spcPct val="90000"/>
              </a:lnSpc>
              <a:spcBef>
                <a:spcPts val="2100"/>
              </a:spcBef>
              <a:buBlip>
                <a:blip r:embed="rId2"/>
              </a:buBlip>
              <a:defRPr sz="1700">
                <a:solidFill>
                  <a:srgbClr val="4C4C4C"/>
                </a:solidFill>
              </a:defRPr>
            </a:pPr>
            <a:r>
              <a:t>2.1 Website</a:t>
            </a:r>
          </a:p>
          <a:p>
            <a:pPr lvl="1" marL="434975" indent="-217487" defTabSz="303212">
              <a:lnSpc>
                <a:spcPct val="90000"/>
              </a:lnSpc>
              <a:spcBef>
                <a:spcPts val="2100"/>
              </a:spcBef>
              <a:buBlip>
                <a:blip r:embed="rId2"/>
              </a:buBlip>
              <a:defRPr sz="1700">
                <a:solidFill>
                  <a:srgbClr val="4C4C4C"/>
                </a:solidFill>
              </a:defRPr>
            </a:pPr>
            <a:r>
              <a:t>2.2 API</a:t>
            </a:r>
          </a:p>
          <a:p>
            <a:pPr lvl="1" marL="217487" indent="0" defTabSz="303212">
              <a:lnSpc>
                <a:spcPct val="90000"/>
              </a:lnSpc>
              <a:spcBef>
                <a:spcPts val="2100"/>
              </a:spcBef>
              <a:buSzTx/>
              <a:buNone/>
              <a:defRPr sz="1700">
                <a:solidFill>
                  <a:srgbClr val="4C4C4C"/>
                </a:solidFill>
              </a:defRPr>
            </a:pPr>
            <a:r>
              <a:t>3. Protocols</a:t>
            </a:r>
          </a:p>
          <a:p>
            <a:pPr lvl="1" marL="434975" indent="-217487" defTabSz="303212">
              <a:lnSpc>
                <a:spcPct val="90000"/>
              </a:lnSpc>
              <a:spcBef>
                <a:spcPts val="2100"/>
              </a:spcBef>
              <a:buBlip>
                <a:blip r:embed="rId2"/>
              </a:buBlip>
              <a:defRPr sz="1700">
                <a:solidFill>
                  <a:srgbClr val="4C4C4C"/>
                </a:solidFill>
              </a:defRPr>
            </a:pPr>
            <a:r>
              <a:t>3.1 Descriptions</a:t>
            </a:r>
          </a:p>
          <a:p>
            <a:pPr lvl="1" marL="434975" indent="-217487" defTabSz="303212">
              <a:lnSpc>
                <a:spcPct val="90000"/>
              </a:lnSpc>
              <a:spcBef>
                <a:spcPts val="2100"/>
              </a:spcBef>
              <a:buBlip>
                <a:blip r:embed="rId2"/>
              </a:buBlip>
              <a:defRPr sz="1700">
                <a:solidFill>
                  <a:srgbClr val="4C4C4C"/>
                </a:solidFill>
              </a:defRPr>
            </a:pPr>
            <a:r>
              <a:t>3.2 Diagrams</a:t>
            </a:r>
          </a:p>
          <a:p>
            <a:pPr lvl="1" marL="217487" indent="0" defTabSz="303212">
              <a:lnSpc>
                <a:spcPct val="90000"/>
              </a:lnSpc>
              <a:spcBef>
                <a:spcPts val="2100"/>
              </a:spcBef>
              <a:buSzTx/>
              <a:buNone/>
              <a:defRPr sz="1700">
                <a:solidFill>
                  <a:srgbClr val="4C4C4C"/>
                </a:solidFill>
              </a:defRPr>
            </a:pPr>
            <a:r>
              <a:t>4. Databases</a:t>
            </a:r>
          </a:p>
          <a:p>
            <a:pPr lvl="1" marL="217487" indent="0" defTabSz="303212">
              <a:lnSpc>
                <a:spcPct val="90000"/>
              </a:lnSpc>
              <a:spcBef>
                <a:spcPts val="2100"/>
              </a:spcBef>
              <a:buSzTx/>
              <a:buNone/>
              <a:defRPr sz="1700">
                <a:solidFill>
                  <a:srgbClr val="4C4C4C"/>
                </a:solidFill>
              </a:defRPr>
            </a:pPr>
            <a:r>
              <a:t>5. Schedule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BUSINESS MODEL                           1.1 BUSINESS CONTEXT AND GOALS"/>
          <p:cNvSpPr txBox="1"/>
          <p:nvPr>
            <p:ph type="title" idx="4294967295"/>
          </p:nvPr>
        </p:nvSpPr>
        <p:spPr>
          <a:xfrm>
            <a:off x="508000" y="596900"/>
            <a:ext cx="11988800" cy="1905000"/>
          </a:xfrm>
          <a:prstGeom prst="rect">
            <a:avLst/>
          </a:prstGeom>
        </p:spPr>
        <p:txBody>
          <a:bodyPr>
            <a:normAutofit fontScale="100000" lnSpcReduction="0"/>
          </a:bodyPr>
          <a:lstStyle/>
          <a:p>
            <a:pPr>
              <a:defRPr b="1">
                <a:latin typeface="Gill Sans"/>
                <a:ea typeface="Gill Sans"/>
                <a:cs typeface="Gill Sans"/>
                <a:sym typeface="Gill Sans"/>
              </a:defRPr>
            </a:pPr>
            <a:r>
              <a:t>BUSINESS MODEL </a:t>
            </a:r>
            <a:r>
              <a:rPr b="0">
                <a:latin typeface="Gill Sans Light"/>
                <a:ea typeface="Gill Sans Light"/>
                <a:cs typeface="Gill Sans Light"/>
                <a:sym typeface="Gill Sans Light"/>
              </a:rPr>
              <a:t>                          </a:t>
            </a:r>
            <a:r>
              <a:rPr b="0" sz="4000">
                <a:latin typeface="Gill Sans Light"/>
                <a:ea typeface="Gill Sans Light"/>
                <a:cs typeface="Gill Sans Light"/>
                <a:sym typeface="Gill Sans Light"/>
              </a:rPr>
              <a:t>1.1 BUSINESS CONTEXT AND GOALS</a:t>
            </a:r>
          </a:p>
        </p:txBody>
      </p:sp>
      <p:sp>
        <p:nvSpPr>
          <p:cNvPr id="69" name="A retail e-business meant for cat lovers in need of some comfortable sleep wear who want to have the cutest cats on their clothes…my cats!"/>
          <p:cNvSpPr txBox="1"/>
          <p:nvPr/>
        </p:nvSpPr>
        <p:spPr>
          <a:xfrm>
            <a:off x="285750" y="3130073"/>
            <a:ext cx="11868150" cy="7772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90000"/>
              </a:lnSpc>
              <a:spcBef>
                <a:spcPts val="1000"/>
              </a:spcBef>
              <a:defRPr sz="2400">
                <a:solidFill>
                  <a:srgbClr val="464442"/>
                </a:solidFill>
              </a:defRPr>
            </a:lvl1pPr>
          </a:lstStyle>
          <a:p>
            <a:pPr/>
            <a:r>
              <a:t>A retail e-business meant for cat lovers in need of some comfortable sleep wear who want to have the cutest cats on their clothes…my cats! </a:t>
            </a:r>
          </a:p>
        </p:txBody>
      </p:sp>
      <p:sp>
        <p:nvSpPr>
          <p:cNvPr id="70" name="What kind of business are we?"/>
          <p:cNvSpPr txBox="1"/>
          <p:nvPr/>
        </p:nvSpPr>
        <p:spPr>
          <a:xfrm>
            <a:off x="-17630" y="2670175"/>
            <a:ext cx="4981910"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solidFill>
                  <a:srgbClr val="464542"/>
                </a:solidFill>
              </a:defRPr>
            </a:lvl1pPr>
          </a:lstStyle>
          <a:p>
            <a:pPr/>
            <a:r>
              <a:t>What kind of business are we?</a:t>
            </a:r>
          </a:p>
        </p:txBody>
      </p:sp>
      <p:sp>
        <p:nvSpPr>
          <p:cNvPr id="71" name="Target Demographic:"/>
          <p:cNvSpPr txBox="1"/>
          <p:nvPr/>
        </p:nvSpPr>
        <p:spPr>
          <a:xfrm>
            <a:off x="-14288" y="3895725"/>
            <a:ext cx="3535488"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solidFill>
                  <a:srgbClr val="464542"/>
                </a:solidFill>
              </a:defRPr>
            </a:lvl1pPr>
          </a:lstStyle>
          <a:p>
            <a:pPr/>
            <a:r>
              <a:t>Target Demographic:</a:t>
            </a:r>
          </a:p>
        </p:txBody>
      </p:sp>
      <p:sp>
        <p:nvSpPr>
          <p:cNvPr id="72" name="Adults and children, men and women, anyone is a potential customer! Unless you hate cats.…"/>
          <p:cNvSpPr txBox="1"/>
          <p:nvPr/>
        </p:nvSpPr>
        <p:spPr>
          <a:xfrm>
            <a:off x="312737" y="4376102"/>
            <a:ext cx="11808620" cy="1798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914400">
              <a:lnSpc>
                <a:spcPct val="90000"/>
              </a:lnSpc>
              <a:spcBef>
                <a:spcPts val="1000"/>
              </a:spcBef>
              <a:defRPr sz="2400">
                <a:solidFill>
                  <a:srgbClr val="42403E"/>
                </a:solidFill>
              </a:defRPr>
            </a:pPr>
            <a:r>
              <a:t>Adults and children, men and women, anyone is a potential customer! Unless you hate cats. </a:t>
            </a:r>
          </a:p>
          <a:p>
            <a:pPr algn="l" defTabSz="914400">
              <a:lnSpc>
                <a:spcPct val="90000"/>
              </a:lnSpc>
              <a:spcBef>
                <a:spcPts val="1000"/>
              </a:spcBef>
              <a:defRPr sz="2400">
                <a:solidFill>
                  <a:srgbClr val="42403E"/>
                </a:solidFill>
              </a:defRPr>
            </a:pPr>
            <a:r>
              <a:t>We don’t want your service. There were over 61 million households in 2017-2018 that owned</a:t>
            </a:r>
          </a:p>
          <a:p>
            <a:pPr algn="l" defTabSz="914400">
              <a:lnSpc>
                <a:spcPct val="90000"/>
              </a:lnSpc>
              <a:spcBef>
                <a:spcPts val="1000"/>
              </a:spcBef>
              <a:defRPr sz="2400">
                <a:solidFill>
                  <a:srgbClr val="42403E"/>
                </a:solidFill>
              </a:defRPr>
            </a:pPr>
            <a:r>
              <a:t>a cat in the United States according to a survey from the American Veterinary Medical</a:t>
            </a:r>
          </a:p>
          <a:p>
            <a:pPr algn="l" defTabSz="914400">
              <a:lnSpc>
                <a:spcPct val="90000"/>
              </a:lnSpc>
              <a:spcBef>
                <a:spcPts val="1000"/>
              </a:spcBef>
              <a:defRPr sz="2400">
                <a:solidFill>
                  <a:srgbClr val="42403E"/>
                </a:solidFill>
              </a:defRPr>
            </a:pPr>
            <a:r>
              <a:t>Association. All potential cat lovers and customers!!</a:t>
            </a:r>
          </a:p>
        </p:txBody>
      </p:sp>
      <p:sp>
        <p:nvSpPr>
          <p:cNvPr id="73" name="Catalog Items:"/>
          <p:cNvSpPr txBox="1"/>
          <p:nvPr/>
        </p:nvSpPr>
        <p:spPr>
          <a:xfrm>
            <a:off x="27418" y="6184900"/>
            <a:ext cx="2445476"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solidFill>
                  <a:srgbClr val="464542"/>
                </a:solidFill>
              </a:defRPr>
            </a:lvl1pPr>
          </a:lstStyle>
          <a:p>
            <a:pPr/>
            <a:r>
              <a:t>Catalog Items:</a:t>
            </a:r>
          </a:p>
        </p:txBody>
      </p:sp>
      <p:sp>
        <p:nvSpPr>
          <p:cNvPr id="74" name="Pajama Bottoms: Available in either shorts or long pants. Bottoms are layered images of Gigi and her cute face.…"/>
          <p:cNvSpPr txBox="1"/>
          <p:nvPr/>
        </p:nvSpPr>
        <p:spPr>
          <a:xfrm>
            <a:off x="285750" y="6707567"/>
            <a:ext cx="12557125" cy="21233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914400">
              <a:lnSpc>
                <a:spcPct val="90000"/>
              </a:lnSpc>
              <a:spcBef>
                <a:spcPts val="1000"/>
              </a:spcBef>
              <a:defRPr b="1" sz="2400">
                <a:solidFill>
                  <a:srgbClr val="413F3D"/>
                </a:solidFill>
              </a:defRPr>
            </a:pPr>
            <a:r>
              <a:t>Pajama Bottoms: </a:t>
            </a:r>
            <a:r>
              <a:rPr b="0"/>
              <a:t>Available in either shorts or long pants. Bottoms are layered images of </a:t>
            </a:r>
            <a:r>
              <a:rPr b="0"/>
              <a:t>Gigi and her cute face.</a:t>
            </a:r>
            <a:r>
              <a:rPr b="0"/>
              <a:t> </a:t>
            </a:r>
          </a:p>
          <a:p>
            <a:pPr algn="l" defTabSz="914400">
              <a:lnSpc>
                <a:spcPct val="90000"/>
              </a:lnSpc>
              <a:spcBef>
                <a:spcPts val="1000"/>
              </a:spcBef>
              <a:defRPr b="1" sz="2400">
                <a:solidFill>
                  <a:srgbClr val="413F3D"/>
                </a:solidFill>
              </a:defRPr>
            </a:pPr>
            <a:r>
              <a:t>Night Shirts: </a:t>
            </a:r>
            <a:r>
              <a:rPr b="0"/>
              <a:t>Shirts with a picture of</a:t>
            </a:r>
            <a:r>
              <a:rPr b="0"/>
              <a:t> Harry in his coolest pose.</a:t>
            </a:r>
          </a:p>
          <a:p>
            <a:pPr algn="l" defTabSz="914400">
              <a:lnSpc>
                <a:spcPct val="90000"/>
              </a:lnSpc>
              <a:spcBef>
                <a:spcPts val="1000"/>
              </a:spcBef>
              <a:defRPr b="1" sz="2400">
                <a:solidFill>
                  <a:srgbClr val="413F3D"/>
                </a:solidFill>
              </a:defRPr>
            </a:pPr>
            <a:r>
              <a:t>Tank Tops:</a:t>
            </a:r>
            <a:r>
              <a:rPr b="0"/>
              <a:t> Tanks with an image of Earl hanging out enjoying life.</a:t>
            </a:r>
          </a:p>
          <a:p>
            <a:pPr algn="l" defTabSz="914400">
              <a:lnSpc>
                <a:spcPct val="90000"/>
              </a:lnSpc>
              <a:spcBef>
                <a:spcPts val="1000"/>
              </a:spcBef>
              <a:defRPr b="1" sz="2400">
                <a:solidFill>
                  <a:srgbClr val="413F3D"/>
                </a:solidFill>
              </a:defRPr>
            </a:pPr>
            <a:r>
              <a:t>Socks:</a:t>
            </a:r>
            <a:r>
              <a:rPr b="0"/>
              <a:t> Socks with a headshot of Jerry and his </a:t>
            </a:r>
            <a:r>
              <a:rPr b="0"/>
              <a:t>blank expression</a:t>
            </a:r>
            <a:r>
              <a:rPr b="0"/>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6" name="image.png" descr="image.png"/>
          <p:cNvPicPr>
            <a:picLocks noChangeAspect="1"/>
          </p:cNvPicPr>
          <p:nvPr/>
        </p:nvPicPr>
        <p:blipFill>
          <a:blip r:embed="rId2">
            <a:extLst/>
          </a:blip>
          <a:stretch>
            <a:fillRect/>
          </a:stretch>
        </p:blipFill>
        <p:spPr>
          <a:xfrm>
            <a:off x="711200" y="620712"/>
            <a:ext cx="3762375" cy="3719513"/>
          </a:xfrm>
          <a:prstGeom prst="rect">
            <a:avLst/>
          </a:prstGeom>
          <a:ln w="12700">
            <a:miter lim="400000"/>
          </a:ln>
        </p:spPr>
      </p:pic>
      <p:pic>
        <p:nvPicPr>
          <p:cNvPr id="77" name="image.tif" descr="image.tif"/>
          <p:cNvPicPr>
            <a:picLocks noChangeAspect="1"/>
          </p:cNvPicPr>
          <p:nvPr/>
        </p:nvPicPr>
        <p:blipFill>
          <a:blip r:embed="rId3">
            <a:extLst/>
          </a:blip>
          <a:stretch>
            <a:fillRect/>
          </a:stretch>
        </p:blipFill>
        <p:spPr>
          <a:xfrm>
            <a:off x="4749800" y="620712"/>
            <a:ext cx="3886200" cy="3937001"/>
          </a:xfrm>
          <a:prstGeom prst="rect">
            <a:avLst/>
          </a:prstGeom>
          <a:ln w="12700">
            <a:miter lim="400000"/>
          </a:ln>
        </p:spPr>
      </p:pic>
      <p:pic>
        <p:nvPicPr>
          <p:cNvPr id="78" name="image.png" descr="image.png"/>
          <p:cNvPicPr>
            <a:picLocks noChangeAspect="1"/>
          </p:cNvPicPr>
          <p:nvPr/>
        </p:nvPicPr>
        <p:blipFill>
          <a:blip r:embed="rId4">
            <a:extLst/>
          </a:blip>
          <a:stretch>
            <a:fillRect/>
          </a:stretch>
        </p:blipFill>
        <p:spPr>
          <a:xfrm>
            <a:off x="9702800" y="620712"/>
            <a:ext cx="2689225" cy="4695826"/>
          </a:xfrm>
          <a:prstGeom prst="rect">
            <a:avLst/>
          </a:prstGeom>
          <a:ln w="12700">
            <a:miter lim="400000"/>
          </a:ln>
        </p:spPr>
      </p:pic>
      <p:pic>
        <p:nvPicPr>
          <p:cNvPr id="79" name="image.tif" descr="image.tif"/>
          <p:cNvPicPr>
            <a:picLocks noChangeAspect="1"/>
          </p:cNvPicPr>
          <p:nvPr/>
        </p:nvPicPr>
        <p:blipFill>
          <a:blip r:embed="rId5">
            <a:extLst/>
          </a:blip>
          <a:stretch>
            <a:fillRect/>
          </a:stretch>
        </p:blipFill>
        <p:spPr>
          <a:xfrm>
            <a:off x="3149600" y="4684712"/>
            <a:ext cx="2819400" cy="4143376"/>
          </a:xfrm>
          <a:prstGeom prst="rect">
            <a:avLst/>
          </a:prstGeom>
          <a:ln w="12700">
            <a:miter lim="400000"/>
          </a:ln>
        </p:spPr>
      </p:pic>
      <p:pic>
        <p:nvPicPr>
          <p:cNvPr id="80" name="image.png" descr="image.png"/>
          <p:cNvPicPr>
            <a:picLocks noChangeAspect="1"/>
          </p:cNvPicPr>
          <p:nvPr/>
        </p:nvPicPr>
        <p:blipFill>
          <a:blip r:embed="rId6">
            <a:extLst/>
          </a:blip>
          <a:stretch>
            <a:fillRect/>
          </a:stretch>
        </p:blipFill>
        <p:spPr>
          <a:xfrm>
            <a:off x="7167562" y="4038600"/>
            <a:ext cx="2936876" cy="477837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BUSINESS MODEL                           1.2 TECHNICAL TECHNOLOGIES &amp; REQUIREMENTS"/>
          <p:cNvSpPr txBox="1"/>
          <p:nvPr>
            <p:ph type="title" idx="4294967295"/>
          </p:nvPr>
        </p:nvSpPr>
        <p:spPr>
          <a:xfrm>
            <a:off x="508000" y="596900"/>
            <a:ext cx="11988800" cy="1905000"/>
          </a:xfrm>
          <a:prstGeom prst="rect">
            <a:avLst/>
          </a:prstGeom>
        </p:spPr>
        <p:txBody>
          <a:bodyPr>
            <a:normAutofit fontScale="100000" lnSpcReduction="0"/>
          </a:bodyPr>
          <a:lstStyle/>
          <a:p>
            <a:pPr>
              <a:defRPr b="1" sz="5800">
                <a:latin typeface="Gill Sans"/>
                <a:ea typeface="Gill Sans"/>
                <a:cs typeface="Gill Sans"/>
                <a:sym typeface="Gill Sans"/>
              </a:defRPr>
            </a:pPr>
            <a:r>
              <a:t>BUSINESS MODEL </a:t>
            </a:r>
            <a:r>
              <a:rPr b="0">
                <a:latin typeface="Gill Sans Light"/>
                <a:ea typeface="Gill Sans Light"/>
                <a:cs typeface="Gill Sans Light"/>
                <a:sym typeface="Gill Sans Light"/>
              </a:rPr>
              <a:t>                          </a:t>
            </a:r>
            <a:r>
              <a:rPr b="0" sz="3600">
                <a:latin typeface="Gill Sans Light"/>
                <a:ea typeface="Gill Sans Light"/>
                <a:cs typeface="Gill Sans Light"/>
                <a:sym typeface="Gill Sans Light"/>
              </a:rPr>
              <a:t>1.2 TECHNICAL TECHNOLOGIES &amp; REQUIREMENTS</a:t>
            </a:r>
          </a:p>
        </p:txBody>
      </p:sp>
      <p:sp>
        <p:nvSpPr>
          <p:cNvPr id="83" name="Platform and Specifications:"/>
          <p:cNvSpPr txBox="1"/>
          <p:nvPr/>
        </p:nvSpPr>
        <p:spPr>
          <a:xfrm>
            <a:off x="113754" y="2698750"/>
            <a:ext cx="4725492"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solidFill>
                  <a:srgbClr val="464542"/>
                </a:solidFill>
              </a:defRPr>
            </a:lvl1pPr>
          </a:lstStyle>
          <a:p>
            <a:pPr/>
            <a:r>
              <a:t>Platform and Specifications: </a:t>
            </a:r>
          </a:p>
        </p:txBody>
      </p:sp>
      <p:sp>
        <p:nvSpPr>
          <p:cNvPr id="84" name="Apache server with Linux OS…"/>
          <p:cNvSpPr txBox="1"/>
          <p:nvPr/>
        </p:nvSpPr>
        <p:spPr>
          <a:xfrm>
            <a:off x="279400" y="3312953"/>
            <a:ext cx="11868150" cy="1224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914400">
              <a:lnSpc>
                <a:spcPct val="90000"/>
              </a:lnSpc>
              <a:spcBef>
                <a:spcPts val="1000"/>
              </a:spcBef>
              <a:defRPr sz="2400">
                <a:solidFill>
                  <a:srgbClr val="464442"/>
                </a:solidFill>
              </a:defRPr>
            </a:pPr>
            <a:r>
              <a:t>Apache server with Linux OS</a:t>
            </a:r>
          </a:p>
          <a:p>
            <a:pPr algn="l" defTabSz="914400">
              <a:lnSpc>
                <a:spcPct val="90000"/>
              </a:lnSpc>
              <a:spcBef>
                <a:spcPts val="1000"/>
              </a:spcBef>
              <a:defRPr sz="2400">
                <a:solidFill>
                  <a:srgbClr val="464442"/>
                </a:solidFill>
              </a:defRPr>
            </a:pPr>
            <a:r>
              <a:t>We’re expecting a few hundred customers daily so At least 16 GB of RAM with 2 intel core CPUs (2.66 GHz).</a:t>
            </a:r>
          </a:p>
        </p:txBody>
      </p:sp>
      <p:sp>
        <p:nvSpPr>
          <p:cNvPr id="85" name="Keeping it simple! CGI. Not intending to use a framework."/>
          <p:cNvSpPr txBox="1"/>
          <p:nvPr/>
        </p:nvSpPr>
        <p:spPr>
          <a:xfrm>
            <a:off x="257175" y="5436393"/>
            <a:ext cx="11868150" cy="45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914400">
              <a:lnSpc>
                <a:spcPct val="90000"/>
              </a:lnSpc>
              <a:spcBef>
                <a:spcPts val="1000"/>
              </a:spcBef>
              <a:defRPr sz="2400">
                <a:solidFill>
                  <a:srgbClr val="464442"/>
                </a:solidFill>
              </a:defRPr>
            </a:lvl1pPr>
          </a:lstStyle>
          <a:p>
            <a:pPr/>
            <a:r>
              <a:t>Keeping it simple! CGI. Not intending to use a framework.</a:t>
            </a:r>
          </a:p>
        </p:txBody>
      </p:sp>
      <p:sp>
        <p:nvSpPr>
          <p:cNvPr id="86" name="Middleware:"/>
          <p:cNvSpPr txBox="1"/>
          <p:nvPr/>
        </p:nvSpPr>
        <p:spPr>
          <a:xfrm>
            <a:off x="176683" y="4960937"/>
            <a:ext cx="208503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solidFill>
                  <a:srgbClr val="464542"/>
                </a:solidFill>
              </a:defRPr>
            </a:lvl1pPr>
          </a:lstStyle>
          <a:p>
            <a:pPr/>
            <a:r>
              <a:t>Middleware:</a:t>
            </a:r>
          </a:p>
        </p:txBody>
      </p:sp>
      <p:sp>
        <p:nvSpPr>
          <p:cNvPr id="87" name="Programming Languages:"/>
          <p:cNvSpPr txBox="1"/>
          <p:nvPr/>
        </p:nvSpPr>
        <p:spPr>
          <a:xfrm>
            <a:off x="195389" y="6126162"/>
            <a:ext cx="417963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solidFill>
                  <a:srgbClr val="464542"/>
                </a:solidFill>
              </a:defRPr>
            </a:lvl1pPr>
          </a:lstStyle>
          <a:p>
            <a:pPr/>
            <a:r>
              <a:t>Programming Languages:</a:t>
            </a:r>
          </a:p>
        </p:txBody>
      </p:sp>
      <p:sp>
        <p:nvSpPr>
          <p:cNvPr id="88" name="Web Pages: HTML, CSS, JavaScript…"/>
          <p:cNvSpPr txBox="1"/>
          <p:nvPr/>
        </p:nvSpPr>
        <p:spPr>
          <a:xfrm>
            <a:off x="381000" y="6781800"/>
            <a:ext cx="11868150" cy="18032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914400">
              <a:lnSpc>
                <a:spcPct val="90000"/>
              </a:lnSpc>
              <a:spcBef>
                <a:spcPts val="1000"/>
              </a:spcBef>
              <a:defRPr b="1" sz="2400">
                <a:solidFill>
                  <a:srgbClr val="464442"/>
                </a:solidFill>
              </a:defRPr>
            </a:pPr>
            <a:r>
              <a:t>Web Pages: </a:t>
            </a:r>
            <a:r>
              <a:rPr b="0"/>
              <a:t>HTML, CSS, JavaScript</a:t>
            </a:r>
          </a:p>
          <a:p>
            <a:pPr algn="l" defTabSz="914400">
              <a:lnSpc>
                <a:spcPct val="90000"/>
              </a:lnSpc>
              <a:spcBef>
                <a:spcPts val="1000"/>
              </a:spcBef>
              <a:defRPr b="1" sz="2400">
                <a:solidFill>
                  <a:srgbClr val="464442"/>
                </a:solidFill>
              </a:defRPr>
            </a:pPr>
            <a:r>
              <a:t>CGI: </a:t>
            </a:r>
            <a:r>
              <a:rPr b="0"/>
              <a:t>Python</a:t>
            </a:r>
          </a:p>
          <a:p>
            <a:pPr algn="l" defTabSz="914400">
              <a:lnSpc>
                <a:spcPct val="90000"/>
              </a:lnSpc>
              <a:spcBef>
                <a:spcPts val="1000"/>
              </a:spcBef>
              <a:defRPr b="1" sz="2400">
                <a:solidFill>
                  <a:srgbClr val="464442"/>
                </a:solidFill>
              </a:defRPr>
            </a:pPr>
            <a:r>
              <a:t>SOCKETS: </a:t>
            </a:r>
            <a:r>
              <a:rPr b="0"/>
              <a:t>Java</a:t>
            </a:r>
          </a:p>
          <a:p>
            <a:pPr algn="l" defTabSz="914400">
              <a:lnSpc>
                <a:spcPct val="90000"/>
              </a:lnSpc>
              <a:spcBef>
                <a:spcPts val="1000"/>
              </a:spcBef>
              <a:defRPr b="1" sz="2400">
                <a:solidFill>
                  <a:srgbClr val="464442"/>
                </a:solidFill>
              </a:defRPr>
            </a:pPr>
            <a:r>
              <a:t>Database: </a:t>
            </a:r>
            <a:r>
              <a:rPr b="0"/>
              <a:t>MySQL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BUSINESS MODEL                           1.2 TECHNICAL TECHNOLOGIES &amp; REQUIREMENTS"/>
          <p:cNvSpPr txBox="1"/>
          <p:nvPr>
            <p:ph type="title" idx="4294967295"/>
          </p:nvPr>
        </p:nvSpPr>
        <p:spPr>
          <a:xfrm>
            <a:off x="508000" y="596900"/>
            <a:ext cx="11988800" cy="1905000"/>
          </a:xfrm>
          <a:prstGeom prst="rect">
            <a:avLst/>
          </a:prstGeom>
        </p:spPr>
        <p:txBody>
          <a:bodyPr>
            <a:normAutofit fontScale="100000" lnSpcReduction="0"/>
          </a:bodyPr>
          <a:lstStyle/>
          <a:p>
            <a:pPr>
              <a:defRPr b="1" sz="5800">
                <a:latin typeface="Gill Sans"/>
                <a:ea typeface="Gill Sans"/>
                <a:cs typeface="Gill Sans"/>
                <a:sym typeface="Gill Sans"/>
              </a:defRPr>
            </a:pPr>
            <a:r>
              <a:t>BUSINESS MODEL </a:t>
            </a:r>
            <a:r>
              <a:rPr b="0">
                <a:latin typeface="Gill Sans Light"/>
                <a:ea typeface="Gill Sans Light"/>
                <a:cs typeface="Gill Sans Light"/>
                <a:sym typeface="Gill Sans Light"/>
              </a:rPr>
              <a:t>                          </a:t>
            </a:r>
            <a:r>
              <a:rPr b="0" sz="3600">
                <a:latin typeface="Gill Sans Light"/>
                <a:ea typeface="Gill Sans Light"/>
                <a:cs typeface="Gill Sans Light"/>
                <a:sym typeface="Gill Sans Light"/>
              </a:rPr>
              <a:t>1.2 TECHNICAL TECHNOLOGIES &amp; REQUIREMENTS</a:t>
            </a:r>
          </a:p>
        </p:txBody>
      </p:sp>
      <p:sp>
        <p:nvSpPr>
          <p:cNvPr id="91" name="A. Website:"/>
          <p:cNvSpPr txBox="1"/>
          <p:nvPr/>
        </p:nvSpPr>
        <p:spPr>
          <a:xfrm>
            <a:off x="168051" y="3282950"/>
            <a:ext cx="2000698"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solidFill>
                  <a:srgbClr val="464542"/>
                </a:solidFill>
              </a:defRPr>
            </a:lvl1pPr>
          </a:lstStyle>
          <a:p>
            <a:pPr/>
            <a:r>
              <a:t>A. Website:</a:t>
            </a:r>
          </a:p>
        </p:txBody>
      </p:sp>
      <p:sp>
        <p:nvSpPr>
          <p:cNvPr id="92" name="Users: Admin, Public and Registered Customers…"/>
          <p:cNvSpPr txBox="1"/>
          <p:nvPr/>
        </p:nvSpPr>
        <p:spPr>
          <a:xfrm>
            <a:off x="431800" y="3672904"/>
            <a:ext cx="11868150" cy="1226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914400">
              <a:lnSpc>
                <a:spcPct val="90000"/>
              </a:lnSpc>
              <a:spcBef>
                <a:spcPts val="1000"/>
              </a:spcBef>
              <a:defRPr b="1" sz="2400">
                <a:solidFill>
                  <a:srgbClr val="464442"/>
                </a:solidFill>
              </a:defRPr>
            </a:pPr>
            <a:r>
              <a:t>Users: </a:t>
            </a:r>
            <a:r>
              <a:rPr b="0"/>
              <a:t>Admin, Public and Registered Customers</a:t>
            </a:r>
          </a:p>
          <a:p>
            <a:pPr algn="l" defTabSz="914400">
              <a:lnSpc>
                <a:spcPct val="90000"/>
              </a:lnSpc>
              <a:spcBef>
                <a:spcPts val="1000"/>
              </a:spcBef>
              <a:defRPr b="1" sz="2400">
                <a:solidFill>
                  <a:srgbClr val="464442"/>
                </a:solidFill>
              </a:defRPr>
            </a:pPr>
            <a:r>
              <a:t>Components: </a:t>
            </a:r>
            <a:r>
              <a:rPr b="0"/>
              <a:t>Home Page, Registration, Login, View Catalog, Shop (add/delete items from cart), Checkout, Order and Pay for items. </a:t>
            </a:r>
          </a:p>
        </p:txBody>
      </p:sp>
      <p:sp>
        <p:nvSpPr>
          <p:cNvPr id="93" name="The Kitty Cabin e-business system will have a Website and a socket based API"/>
          <p:cNvSpPr txBox="1"/>
          <p:nvPr/>
        </p:nvSpPr>
        <p:spPr>
          <a:xfrm>
            <a:off x="113465" y="2698750"/>
            <a:ext cx="12777869"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solidFill>
                  <a:srgbClr val="464542"/>
                </a:solidFill>
              </a:defRPr>
            </a:lvl1pPr>
          </a:lstStyle>
          <a:p>
            <a:pPr/>
            <a:r>
              <a:t>The Kitty Cabin e-business system will have a Website and a socket based API</a:t>
            </a:r>
          </a:p>
        </p:txBody>
      </p:sp>
      <p:sp>
        <p:nvSpPr>
          <p:cNvPr id="94" name="B. API:"/>
          <p:cNvSpPr txBox="1"/>
          <p:nvPr/>
        </p:nvSpPr>
        <p:spPr>
          <a:xfrm>
            <a:off x="142326" y="5099050"/>
            <a:ext cx="1239348"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solidFill>
                  <a:srgbClr val="464542"/>
                </a:solidFill>
              </a:defRPr>
            </a:lvl1pPr>
          </a:lstStyle>
          <a:p>
            <a:pPr/>
            <a:r>
              <a:t>B. API:</a:t>
            </a:r>
          </a:p>
        </p:txBody>
      </p:sp>
      <p:sp>
        <p:nvSpPr>
          <p:cNvPr id="95" name="Users: Retail and service businesses such as Shipping, Bank, Mayor and IT Services businesses.…"/>
          <p:cNvSpPr txBox="1"/>
          <p:nvPr/>
        </p:nvSpPr>
        <p:spPr>
          <a:xfrm>
            <a:off x="431800" y="5833459"/>
            <a:ext cx="11868150" cy="24396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914400">
              <a:lnSpc>
                <a:spcPct val="90000"/>
              </a:lnSpc>
              <a:spcBef>
                <a:spcPts val="1000"/>
              </a:spcBef>
              <a:defRPr b="1" sz="2400">
                <a:solidFill>
                  <a:srgbClr val="464442"/>
                </a:solidFill>
              </a:defRPr>
            </a:pPr>
            <a:r>
              <a:t>Users: </a:t>
            </a:r>
            <a:r>
              <a:rPr b="0"/>
              <a:t>Retail and service businesses such as Shipping, Bank, Mayor and IT Services businesses.</a:t>
            </a:r>
          </a:p>
          <a:p>
            <a:pPr algn="l" defTabSz="914400">
              <a:lnSpc>
                <a:spcPct val="90000"/>
              </a:lnSpc>
              <a:spcBef>
                <a:spcPts val="1000"/>
              </a:spcBef>
              <a:defRPr b="1" sz="2400">
                <a:solidFill>
                  <a:srgbClr val="464442"/>
                </a:solidFill>
              </a:defRPr>
            </a:pPr>
            <a:r>
              <a:t>Components: </a:t>
            </a:r>
          </a:p>
          <a:p>
            <a:pPr algn="l" defTabSz="914400">
              <a:lnSpc>
                <a:spcPct val="90000"/>
              </a:lnSpc>
              <a:spcBef>
                <a:spcPts val="1000"/>
              </a:spcBef>
              <a:defRPr sz="2400" u="sng">
                <a:solidFill>
                  <a:srgbClr val="464442"/>
                </a:solidFill>
              </a:defRPr>
            </a:pPr>
            <a:r>
              <a:t>Client Socket</a:t>
            </a:r>
            <a:r>
              <a:rPr u="none"/>
              <a:t> that connects to a server socket to ask a question. Allows The Kitty Cabin to connect to the Shipping, Bank, Mayor and IT Services businesses in order to use their services.</a:t>
            </a:r>
          </a:p>
          <a:p>
            <a:pPr algn="l" defTabSz="914400">
              <a:lnSpc>
                <a:spcPct val="90000"/>
              </a:lnSpc>
              <a:spcBef>
                <a:spcPts val="1000"/>
              </a:spcBef>
              <a:defRPr sz="2400" u="sng">
                <a:solidFill>
                  <a:srgbClr val="464442"/>
                </a:solidFill>
              </a:defRPr>
            </a:pPr>
            <a:r>
              <a:t>Server Socket</a:t>
            </a:r>
            <a:r>
              <a:rPr u="none"/>
              <a:t> that connects to client socket to give a response. Allows other businesses to order from The Kitty Cabin.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ARCHITECTURE WEBSITE"/>
          <p:cNvSpPr txBox="1"/>
          <p:nvPr>
            <p:ph type="title" idx="4294967295"/>
          </p:nvPr>
        </p:nvSpPr>
        <p:spPr>
          <a:xfrm>
            <a:off x="381000" y="9525"/>
            <a:ext cx="12574588" cy="1905000"/>
          </a:xfrm>
          <a:prstGeom prst="rect">
            <a:avLst/>
          </a:prstGeom>
        </p:spPr>
        <p:txBody>
          <a:bodyPr>
            <a:normAutofit fontScale="100000" lnSpcReduction="0"/>
          </a:bodyPr>
          <a:lstStyle/>
          <a:p>
            <a:pPr>
              <a:defRPr b="1">
                <a:latin typeface="Gill Sans"/>
                <a:ea typeface="Gill Sans"/>
                <a:cs typeface="Gill Sans"/>
                <a:sym typeface="Gill Sans"/>
              </a:defRPr>
            </a:pPr>
            <a:r>
              <a:t>ARCHITECTURE</a:t>
            </a:r>
            <a:r>
              <a:rPr b="0">
                <a:latin typeface="Gill Sans Light"/>
                <a:ea typeface="Gill Sans Light"/>
                <a:cs typeface="Gill Sans Light"/>
                <a:sym typeface="Gill Sans Light"/>
              </a:rPr>
              <a:t> </a:t>
            </a:r>
            <a:r>
              <a:rPr b="0" sz="5500">
                <a:latin typeface="Gill Sans Light"/>
                <a:ea typeface="Gill Sans Light"/>
                <a:cs typeface="Gill Sans Light"/>
                <a:sym typeface="Gill Sans Light"/>
              </a:rPr>
              <a:t>WEBSITE</a:t>
            </a:r>
          </a:p>
        </p:txBody>
      </p:sp>
      <p:pic>
        <p:nvPicPr>
          <p:cNvPr id="98" name="Pro2 - Web Architecture.pdf" descr="Pro2 - Web Architecture.pdf"/>
          <p:cNvPicPr>
            <a:picLocks noChangeAspect="1"/>
          </p:cNvPicPr>
          <p:nvPr/>
        </p:nvPicPr>
        <p:blipFill>
          <a:blip r:embed="rId2">
            <a:extLst/>
          </a:blip>
          <a:stretch>
            <a:fillRect/>
          </a:stretch>
        </p:blipFill>
        <p:spPr>
          <a:xfrm>
            <a:off x="0" y="1603493"/>
            <a:ext cx="13004801" cy="744521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ARCHITECTURE API THE KITTY CABIN AS THE SERVER"/>
          <p:cNvSpPr txBox="1"/>
          <p:nvPr>
            <p:ph type="title" idx="4294967295"/>
          </p:nvPr>
        </p:nvSpPr>
        <p:spPr>
          <a:xfrm>
            <a:off x="508000" y="596900"/>
            <a:ext cx="11988800" cy="1905000"/>
          </a:xfrm>
          <a:prstGeom prst="rect">
            <a:avLst/>
          </a:prstGeom>
        </p:spPr>
        <p:txBody>
          <a:bodyPr>
            <a:normAutofit fontScale="100000" lnSpcReduction="0"/>
          </a:bodyPr>
          <a:lstStyle/>
          <a:p>
            <a:pPr>
              <a:defRPr b="1">
                <a:latin typeface="Gill Sans"/>
                <a:ea typeface="Gill Sans"/>
                <a:cs typeface="Gill Sans"/>
                <a:sym typeface="Gill Sans"/>
              </a:defRPr>
            </a:pPr>
            <a:r>
              <a:t>ARCHITECTURE </a:t>
            </a:r>
            <a:r>
              <a:rPr b="0" sz="5500">
                <a:latin typeface="Gill Sans Light"/>
                <a:ea typeface="Gill Sans Light"/>
                <a:cs typeface="Gill Sans Light"/>
                <a:sym typeface="Gill Sans Light"/>
              </a:rPr>
              <a:t>API</a:t>
            </a:r>
            <a:br>
              <a:rPr b="0" sz="5500">
                <a:latin typeface="Gill Sans Light"/>
                <a:ea typeface="Gill Sans Light"/>
                <a:cs typeface="Gill Sans Light"/>
                <a:sym typeface="Gill Sans Light"/>
              </a:rPr>
            </a:br>
            <a:r>
              <a:rPr b="0" sz="5500">
                <a:latin typeface="Gill Sans Light"/>
                <a:ea typeface="Gill Sans Light"/>
                <a:cs typeface="Gill Sans Light"/>
                <a:sym typeface="Gill Sans Light"/>
              </a:rPr>
              <a:t>THE KITTY CABIN AS THE SERVER</a:t>
            </a:r>
          </a:p>
        </p:txBody>
      </p:sp>
      <p:pic>
        <p:nvPicPr>
          <p:cNvPr id="101" name="Pro2 - API Server.pdf" descr="Pro2 - API Server.pdf"/>
          <p:cNvPicPr>
            <a:picLocks noChangeAspect="1"/>
          </p:cNvPicPr>
          <p:nvPr/>
        </p:nvPicPr>
        <p:blipFill>
          <a:blip r:embed="rId2">
            <a:extLst/>
          </a:blip>
          <a:stretch>
            <a:fillRect/>
          </a:stretch>
        </p:blipFill>
        <p:spPr>
          <a:xfrm>
            <a:off x="-102694" y="2877900"/>
            <a:ext cx="13210188" cy="570334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ARCHITECTURE: API THE KITTY CABIN AS THE CLIENT"/>
          <p:cNvSpPr txBox="1"/>
          <p:nvPr>
            <p:ph type="title" idx="4294967295"/>
          </p:nvPr>
        </p:nvSpPr>
        <p:spPr>
          <a:xfrm>
            <a:off x="508000" y="596900"/>
            <a:ext cx="11988800" cy="1905000"/>
          </a:xfrm>
          <a:prstGeom prst="rect">
            <a:avLst/>
          </a:prstGeom>
        </p:spPr>
        <p:txBody>
          <a:bodyPr>
            <a:normAutofit fontScale="100000" lnSpcReduction="0"/>
          </a:bodyPr>
          <a:lstStyle/>
          <a:p>
            <a:pPr>
              <a:defRPr b="1">
                <a:latin typeface="Gill Sans"/>
                <a:ea typeface="Gill Sans"/>
                <a:cs typeface="Gill Sans"/>
                <a:sym typeface="Gill Sans"/>
              </a:defRPr>
            </a:pPr>
            <a:r>
              <a:t>ARCHITECTURE:</a:t>
            </a:r>
            <a:r>
              <a:rPr b="0">
                <a:latin typeface="Gill Sans Light"/>
                <a:ea typeface="Gill Sans Light"/>
                <a:cs typeface="Gill Sans Light"/>
                <a:sym typeface="Gill Sans Light"/>
              </a:rPr>
              <a:t> </a:t>
            </a:r>
            <a:r>
              <a:rPr b="0" sz="5500">
                <a:latin typeface="Gill Sans Light"/>
                <a:ea typeface="Gill Sans Light"/>
                <a:cs typeface="Gill Sans Light"/>
                <a:sym typeface="Gill Sans Light"/>
              </a:rPr>
              <a:t>API</a:t>
            </a:r>
            <a:br>
              <a:rPr b="0" sz="5500">
                <a:latin typeface="Gill Sans Light"/>
                <a:ea typeface="Gill Sans Light"/>
                <a:cs typeface="Gill Sans Light"/>
                <a:sym typeface="Gill Sans Light"/>
              </a:rPr>
            </a:br>
            <a:r>
              <a:rPr b="0" sz="5500">
                <a:latin typeface="Gill Sans Light"/>
                <a:ea typeface="Gill Sans Light"/>
                <a:cs typeface="Gill Sans Light"/>
                <a:sym typeface="Gill Sans Light"/>
              </a:rPr>
              <a:t>THE KITTY CABIN AS THE CLIENT</a:t>
            </a:r>
          </a:p>
        </p:txBody>
      </p:sp>
      <p:pic>
        <p:nvPicPr>
          <p:cNvPr id="104" name="Pro2 - API Client.pdf" descr="Pro2 - API Client.pdf"/>
          <p:cNvPicPr>
            <a:picLocks noChangeAspect="1"/>
          </p:cNvPicPr>
          <p:nvPr/>
        </p:nvPicPr>
        <p:blipFill>
          <a:blip r:embed="rId2">
            <a:extLst/>
          </a:blip>
          <a:stretch>
            <a:fillRect/>
          </a:stretch>
        </p:blipFill>
        <p:spPr>
          <a:xfrm>
            <a:off x="-171201" y="2790704"/>
            <a:ext cx="13347202" cy="621181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3">
  <a:themeElements>
    <a:clrScheme name="New_Template3">
      <a:dk1>
        <a:srgbClr val="006060"/>
      </a:dk1>
      <a:lt1>
        <a:srgbClr val="606060"/>
      </a:lt1>
      <a:dk2>
        <a:srgbClr val="A7A7A7"/>
      </a:dk2>
      <a:lt2>
        <a:srgbClr val="535353"/>
      </a:lt2>
      <a:accent1>
        <a:srgbClr val="708CA5"/>
      </a:accent1>
      <a:accent2>
        <a:srgbClr val="80A7A7"/>
      </a:accent2>
      <a:accent3>
        <a:srgbClr val="9BBB59"/>
      </a:accent3>
      <a:accent4>
        <a:srgbClr val="8064A2"/>
      </a:accent4>
      <a:accent5>
        <a:srgbClr val="4BACC6"/>
      </a:accent5>
      <a:accent6>
        <a:srgbClr val="F79646"/>
      </a:accent6>
      <a:hlink>
        <a:srgbClr val="0000FF"/>
      </a:hlink>
      <a:folHlink>
        <a:srgbClr val="FF00FF"/>
      </a:folHlink>
    </a:clrScheme>
    <a:fontScheme name="New_Template3">
      <a:majorFont>
        <a:latin typeface="Helvetica"/>
        <a:ea typeface="Helvetica"/>
        <a:cs typeface="Helvetica"/>
      </a:majorFont>
      <a:minorFont>
        <a:latin typeface="Helvetica Neue"/>
        <a:ea typeface="Helvetica Neue"/>
        <a:cs typeface="Helvetica Neue"/>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06060"/>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A7A7A7"/>
      </a:dk2>
      <a:lt2>
        <a:srgbClr val="535353"/>
      </a:lt2>
      <a:accent1>
        <a:srgbClr val="708CA5"/>
      </a:accent1>
      <a:accent2>
        <a:srgbClr val="80A7A7"/>
      </a:accent2>
      <a:accent3>
        <a:srgbClr val="9BBB59"/>
      </a:accent3>
      <a:accent4>
        <a:srgbClr val="8064A2"/>
      </a:accent4>
      <a:accent5>
        <a:srgbClr val="4BACC6"/>
      </a:accent5>
      <a:accent6>
        <a:srgbClr val="F79646"/>
      </a:accent6>
      <a:hlink>
        <a:srgbClr val="0000FF"/>
      </a:hlink>
      <a:folHlink>
        <a:srgbClr val="FF00FF"/>
      </a:folHlink>
    </a:clrScheme>
    <a:fontScheme name="New_Template3">
      <a:majorFont>
        <a:latin typeface="Helvetica"/>
        <a:ea typeface="Helvetica"/>
        <a:cs typeface="Helvetica"/>
      </a:majorFont>
      <a:minorFont>
        <a:latin typeface="Helvetica Neue"/>
        <a:ea typeface="Helvetica Neue"/>
        <a:cs typeface="Helvetica Neue"/>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06060"/>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606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