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12" y="-13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2863918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Wine and Dine: Start with a “Night in San Francisco” that will start with an early dinner at the Palace of Fine Arts, where attendees will experience some of the rich history of San Francisco, and will end with a cruise around the bay with outstanding views of the city, the Golden Gate Bridge, and much more. It will take place on New Year’s Eve, and those attending the event will get to experience the beauty of the San Francisco Fireworks show for the New Year. There will be a dessert bar with a myriad of choices from cheesecakes and mousse to baklava and tiramisu, as well as an open bar stocked with wine, liquor, cocktails, champagne, and draft beer. Among those invited will be the heads of each CIF section, the Executive Committee, the Federated Council, coaches and parents. The goal of this event is to gain support not only from the CIF boards, but also from the coaches and parents, many of whom will be hesitant to change the entire dynamic of high school aquatics programs. This event will introduce the problems with the way the high school aquatics programs are run, as well as the solutions and benefits of this enormous change. The support campaign will follow with golf outings, ski outings, events throughout California for each section, and much more.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One very important thing to include in the state championships meet is to invite college scouts from all major swimming programs across the country to attend the meet. This will give college coaches a chance to see the best of California and the future of college swimming compete. It will also give them a chance to communicate with juniors to discuss their prospects of being recruited. With junior year being such a crucial time for any athlete’s career, this meet will be all-important in continuing on to college swimming. In order to see that everything runs smoothly not only for the swimmers, but for parents as well, CIF will partner with the Sheraton Palo Alto hotel, the Hotel Keen, and the Best Western Plus Riviera, where rooms will be blocked out for the Sheraton and Hotel Keen, with overflow rooms in the Best Western. These rooms will be available for parents to book anytime within 3 weeks of the meet, however they may choose to book at a different hotel if they wish. Ticket sales will start 3 weeks before the meet, but only to high schools. The high schools can purchase these tickets if it is clear any students will make it to the state meet and distribute them to the families as they see fit. Ticket sales will open to the public 1 week before the meet for any additional ticket purchases. These tickets will include general admission to the meet for both prelims and finals. The benefit of having a partnership with these hotels is that it will bring in more customers, as well as advertise the hotel and establish good PR. The benefit of having the ticket sales first to the high schools, then to the public, is that if there is a swimmer who it is clear will be attending the state championships, the school will be able to secure tickets for that swimmers parents before ticket sales go public. It will help guarantee that the majority of the swimmers parents will be able to attend.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One of the most important part of this meet is to have qualifying times that showcase the impressive swimmers in California. Most state championships have the qualifying times be the average of the times from the past few years. As this will be California’s first state championship for swimming, the automatic qualifying times will be the slowest winning time of the CIF sections for each event, while the at-large times will be the average of the 8th place finishers from each CIF section for each event. For the second and third years, the automatic times will be the average of the winning times of the CIF sections for each event, while the at-large times will be the average of the 8th place finishers from each CIF section for each event. After the third year, the automatic times will be the average of the winning times from the past three state meets, while the at-large times will be the average of the 8th place finishers from the past three state meets. Once the state meet hits its fourth year, the process for determining the qualifying times will remain the same. Also, the qualifying times will be released at the beginning of the high school season, so the swimmers know how fast they need to go in order to make it to the meet.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An important aspect of this meet would be to make sure that it runs smoothly and efficiently. In order to do that, there must be a limit to how many swimmers can attend the meet per event. There will be a minimum of 30 swimmers per event (3 heats of 10 swimmers). Every swimmer with the A-cut will be allowed to compete in the event, provided they maintain the 2 individual events and 2 relay events. B-cut entries will be added to the events one at a time until either 60 swimmers are in the event or there are no more entries to add. At finals, there will be 2 heats of 8 swimmers, with the top 8 finishes earning medals. In short, in prelims, each event will have between 30 and 60 swimmers, while finals will be the top 16 swimmers per event. With a meet this size, it is important that the meet is efficient and organized, and this plan will help it remain as organized as it possibly can be.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Stanford Pool rental will cost about $8,000. Wining and Dining for the support campaign will cost an estimated $200,000, and will consist of paying for the Night In San Francisco event, as well as any golfing and skiing outings, and any other events that will help gain support throughout California for this proposed change to high school swimming. The Logistics of the Meet, $5,000, consists of hiring officials for the 2-day meet, as well as buying food for the snack bar available to both swimmers and parents. The General Expenses and PR Plan, $30,000, consist of advertising this change, as well as purchasing a top of the line timing system (touchpads, starting system, etc), hospitality services for coaches and officials, and ordering the blocks of hotel rooms. With a wiggle room of about $7,000, the total budget for initiating this change and creating the meet will be $250,000. In the years after the inaugural meet, the budget will be approximately $20,000 to run the meet each year.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As a former high school and club swimmer, I know how hard it is to balance both the long course season and the high school season, and still keep your grades up going into the end of the school year. I was lucky enough to have gotten the chance to continue my career as a swimmer at the college level, and I believe that, after 4 years of competing at the collegiate level, my knowledge can help organize and unify high school swimming in California. I plan on offering a new, strategic outline for the aquatics programs and schedules, as well as an organized plan for creating a successful State Championship swim meet for California.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 California, high school swimming isn’t the esteemed sport that it should be. It doesn’t gain the same amount of respect that is awarded to the college programs or the club programs. And because it is classified as a spring sport, and runs from February to May, many swimmers forgo the high school season in order to train for the already short long course season. A state meet will elongate the high school season and cut even more into the club swimming.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best option to create a stronger, more recognized high school swim program in California would be to change the entire aquatics program. Fall training will be an optional, but recommended, aspect of the program, while the main season will be moved to the winter. Pre-season training is a very important part of swimming as a sport; it allows athletes to get into shape before the season begins. Many other sports involved in CIF have pre-season training, such as football, with their summer training, softball and baseball, with their “Fall Ball” and “Winter Ball” training, water polo, with their summer league, as well as many P.E. options for other sports to remain training in the off season. Swimming is a sport that must be trained constantly. Club swimming has 2 seasons, the Short Course season, running from late August to early March, and the Long Course season, running from mid March to early August. With the norms for many sports having about 4-5 months of in-season and about 7 months of an off season, it is difficult to understand how different of a sport swimming is. Many say that with every day you’re not in the water, it takes two days to get back into the shape you were in before you missed practice. Therefore, it is important to get athletes who wish to participate in the high school swim program to start training before the start of the season; it will help improve not only each swimmer’s performance, but the overall performance of the team at the end of the season. As for the water polo seasons, they will both be held in the spring. Making these changes will help club swimmers see the importance of the high school season, as well as make it a more prestigious event. The pre-season will be optional because many club swimmers can’t sacrifice their training throughout the short course season, and their club team will be able to keep their training where it is meant to be throughout the fall and winter.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In order for this to work, every section of the California Interscholastic Federation (CIF) must be on board with this proposal, as well as the Executive Committee and the Federated Council of the CIF. Not only would they have to agree with creating the state meet, but they would also have to agree with changing the swimming and both water polo seasons to accommodate the club swimmers. Another important part of making this meet a success is choosing a pool that has the deck space to hold all of the swimmers who would be attending and have all the qualities of a fast pool, including a cool temperature, at least 8 feet in depth at the starting blocks, good quality lane lines, and a large public locker room for the swimmers to use. All of these pools factor into the success of a meet and how fast a pool is. Stanford’s pool is one of the fastest pools in the nation, clocking in record times. It is because of this that I propose that the State Championships be held at Stanford University’s Avery Aquatic Center.</a:t>
            </a:r>
          </a:p>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 order for this meet to take place, the CIF sections must agree to the proposed changes, as well as Stanford agreeing to rent out their pool. My campaign for support must be successful in order for the Executive Committee and the Federated Council to accept my proposal. In accepting this proposal, a state meet will be created and preparations will be made for the inaugural meet to take place in February, 2018, as well as the swim season changing to winter and the water polo seasons taking place in the spring. The support campaign will use the “wine and dine” tactic to show Stanford and CIF the benefits of creating a state meet hosted at Stanford and the benefits of changing the swim season to the winter and the water polo seasons to the spring.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ctrTitle"/>
          </p:nvPr>
        </p:nvSpPr>
        <p:spPr>
          <a:xfrm>
            <a:off x="311700" y="392150"/>
            <a:ext cx="8520599" cy="2690399"/>
          </a:xfrm>
          <a:prstGeom prst="rect">
            <a:avLst/>
          </a:prstGeom>
        </p:spPr>
        <p:txBody>
          <a:bodyPr lIns="91425" tIns="91425" rIns="91425" bIns="91425" anchor="ctr" anchorCtr="0"/>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a:endParaRPr/>
          </a:p>
        </p:txBody>
      </p:sp>
      <p:sp>
        <p:nvSpPr>
          <p:cNvPr id="11" name="Shape 11"/>
          <p:cNvSpPr txBox="1">
            <a:spLocks noGrp="1"/>
          </p:cNvSpPr>
          <p:nvPr>
            <p:ph type="subTitle" idx="1"/>
          </p:nvPr>
        </p:nvSpPr>
        <p:spPr>
          <a:xfrm>
            <a:off x="311700" y="3890400"/>
            <a:ext cx="8520599" cy="706200"/>
          </a:xfrm>
          <a:prstGeom prst="rect">
            <a:avLst/>
          </a:prstGeom>
        </p:spPr>
        <p:txBody>
          <a:bodyPr lIns="91425" tIns="91425" rIns="91425" bIns="91425" anchor="ctr" anchorCtr="0"/>
          <a:lstStyle>
            <a:lvl1pPr algn="ctr">
              <a:lnSpc>
                <a:spcPct val="100000"/>
              </a:lnSpc>
              <a:spcBef>
                <a:spcPts val="0"/>
              </a:spcBef>
              <a:spcAft>
                <a:spcPts val="0"/>
              </a:spcAft>
              <a:buClr>
                <a:schemeClr val="accent1"/>
              </a:buClr>
              <a:buSzPct val="100000"/>
              <a:buNone/>
              <a:defRPr sz="2100" b="1">
                <a:solidFill>
                  <a:schemeClr val="accent1"/>
                </a:solidFill>
              </a:defRPr>
            </a:lvl1pPr>
            <a:lvl2pPr algn="ctr">
              <a:lnSpc>
                <a:spcPct val="100000"/>
              </a:lnSpc>
              <a:spcBef>
                <a:spcPts val="0"/>
              </a:spcBef>
              <a:spcAft>
                <a:spcPts val="0"/>
              </a:spcAft>
              <a:buClr>
                <a:schemeClr val="accent1"/>
              </a:buClr>
              <a:buSzPct val="100000"/>
              <a:buNone/>
              <a:defRPr sz="2100" b="1">
                <a:solidFill>
                  <a:schemeClr val="accent1"/>
                </a:solidFill>
              </a:defRPr>
            </a:lvl2pPr>
            <a:lvl3pPr algn="ctr">
              <a:lnSpc>
                <a:spcPct val="100000"/>
              </a:lnSpc>
              <a:spcBef>
                <a:spcPts val="0"/>
              </a:spcBef>
              <a:spcAft>
                <a:spcPts val="0"/>
              </a:spcAft>
              <a:buClr>
                <a:schemeClr val="accent1"/>
              </a:buClr>
              <a:buSzPct val="100000"/>
              <a:buNone/>
              <a:defRPr sz="2100" b="1">
                <a:solidFill>
                  <a:schemeClr val="accent1"/>
                </a:solidFill>
              </a:defRPr>
            </a:lvl3pPr>
            <a:lvl4pPr algn="ctr">
              <a:lnSpc>
                <a:spcPct val="100000"/>
              </a:lnSpc>
              <a:spcBef>
                <a:spcPts val="0"/>
              </a:spcBef>
              <a:spcAft>
                <a:spcPts val="0"/>
              </a:spcAft>
              <a:buClr>
                <a:schemeClr val="accent1"/>
              </a:buClr>
              <a:buSzPct val="100000"/>
              <a:buNone/>
              <a:defRPr sz="2100" b="1">
                <a:solidFill>
                  <a:schemeClr val="accent1"/>
                </a:solidFill>
              </a:defRPr>
            </a:lvl4pPr>
            <a:lvl5pPr algn="ctr">
              <a:lnSpc>
                <a:spcPct val="100000"/>
              </a:lnSpc>
              <a:spcBef>
                <a:spcPts val="0"/>
              </a:spcBef>
              <a:spcAft>
                <a:spcPts val="0"/>
              </a:spcAft>
              <a:buClr>
                <a:schemeClr val="accent1"/>
              </a:buClr>
              <a:buSzPct val="100000"/>
              <a:buNone/>
              <a:defRPr sz="2100" b="1">
                <a:solidFill>
                  <a:schemeClr val="accent1"/>
                </a:solidFill>
              </a:defRPr>
            </a:lvl5pPr>
            <a:lvl6pPr algn="ctr">
              <a:lnSpc>
                <a:spcPct val="100000"/>
              </a:lnSpc>
              <a:spcBef>
                <a:spcPts val="0"/>
              </a:spcBef>
              <a:spcAft>
                <a:spcPts val="0"/>
              </a:spcAft>
              <a:buClr>
                <a:schemeClr val="accent1"/>
              </a:buClr>
              <a:buSzPct val="100000"/>
              <a:buNone/>
              <a:defRPr sz="2100" b="1">
                <a:solidFill>
                  <a:schemeClr val="accent1"/>
                </a:solidFill>
              </a:defRPr>
            </a:lvl6pPr>
            <a:lvl7pPr algn="ctr">
              <a:lnSpc>
                <a:spcPct val="100000"/>
              </a:lnSpc>
              <a:spcBef>
                <a:spcPts val="0"/>
              </a:spcBef>
              <a:spcAft>
                <a:spcPts val="0"/>
              </a:spcAft>
              <a:buClr>
                <a:schemeClr val="accent1"/>
              </a:buClr>
              <a:buSzPct val="100000"/>
              <a:buNone/>
              <a:defRPr sz="2100" b="1">
                <a:solidFill>
                  <a:schemeClr val="accent1"/>
                </a:solidFill>
              </a:defRPr>
            </a:lvl7pPr>
            <a:lvl8pPr algn="ctr">
              <a:lnSpc>
                <a:spcPct val="100000"/>
              </a:lnSpc>
              <a:spcBef>
                <a:spcPts val="0"/>
              </a:spcBef>
              <a:spcAft>
                <a:spcPts val="0"/>
              </a:spcAft>
              <a:buClr>
                <a:schemeClr val="accent1"/>
              </a:buClr>
              <a:buSzPct val="100000"/>
              <a:buNone/>
              <a:defRPr sz="2100" b="1">
                <a:solidFill>
                  <a:schemeClr val="accent1"/>
                </a:solidFill>
              </a:defRPr>
            </a:lvl8pPr>
            <a:lvl9pPr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1240275"/>
            <a:ext cx="8520599" cy="1981800"/>
          </a:xfrm>
          <a:prstGeom prst="rect">
            <a:avLst/>
          </a:prstGeom>
        </p:spPr>
        <p:txBody>
          <a:bodyPr lIns="91425" tIns="91425" rIns="91425" bIns="91425" anchor="b" anchorCtr="0"/>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a:endParaRPr/>
          </a:p>
        </p:txBody>
      </p:sp>
      <p:sp>
        <p:nvSpPr>
          <p:cNvPr id="47" name="Shape 47"/>
          <p:cNvSpPr txBox="1">
            <a:spLocks noGrp="1"/>
          </p:cNvSpPr>
          <p:nvPr>
            <p:ph type="body" idx="1"/>
          </p:nvPr>
        </p:nvSpPr>
        <p:spPr>
          <a:xfrm>
            <a:off x="311700" y="3304625"/>
            <a:ext cx="8520599" cy="1300800"/>
          </a:xfrm>
          <a:prstGeom prst="rect">
            <a:avLst/>
          </a:prstGeom>
        </p:spPr>
        <p:txBody>
          <a:bodyPr lIns="91425" tIns="91425" rIns="91425" bIns="91425" anchor="t" anchorCtr="0"/>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02750" y="802500"/>
            <a:ext cx="3538499" cy="3538499"/>
          </a:xfrm>
          <a:prstGeom prst="rect">
            <a:avLst/>
          </a:prstGeom>
          <a:solidFill>
            <a:srgbClr val="FFFFFF"/>
          </a:solidFill>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311700" y="1228675"/>
            <a:ext cx="8520599" cy="3340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3117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body" idx="2"/>
          </p:nvPr>
        </p:nvSpPr>
        <p:spPr>
          <a:xfrm>
            <a:off x="48324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309350"/>
            <a:ext cx="8537700" cy="748200"/>
          </a:xfrm>
          <a:prstGeom prst="rect">
            <a:avLst/>
          </a:prstGeom>
        </p:spPr>
        <p:txBody>
          <a:bodyPr lIns="91425" tIns="91425" rIns="91425" bIns="91425" anchor="t" anchorCtr="0"/>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7" name="Shape 37"/>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8" name="Shape 38"/>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39" name="Shape 39"/>
          <p:cNvSpPr txBox="1">
            <a:spLocks noGrp="1"/>
          </p:cNvSpPr>
          <p:nvPr>
            <p:ph type="subTitle" idx="1"/>
          </p:nvPr>
        </p:nvSpPr>
        <p:spPr>
          <a:xfrm>
            <a:off x="265500" y="2845222"/>
            <a:ext cx="4045199" cy="1345500"/>
          </a:xfrm>
          <a:prstGeom prst="rect">
            <a:avLst/>
          </a:prstGeom>
        </p:spPr>
        <p:txBody>
          <a:bodyPr lIns="91425" tIns="91425" rIns="91425" bIns="91425" anchor="t" anchorCtr="0"/>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a:endParaRPr/>
          </a:p>
        </p:txBody>
      </p:sp>
      <p:sp>
        <p:nvSpPr>
          <p:cNvPr id="40" name="Shape 4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292850"/>
            <a:ext cx="8520599" cy="800999"/>
          </a:xfrm>
          <a:prstGeom prst="rect">
            <a:avLst/>
          </a:prstGeom>
          <a:noFill/>
          <a:ln>
            <a:noFill/>
          </a:ln>
        </p:spPr>
        <p:txBody>
          <a:bodyPr lIns="91425" tIns="91425" rIns="91425" bIns="91425" anchor="t" anchorCtr="0"/>
          <a:lstStyle>
            <a:lvl1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311700" y="1228675"/>
            <a:ext cx="8520599" cy="3340199"/>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98778" y="392150"/>
            <a:ext cx="8890000" cy="2690399"/>
          </a:xfrm>
          <a:prstGeom prst="rect">
            <a:avLst/>
          </a:prstGeom>
        </p:spPr>
        <p:txBody>
          <a:bodyPr lIns="91425" tIns="91425" rIns="91425" bIns="91425" anchor="ctr" anchorCtr="0">
            <a:noAutofit/>
          </a:bodyPr>
          <a:lstStyle/>
          <a:p>
            <a:pPr>
              <a:spcBef>
                <a:spcPts val="0"/>
              </a:spcBef>
              <a:buNone/>
            </a:pPr>
            <a:r>
              <a:rPr lang="en" sz="5400" b="0" cap="small" dirty="0">
                <a:latin typeface="Papyrus Condensed"/>
                <a:ea typeface="Osaka"/>
                <a:cs typeface="Papyrus Condensed"/>
              </a:rPr>
              <a:t>California State High School Swimming</a:t>
            </a:r>
          </a:p>
        </p:txBody>
      </p:sp>
      <p:sp>
        <p:nvSpPr>
          <p:cNvPr id="56" name="Shape 56"/>
          <p:cNvSpPr txBox="1">
            <a:spLocks noGrp="1"/>
          </p:cNvSpPr>
          <p:nvPr>
            <p:ph type="subTitle" idx="1"/>
          </p:nvPr>
        </p:nvSpPr>
        <p:spPr>
          <a:xfrm>
            <a:off x="311700" y="3429000"/>
            <a:ext cx="8520599" cy="1714500"/>
          </a:xfrm>
          <a:prstGeom prst="rect">
            <a:avLst/>
          </a:prstGeom>
        </p:spPr>
        <p:txBody>
          <a:bodyPr lIns="91425" tIns="91425" rIns="91425" bIns="91425" anchor="ctr" anchorCtr="0">
            <a:noAutofit/>
          </a:bodyPr>
          <a:lstStyle/>
          <a:p>
            <a:pPr>
              <a:spcBef>
                <a:spcPts val="0"/>
              </a:spcBef>
              <a:buNone/>
            </a:pPr>
            <a:r>
              <a:rPr lang="en" dirty="0">
                <a:latin typeface="Courier"/>
                <a:cs typeface="Courier"/>
              </a:rPr>
              <a:t>Kaitlynn Prescott, LLC., Project Manager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5079849" y="1409724"/>
            <a:ext cx="3900374" cy="2884174"/>
          </a:xfrm>
          <a:prstGeom prst="rect">
            <a:avLst/>
          </a:prstGeom>
          <a:noFill/>
          <a:ln>
            <a:noFill/>
          </a:ln>
        </p:spPr>
      </p:pic>
      <p:sp>
        <p:nvSpPr>
          <p:cNvPr id="135" name="Shape 135"/>
          <p:cNvSpPr txBox="1">
            <a:spLocks noGrp="1"/>
          </p:cNvSpPr>
          <p:nvPr>
            <p:ph type="body" idx="1"/>
          </p:nvPr>
        </p:nvSpPr>
        <p:spPr>
          <a:xfrm>
            <a:off x="159300" y="1393425"/>
            <a:ext cx="4482631"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“Night In San Francisco”-- initial event to gain support</a:t>
            </a:r>
          </a:p>
          <a:p>
            <a:pPr marL="971550" lvl="1" indent="-285750" rtl="0">
              <a:lnSpc>
                <a:spcPct val="100000"/>
              </a:lnSpc>
              <a:spcBef>
                <a:spcPts val="0"/>
              </a:spcBef>
              <a:spcAft>
                <a:spcPts val="0"/>
              </a:spcAft>
              <a:buFont typeface="Arial"/>
              <a:buChar char="•"/>
            </a:pPr>
            <a:r>
              <a:rPr lang="en" dirty="0">
                <a:latin typeface="Courier New"/>
                <a:cs typeface="Courier New"/>
              </a:rPr>
              <a:t>Held on New Year’s Eve, includes dinner and a harbor cruise for the San Francisco New Year’s Fireworks show.</a:t>
            </a:r>
          </a:p>
          <a:p>
            <a:pPr marL="285750" lvl="0" indent="-285750" rtl="0">
              <a:lnSpc>
                <a:spcPct val="100000"/>
              </a:lnSpc>
              <a:spcBef>
                <a:spcPts val="0"/>
              </a:spcBef>
              <a:spcAft>
                <a:spcPts val="0"/>
              </a:spcAft>
              <a:buFont typeface="Arial"/>
              <a:buChar char="•"/>
            </a:pPr>
            <a:endParaRPr dirty="0">
              <a:latin typeface="Courier New"/>
              <a:cs typeface="Courier New"/>
            </a:endParaRPr>
          </a:p>
        </p:txBody>
      </p:sp>
      <p:sp>
        <p:nvSpPr>
          <p:cNvPr id="136" name="Shape 136"/>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Wine and Dine -- San Francisco</a:t>
            </a:r>
          </a:p>
        </p:txBody>
      </p:sp>
      <p:sp>
        <p:nvSpPr>
          <p:cNvPr id="137" name="Shape 137"/>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03950" y="1252650"/>
            <a:ext cx="4269299" cy="3340199"/>
          </a:xfrm>
          <a:prstGeom prst="rect">
            <a:avLst/>
          </a:prstGeom>
        </p:spPr>
        <p:txBody>
          <a:bodyPr lIns="91425" tIns="91425" rIns="91425" bIns="91425" anchor="t" anchorCtr="0">
            <a:noAutofit/>
          </a:bodyPr>
          <a:lstStyle/>
          <a:p>
            <a:pPr marL="514350" lvl="0" indent="-285750" rtl="0">
              <a:lnSpc>
                <a:spcPct val="100000"/>
              </a:lnSpc>
              <a:spcBef>
                <a:spcPts val="0"/>
              </a:spcBef>
              <a:buFont typeface="Arial"/>
              <a:buChar char="•"/>
            </a:pPr>
            <a:r>
              <a:rPr lang="en" dirty="0">
                <a:latin typeface="Courier New"/>
                <a:cs typeface="Courier New"/>
              </a:rPr>
              <a:t>Golf outings, ski outings, and more events throughout California to gain more support from each CIF section for all plans</a:t>
            </a:r>
          </a:p>
          <a:p>
            <a:pPr marL="285750" indent="-285750">
              <a:spcBef>
                <a:spcPts val="0"/>
              </a:spcBef>
              <a:buFont typeface="Arial"/>
              <a:buChar char="•"/>
            </a:pPr>
            <a:endParaRPr dirty="0"/>
          </a:p>
        </p:txBody>
      </p:sp>
      <p:sp>
        <p:nvSpPr>
          <p:cNvPr id="143" name="Shape 143"/>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Wine and Dine -- More</a:t>
            </a:r>
          </a:p>
        </p:txBody>
      </p:sp>
      <p:sp>
        <p:nvSpPr>
          <p:cNvPr id="144" name="Shape 144"/>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45" name="Shape 145"/>
          <p:cNvPicPr preferRelativeResize="0"/>
          <p:nvPr/>
        </p:nvPicPr>
        <p:blipFill>
          <a:blip r:embed="rId3">
            <a:alphaModFix/>
          </a:blip>
          <a:stretch>
            <a:fillRect/>
          </a:stretch>
        </p:blipFill>
        <p:spPr>
          <a:xfrm>
            <a:off x="451487" y="1232450"/>
            <a:ext cx="2695575" cy="1695450"/>
          </a:xfrm>
          <a:prstGeom prst="rect">
            <a:avLst/>
          </a:prstGeom>
          <a:noFill/>
          <a:ln>
            <a:noFill/>
          </a:ln>
        </p:spPr>
      </p:pic>
      <p:pic>
        <p:nvPicPr>
          <p:cNvPr id="146" name="Shape 146"/>
          <p:cNvPicPr preferRelativeResize="0"/>
          <p:nvPr/>
        </p:nvPicPr>
        <p:blipFill>
          <a:blip r:embed="rId4">
            <a:alphaModFix/>
          </a:blip>
          <a:stretch>
            <a:fillRect/>
          </a:stretch>
        </p:blipFill>
        <p:spPr>
          <a:xfrm>
            <a:off x="2445612" y="3050712"/>
            <a:ext cx="2619375" cy="1743075"/>
          </a:xfrm>
          <a:prstGeom prst="rect">
            <a:avLst/>
          </a:prstGeom>
          <a:noFill/>
          <a:ln>
            <a:noFill/>
          </a:ln>
        </p:spPr>
      </p:pic>
      <p:pic>
        <p:nvPicPr>
          <p:cNvPr id="147" name="Shape 147"/>
          <p:cNvPicPr preferRelativeResize="0"/>
          <p:nvPr/>
        </p:nvPicPr>
        <p:blipFill>
          <a:blip r:embed="rId5">
            <a:alphaModFix/>
          </a:blip>
          <a:stretch>
            <a:fillRect/>
          </a:stretch>
        </p:blipFill>
        <p:spPr>
          <a:xfrm>
            <a:off x="341147" y="3065512"/>
            <a:ext cx="1573198" cy="1743074"/>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297625" y="1347125"/>
            <a:ext cx="4275299"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Invite college scouts from all major swimming programs in the country to attend.</a:t>
            </a:r>
          </a:p>
          <a:p>
            <a:pPr marL="514350" lvl="0" indent="-285750" rtl="0">
              <a:lnSpc>
                <a:spcPct val="100000"/>
              </a:lnSpc>
              <a:spcBef>
                <a:spcPts val="0"/>
              </a:spcBef>
              <a:spcAft>
                <a:spcPts val="0"/>
              </a:spcAft>
              <a:buFont typeface="Arial"/>
              <a:buChar char="•"/>
            </a:pPr>
            <a:r>
              <a:rPr lang="en" dirty="0">
                <a:latin typeface="Courier New"/>
                <a:cs typeface="Courier New"/>
              </a:rPr>
              <a:t>Sell tickets to high schools 2-3 weeks before the meet.</a:t>
            </a:r>
          </a:p>
          <a:p>
            <a:pPr marL="514350" lvl="0" indent="-285750" rtl="0">
              <a:lnSpc>
                <a:spcPct val="100000"/>
              </a:lnSpc>
              <a:spcBef>
                <a:spcPts val="0"/>
              </a:spcBef>
              <a:spcAft>
                <a:spcPts val="0"/>
              </a:spcAft>
              <a:buFont typeface="Arial"/>
              <a:buChar char="•"/>
            </a:pPr>
            <a:r>
              <a:rPr lang="en" dirty="0">
                <a:latin typeface="Courier New"/>
                <a:cs typeface="Courier New"/>
              </a:rPr>
              <a:t>Open ticket sales publicly 1 week before the meet. </a:t>
            </a:r>
          </a:p>
        </p:txBody>
      </p:sp>
      <p:sp>
        <p:nvSpPr>
          <p:cNvPr id="153" name="Shape 153"/>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The Event</a:t>
            </a:r>
          </a:p>
        </p:txBody>
      </p:sp>
      <p:sp>
        <p:nvSpPr>
          <p:cNvPr id="154" name="Shape 154"/>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55" name="Shape 155"/>
          <p:cNvPicPr preferRelativeResize="0"/>
          <p:nvPr/>
        </p:nvPicPr>
        <p:blipFill>
          <a:blip r:embed="rId3">
            <a:alphaModFix/>
          </a:blip>
          <a:stretch>
            <a:fillRect/>
          </a:stretch>
        </p:blipFill>
        <p:spPr>
          <a:xfrm>
            <a:off x="6762473" y="1202800"/>
            <a:ext cx="2143124" cy="2618192"/>
          </a:xfrm>
          <a:prstGeom prst="rect">
            <a:avLst/>
          </a:prstGeom>
          <a:noFill/>
          <a:ln>
            <a:noFill/>
          </a:ln>
        </p:spPr>
      </p:pic>
      <p:pic>
        <p:nvPicPr>
          <p:cNvPr id="156" name="Shape 156"/>
          <p:cNvPicPr preferRelativeResize="0"/>
          <p:nvPr/>
        </p:nvPicPr>
        <p:blipFill>
          <a:blip r:embed="rId4">
            <a:alphaModFix/>
          </a:blip>
          <a:stretch>
            <a:fillRect/>
          </a:stretch>
        </p:blipFill>
        <p:spPr>
          <a:xfrm>
            <a:off x="4567812" y="2638712"/>
            <a:ext cx="2143125" cy="2143125"/>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2" name="Shape 162"/>
          <p:cNvSpPr txBox="1">
            <a:spLocks noGrp="1"/>
          </p:cNvSpPr>
          <p:nvPr>
            <p:ph type="body" idx="1"/>
          </p:nvPr>
        </p:nvSpPr>
        <p:spPr>
          <a:xfrm>
            <a:off x="4584600" y="1206475"/>
            <a:ext cx="4282199" cy="38385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The qualifying times are one of the most important aspect of this meet.</a:t>
            </a:r>
          </a:p>
          <a:p>
            <a:pPr marL="514350" lvl="0" indent="-285750" rtl="0">
              <a:lnSpc>
                <a:spcPct val="100000"/>
              </a:lnSpc>
              <a:spcBef>
                <a:spcPts val="0"/>
              </a:spcBef>
              <a:spcAft>
                <a:spcPts val="0"/>
              </a:spcAft>
              <a:buFont typeface="Arial"/>
              <a:buChar char="•"/>
            </a:pPr>
            <a:r>
              <a:rPr lang="en" dirty="0">
                <a:latin typeface="Courier New"/>
                <a:cs typeface="Courier New"/>
              </a:rPr>
              <a:t>After three years, the qualifying times will be the average of the past three years’ competitions. </a:t>
            </a:r>
          </a:p>
        </p:txBody>
      </p:sp>
      <p:sp>
        <p:nvSpPr>
          <p:cNvPr id="163" name="Shape 163"/>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Qualifying Times</a:t>
            </a:r>
          </a:p>
        </p:txBody>
      </p:sp>
      <p:pic>
        <p:nvPicPr>
          <p:cNvPr id="164" name="Shape 164"/>
          <p:cNvPicPr preferRelativeResize="0"/>
          <p:nvPr/>
        </p:nvPicPr>
        <p:blipFill>
          <a:blip r:embed="rId3">
            <a:alphaModFix/>
          </a:blip>
          <a:stretch>
            <a:fillRect/>
          </a:stretch>
        </p:blipFill>
        <p:spPr>
          <a:xfrm>
            <a:off x="217325" y="2277475"/>
            <a:ext cx="4198600" cy="2487525"/>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192375" y="1373550"/>
            <a:ext cx="4261500"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Number of swimmers per event: 30-60</a:t>
            </a:r>
          </a:p>
          <a:p>
            <a:pPr marL="514350" lvl="0" indent="-285750" rtl="0">
              <a:lnSpc>
                <a:spcPct val="100000"/>
              </a:lnSpc>
              <a:spcBef>
                <a:spcPts val="0"/>
              </a:spcBef>
              <a:spcAft>
                <a:spcPts val="0"/>
              </a:spcAft>
              <a:buFont typeface="Arial"/>
              <a:buChar char="•"/>
            </a:pPr>
            <a:r>
              <a:rPr lang="en" dirty="0">
                <a:latin typeface="Courier New"/>
                <a:cs typeface="Courier New"/>
              </a:rPr>
              <a:t>A-cuts automatically qualify, while B-cuts will be considered, but might not be invited. </a:t>
            </a:r>
          </a:p>
          <a:p>
            <a:pPr marL="514350" lvl="0" indent="-285750">
              <a:lnSpc>
                <a:spcPct val="100000"/>
              </a:lnSpc>
              <a:spcBef>
                <a:spcPts val="0"/>
              </a:spcBef>
              <a:spcAft>
                <a:spcPts val="0"/>
              </a:spcAft>
              <a:buFont typeface="Arial"/>
              <a:buChar char="•"/>
            </a:pPr>
            <a:r>
              <a:rPr lang="en" dirty="0">
                <a:latin typeface="Courier New"/>
                <a:cs typeface="Courier New"/>
              </a:rPr>
              <a:t>Finals will consist of 2 heats, with the top 8 finishes earning medals. </a:t>
            </a:r>
          </a:p>
        </p:txBody>
      </p:sp>
      <p:sp>
        <p:nvSpPr>
          <p:cNvPr id="170" name="Shape 170"/>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Statistics Of The Meet</a:t>
            </a:r>
          </a:p>
        </p:txBody>
      </p:sp>
      <p:sp>
        <p:nvSpPr>
          <p:cNvPr id="171" name="Shape 171"/>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2" name="Shape 172"/>
          <p:cNvPicPr preferRelativeResize="0"/>
          <p:nvPr/>
        </p:nvPicPr>
        <p:blipFill>
          <a:blip r:embed="rId3">
            <a:alphaModFix/>
          </a:blip>
          <a:stretch>
            <a:fillRect/>
          </a:stretch>
        </p:blipFill>
        <p:spPr>
          <a:xfrm rot="-659506">
            <a:off x="4749447" y="1325575"/>
            <a:ext cx="1770500" cy="1612300"/>
          </a:xfrm>
          <a:prstGeom prst="rect">
            <a:avLst/>
          </a:prstGeom>
          <a:noFill/>
          <a:ln>
            <a:noFill/>
          </a:ln>
        </p:spPr>
      </p:pic>
      <p:pic>
        <p:nvPicPr>
          <p:cNvPr id="173" name="Shape 173"/>
          <p:cNvPicPr preferRelativeResize="0"/>
          <p:nvPr/>
        </p:nvPicPr>
        <p:blipFill>
          <a:blip r:embed="rId4">
            <a:alphaModFix/>
          </a:blip>
          <a:stretch>
            <a:fillRect/>
          </a:stretch>
        </p:blipFill>
        <p:spPr>
          <a:xfrm rot="404385">
            <a:off x="7302821" y="1332171"/>
            <a:ext cx="1599149" cy="1599125"/>
          </a:xfrm>
          <a:prstGeom prst="rect">
            <a:avLst/>
          </a:prstGeom>
          <a:noFill/>
          <a:ln>
            <a:noFill/>
          </a:ln>
        </p:spPr>
      </p:pic>
      <p:pic>
        <p:nvPicPr>
          <p:cNvPr id="174" name="Shape 174"/>
          <p:cNvPicPr preferRelativeResize="0"/>
          <p:nvPr/>
        </p:nvPicPr>
        <p:blipFill>
          <a:blip r:embed="rId5">
            <a:alphaModFix/>
          </a:blip>
          <a:stretch>
            <a:fillRect/>
          </a:stretch>
        </p:blipFill>
        <p:spPr>
          <a:xfrm>
            <a:off x="6063550" y="2774848"/>
            <a:ext cx="1697550" cy="2018950"/>
          </a:xfrm>
          <a:prstGeom prst="rect">
            <a:avLst/>
          </a:prstGeom>
          <a:noFill/>
          <a:ln>
            <a:noFill/>
          </a:ln>
        </p:spPr>
      </p:pic>
      <p:sp>
        <p:nvSpPr>
          <p:cNvPr id="175" name="Shape 175"/>
          <p:cNvSpPr/>
          <p:nvPr/>
        </p:nvSpPr>
        <p:spPr>
          <a:xfrm rot="-519377">
            <a:off x="5875109" y="1182966"/>
            <a:ext cx="494330" cy="119266"/>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rot="786847">
            <a:off x="8236841" y="2831651"/>
            <a:ext cx="560620" cy="119198"/>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pPr>
            <a:r>
              <a:rPr lang="en" dirty="0">
                <a:latin typeface="Courier New"/>
                <a:cs typeface="Courier New"/>
              </a:rPr>
              <a:t>Stanford Pool Rental	</a:t>
            </a:r>
            <a:r>
              <a:rPr lang="en" dirty="0" smtClean="0">
                <a:latin typeface="Courier New"/>
                <a:cs typeface="Courier New"/>
              </a:rPr>
              <a:t>-------------</a:t>
            </a:r>
            <a:r>
              <a:rPr lang="en" dirty="0">
                <a:latin typeface="Courier New"/>
                <a:cs typeface="Courier New"/>
              </a:rPr>
              <a:t>		$8K</a:t>
            </a:r>
          </a:p>
          <a:p>
            <a:pPr marL="457200" lvl="0" indent="-228600" rtl="0">
              <a:lnSpc>
                <a:spcPct val="100000"/>
              </a:lnSpc>
              <a:spcBef>
                <a:spcPts val="0"/>
              </a:spcBef>
              <a:spcAft>
                <a:spcPts val="0"/>
              </a:spcAft>
            </a:pPr>
            <a:r>
              <a:rPr lang="en" dirty="0">
                <a:latin typeface="Courier New"/>
                <a:cs typeface="Courier New"/>
              </a:rPr>
              <a:t>Wining and Dining:		-------------		$200K</a:t>
            </a:r>
          </a:p>
          <a:p>
            <a:pPr marL="457200" lvl="0" indent="-228600" rtl="0">
              <a:lnSpc>
                <a:spcPct val="100000"/>
              </a:lnSpc>
              <a:spcBef>
                <a:spcPts val="0"/>
              </a:spcBef>
              <a:spcAft>
                <a:spcPts val="0"/>
              </a:spcAft>
            </a:pPr>
            <a:r>
              <a:rPr lang="en" dirty="0">
                <a:latin typeface="Courier New"/>
                <a:cs typeface="Courier New"/>
              </a:rPr>
              <a:t>Logistics of Meet:		-------------		$5K</a:t>
            </a:r>
          </a:p>
          <a:p>
            <a:pPr marL="457200" lvl="0" indent="-228600" rtl="0">
              <a:lnSpc>
                <a:spcPct val="100000"/>
              </a:lnSpc>
              <a:spcBef>
                <a:spcPts val="0"/>
              </a:spcBef>
              <a:spcAft>
                <a:spcPts val="0"/>
              </a:spcAft>
            </a:pPr>
            <a:r>
              <a:rPr lang="en" dirty="0">
                <a:latin typeface="Courier New"/>
                <a:cs typeface="Courier New"/>
              </a:rPr>
              <a:t>General Expenses/PR: 	-------------		$30K</a:t>
            </a:r>
          </a:p>
          <a:p>
            <a:pPr marL="457200" lvl="0" indent="-228600" rtl="0">
              <a:lnSpc>
                <a:spcPct val="100000"/>
              </a:lnSpc>
              <a:spcBef>
                <a:spcPts val="0"/>
              </a:spcBef>
              <a:spcAft>
                <a:spcPts val="0"/>
              </a:spcAft>
            </a:pPr>
            <a:r>
              <a:rPr lang="en" dirty="0">
                <a:latin typeface="Courier New"/>
                <a:cs typeface="Courier New"/>
              </a:rPr>
              <a:t>Wiggle Room:		</a:t>
            </a:r>
            <a:r>
              <a:rPr lang="en" dirty="0" smtClean="0">
                <a:latin typeface="Courier New"/>
                <a:cs typeface="Courier New"/>
              </a:rPr>
              <a:t>-------------</a:t>
            </a:r>
            <a:r>
              <a:rPr lang="en-US" dirty="0">
                <a:latin typeface="Courier New"/>
                <a:cs typeface="Courier New"/>
              </a:rPr>
              <a:t>	</a:t>
            </a:r>
            <a:r>
              <a:rPr lang="en" dirty="0">
                <a:latin typeface="Courier New"/>
                <a:cs typeface="Courier New"/>
              </a:rPr>
              <a:t>	$7</a:t>
            </a:r>
          </a:p>
          <a:p>
            <a:pPr marL="457200" lvl="0" indent="-228600">
              <a:lnSpc>
                <a:spcPct val="100000"/>
              </a:lnSpc>
              <a:spcBef>
                <a:spcPts val="0"/>
              </a:spcBef>
              <a:spcAft>
                <a:spcPts val="0"/>
              </a:spcAft>
            </a:pPr>
            <a:r>
              <a:rPr lang="en" dirty="0">
                <a:latin typeface="Courier New"/>
                <a:cs typeface="Courier New"/>
              </a:rPr>
              <a:t>Total Anticipated Budget: 	</a:t>
            </a:r>
            <a:r>
              <a:rPr lang="en" b="1" dirty="0">
                <a:latin typeface="Courier New"/>
                <a:cs typeface="Courier New"/>
              </a:rPr>
              <a:t>$250K</a:t>
            </a:r>
          </a:p>
        </p:txBody>
      </p:sp>
      <p:sp>
        <p:nvSpPr>
          <p:cNvPr id="182" name="Shape 182"/>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Budget</a:t>
            </a:r>
          </a:p>
        </p:txBody>
      </p:sp>
      <p:sp>
        <p:nvSpPr>
          <p:cNvPr id="183" name="Shape 183"/>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84" name="Shape 184"/>
          <p:cNvPicPr preferRelativeResize="0"/>
          <p:nvPr/>
        </p:nvPicPr>
        <p:blipFill>
          <a:blip r:embed="rId3">
            <a:alphaModFix/>
          </a:blip>
          <a:stretch>
            <a:fillRect/>
          </a:stretch>
        </p:blipFill>
        <p:spPr>
          <a:xfrm>
            <a:off x="6197437" y="2949650"/>
            <a:ext cx="2466975" cy="1847850"/>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Timeline</a:t>
            </a:r>
          </a:p>
        </p:txBody>
      </p:sp>
      <p:sp>
        <p:nvSpPr>
          <p:cNvPr id="190" name="Shape 190"/>
          <p:cNvSpPr/>
          <p:nvPr/>
        </p:nvSpPr>
        <p:spPr>
          <a:xfrm>
            <a:off x="274475" y="1267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1" name="Shape 191"/>
          <p:cNvSpPr/>
          <p:nvPr/>
        </p:nvSpPr>
        <p:spPr>
          <a:xfrm>
            <a:off x="2560475" y="1267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2" name="Shape 192"/>
          <p:cNvSpPr/>
          <p:nvPr/>
        </p:nvSpPr>
        <p:spPr>
          <a:xfrm>
            <a:off x="4846475" y="1267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3" name="Shape 193"/>
          <p:cNvSpPr/>
          <p:nvPr/>
        </p:nvSpPr>
        <p:spPr>
          <a:xfrm>
            <a:off x="7132475" y="1267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4" name="Shape 194"/>
          <p:cNvSpPr/>
          <p:nvPr/>
        </p:nvSpPr>
        <p:spPr>
          <a:xfrm>
            <a:off x="274475" y="2791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2560475" y="2791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46475" y="2791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a:off x="7132475" y="2791750"/>
            <a:ext cx="1587300" cy="1193399"/>
          </a:xfrm>
          <a:prstGeom prst="roundRect">
            <a:avLst>
              <a:gd name="adj" fmla="val 16667"/>
            </a:avLst>
          </a:prstGeom>
          <a:solidFill>
            <a:srgbClr val="FFFBF2"/>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8" name="Shape 198"/>
          <p:cNvSpPr/>
          <p:nvPr/>
        </p:nvSpPr>
        <p:spPr>
          <a:xfrm>
            <a:off x="2004900" y="1733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9" name="Shape 199"/>
          <p:cNvSpPr/>
          <p:nvPr/>
        </p:nvSpPr>
        <p:spPr>
          <a:xfrm>
            <a:off x="4290900" y="1733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0" name="Shape 200"/>
          <p:cNvSpPr/>
          <p:nvPr/>
        </p:nvSpPr>
        <p:spPr>
          <a:xfrm>
            <a:off x="6576900" y="1733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1" name="Shape 201"/>
          <p:cNvSpPr/>
          <p:nvPr/>
        </p:nvSpPr>
        <p:spPr>
          <a:xfrm>
            <a:off x="2004900" y="3257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2" name="Shape 202"/>
          <p:cNvSpPr/>
          <p:nvPr/>
        </p:nvSpPr>
        <p:spPr>
          <a:xfrm>
            <a:off x="4290900" y="3257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3" name="Shape 203"/>
          <p:cNvSpPr/>
          <p:nvPr/>
        </p:nvSpPr>
        <p:spPr>
          <a:xfrm>
            <a:off x="6576900" y="3257150"/>
            <a:ext cx="420900" cy="250499"/>
          </a:xfrm>
          <a:prstGeom prst="rightArrow">
            <a:avLst>
              <a:gd name="adj1" fmla="val 50000"/>
              <a:gd name="adj2" fmla="val 50000"/>
            </a:avLst>
          </a:prstGeom>
          <a:solidFill>
            <a:schemeClr val="dk1"/>
          </a:solidFill>
          <a:ln w="2857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4" name="Shape 204"/>
          <p:cNvSpPr txBox="1"/>
          <p:nvPr/>
        </p:nvSpPr>
        <p:spPr>
          <a:xfrm>
            <a:off x="274475" y="1279675"/>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dirty="0">
                <a:latin typeface="Courier New"/>
                <a:ea typeface="Source Code Pro"/>
                <a:cs typeface="Courier New"/>
                <a:sym typeface="Source Code Pro"/>
              </a:rPr>
              <a:t>Night in San Francisco</a:t>
            </a:r>
          </a:p>
          <a:p>
            <a:pPr algn="ctr" rtl="0">
              <a:spcBef>
                <a:spcPts val="0"/>
              </a:spcBef>
              <a:buNone/>
            </a:pPr>
            <a:endParaRPr dirty="0">
              <a:latin typeface="Courier New"/>
              <a:ea typeface="Source Code Pro"/>
              <a:cs typeface="Courier New"/>
              <a:sym typeface="Source Code Pro"/>
            </a:endParaRPr>
          </a:p>
          <a:p>
            <a:pPr lvl="0" algn="ctr" rtl="0">
              <a:spcBef>
                <a:spcPts val="0"/>
              </a:spcBef>
              <a:buNone/>
            </a:pPr>
            <a:r>
              <a:rPr lang="en" dirty="0">
                <a:latin typeface="Courier New"/>
                <a:ea typeface="Source Code Pro"/>
                <a:cs typeface="Courier New"/>
                <a:sym typeface="Source Code Pro"/>
              </a:rPr>
              <a:t>December 31, 2015</a:t>
            </a:r>
          </a:p>
        </p:txBody>
      </p:sp>
      <p:sp>
        <p:nvSpPr>
          <p:cNvPr id="205" name="Shape 205"/>
          <p:cNvSpPr txBox="1"/>
          <p:nvPr/>
        </p:nvSpPr>
        <p:spPr>
          <a:xfrm>
            <a:off x="2560475" y="1279675"/>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Begin Wine and Dine </a:t>
            </a:r>
          </a:p>
          <a:p>
            <a:pPr algn="ctr" rtl="0">
              <a:spcBef>
                <a:spcPts val="0"/>
              </a:spcBef>
              <a:buNone/>
            </a:pPr>
            <a:endParaRPr>
              <a:latin typeface="Courier New"/>
              <a:ea typeface="Source Code Pro"/>
              <a:cs typeface="Courier New"/>
              <a:sym typeface="Source Code Pro"/>
            </a:endParaRPr>
          </a:p>
          <a:p>
            <a:pPr lvl="0" algn="ctr" rtl="0">
              <a:spcBef>
                <a:spcPts val="0"/>
              </a:spcBef>
              <a:buNone/>
            </a:pPr>
            <a:r>
              <a:rPr lang="en">
                <a:latin typeface="Courier New"/>
                <a:ea typeface="Source Code Pro"/>
                <a:cs typeface="Courier New"/>
                <a:sym typeface="Source Code Pro"/>
              </a:rPr>
              <a:t>January 15, 2016</a:t>
            </a:r>
          </a:p>
        </p:txBody>
      </p:sp>
      <p:sp>
        <p:nvSpPr>
          <p:cNvPr id="206" name="Shape 206"/>
          <p:cNvSpPr txBox="1"/>
          <p:nvPr/>
        </p:nvSpPr>
        <p:spPr>
          <a:xfrm>
            <a:off x="282925" y="2791700"/>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Gain approval for sport season change</a:t>
            </a:r>
          </a:p>
          <a:p>
            <a:pPr lvl="0" algn="ctr" rtl="0">
              <a:spcBef>
                <a:spcPts val="0"/>
              </a:spcBef>
              <a:buNone/>
            </a:pPr>
            <a:r>
              <a:rPr lang="en">
                <a:latin typeface="Courier New"/>
                <a:ea typeface="Source Code Pro"/>
                <a:cs typeface="Courier New"/>
                <a:sym typeface="Source Code Pro"/>
              </a:rPr>
              <a:t>August 30, 2016</a:t>
            </a:r>
          </a:p>
        </p:txBody>
      </p:sp>
      <p:sp>
        <p:nvSpPr>
          <p:cNvPr id="207" name="Shape 207"/>
          <p:cNvSpPr txBox="1"/>
          <p:nvPr/>
        </p:nvSpPr>
        <p:spPr>
          <a:xfrm>
            <a:off x="7158275" y="1273750"/>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Begin Preparations for States</a:t>
            </a:r>
          </a:p>
          <a:p>
            <a:pPr algn="ctr" rtl="0">
              <a:spcBef>
                <a:spcPts val="0"/>
              </a:spcBef>
              <a:buNone/>
            </a:pPr>
            <a:r>
              <a:rPr lang="en">
                <a:latin typeface="Courier New"/>
                <a:ea typeface="Source Code Pro"/>
                <a:cs typeface="Courier New"/>
                <a:sym typeface="Source Code Pro"/>
              </a:rPr>
              <a:t>June 1, </a:t>
            </a:r>
          </a:p>
          <a:p>
            <a:pPr lvl="0" algn="ctr" rtl="0">
              <a:spcBef>
                <a:spcPts val="0"/>
              </a:spcBef>
              <a:buNone/>
            </a:pPr>
            <a:r>
              <a:rPr lang="en">
                <a:latin typeface="Courier New"/>
                <a:ea typeface="Source Code Pro"/>
                <a:cs typeface="Courier New"/>
                <a:sym typeface="Source Code Pro"/>
              </a:rPr>
              <a:t>2016</a:t>
            </a:r>
          </a:p>
        </p:txBody>
      </p:sp>
      <p:sp>
        <p:nvSpPr>
          <p:cNvPr id="208" name="Shape 208"/>
          <p:cNvSpPr txBox="1"/>
          <p:nvPr/>
        </p:nvSpPr>
        <p:spPr>
          <a:xfrm>
            <a:off x="2560475" y="2803675"/>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Preparations for season change begin</a:t>
            </a:r>
          </a:p>
          <a:p>
            <a:pPr lvl="0" algn="ctr" rtl="0">
              <a:spcBef>
                <a:spcPts val="0"/>
              </a:spcBef>
              <a:buNone/>
            </a:pPr>
            <a:r>
              <a:rPr lang="en">
                <a:latin typeface="Courier New"/>
                <a:ea typeface="Source Code Pro"/>
                <a:cs typeface="Courier New"/>
                <a:sym typeface="Source Code Pro"/>
              </a:rPr>
              <a:t>February 2, 2017</a:t>
            </a:r>
          </a:p>
        </p:txBody>
      </p:sp>
      <p:sp>
        <p:nvSpPr>
          <p:cNvPr id="209" name="Shape 209"/>
          <p:cNvSpPr txBox="1"/>
          <p:nvPr/>
        </p:nvSpPr>
        <p:spPr>
          <a:xfrm>
            <a:off x="4846475" y="2803675"/>
            <a:ext cx="1587300"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First State Championships</a:t>
            </a:r>
          </a:p>
          <a:p>
            <a:pPr algn="ctr" rtl="0">
              <a:spcBef>
                <a:spcPts val="0"/>
              </a:spcBef>
              <a:buNone/>
            </a:pPr>
            <a:endParaRPr>
              <a:latin typeface="Courier New"/>
              <a:ea typeface="Source Code Pro"/>
              <a:cs typeface="Courier New"/>
              <a:sym typeface="Source Code Pro"/>
            </a:endParaRPr>
          </a:p>
          <a:p>
            <a:pPr lvl="0" algn="ctr" rtl="0">
              <a:spcBef>
                <a:spcPts val="0"/>
              </a:spcBef>
              <a:buNone/>
            </a:pPr>
            <a:r>
              <a:rPr lang="en">
                <a:latin typeface="Courier New"/>
                <a:ea typeface="Source Code Pro"/>
                <a:cs typeface="Courier New"/>
                <a:sym typeface="Source Code Pro"/>
              </a:rPr>
              <a:t>May 20-21, 2017</a:t>
            </a:r>
          </a:p>
        </p:txBody>
      </p:sp>
      <p:sp>
        <p:nvSpPr>
          <p:cNvPr id="210" name="Shape 210"/>
          <p:cNvSpPr txBox="1"/>
          <p:nvPr/>
        </p:nvSpPr>
        <p:spPr>
          <a:xfrm>
            <a:off x="7132475" y="2803675"/>
            <a:ext cx="1638899" cy="1181399"/>
          </a:xfrm>
          <a:prstGeom prst="rect">
            <a:avLst/>
          </a:prstGeom>
          <a:noFill/>
          <a:ln>
            <a:noFill/>
          </a:ln>
        </p:spPr>
        <p:txBody>
          <a:bodyPr lIns="91425" tIns="91425" rIns="91425" bIns="91425" anchor="t" anchorCtr="0">
            <a:noAutofit/>
          </a:bodyPr>
          <a:lstStyle/>
          <a:p>
            <a:pPr algn="ctr" rtl="0">
              <a:spcBef>
                <a:spcPts val="0"/>
              </a:spcBef>
              <a:buNone/>
            </a:pPr>
            <a:r>
              <a:rPr lang="en">
                <a:latin typeface="Courier New"/>
                <a:ea typeface="Source Code Pro"/>
                <a:cs typeface="Courier New"/>
                <a:sym typeface="Source Code Pro"/>
              </a:rPr>
              <a:t>First Winter Swim Season begins</a:t>
            </a:r>
          </a:p>
          <a:p>
            <a:pPr lvl="0" algn="ctr" rtl="0">
              <a:spcBef>
                <a:spcPts val="0"/>
              </a:spcBef>
              <a:buNone/>
            </a:pPr>
            <a:r>
              <a:rPr lang="en">
                <a:latin typeface="Courier New"/>
                <a:ea typeface="Source Code Pro"/>
                <a:cs typeface="Courier New"/>
                <a:sym typeface="Source Code Pro"/>
              </a:rPr>
              <a:t>November 13, 2017</a:t>
            </a:r>
          </a:p>
        </p:txBody>
      </p:sp>
      <p:sp>
        <p:nvSpPr>
          <p:cNvPr id="211" name="Shape 211"/>
          <p:cNvSpPr txBox="1"/>
          <p:nvPr/>
        </p:nvSpPr>
        <p:spPr>
          <a:xfrm>
            <a:off x="4846475" y="1279675"/>
            <a:ext cx="1587300" cy="1181399"/>
          </a:xfrm>
          <a:prstGeom prst="rect">
            <a:avLst/>
          </a:prstGeom>
          <a:noFill/>
          <a:ln>
            <a:noFill/>
          </a:ln>
        </p:spPr>
        <p:txBody>
          <a:bodyPr lIns="91425" tIns="91425" rIns="91425" bIns="91425" anchor="t" anchorCtr="0">
            <a:noAutofit/>
          </a:bodyPr>
          <a:lstStyle/>
          <a:p>
            <a:pPr lvl="0" algn="ctr" rtl="0">
              <a:spcBef>
                <a:spcPts val="0"/>
              </a:spcBef>
              <a:buNone/>
            </a:pPr>
            <a:r>
              <a:rPr lang="en">
                <a:latin typeface="Courier New"/>
                <a:ea typeface="Source Code Pro"/>
                <a:cs typeface="Courier New"/>
                <a:sym typeface="Source Code Pro"/>
              </a:rPr>
              <a:t>Gain approval for State Championships</a:t>
            </a:r>
          </a:p>
          <a:p>
            <a:pPr algn="ctr" rtl="0">
              <a:spcBef>
                <a:spcPts val="0"/>
              </a:spcBef>
              <a:buNone/>
            </a:pPr>
            <a:r>
              <a:rPr lang="en">
                <a:latin typeface="Courier New"/>
                <a:ea typeface="Source Code Pro"/>
                <a:cs typeface="Courier New"/>
                <a:sym typeface="Source Code Pro"/>
              </a:rPr>
              <a:t>April 6, </a:t>
            </a:r>
          </a:p>
          <a:p>
            <a:pPr lvl="0" algn="ctr" rtl="0">
              <a:spcBef>
                <a:spcPts val="0"/>
              </a:spcBef>
              <a:buNone/>
            </a:pPr>
            <a:r>
              <a:rPr lang="en">
                <a:latin typeface="Courier New"/>
                <a:ea typeface="Source Code Pro"/>
                <a:cs typeface="Courier New"/>
                <a:sym typeface="Source Code Pro"/>
              </a:rPr>
              <a:t>2016</a:t>
            </a:r>
          </a:p>
        </p:txBody>
      </p:sp>
      <p:sp>
        <p:nvSpPr>
          <p:cNvPr id="212" name="Shape 212"/>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13" name="Shape 213"/>
          <p:cNvPicPr preferRelativeResize="0"/>
          <p:nvPr/>
        </p:nvPicPr>
        <p:blipFill>
          <a:blip r:embed="rId3">
            <a:alphaModFix/>
          </a:blip>
          <a:stretch>
            <a:fillRect/>
          </a:stretch>
        </p:blipFill>
        <p:spPr>
          <a:xfrm>
            <a:off x="626675" y="4026550"/>
            <a:ext cx="876559" cy="888350"/>
          </a:xfrm>
          <a:prstGeom prst="rect">
            <a:avLst/>
          </a:prstGeom>
          <a:noFill/>
          <a:ln>
            <a:noFill/>
          </a:ln>
        </p:spPr>
      </p:pic>
      <p:pic>
        <p:nvPicPr>
          <p:cNvPr id="214" name="Shape 214"/>
          <p:cNvPicPr preferRelativeResize="0"/>
          <p:nvPr/>
        </p:nvPicPr>
        <p:blipFill>
          <a:blip r:embed="rId4">
            <a:alphaModFix/>
          </a:blip>
          <a:stretch>
            <a:fillRect/>
          </a:stretch>
        </p:blipFill>
        <p:spPr>
          <a:xfrm>
            <a:off x="5183625" y="4021500"/>
            <a:ext cx="888350" cy="888350"/>
          </a:xfrm>
          <a:prstGeom prst="rect">
            <a:avLst/>
          </a:prstGeom>
          <a:noFill/>
          <a:ln>
            <a:noFill/>
          </a:ln>
        </p:spPr>
      </p:pic>
      <p:pic>
        <p:nvPicPr>
          <p:cNvPr id="215" name="Shape 215"/>
          <p:cNvPicPr preferRelativeResize="0"/>
          <p:nvPr/>
        </p:nvPicPr>
        <p:blipFill>
          <a:blip r:embed="rId5">
            <a:alphaModFix/>
          </a:blip>
          <a:stretch>
            <a:fillRect/>
          </a:stretch>
        </p:blipFill>
        <p:spPr>
          <a:xfrm>
            <a:off x="2611752" y="4033374"/>
            <a:ext cx="1387147" cy="864525"/>
          </a:xfrm>
          <a:prstGeom prst="rect">
            <a:avLst/>
          </a:prstGeom>
          <a:noFill/>
          <a:ln>
            <a:noFill/>
          </a:ln>
        </p:spPr>
      </p:pic>
      <p:pic>
        <p:nvPicPr>
          <p:cNvPr id="216" name="Shape 216"/>
          <p:cNvPicPr preferRelativeResize="0"/>
          <p:nvPr/>
        </p:nvPicPr>
        <p:blipFill>
          <a:blip r:embed="rId6">
            <a:alphaModFix/>
          </a:blip>
          <a:stretch>
            <a:fillRect/>
          </a:stretch>
        </p:blipFill>
        <p:spPr>
          <a:xfrm>
            <a:off x="6913700" y="4122775"/>
            <a:ext cx="2076450" cy="685800"/>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509970" y="802500"/>
            <a:ext cx="3831280" cy="35384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sz="4600" b="0" cap="small" dirty="0">
                <a:latin typeface="Papyrus Condensed"/>
                <a:cs typeface="Papyrus Condensed"/>
              </a:rPr>
              <a:t>Any Questions?</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233625" y="1262375"/>
            <a:ext cx="4278300" cy="3340199"/>
          </a:xfrm>
          <a:prstGeom prst="rect">
            <a:avLst/>
          </a:prstGeom>
        </p:spPr>
        <p:txBody>
          <a:bodyPr lIns="91425" tIns="91425" rIns="91425" bIns="91425" anchor="t" anchorCtr="0">
            <a:noAutofit/>
          </a:bodyPr>
          <a:lstStyle/>
          <a:p>
            <a:pPr rtl="0">
              <a:spcBef>
                <a:spcPts val="0"/>
              </a:spcBef>
              <a:buNone/>
            </a:pPr>
            <a:r>
              <a:rPr lang="en" sz="1600" dirty="0">
                <a:latin typeface="Courier New"/>
                <a:cs typeface="Courier New"/>
              </a:rPr>
              <a:t>To change the face of high school swimming in California and make it a more prestigious and organized sport throughout the state, as well as unifying California with a State Championship meet.</a:t>
            </a:r>
          </a:p>
          <a:p>
            <a:pPr lvl="0" rtl="0">
              <a:spcBef>
                <a:spcPts val="0"/>
              </a:spcBef>
              <a:buNone/>
            </a:pPr>
            <a:endParaRPr sz="1400" dirty="0"/>
          </a:p>
        </p:txBody>
      </p:sp>
      <p:sp>
        <p:nvSpPr>
          <p:cNvPr id="62" name="Shape 62"/>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Mission Statement</a:t>
            </a:r>
          </a:p>
        </p:txBody>
      </p:sp>
      <p:sp>
        <p:nvSpPr>
          <p:cNvPr id="63" name="Shape 63"/>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64" name="Shape 64"/>
          <p:cNvPicPr preferRelativeResize="0"/>
          <p:nvPr/>
        </p:nvPicPr>
        <p:blipFill>
          <a:blip r:embed="rId3">
            <a:alphaModFix/>
          </a:blip>
          <a:stretch>
            <a:fillRect/>
          </a:stretch>
        </p:blipFill>
        <p:spPr>
          <a:xfrm>
            <a:off x="6649650" y="2867350"/>
            <a:ext cx="2324100" cy="1962150"/>
          </a:xfrm>
          <a:prstGeom prst="rect">
            <a:avLst/>
          </a:prstGeom>
          <a:noFill/>
          <a:ln>
            <a:noFill/>
          </a:ln>
        </p:spPr>
      </p:pic>
      <p:pic>
        <p:nvPicPr>
          <p:cNvPr id="65" name="Shape 65"/>
          <p:cNvPicPr preferRelativeResize="0"/>
          <p:nvPr/>
        </p:nvPicPr>
        <p:blipFill>
          <a:blip r:embed="rId4">
            <a:alphaModFix/>
          </a:blip>
          <a:stretch>
            <a:fillRect/>
          </a:stretch>
        </p:blipFill>
        <p:spPr>
          <a:xfrm>
            <a:off x="4588125" y="1262362"/>
            <a:ext cx="2628900" cy="1743075"/>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91975" y="1228675"/>
            <a:ext cx="4240200" cy="3340199"/>
          </a:xfrm>
          <a:prstGeom prst="rect">
            <a:avLst/>
          </a:prstGeom>
        </p:spPr>
        <p:txBody>
          <a:bodyPr lIns="91425" tIns="91425" rIns="91425" bIns="91425" anchor="t" anchorCtr="0">
            <a:noAutofit/>
          </a:bodyPr>
          <a:lstStyle/>
          <a:p>
            <a:pPr lvl="0" rtl="0">
              <a:spcBef>
                <a:spcPts val="0"/>
              </a:spcBef>
              <a:buNone/>
            </a:pPr>
            <a:r>
              <a:rPr lang="en" sz="1600" dirty="0">
                <a:latin typeface="Courier New"/>
                <a:cs typeface="Courier New"/>
              </a:rPr>
              <a:t>After swimming for 15 years, as well as earning my business degree from Stanford, I believe I am the most qualified person to reorganize the high school swimming programs in order to best serve the swimmers and their opportunities to continue their swimming careers at the best schools possible.</a:t>
            </a:r>
          </a:p>
        </p:txBody>
      </p:sp>
      <p:sp>
        <p:nvSpPr>
          <p:cNvPr id="71" name="Shape 71"/>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Vision</a:t>
            </a:r>
          </a:p>
        </p:txBody>
      </p:sp>
      <p:sp>
        <p:nvSpPr>
          <p:cNvPr id="72" name="Shape 72"/>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73" name="Shape 73"/>
          <p:cNvPicPr preferRelativeResize="0"/>
          <p:nvPr/>
        </p:nvPicPr>
        <p:blipFill>
          <a:blip r:embed="rId3">
            <a:alphaModFix/>
          </a:blip>
          <a:stretch>
            <a:fillRect/>
          </a:stretch>
        </p:blipFill>
        <p:spPr>
          <a:xfrm>
            <a:off x="174087" y="1228662"/>
            <a:ext cx="2619375" cy="1743075"/>
          </a:xfrm>
          <a:prstGeom prst="rect">
            <a:avLst/>
          </a:prstGeom>
          <a:noFill/>
          <a:ln>
            <a:noFill/>
          </a:ln>
        </p:spPr>
      </p:pic>
      <p:pic>
        <p:nvPicPr>
          <p:cNvPr id="74" name="Shape 74"/>
          <p:cNvPicPr preferRelativeResize="0"/>
          <p:nvPr/>
        </p:nvPicPr>
        <p:blipFill>
          <a:blip r:embed="rId4">
            <a:alphaModFix/>
          </a:blip>
          <a:stretch>
            <a:fillRect/>
          </a:stretch>
        </p:blipFill>
        <p:spPr>
          <a:xfrm>
            <a:off x="1885950" y="3071812"/>
            <a:ext cx="2628900" cy="1743075"/>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0" y="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a:spcBef>
                <a:spcPts val="0"/>
              </a:spcBef>
              <a:buNone/>
            </a:pPr>
            <a:r>
              <a:rPr lang="en" dirty="0"/>
              <a:t> 	</a:t>
            </a:r>
            <a:r>
              <a:rPr lang="en" b="0" cap="small" dirty="0">
                <a:latin typeface="Papyrus Condensed"/>
                <a:cs typeface="Papyrus Condensed"/>
              </a:rPr>
              <a:t>Outline</a:t>
            </a:r>
          </a:p>
        </p:txBody>
      </p:sp>
      <p:sp>
        <p:nvSpPr>
          <p:cNvPr id="80" name="Shape 80"/>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Needs, Logic, Benefit</a:t>
            </a:r>
          </a:p>
          <a:p>
            <a:pPr marL="514350" lvl="0" indent="-285750" rtl="0">
              <a:lnSpc>
                <a:spcPct val="100000"/>
              </a:lnSpc>
              <a:spcBef>
                <a:spcPts val="0"/>
              </a:spcBef>
              <a:spcAft>
                <a:spcPts val="0"/>
              </a:spcAft>
              <a:buFont typeface="Arial"/>
              <a:buChar char="•"/>
            </a:pPr>
            <a:r>
              <a:rPr lang="en" dirty="0">
                <a:latin typeface="Courier New"/>
                <a:cs typeface="Courier New"/>
              </a:rPr>
              <a:t>Vision</a:t>
            </a:r>
          </a:p>
          <a:p>
            <a:pPr marL="514350" lvl="0" indent="-285750" rtl="0">
              <a:lnSpc>
                <a:spcPct val="100000"/>
              </a:lnSpc>
              <a:spcBef>
                <a:spcPts val="0"/>
              </a:spcBef>
              <a:spcAft>
                <a:spcPts val="0"/>
              </a:spcAft>
              <a:buFont typeface="Arial"/>
              <a:buChar char="•"/>
            </a:pPr>
            <a:r>
              <a:rPr lang="en" dirty="0">
                <a:latin typeface="Courier New"/>
                <a:cs typeface="Courier New"/>
              </a:rPr>
              <a:t>What’s the problem?</a:t>
            </a:r>
          </a:p>
          <a:p>
            <a:pPr marL="514350" lvl="0" indent="-285750" rtl="0">
              <a:lnSpc>
                <a:spcPct val="100000"/>
              </a:lnSpc>
              <a:spcBef>
                <a:spcPts val="0"/>
              </a:spcBef>
              <a:spcAft>
                <a:spcPts val="0"/>
              </a:spcAft>
              <a:buFont typeface="Arial"/>
              <a:buChar char="•"/>
            </a:pPr>
            <a:r>
              <a:rPr lang="en" dirty="0">
                <a:latin typeface="Courier New"/>
                <a:cs typeface="Courier New"/>
              </a:rPr>
              <a:t>What do we do?</a:t>
            </a:r>
          </a:p>
          <a:p>
            <a:pPr marL="514350" lvl="0" indent="-285750" rtl="0">
              <a:lnSpc>
                <a:spcPct val="100000"/>
              </a:lnSpc>
              <a:spcBef>
                <a:spcPts val="0"/>
              </a:spcBef>
              <a:spcAft>
                <a:spcPts val="0"/>
              </a:spcAft>
              <a:buFont typeface="Arial"/>
              <a:buChar char="•"/>
            </a:pPr>
            <a:r>
              <a:rPr lang="en" dirty="0">
                <a:latin typeface="Courier New"/>
                <a:cs typeface="Courier New"/>
              </a:rPr>
              <a:t>How do we do it?</a:t>
            </a:r>
          </a:p>
          <a:p>
            <a:pPr marL="514350" lvl="0" indent="-285750" rtl="0">
              <a:lnSpc>
                <a:spcPct val="100000"/>
              </a:lnSpc>
              <a:spcBef>
                <a:spcPts val="0"/>
              </a:spcBef>
              <a:spcAft>
                <a:spcPts val="0"/>
              </a:spcAft>
              <a:buFont typeface="Arial"/>
              <a:buChar char="•"/>
            </a:pPr>
            <a:r>
              <a:rPr lang="en" dirty="0">
                <a:latin typeface="Courier New"/>
                <a:cs typeface="Courier New"/>
              </a:rPr>
              <a:t>Wine and Dine</a:t>
            </a:r>
          </a:p>
          <a:p>
            <a:pPr marL="514350" lvl="0" indent="-285750" rtl="0">
              <a:lnSpc>
                <a:spcPct val="100000"/>
              </a:lnSpc>
              <a:spcBef>
                <a:spcPts val="0"/>
              </a:spcBef>
              <a:spcAft>
                <a:spcPts val="0"/>
              </a:spcAft>
              <a:buFont typeface="Arial"/>
              <a:buChar char="•"/>
            </a:pPr>
            <a:r>
              <a:rPr lang="en" dirty="0">
                <a:latin typeface="Courier New"/>
                <a:cs typeface="Courier New"/>
              </a:rPr>
              <a:t>The Event</a:t>
            </a:r>
          </a:p>
          <a:p>
            <a:pPr marL="514350" lvl="0" indent="-285750" rtl="0">
              <a:lnSpc>
                <a:spcPct val="100000"/>
              </a:lnSpc>
              <a:spcBef>
                <a:spcPts val="0"/>
              </a:spcBef>
              <a:spcAft>
                <a:spcPts val="0"/>
              </a:spcAft>
              <a:buFont typeface="Arial"/>
              <a:buChar char="•"/>
            </a:pPr>
            <a:r>
              <a:rPr lang="en" dirty="0">
                <a:latin typeface="Courier New"/>
                <a:cs typeface="Courier New"/>
              </a:rPr>
              <a:t>Qualifying Times</a:t>
            </a:r>
          </a:p>
          <a:p>
            <a:pPr marL="514350" lvl="0" indent="-285750" rtl="0">
              <a:lnSpc>
                <a:spcPct val="100000"/>
              </a:lnSpc>
              <a:spcBef>
                <a:spcPts val="0"/>
              </a:spcBef>
              <a:spcAft>
                <a:spcPts val="0"/>
              </a:spcAft>
              <a:buFont typeface="Arial"/>
              <a:buChar char="•"/>
            </a:pPr>
            <a:r>
              <a:rPr lang="en" dirty="0">
                <a:latin typeface="Courier New"/>
                <a:cs typeface="Courier New"/>
              </a:rPr>
              <a:t>Statistics of the Meet</a:t>
            </a:r>
          </a:p>
          <a:p>
            <a:pPr marL="514350" lvl="0" indent="-285750" rtl="0">
              <a:lnSpc>
                <a:spcPct val="100000"/>
              </a:lnSpc>
              <a:spcBef>
                <a:spcPts val="0"/>
              </a:spcBef>
              <a:spcAft>
                <a:spcPts val="0"/>
              </a:spcAft>
              <a:buFont typeface="Arial"/>
              <a:buChar char="•"/>
            </a:pPr>
            <a:r>
              <a:rPr lang="en" dirty="0">
                <a:latin typeface="Courier New"/>
                <a:cs typeface="Courier New"/>
              </a:rPr>
              <a:t>Budget</a:t>
            </a:r>
          </a:p>
          <a:p>
            <a:pPr marL="514350" lvl="0" indent="-285750">
              <a:lnSpc>
                <a:spcPct val="100000"/>
              </a:lnSpc>
              <a:spcBef>
                <a:spcPts val="0"/>
              </a:spcBef>
              <a:spcAft>
                <a:spcPts val="0"/>
              </a:spcAft>
              <a:buFont typeface="Arial"/>
              <a:buChar char="•"/>
            </a:pPr>
            <a:r>
              <a:rPr lang="en" dirty="0">
                <a:latin typeface="Courier New"/>
                <a:cs typeface="Courier New"/>
              </a:rPr>
              <a:t>Timeline</a:t>
            </a:r>
          </a:p>
        </p:txBody>
      </p:sp>
      <p:sp>
        <p:nvSpPr>
          <p:cNvPr id="81" name="Shape 81"/>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118"/>
          <p:cNvSpPr txBox="1">
            <a:spLocks/>
          </p:cNvSpPr>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accent1"/>
              </a:buClr>
              <a:buSzPct val="100000"/>
              <a:buFont typeface="Amatic SC"/>
              <a:buNone/>
              <a:defRPr sz="4200" b="1" i="0" u="none" strike="noStrike" cap="none" baseline="0">
                <a:solidFill>
                  <a:schemeClr val="accent1"/>
                </a:solidFill>
                <a:latin typeface="Amatic SC"/>
                <a:ea typeface="Amatic SC"/>
                <a:cs typeface="Amatic SC"/>
                <a:sym typeface="Amatic SC"/>
                <a:rtl val="0"/>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pPr indent="457200"/>
            <a:r>
              <a:rPr lang="en-US" b="0" cap="small" dirty="0" smtClean="0">
                <a:latin typeface="Papyrus Condensed"/>
                <a:cs typeface="Papyrus Condensed"/>
              </a:rPr>
              <a:t>Outline</a:t>
            </a:r>
            <a:endParaRPr lang="en" b="0" cap="small" dirty="0">
              <a:latin typeface="Papyrus Condensed"/>
              <a:cs typeface="Papyrus Condensed"/>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7" name="Shape 89"/>
          <p:cNvSpPr/>
          <p:nvPr/>
        </p:nvSpPr>
        <p:spPr>
          <a:xfrm>
            <a:off x="6344694" y="1383634"/>
            <a:ext cx="2160000" cy="574799"/>
          </a:xfrm>
          <a:prstGeom prst="round2DiagRect">
            <a:avLst>
              <a:gd name="adj1" fmla="val 16667"/>
              <a:gd name="adj2" fmla="val 0"/>
            </a:avLst>
          </a:prstGeom>
          <a:solidFill>
            <a:srgbClr val="FFFBF2"/>
          </a:solidFill>
          <a:ln w="19050" cap="flat" cmpd="sng">
            <a:solidFill>
              <a:schemeClr val="dk1"/>
            </a:solidFill>
            <a:prstDash val="solid"/>
            <a:round/>
            <a:headEnd type="none" w="med" len="med"/>
            <a:tailEnd type="none" w="med" len="med"/>
          </a:ln>
        </p:spPr>
        <p:txBody>
          <a:bodyPr lIns="91425" tIns="91425" rIns="91425" bIns="91425" anchor="ctr" anchorCtr="0">
            <a:noAutofit/>
          </a:bodyPr>
          <a:lstStyle/>
          <a:p>
            <a:pPr indent="457200" rtl="0">
              <a:spcBef>
                <a:spcPts val="0"/>
              </a:spcBef>
              <a:buNone/>
            </a:pPr>
            <a:endParaRPr lang="en" sz="3600" cap="small" dirty="0">
              <a:solidFill>
                <a:schemeClr val="accent1"/>
              </a:solidFill>
              <a:latin typeface="Papyrus"/>
              <a:ea typeface="Amatic SC"/>
              <a:cs typeface="Papyrus"/>
              <a:sym typeface="Amatic SC"/>
            </a:endParaRPr>
          </a:p>
        </p:txBody>
      </p:sp>
      <p:pic>
        <p:nvPicPr>
          <p:cNvPr id="86" name="Shape 86"/>
          <p:cNvPicPr preferRelativeResize="0"/>
          <p:nvPr/>
        </p:nvPicPr>
        <p:blipFill>
          <a:blip r:embed="rId3">
            <a:alphaModFix/>
          </a:blip>
          <a:stretch>
            <a:fillRect/>
          </a:stretch>
        </p:blipFill>
        <p:spPr>
          <a:xfrm>
            <a:off x="3989312" y="3737238"/>
            <a:ext cx="986974" cy="1277549"/>
          </a:xfrm>
          <a:prstGeom prst="rect">
            <a:avLst/>
          </a:prstGeom>
          <a:noFill/>
          <a:ln>
            <a:noFill/>
          </a:ln>
        </p:spPr>
      </p:pic>
      <p:sp>
        <p:nvSpPr>
          <p:cNvPr id="87" name="Shape 87"/>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Needs, Logic, Benefit</a:t>
            </a:r>
          </a:p>
        </p:txBody>
      </p:sp>
      <p:sp>
        <p:nvSpPr>
          <p:cNvPr id="88" name="Shape 88"/>
          <p:cNvSpPr/>
          <p:nvPr/>
        </p:nvSpPr>
        <p:spPr>
          <a:xfrm>
            <a:off x="501225" y="1370550"/>
            <a:ext cx="2160000" cy="574799"/>
          </a:xfrm>
          <a:prstGeom prst="round2DiagRect">
            <a:avLst>
              <a:gd name="adj1" fmla="val 16667"/>
              <a:gd name="adj2" fmla="val 0"/>
            </a:avLst>
          </a:prstGeom>
          <a:solidFill>
            <a:srgbClr val="FFFBF2"/>
          </a:solidFill>
          <a:ln w="19050" cap="flat" cmpd="sng">
            <a:solidFill>
              <a:schemeClr val="dk1"/>
            </a:solidFill>
            <a:prstDash val="solid"/>
            <a:round/>
            <a:headEnd type="none" w="med" len="med"/>
            <a:tailEnd type="none" w="med" len="med"/>
          </a:ln>
        </p:spPr>
        <p:txBody>
          <a:bodyPr lIns="91425" tIns="91425" rIns="91425" bIns="91425" anchor="ctr" anchorCtr="0">
            <a:noAutofit/>
          </a:bodyPr>
          <a:lstStyle/>
          <a:p>
            <a:pPr indent="457200" rtl="0">
              <a:spcBef>
                <a:spcPts val="0"/>
              </a:spcBef>
              <a:buNone/>
            </a:pPr>
            <a:endParaRPr lang="en" sz="3600" cap="small" dirty="0">
              <a:solidFill>
                <a:schemeClr val="accent1"/>
              </a:solidFill>
              <a:latin typeface="Papyrus"/>
              <a:ea typeface="Amatic SC"/>
              <a:cs typeface="Papyrus"/>
              <a:sym typeface="Amatic SC"/>
            </a:endParaRPr>
          </a:p>
        </p:txBody>
      </p:sp>
      <p:sp>
        <p:nvSpPr>
          <p:cNvPr id="89" name="Shape 89"/>
          <p:cNvSpPr/>
          <p:nvPr/>
        </p:nvSpPr>
        <p:spPr>
          <a:xfrm>
            <a:off x="3422300" y="1370550"/>
            <a:ext cx="2160000" cy="574799"/>
          </a:xfrm>
          <a:prstGeom prst="round2DiagRect">
            <a:avLst>
              <a:gd name="adj1" fmla="val 16667"/>
              <a:gd name="adj2" fmla="val 0"/>
            </a:avLst>
          </a:prstGeom>
          <a:solidFill>
            <a:srgbClr val="FFFBF2"/>
          </a:solidFill>
          <a:ln w="19050" cap="flat" cmpd="sng">
            <a:solidFill>
              <a:schemeClr val="dk1"/>
            </a:solidFill>
            <a:prstDash val="solid"/>
            <a:round/>
            <a:headEnd type="none" w="med" len="med"/>
            <a:tailEnd type="none" w="med" len="med"/>
          </a:ln>
        </p:spPr>
        <p:txBody>
          <a:bodyPr lIns="91425" tIns="91425" rIns="91425" bIns="91425" anchor="ctr" anchorCtr="0">
            <a:noAutofit/>
          </a:bodyPr>
          <a:lstStyle/>
          <a:p>
            <a:pPr indent="457200" rtl="0">
              <a:spcBef>
                <a:spcPts val="0"/>
              </a:spcBef>
              <a:buNone/>
            </a:pPr>
            <a:endParaRPr lang="en" sz="3600" cap="small" dirty="0">
              <a:solidFill>
                <a:schemeClr val="accent1"/>
              </a:solidFill>
              <a:latin typeface="Papyrus"/>
              <a:ea typeface="Amatic SC"/>
              <a:cs typeface="Papyrus"/>
              <a:sym typeface="Amatic SC"/>
            </a:endParaRPr>
          </a:p>
        </p:txBody>
      </p:sp>
      <p:sp>
        <p:nvSpPr>
          <p:cNvPr id="91" name="Shape 91"/>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Shape 92"/>
          <p:cNvSpPr txBox="1">
            <a:spLocks noGrp="1"/>
          </p:cNvSpPr>
          <p:nvPr>
            <p:ph type="body" idx="1"/>
          </p:nvPr>
        </p:nvSpPr>
        <p:spPr>
          <a:xfrm>
            <a:off x="250600" y="2124225"/>
            <a:ext cx="2743219" cy="24446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SzPct val="100000"/>
              <a:buFont typeface="Arial"/>
              <a:buChar char="•"/>
            </a:pPr>
            <a:r>
              <a:rPr lang="en" sz="1400" dirty="0">
                <a:latin typeface="Courier New"/>
                <a:cs typeface="Courier New"/>
              </a:rPr>
              <a:t>High school swim will be more serious of a sport.</a:t>
            </a:r>
          </a:p>
          <a:p>
            <a:pPr marL="514350" lvl="0" indent="-285750" rtl="0">
              <a:lnSpc>
                <a:spcPct val="100000"/>
              </a:lnSpc>
              <a:spcBef>
                <a:spcPts val="0"/>
              </a:spcBef>
              <a:spcAft>
                <a:spcPts val="0"/>
              </a:spcAft>
              <a:buSzPct val="100000"/>
              <a:buFont typeface="Arial"/>
              <a:buChar char="•"/>
            </a:pPr>
            <a:r>
              <a:rPr lang="en" sz="1400" dirty="0">
                <a:latin typeface="Courier New"/>
                <a:cs typeface="Courier New"/>
              </a:rPr>
              <a:t>Bring CA swimming together as a unified sport and state.</a:t>
            </a:r>
          </a:p>
        </p:txBody>
      </p:sp>
      <p:sp>
        <p:nvSpPr>
          <p:cNvPr id="93" name="Shape 93"/>
          <p:cNvSpPr txBox="1">
            <a:spLocks noGrp="1"/>
          </p:cNvSpPr>
          <p:nvPr>
            <p:ph type="body" idx="2"/>
          </p:nvPr>
        </p:nvSpPr>
        <p:spPr>
          <a:xfrm>
            <a:off x="3146100" y="2124225"/>
            <a:ext cx="2673299" cy="2444699"/>
          </a:xfrm>
          <a:prstGeom prst="rect">
            <a:avLst/>
          </a:prstGeom>
        </p:spPr>
        <p:txBody>
          <a:bodyPr lIns="91425" tIns="91425" rIns="91425" bIns="91425" anchor="t" anchorCtr="0">
            <a:noAutofit/>
          </a:bodyPr>
          <a:lstStyle/>
          <a:p>
            <a:pPr marL="514350" lvl="0" indent="-285750" rtl="0">
              <a:spcBef>
                <a:spcPts val="0"/>
              </a:spcBef>
              <a:buSzPct val="100000"/>
              <a:buFont typeface="Arial"/>
              <a:buChar char="•"/>
            </a:pPr>
            <a:r>
              <a:rPr lang="en" sz="1400" dirty="0">
                <a:latin typeface="Courier New"/>
                <a:cs typeface="Courier New"/>
              </a:rPr>
              <a:t>Good PR for high school swimming.</a:t>
            </a:r>
          </a:p>
          <a:p>
            <a:pPr marL="514350" lvl="0" indent="-285750" rtl="0">
              <a:spcBef>
                <a:spcPts val="0"/>
              </a:spcBef>
              <a:buSzPct val="100000"/>
              <a:buFont typeface="Arial"/>
              <a:buChar char="•"/>
            </a:pPr>
            <a:r>
              <a:rPr lang="en" sz="1400" dirty="0">
                <a:latin typeface="Courier New"/>
                <a:cs typeface="Courier New"/>
              </a:rPr>
              <a:t>Student Athletes begin to take high school swimming more seriously.</a:t>
            </a:r>
          </a:p>
        </p:txBody>
      </p:sp>
      <p:sp>
        <p:nvSpPr>
          <p:cNvPr id="94" name="Shape 94"/>
          <p:cNvSpPr txBox="1">
            <a:spLocks noGrp="1"/>
          </p:cNvSpPr>
          <p:nvPr>
            <p:ph type="body" idx="3"/>
          </p:nvPr>
        </p:nvSpPr>
        <p:spPr>
          <a:xfrm>
            <a:off x="6041699" y="2124225"/>
            <a:ext cx="2818795" cy="2444699"/>
          </a:xfrm>
          <a:prstGeom prst="rect">
            <a:avLst/>
          </a:prstGeom>
        </p:spPr>
        <p:txBody>
          <a:bodyPr lIns="91425" tIns="91425" rIns="91425" bIns="91425" anchor="t" anchorCtr="0">
            <a:noAutofit/>
          </a:bodyPr>
          <a:lstStyle/>
          <a:p>
            <a:pPr marL="514350" lvl="0" indent="-285750" rtl="0">
              <a:spcBef>
                <a:spcPts val="0"/>
              </a:spcBef>
              <a:buSzPct val="100000"/>
              <a:buFont typeface="Arial"/>
              <a:buChar char="•"/>
            </a:pPr>
            <a:r>
              <a:rPr lang="en" sz="1400" dirty="0">
                <a:latin typeface="Courier New"/>
                <a:cs typeface="Courier New"/>
              </a:rPr>
              <a:t>High school swimming will get a better reputation.</a:t>
            </a:r>
          </a:p>
          <a:p>
            <a:pPr marL="514350" lvl="0" indent="-285750" rtl="0">
              <a:spcBef>
                <a:spcPts val="0"/>
              </a:spcBef>
              <a:buSzPct val="100000"/>
              <a:buFont typeface="Arial"/>
              <a:buChar char="•"/>
            </a:pPr>
            <a:r>
              <a:rPr lang="en" sz="1400" dirty="0">
                <a:latin typeface="Courier New"/>
                <a:cs typeface="Courier New"/>
              </a:rPr>
              <a:t>California will become more prestigious in high school swimming.</a:t>
            </a:r>
          </a:p>
        </p:txBody>
      </p:sp>
      <p:pic>
        <p:nvPicPr>
          <p:cNvPr id="95" name="Shape 95"/>
          <p:cNvPicPr preferRelativeResize="0"/>
          <p:nvPr/>
        </p:nvPicPr>
        <p:blipFill>
          <a:blip r:embed="rId4">
            <a:alphaModFix/>
          </a:blip>
          <a:stretch>
            <a:fillRect/>
          </a:stretch>
        </p:blipFill>
        <p:spPr>
          <a:xfrm>
            <a:off x="6835014" y="4052875"/>
            <a:ext cx="1394586" cy="893325"/>
          </a:xfrm>
          <a:prstGeom prst="rect">
            <a:avLst/>
          </a:prstGeom>
          <a:noFill/>
          <a:ln>
            <a:noFill/>
          </a:ln>
        </p:spPr>
      </p:pic>
      <p:pic>
        <p:nvPicPr>
          <p:cNvPr id="96" name="Shape 96"/>
          <p:cNvPicPr preferRelativeResize="0"/>
          <p:nvPr/>
        </p:nvPicPr>
        <p:blipFill>
          <a:blip r:embed="rId5">
            <a:alphaModFix/>
          </a:blip>
          <a:stretch>
            <a:fillRect/>
          </a:stretch>
        </p:blipFill>
        <p:spPr>
          <a:xfrm>
            <a:off x="729825" y="3922775"/>
            <a:ext cx="1543525" cy="1023425"/>
          </a:xfrm>
          <a:prstGeom prst="rect">
            <a:avLst/>
          </a:prstGeom>
          <a:noFill/>
          <a:ln>
            <a:noFill/>
          </a:ln>
        </p:spPr>
      </p:pic>
      <p:sp>
        <p:nvSpPr>
          <p:cNvPr id="3" name="TextBox 2"/>
          <p:cNvSpPr txBox="1"/>
          <p:nvPr/>
        </p:nvSpPr>
        <p:spPr>
          <a:xfrm>
            <a:off x="501226" y="1340316"/>
            <a:ext cx="2160000" cy="646331"/>
          </a:xfrm>
          <a:prstGeom prst="rect">
            <a:avLst/>
          </a:prstGeom>
          <a:noFill/>
        </p:spPr>
        <p:txBody>
          <a:bodyPr wrap="square" rtlCol="0">
            <a:spAutoFit/>
          </a:bodyPr>
          <a:lstStyle/>
          <a:p>
            <a:pPr algn="ctr"/>
            <a:r>
              <a:rPr lang="en-US" sz="3600" b="1" cap="small" dirty="0" smtClean="0">
                <a:latin typeface="Papyrus"/>
                <a:cs typeface="Papyrus"/>
              </a:rPr>
              <a:t>Needs</a:t>
            </a:r>
            <a:endParaRPr lang="en-US" sz="3600" b="1" cap="small" dirty="0">
              <a:latin typeface="Papyrus"/>
              <a:cs typeface="Papyrus"/>
            </a:endParaRPr>
          </a:p>
        </p:txBody>
      </p:sp>
      <p:sp>
        <p:nvSpPr>
          <p:cNvPr id="15" name="TextBox 14"/>
          <p:cNvSpPr txBox="1"/>
          <p:nvPr/>
        </p:nvSpPr>
        <p:spPr>
          <a:xfrm>
            <a:off x="3422300" y="1325402"/>
            <a:ext cx="2160000" cy="646331"/>
          </a:xfrm>
          <a:prstGeom prst="rect">
            <a:avLst/>
          </a:prstGeom>
          <a:noFill/>
        </p:spPr>
        <p:txBody>
          <a:bodyPr wrap="square" rtlCol="0">
            <a:spAutoFit/>
          </a:bodyPr>
          <a:lstStyle/>
          <a:p>
            <a:pPr algn="ctr"/>
            <a:r>
              <a:rPr lang="en-US" sz="3600" b="1" cap="small" dirty="0" smtClean="0">
                <a:latin typeface="Papyrus"/>
                <a:cs typeface="Papyrus"/>
              </a:rPr>
              <a:t>Logic</a:t>
            </a:r>
            <a:endParaRPr lang="en-US" sz="3600" b="1" cap="small" dirty="0">
              <a:latin typeface="Papyrus"/>
              <a:cs typeface="Papyrus"/>
            </a:endParaRPr>
          </a:p>
        </p:txBody>
      </p:sp>
      <p:sp>
        <p:nvSpPr>
          <p:cNvPr id="16" name="TextBox 15"/>
          <p:cNvSpPr txBox="1"/>
          <p:nvPr/>
        </p:nvSpPr>
        <p:spPr>
          <a:xfrm>
            <a:off x="6345082" y="1355433"/>
            <a:ext cx="2160000" cy="646331"/>
          </a:xfrm>
          <a:prstGeom prst="rect">
            <a:avLst/>
          </a:prstGeom>
          <a:noFill/>
        </p:spPr>
        <p:txBody>
          <a:bodyPr wrap="square" rtlCol="0">
            <a:spAutoFit/>
          </a:bodyPr>
          <a:lstStyle/>
          <a:p>
            <a:pPr algn="ctr"/>
            <a:r>
              <a:rPr lang="en-US" sz="3600" b="1" cap="small" dirty="0" smtClean="0">
                <a:latin typeface="Papyrus"/>
                <a:cs typeface="Papyrus"/>
              </a:rPr>
              <a:t>Benefit</a:t>
            </a:r>
            <a:endParaRPr lang="en-US" sz="3600" b="1" cap="small" dirty="0">
              <a:latin typeface="Papyrus"/>
              <a:cs typeface="Papyru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11700" y="1381075"/>
            <a:ext cx="4268999"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High school swimming is not taken seriously in California</a:t>
            </a:r>
          </a:p>
          <a:p>
            <a:pPr marL="514350" lvl="0" indent="-285750" rtl="0">
              <a:lnSpc>
                <a:spcPct val="100000"/>
              </a:lnSpc>
              <a:spcBef>
                <a:spcPts val="0"/>
              </a:spcBef>
              <a:spcAft>
                <a:spcPts val="0"/>
              </a:spcAft>
              <a:buFont typeface="Arial"/>
              <a:buChar char="•"/>
            </a:pPr>
            <a:r>
              <a:rPr lang="en" dirty="0">
                <a:latin typeface="Courier New"/>
                <a:cs typeface="Courier New"/>
              </a:rPr>
              <a:t>Many will not go to States because of club swimming</a:t>
            </a:r>
          </a:p>
          <a:p>
            <a:pPr marL="514350" lvl="0" indent="-285750" rtl="0">
              <a:lnSpc>
                <a:spcPct val="100000"/>
              </a:lnSpc>
              <a:spcBef>
                <a:spcPts val="0"/>
              </a:spcBef>
              <a:spcAft>
                <a:spcPts val="0"/>
              </a:spcAft>
              <a:buFont typeface="Arial"/>
              <a:buChar char="•"/>
            </a:pPr>
            <a:r>
              <a:rPr lang="en" dirty="0">
                <a:latin typeface="Courier New"/>
                <a:cs typeface="Courier New"/>
              </a:rPr>
              <a:t>A longer high school season means a shorter long course season</a:t>
            </a:r>
          </a:p>
        </p:txBody>
      </p:sp>
      <p:sp>
        <p:nvSpPr>
          <p:cNvPr id="102" name="Shape 102"/>
          <p:cNvSpPr txBox="1">
            <a:spLocks noGrp="1"/>
          </p:cNvSpPr>
          <p:nvPr>
            <p:ph type="title"/>
          </p:nvPr>
        </p:nvSpPr>
        <p:spPr>
          <a:xfrm>
            <a:off x="0" y="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b="0" cap="small" dirty="0">
                <a:latin typeface="Papyrus Condensed"/>
                <a:cs typeface="Papyrus Condensed"/>
              </a:rPr>
              <a:t>	</a:t>
            </a:r>
            <a:r>
              <a:rPr lang="en" b="0" cap="small" dirty="0" smtClean="0">
                <a:latin typeface="Papyrus Condensed"/>
                <a:cs typeface="Papyrus Condensed"/>
              </a:rPr>
              <a:t>What’s </a:t>
            </a:r>
            <a:r>
              <a:rPr lang="en" b="0" cap="small" dirty="0">
                <a:latin typeface="Papyrus Condensed"/>
                <a:cs typeface="Papyrus Condensed"/>
              </a:rPr>
              <a:t>The Problem?</a:t>
            </a:r>
          </a:p>
        </p:txBody>
      </p:sp>
      <p:sp>
        <p:nvSpPr>
          <p:cNvPr id="103" name="Shape 103"/>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04" name="Shape 104"/>
          <p:cNvPicPr preferRelativeResize="0"/>
          <p:nvPr/>
        </p:nvPicPr>
        <p:blipFill>
          <a:blip r:embed="rId3">
            <a:alphaModFix/>
          </a:blip>
          <a:stretch>
            <a:fillRect/>
          </a:stretch>
        </p:blipFill>
        <p:spPr>
          <a:xfrm>
            <a:off x="5155342" y="1507725"/>
            <a:ext cx="3289157" cy="2782087"/>
          </a:xfrm>
          <a:prstGeom prst="rect">
            <a:avLst/>
          </a:prstGeom>
          <a:noFill/>
          <a:ln>
            <a:noFill/>
          </a:ln>
        </p:spPr>
      </p:pic>
      <p:sp>
        <p:nvSpPr>
          <p:cNvPr id="6" name="Shape 118"/>
          <p:cNvSpPr txBox="1">
            <a:spLocks/>
          </p:cNvSpPr>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accent1"/>
              </a:buClr>
              <a:buSzPct val="100000"/>
              <a:buFont typeface="Amatic SC"/>
              <a:buNone/>
              <a:defRPr sz="4200" b="1" i="0" u="none" strike="noStrike" cap="none" baseline="0">
                <a:solidFill>
                  <a:schemeClr val="accent1"/>
                </a:solidFill>
                <a:latin typeface="Amatic SC"/>
                <a:ea typeface="Amatic SC"/>
                <a:cs typeface="Amatic SC"/>
                <a:sym typeface="Amatic SC"/>
                <a:rtl val="0"/>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pPr indent="457200"/>
            <a:r>
              <a:rPr lang="en-US" b="0" cap="small" dirty="0" smtClean="0">
                <a:latin typeface="Papyrus Condensed"/>
                <a:cs typeface="Papyrus Condensed"/>
              </a:rPr>
              <a:t>What’s The Problem</a:t>
            </a:r>
            <a:r>
              <a:rPr lang="en" b="0" cap="small" dirty="0" smtClean="0">
                <a:latin typeface="Papyrus Condensed"/>
                <a:cs typeface="Papyrus Condensed"/>
              </a:rPr>
              <a:t>?</a:t>
            </a:r>
            <a:endParaRPr lang="en" b="0" cap="small" dirty="0">
              <a:latin typeface="Papyrus Condensed"/>
              <a:cs typeface="Papyrus Condensed"/>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4527925" y="1228675"/>
            <a:ext cx="4304400"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Change the high school swim season.</a:t>
            </a:r>
          </a:p>
          <a:p>
            <a:pPr marL="971550" lvl="1" indent="-285750" rtl="0">
              <a:lnSpc>
                <a:spcPct val="100000"/>
              </a:lnSpc>
              <a:spcBef>
                <a:spcPts val="0"/>
              </a:spcBef>
              <a:spcAft>
                <a:spcPts val="0"/>
              </a:spcAft>
              <a:buFont typeface="Arial"/>
              <a:buChar char="•"/>
            </a:pPr>
            <a:r>
              <a:rPr lang="en" dirty="0">
                <a:latin typeface="Courier New"/>
                <a:cs typeface="Courier New"/>
              </a:rPr>
              <a:t>Fall Pre-Season, Winter Main Season</a:t>
            </a:r>
          </a:p>
          <a:p>
            <a:pPr marL="971550" lvl="1" indent="-285750" rtl="0">
              <a:lnSpc>
                <a:spcPct val="100000"/>
              </a:lnSpc>
              <a:spcBef>
                <a:spcPts val="0"/>
              </a:spcBef>
              <a:spcAft>
                <a:spcPts val="0"/>
              </a:spcAft>
              <a:buFont typeface="Arial"/>
              <a:buChar char="•"/>
            </a:pPr>
            <a:r>
              <a:rPr lang="en" dirty="0">
                <a:latin typeface="Courier New"/>
                <a:cs typeface="Courier New"/>
              </a:rPr>
              <a:t>Water Polo (men and women) becomes a Spring sport</a:t>
            </a:r>
          </a:p>
          <a:p>
            <a:pPr marL="514350" lvl="0" indent="-285750" rtl="0">
              <a:lnSpc>
                <a:spcPct val="100000"/>
              </a:lnSpc>
              <a:spcBef>
                <a:spcPts val="0"/>
              </a:spcBef>
              <a:spcAft>
                <a:spcPts val="0"/>
              </a:spcAft>
              <a:buFont typeface="Arial"/>
              <a:buChar char="•"/>
            </a:pPr>
            <a:r>
              <a:rPr lang="en" dirty="0">
                <a:latin typeface="Courier New"/>
                <a:cs typeface="Courier New"/>
              </a:rPr>
              <a:t>High School swimming will become a more prestigious season than it once was</a:t>
            </a:r>
          </a:p>
        </p:txBody>
      </p:sp>
      <p:sp>
        <p:nvSpPr>
          <p:cNvPr id="110" name="Shape 110"/>
          <p:cNvSpPr txBox="1">
            <a:spLocks noGrp="1"/>
          </p:cNvSpPr>
          <p:nvPr>
            <p:ph type="title"/>
          </p:nvPr>
        </p:nvSpPr>
        <p:spPr>
          <a:xfrm>
            <a:off x="0" y="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b="0" cap="small" dirty="0">
                <a:latin typeface="Papyrus Condensed"/>
                <a:cs typeface="Papyrus Condensed"/>
              </a:rPr>
              <a:t> </a:t>
            </a:r>
            <a:r>
              <a:rPr lang="en" b="0" cap="small" dirty="0" smtClean="0">
                <a:latin typeface="Papyrus Condensed"/>
                <a:cs typeface="Papyrus Condensed"/>
              </a:rPr>
              <a:t>What </a:t>
            </a:r>
            <a:r>
              <a:rPr lang="en" b="0" cap="small" dirty="0">
                <a:latin typeface="Papyrus Condensed"/>
                <a:cs typeface="Papyrus Condensed"/>
              </a:rPr>
              <a:t>Do We Do?</a:t>
            </a:r>
          </a:p>
        </p:txBody>
      </p:sp>
      <p:sp>
        <p:nvSpPr>
          <p:cNvPr id="111" name="Shape 111"/>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12" name="Shape 112"/>
          <p:cNvPicPr preferRelativeResize="0"/>
          <p:nvPr/>
        </p:nvPicPr>
        <p:blipFill>
          <a:blip r:embed="rId3">
            <a:alphaModFix/>
          </a:blip>
          <a:stretch>
            <a:fillRect/>
          </a:stretch>
        </p:blipFill>
        <p:spPr>
          <a:xfrm>
            <a:off x="246525" y="1605355"/>
            <a:ext cx="4183750" cy="2372650"/>
          </a:xfrm>
          <a:prstGeom prst="rect">
            <a:avLst/>
          </a:prstGeom>
          <a:noFill/>
          <a:ln>
            <a:noFill/>
          </a:ln>
        </p:spPr>
      </p:pic>
      <p:sp>
        <p:nvSpPr>
          <p:cNvPr id="6" name="Shape 118"/>
          <p:cNvSpPr txBox="1">
            <a:spLocks/>
          </p:cNvSpPr>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accent1"/>
              </a:buClr>
              <a:buSzPct val="100000"/>
              <a:buFont typeface="Amatic SC"/>
              <a:buNone/>
              <a:defRPr sz="4200" b="1" i="0" u="none" strike="noStrike" cap="none" baseline="0">
                <a:solidFill>
                  <a:schemeClr val="accent1"/>
                </a:solidFill>
                <a:latin typeface="Amatic SC"/>
                <a:ea typeface="Amatic SC"/>
                <a:cs typeface="Amatic SC"/>
                <a:sym typeface="Amatic SC"/>
                <a:rtl val="0"/>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pPr indent="457200"/>
            <a:r>
              <a:rPr lang="en-US" b="0" cap="small" dirty="0" smtClean="0">
                <a:latin typeface="Papyrus Condensed"/>
                <a:cs typeface="Papyrus Condensed"/>
              </a:rPr>
              <a:t>What Do We Do?</a:t>
            </a:r>
            <a:endParaRPr lang="en" b="0" cap="small" dirty="0">
              <a:latin typeface="Papyrus Condensed"/>
              <a:cs typeface="Papyrus Condensed"/>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159300" y="1304875"/>
            <a:ext cx="4407900" cy="3340199"/>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Make sure every CIF section is on board with a state meet and changing the swim and water polo seasons.</a:t>
            </a:r>
          </a:p>
          <a:p>
            <a:pPr marL="514350" marR="0" lvl="0" indent="-285750" algn="l" rtl="0">
              <a:lnSpc>
                <a:spcPct val="100000"/>
              </a:lnSpc>
              <a:spcBef>
                <a:spcPts val="0"/>
              </a:spcBef>
              <a:spcAft>
                <a:spcPts val="0"/>
              </a:spcAft>
              <a:buClr>
                <a:schemeClr val="dk2"/>
              </a:buClr>
              <a:buSzPct val="100000"/>
              <a:buFont typeface="Arial"/>
              <a:buChar char="•"/>
            </a:pPr>
            <a:r>
              <a:rPr lang="en" dirty="0">
                <a:latin typeface="Courier New"/>
                <a:cs typeface="Courier New"/>
              </a:rPr>
              <a:t>Talk with Stanford University about renting their pool for States.</a:t>
            </a:r>
          </a:p>
          <a:p>
            <a:pPr marL="971550" marR="0" lvl="1" indent="-285750" algn="l" rtl="0">
              <a:lnSpc>
                <a:spcPct val="100000"/>
              </a:lnSpc>
              <a:spcBef>
                <a:spcPts val="0"/>
              </a:spcBef>
              <a:spcAft>
                <a:spcPts val="0"/>
              </a:spcAft>
              <a:buFont typeface="Arial"/>
              <a:buChar char="•"/>
            </a:pPr>
            <a:r>
              <a:rPr lang="en" dirty="0">
                <a:latin typeface="Courier New"/>
                <a:cs typeface="Courier New"/>
              </a:rPr>
              <a:t>Avery Aquatic Center is one of the fastest pools in the nation.</a:t>
            </a:r>
          </a:p>
        </p:txBody>
      </p:sp>
      <p:sp>
        <p:nvSpPr>
          <p:cNvPr id="118" name="Shape 118"/>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How Do We Do It?</a:t>
            </a:r>
          </a:p>
        </p:txBody>
      </p:sp>
      <p:sp>
        <p:nvSpPr>
          <p:cNvPr id="119" name="Shape 119"/>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20" name="Shape 120"/>
          <p:cNvPicPr preferRelativeResize="0"/>
          <p:nvPr/>
        </p:nvPicPr>
        <p:blipFill>
          <a:blip r:embed="rId3">
            <a:alphaModFix/>
          </a:blip>
          <a:stretch>
            <a:fillRect/>
          </a:stretch>
        </p:blipFill>
        <p:spPr>
          <a:xfrm>
            <a:off x="4567201" y="1230426"/>
            <a:ext cx="2774422" cy="1928687"/>
          </a:xfrm>
          <a:prstGeom prst="rect">
            <a:avLst/>
          </a:prstGeom>
          <a:noFill/>
          <a:ln>
            <a:noFill/>
          </a:ln>
        </p:spPr>
      </p:pic>
      <p:pic>
        <p:nvPicPr>
          <p:cNvPr id="121" name="Shape 121"/>
          <p:cNvPicPr preferRelativeResize="0"/>
          <p:nvPr/>
        </p:nvPicPr>
        <p:blipFill>
          <a:blip r:embed="rId4">
            <a:alphaModFix/>
          </a:blip>
          <a:stretch>
            <a:fillRect/>
          </a:stretch>
        </p:blipFill>
        <p:spPr>
          <a:xfrm>
            <a:off x="5074775" y="3277475"/>
            <a:ext cx="3883300" cy="1449625"/>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4587100" y="1228675"/>
            <a:ext cx="4379237" cy="37716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Font typeface="Arial"/>
              <a:buChar char="•"/>
            </a:pPr>
            <a:r>
              <a:rPr lang="en" dirty="0">
                <a:latin typeface="Courier New"/>
                <a:cs typeface="Courier New"/>
              </a:rPr>
              <a:t>Need a Support Campaign</a:t>
            </a:r>
          </a:p>
          <a:p>
            <a:pPr marL="971550" lvl="1" indent="-285750" rtl="0">
              <a:lnSpc>
                <a:spcPct val="100000"/>
              </a:lnSpc>
              <a:spcBef>
                <a:spcPts val="0"/>
              </a:spcBef>
              <a:spcAft>
                <a:spcPts val="0"/>
              </a:spcAft>
              <a:buFont typeface="Arial"/>
              <a:buChar char="•"/>
            </a:pPr>
            <a:r>
              <a:rPr lang="en" dirty="0">
                <a:latin typeface="Courier New"/>
                <a:cs typeface="Courier New"/>
              </a:rPr>
              <a:t>Get proposal accepted and begin preparations for the changes.</a:t>
            </a:r>
          </a:p>
          <a:p>
            <a:pPr marL="514350" lvl="0" indent="-285750" rtl="0">
              <a:lnSpc>
                <a:spcPct val="100000"/>
              </a:lnSpc>
              <a:spcBef>
                <a:spcPts val="0"/>
              </a:spcBef>
              <a:spcAft>
                <a:spcPts val="0"/>
              </a:spcAft>
              <a:buFont typeface="Arial"/>
              <a:buChar char="•"/>
            </a:pPr>
            <a:r>
              <a:rPr lang="en" dirty="0">
                <a:latin typeface="Courier New"/>
                <a:cs typeface="Courier New"/>
              </a:rPr>
              <a:t>Use “Wine and Dine” tactic to gain support and show the benefits of these changes.</a:t>
            </a:r>
          </a:p>
        </p:txBody>
      </p:sp>
      <p:sp>
        <p:nvSpPr>
          <p:cNvPr id="127" name="Shape 127"/>
          <p:cNvSpPr txBox="1">
            <a:spLocks noGrp="1"/>
          </p:cNvSpPr>
          <p:nvPr>
            <p:ph type="title"/>
          </p:nvPr>
        </p:nvSpPr>
        <p:spPr>
          <a:xfrm>
            <a:off x="0" y="-5550"/>
            <a:ext cx="9144000" cy="1093800"/>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b" anchorCtr="0">
            <a:noAutofit/>
          </a:bodyPr>
          <a:lstStyle/>
          <a:p>
            <a:pPr lvl="0" indent="457200" rtl="0">
              <a:spcBef>
                <a:spcPts val="0"/>
              </a:spcBef>
              <a:buNone/>
            </a:pPr>
            <a:r>
              <a:rPr lang="en" b="0" cap="small" dirty="0">
                <a:latin typeface="Papyrus Condensed"/>
                <a:cs typeface="Papyrus Condensed"/>
              </a:rPr>
              <a:t>How Do We Do It?</a:t>
            </a:r>
          </a:p>
        </p:txBody>
      </p:sp>
      <p:sp>
        <p:nvSpPr>
          <p:cNvPr id="128" name="Shape 128"/>
          <p:cNvSpPr/>
          <p:nvPr/>
        </p:nvSpPr>
        <p:spPr>
          <a:xfrm>
            <a:off x="0" y="4946200"/>
            <a:ext cx="9144000" cy="202799"/>
          </a:xfrm>
          <a:prstGeom prst="rect">
            <a:avLst/>
          </a:prstGeom>
          <a:solidFill>
            <a:schemeClr val="dk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29" name="Shape 129"/>
          <p:cNvPicPr preferRelativeResize="0"/>
          <p:nvPr/>
        </p:nvPicPr>
        <p:blipFill>
          <a:blip r:embed="rId3">
            <a:alphaModFix/>
          </a:blip>
          <a:stretch>
            <a:fillRect/>
          </a:stretch>
        </p:blipFill>
        <p:spPr>
          <a:xfrm>
            <a:off x="292525" y="1762075"/>
            <a:ext cx="3589825" cy="3141100"/>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2819</Words>
  <Application>Microsoft Macintosh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Amatic SC</vt:lpstr>
      <vt:lpstr>Source Code Pro</vt:lpstr>
      <vt:lpstr>beach-day</vt:lpstr>
      <vt:lpstr>California State High School Swimming</vt:lpstr>
      <vt:lpstr>Mission Statement</vt:lpstr>
      <vt:lpstr>Vision</vt:lpstr>
      <vt:lpstr>  Outline</vt:lpstr>
      <vt:lpstr>Needs, Logic, Benefit</vt:lpstr>
      <vt:lpstr> What’s The Problem?</vt:lpstr>
      <vt:lpstr> What Do We Do?</vt:lpstr>
      <vt:lpstr>How Do We Do It?</vt:lpstr>
      <vt:lpstr>How Do We Do It?</vt:lpstr>
      <vt:lpstr>Wine and Dine -- San Francisco</vt:lpstr>
      <vt:lpstr>Wine and Dine -- More</vt:lpstr>
      <vt:lpstr>The Event</vt:lpstr>
      <vt:lpstr>Qualifying Times</vt:lpstr>
      <vt:lpstr>Statistics Of The Meet</vt:lpstr>
      <vt:lpstr>Budget</vt:lpstr>
      <vt:lpstr>Timeline</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State High School Swimming</dc:title>
  <cp:lastModifiedBy>Kaitlynn Prescott</cp:lastModifiedBy>
  <cp:revision>6</cp:revision>
  <dcterms:modified xsi:type="dcterms:W3CDTF">2015-12-10T18:47:19Z</dcterms:modified>
</cp:coreProperties>
</file>