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2" r:id="rId1"/>
  </p:sldMasterIdLst>
  <p:notesMasterIdLst>
    <p:notesMasterId r:id="rId4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305" r:id="rId21"/>
    <p:sldId id="306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7" r:id="rId30"/>
    <p:sldId id="297" r:id="rId31"/>
    <p:sldId id="301" r:id="rId32"/>
    <p:sldId id="302" r:id="rId33"/>
    <p:sldId id="303" r:id="rId34"/>
    <p:sldId id="304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4"/>
    <p:restoredTop sz="93790"/>
  </p:normalViewPr>
  <p:slideViewPr>
    <p:cSldViewPr snapToGrid="0" snapToObjects="1">
      <p:cViewPr>
        <p:scale>
          <a:sx n="110" d="100"/>
          <a:sy n="110" d="100"/>
        </p:scale>
        <p:origin x="664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84297B-F457-4A7E-B62D-C7549F1A0E0A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7EF2B2-D7B7-47A3-8654-D4E43C2D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7FA3C05-BB98-5844-86FA-C4761B34A74C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B686ADB-7F17-3E4A-9780-857A9F93A5E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41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CBCB2FC-3D75-DC44-8A2C-5DDC5E48DBA3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89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C99492D-B0D7-C44C-B28F-3D32DAE72BC3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6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067-237B-4AE8-822B-93DBC2564FB0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28-71AF-4071-849F-720FEF1C7BA8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0671-C9FD-4A14-98E1-B2E401ABBDC2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71765FD3-CD7B-9C4E-BA65-AB0305C619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29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D8708C82-28F2-B245-8326-3A2DA452D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59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7772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62388"/>
            <a:ext cx="7772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9BDC49A1-E945-854C-A086-EC5607FBE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63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B8A3-E2B5-4602-A694-EDCFD58D96BD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6D-C133-4A9F-815B-F9FB9C0C9710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125-770D-44B2-86E5-23E316FF9FCF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8E3E-E837-4020-BB3B-E6CD0CFFFE42}" type="datetime1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E29-AC3D-4DD6-A5C6-C7996D9ED7B2}" type="datetime1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3D71-C2C0-4B3A-AE02-7C7DCAEC78A8}" type="datetime1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37C-A70A-41CC-B5B4-A92A168C9AF6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EE8D-6176-4D0B-8B9B-DEE7166EB3B5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8A3D-78E3-42CD-9B01-BF5239FD7B20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</a:t>
            </a:r>
            <a:r>
              <a:rPr lang="en-US" dirty="0" smtClean="0"/>
              <a:t>Programming</a:t>
            </a:r>
          </a:p>
          <a:p>
            <a:r>
              <a:rPr lang="en-US" dirty="0"/>
              <a:t>CPU Design &amp; </a:t>
            </a:r>
            <a:r>
              <a:rPr lang="en-US" dirty="0" smtClean="0"/>
              <a:t>Organizatio</a:t>
            </a:r>
            <a:r>
              <a:rPr lang="en-US" dirty="0"/>
              <a:t>n</a:t>
            </a:r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Damopoulos</a:t>
            </a:r>
            <a:endParaRPr lang="en-US" dirty="0" smtClean="0"/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endParaRPr lang="en-US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550" y="1221580"/>
            <a:ext cx="5476918" cy="49553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only gets so small </a:t>
            </a:r>
          </a:p>
          <a:p>
            <a:endParaRPr lang="en-US" dirty="0"/>
          </a:p>
          <a:p>
            <a:r>
              <a:rPr lang="en-US" dirty="0"/>
              <a:t>Transistors have been getting smaller and smaller but eventually the laws of physics will make it impossible to go any smaller </a:t>
            </a:r>
          </a:p>
          <a:p>
            <a:endParaRPr lang="en-US" dirty="0"/>
          </a:p>
          <a:p>
            <a:r>
              <a:rPr lang="en-US" dirty="0"/>
              <a:t>Current architectures sit at generally 14 nanometer </a:t>
            </a:r>
          </a:p>
          <a:p>
            <a:endParaRPr lang="en-US" dirty="0"/>
          </a:p>
          <a:p>
            <a:r>
              <a:rPr lang="en-US" dirty="0"/>
              <a:t>Past generations were 32 and 22 and not 14 nanometer, getting closer to the wall of 5 nm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5894" y="-243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3524" y="-208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 charset="0"/>
              </a:rPr>
              <a:t>What do we do?</a:t>
            </a:r>
            <a:br>
              <a:rPr lang="en-US" dirty="0">
                <a:solidFill>
                  <a:srgbClr val="FFFFFF"/>
                </a:solidFill>
                <a:latin typeface="Roboto" charset="0"/>
              </a:rPr>
            </a:b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410" y="3391382"/>
            <a:ext cx="2629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do we do?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Extreme </a:t>
            </a:r>
            <a:r>
              <a:rPr lang="en-US" dirty="0" smtClean="0"/>
              <a:t>to the Future</a:t>
            </a:r>
            <a:endParaRPr lang="en-US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550" y="1221580"/>
            <a:ext cx="5476918" cy="4955384"/>
          </a:xfrm>
        </p:spPr>
        <p:txBody>
          <a:bodyPr>
            <a:normAutofit/>
          </a:bodyPr>
          <a:lstStyle/>
          <a:p>
            <a:r>
              <a:rPr lang="en-US" dirty="0" err="1"/>
              <a:t>Spintronics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relying on electron charge, rely </a:t>
            </a:r>
            <a:r>
              <a:rPr lang="en-US" dirty="0" smtClean="0"/>
              <a:t>on </a:t>
            </a:r>
            <a:r>
              <a:rPr lang="en-US" dirty="0"/>
              <a:t>spin direction of electrons </a:t>
            </a:r>
          </a:p>
          <a:p>
            <a:pPr lvl="1"/>
            <a:r>
              <a:rPr lang="en-US" dirty="0" smtClean="0"/>
              <a:t>Much </a:t>
            </a:r>
            <a:r>
              <a:rPr lang="en-US" dirty="0"/>
              <a:t>more energy efficient and would </a:t>
            </a:r>
            <a:r>
              <a:rPr lang="en-US" dirty="0" smtClean="0"/>
              <a:t>make </a:t>
            </a:r>
            <a:r>
              <a:rPr lang="en-US" dirty="0"/>
              <a:t>cooler CPU’s </a:t>
            </a:r>
          </a:p>
          <a:p>
            <a:pPr lvl="1"/>
            <a:endParaRPr lang="en-US" dirty="0"/>
          </a:p>
          <a:p>
            <a:r>
              <a:rPr lang="en-US" dirty="0" smtClean="0"/>
              <a:t>Quantum </a:t>
            </a:r>
            <a:r>
              <a:rPr lang="en-US" dirty="0"/>
              <a:t>Computer </a:t>
            </a:r>
          </a:p>
          <a:p>
            <a:pPr lvl="1"/>
            <a:r>
              <a:rPr lang="en-US" dirty="0" smtClean="0"/>
              <a:t>Extremely </a:t>
            </a:r>
            <a:r>
              <a:rPr lang="en-US" dirty="0"/>
              <a:t>trivial at the current time BUT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theory would exponentially speed up </a:t>
            </a:r>
            <a:r>
              <a:rPr lang="en-US" dirty="0" smtClean="0"/>
              <a:t>certain </a:t>
            </a:r>
            <a:r>
              <a:rPr lang="en-US" dirty="0"/>
              <a:t>calculation </a:t>
            </a:r>
          </a:p>
          <a:p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5894" y="-243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3524" y="-208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Little Man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06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524000"/>
            <a:ext cx="7086600" cy="463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86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Cycle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000080"/>
                </a:solidFill>
              </a:rPr>
              <a:t>Fetch</a:t>
            </a:r>
            <a:r>
              <a:rPr lang="en-US" altLang="en-US"/>
              <a:t>: Little Man finds out what instruction he is to execute</a:t>
            </a:r>
          </a:p>
          <a:p>
            <a:pPr eaLnBrk="1" hangingPunct="1"/>
            <a:r>
              <a:rPr lang="en-US" altLang="en-US" i="1">
                <a:solidFill>
                  <a:srgbClr val="000080"/>
                </a:solidFill>
              </a:rPr>
              <a:t>Execute</a:t>
            </a:r>
            <a:r>
              <a:rPr lang="en-US" altLang="en-US"/>
              <a:t>:  Little Man performs the work.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37904" y="2855418"/>
            <a:ext cx="3276600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ahoma" charset="0"/>
              </a:rPr>
              <a:t>Little Man reads the address from the location counter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37904" y="4781873"/>
            <a:ext cx="3276600" cy="155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altLang="en-US" sz="2400" dirty="0">
                <a:solidFill>
                  <a:schemeClr val="tx2"/>
                </a:solidFill>
                <a:latin typeface="Tahoma" charset="0"/>
              </a:rPr>
              <a:t> He walks over to the mailbox that corresponds to the  location counter</a:t>
            </a:r>
          </a:p>
        </p:txBody>
      </p:sp>
      <p:pic>
        <p:nvPicPr>
          <p:cNvPr id="8" name="Picture 10" descr="c06f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0" b="32655"/>
          <a:stretch>
            <a:fillRect/>
          </a:stretch>
        </p:blipFill>
        <p:spPr>
          <a:xfrm>
            <a:off x="1156504" y="3202894"/>
            <a:ext cx="3276600" cy="3157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11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Fetch, </a:t>
            </a:r>
            <a:r>
              <a:rPr lang="en-US" altLang="en-US" sz="2800"/>
              <a:t>cont.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029200" y="1981200"/>
            <a:ext cx="3276600" cy="2830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And reads the number on the slip of paper (he puts the slip back in case he needs to read it again later)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>
              <a:solidFill>
                <a:schemeClr val="tx2"/>
              </a:solidFill>
              <a:latin typeface="Tahoma" charset="0"/>
            </a:endParaRPr>
          </a:p>
        </p:txBody>
      </p:sp>
      <p:pic>
        <p:nvPicPr>
          <p:cNvPr id="2560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95463"/>
            <a:ext cx="3886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9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8" t="22322" b="43782"/>
          <a:stretch>
            <a:fillRect/>
          </a:stretch>
        </p:blipFill>
        <p:spPr>
          <a:xfrm>
            <a:off x="4953000" y="3581400"/>
            <a:ext cx="3657600" cy="2652713"/>
          </a:xfrm>
          <a:noFill/>
        </p:spPr>
      </p:pic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Execute Portion</a:t>
            </a:r>
          </a:p>
        </p:txBody>
      </p:sp>
      <p:pic>
        <p:nvPicPr>
          <p:cNvPr id="26629" name="Picture 7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 b="68011"/>
          <a:stretch>
            <a:fillRect/>
          </a:stretch>
        </p:blipFill>
        <p:spPr>
          <a:xfrm>
            <a:off x="914400" y="1563688"/>
            <a:ext cx="3657600" cy="2398712"/>
          </a:xfrm>
          <a:noFill/>
        </p:spPr>
      </p:pic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4191000" y="2438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ahoma" charset="0"/>
            </a:endParaRP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4495800" y="1828800"/>
            <a:ext cx="35814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The Little Man goes to the mailbox address specified in the instruction he just fetched.</a:t>
            </a: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1219200" y="4343400"/>
            <a:ext cx="37338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He reads the number in that mailbox (he remembers to replace it in case he needs it later).</a:t>
            </a: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5029200" y="4267200"/>
            <a:ext cx="22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4876800" y="4191000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346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Execute, cont. </a:t>
            </a:r>
          </a:p>
        </p:txBody>
      </p:sp>
      <p:pic>
        <p:nvPicPr>
          <p:cNvPr id="28676" name="Picture 10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4" r="54681" b="19186"/>
          <a:stretch>
            <a:fillRect/>
          </a:stretch>
        </p:blipFill>
        <p:spPr>
          <a:xfrm>
            <a:off x="914400" y="1524000"/>
            <a:ext cx="3886200" cy="2798763"/>
          </a:xfrm>
          <a:noFill/>
        </p:spPr>
      </p:pic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953000" y="2133600"/>
            <a:ext cx="35814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He walks over to the calculator and punches the number in.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838200" y="4648200"/>
            <a:ext cx="38100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80"/>
                </a:solidFill>
                <a:latin typeface="Tahoma" charset="0"/>
              </a:rPr>
              <a:t>4.</a:t>
            </a:r>
            <a:r>
              <a:rPr lang="en-US" alt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Tahoma" charset="0"/>
              </a:rPr>
              <a:t>He walks over to the location counter and clicks it, which gets him ready to fetch the next instruction.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4724400" y="4953000"/>
            <a:ext cx="381000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600"/>
              <a:t>   </a:t>
            </a:r>
          </a:p>
        </p:txBody>
      </p:sp>
      <p:pic>
        <p:nvPicPr>
          <p:cNvPr id="28680" name="Picture 12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9" t="65916"/>
          <a:stretch>
            <a:fillRect/>
          </a:stretch>
        </p:blipFill>
        <p:spPr>
          <a:xfrm>
            <a:off x="4800600" y="3630613"/>
            <a:ext cx="3962400" cy="2578100"/>
          </a:xfrm>
          <a:noFill/>
        </p:spPr>
      </p:pic>
      <p:sp>
        <p:nvSpPr>
          <p:cNvPr id="28681" name="Rectangle 14"/>
          <p:cNvSpPr>
            <a:spLocks noChangeArrowheads="1"/>
          </p:cNvSpPr>
          <p:nvPr/>
        </p:nvSpPr>
        <p:spPr bwMode="auto">
          <a:xfrm>
            <a:off x="4953000" y="51816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298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Address vs. Content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6200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Addresses are consecutive starting at 00 and ending at 99</a:t>
            </a:r>
          </a:p>
          <a:p>
            <a:pPr eaLnBrk="1" hangingPunct="1"/>
            <a:r>
              <a:rPr lang="en-US" altLang="en-US" sz="2800"/>
              <a:t>Content may be</a:t>
            </a:r>
          </a:p>
          <a:p>
            <a:pPr lvl="1" eaLnBrk="1" hangingPunct="1"/>
            <a:r>
              <a:rPr lang="en-US" altLang="en-US" sz="2400"/>
              <a:t>Data, a three digit number, or</a:t>
            </a:r>
          </a:p>
          <a:p>
            <a:pPr lvl="1" eaLnBrk="1" hangingPunct="1"/>
            <a:r>
              <a:rPr lang="en-US" altLang="en-US" sz="2400"/>
              <a:t>Instructions</a:t>
            </a:r>
          </a:p>
        </p:txBody>
      </p:sp>
      <p:graphicFrame>
        <p:nvGraphicFramePr>
          <p:cNvPr id="41001" name="Group 41"/>
          <p:cNvGraphicFramePr>
            <a:graphicFrameLocks noGrp="1"/>
          </p:cNvGraphicFramePr>
          <p:nvPr>
            <p:ph sz="half" idx="2"/>
          </p:nvPr>
        </p:nvGraphicFramePr>
        <p:xfrm>
          <a:off x="1524000" y="4038600"/>
          <a:ext cx="3810000" cy="1554264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5180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684" marB="45684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684" marB="45684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4" marB="45684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4" marB="45684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4" marB="45684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4" marB="45684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6962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Op code (Operation code)</a:t>
            </a:r>
          </a:p>
          <a:p>
            <a:pPr lvl="1" eaLnBrk="1" hangingPunct="1"/>
            <a:r>
              <a:rPr lang="en-US" altLang="en-US" sz="2000" dirty="0"/>
              <a:t>In LMC, represented by a single </a:t>
            </a:r>
            <a:r>
              <a:rPr lang="en-US" altLang="en-US" sz="2000" dirty="0" smtClean="0"/>
              <a:t>digit Operation </a:t>
            </a:r>
            <a:r>
              <a:rPr lang="en-US" altLang="en-US" sz="2000" dirty="0"/>
              <a:t>code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Operand</a:t>
            </a:r>
          </a:p>
          <a:p>
            <a:pPr lvl="1" eaLnBrk="1" hangingPunct="1"/>
            <a:r>
              <a:rPr lang="en-US" altLang="en-US" sz="2000" dirty="0"/>
              <a:t>In LMC, represented by two digits following the op code</a:t>
            </a:r>
          </a:p>
          <a:p>
            <a:pPr lvl="1" eaLnBrk="1" hangingPunct="1"/>
            <a:r>
              <a:rPr lang="en-US" altLang="en-US" sz="2000" dirty="0"/>
              <a:t>Object to be manipulated</a:t>
            </a:r>
          </a:p>
          <a:p>
            <a:pPr lvl="2" eaLnBrk="1" hangingPunct="1"/>
            <a:r>
              <a:rPr lang="en-US" altLang="en-US" sz="1800" dirty="0"/>
              <a:t>Data or</a:t>
            </a:r>
          </a:p>
          <a:p>
            <a:pPr lvl="2" eaLnBrk="1" hangingPunct="1"/>
            <a:r>
              <a:rPr lang="en-US" altLang="en-US" sz="1800" dirty="0"/>
              <a:t>Address of data</a:t>
            </a:r>
          </a:p>
        </p:txBody>
      </p:sp>
      <p:graphicFrame>
        <p:nvGraphicFramePr>
          <p:cNvPr id="42043" name="Group 59"/>
          <p:cNvGraphicFramePr>
            <a:graphicFrameLocks noGrp="1"/>
          </p:cNvGraphicFramePr>
          <p:nvPr>
            <p:ph sz="half" idx="2"/>
          </p:nvPr>
        </p:nvGraphicFramePr>
        <p:xfrm>
          <a:off x="1905000" y="4953000"/>
          <a:ext cx="5715000" cy="1189038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Assembly Language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2549" y="1244729"/>
            <a:ext cx="8551817" cy="49553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Specific to a CPU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1 to 1 correspondence between assembly language instruction and binary (machine) language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>
                <a:solidFill>
                  <a:srgbClr val="000080"/>
                </a:solidFill>
              </a:rPr>
              <a:t>Mnemonics</a:t>
            </a:r>
            <a:r>
              <a:rPr lang="en-US" altLang="en-US"/>
              <a:t> (short character sequence) represent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Used when programmer needs precise control over hardware, e.g.,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19053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History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6215017" cy="4955384"/>
          </a:xfrm>
        </p:spPr>
        <p:txBody>
          <a:bodyPr>
            <a:normAutofit/>
          </a:bodyPr>
          <a:lstStyle/>
          <a:p>
            <a:r>
              <a:rPr lang="en-US" sz="3200" dirty="0"/>
              <a:t>First true CPU: C4004 by intel</a:t>
            </a:r>
            <a:br>
              <a:rPr lang="en-US" sz="3200" dirty="0"/>
            </a:b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4 bit at 740,000 cycles/second </a:t>
            </a:r>
          </a:p>
          <a:p>
            <a:r>
              <a:rPr lang="en-US" dirty="0" smtClean="0"/>
              <a:t>Next </a:t>
            </a:r>
            <a:r>
              <a:rPr lang="en-US" dirty="0"/>
              <a:t>step: 8086 by intel 	</a:t>
            </a:r>
            <a:endParaRPr lang="en-US" dirty="0" smtClean="0"/>
          </a:p>
          <a:p>
            <a:pPr lvl="1"/>
            <a:r>
              <a:rPr lang="en-US" dirty="0" smtClean="0"/>
              <a:t>16 </a:t>
            </a:r>
            <a:r>
              <a:rPr lang="en-US" dirty="0"/>
              <a:t>bit at 10 </a:t>
            </a:r>
            <a:r>
              <a:rPr lang="en-US" dirty="0" err="1"/>
              <a:t>Mz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○  Introduced x86 instruction set </a:t>
            </a:r>
            <a:endParaRPr lang="en-US" dirty="0" smtClean="0"/>
          </a:p>
          <a:p>
            <a:pPr lvl="1"/>
            <a:r>
              <a:rPr lang="en-US" dirty="0" smtClean="0"/>
              <a:t>i386 </a:t>
            </a:r>
            <a:r>
              <a:rPr lang="en-US" dirty="0"/>
              <a:t>(intel)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32 bit (4 GB memory access) </a:t>
            </a:r>
            <a:endParaRPr lang="en-US" dirty="0" smtClean="0"/>
          </a:p>
          <a:p>
            <a:pPr lvl="1"/>
            <a:r>
              <a:rPr lang="en-US" dirty="0" smtClean="0"/>
              <a:t>Pentium </a:t>
            </a:r>
            <a:r>
              <a:rPr lang="en-US" dirty="0"/>
              <a:t>Series </a:t>
            </a:r>
            <a:r>
              <a:rPr lang="en-US" dirty="0" smtClean="0"/>
              <a:t>64 </a:t>
            </a:r>
            <a:r>
              <a:rPr lang="en-US" dirty="0"/>
              <a:t>bit - pushed </a:t>
            </a:r>
            <a:r>
              <a:rPr lang="en-US" dirty="0" err="1"/>
              <a:t>Gz</a:t>
            </a:r>
            <a:r>
              <a:rPr lang="en-US" dirty="0"/>
              <a:t> </a:t>
            </a:r>
            <a:r>
              <a:rPr lang="en-US" dirty="0" smtClean="0"/>
              <a:t>limits</a:t>
            </a:r>
          </a:p>
          <a:p>
            <a:pPr lvl="1"/>
            <a:endParaRPr lang="en-US" dirty="0"/>
          </a:p>
          <a:p>
            <a:r>
              <a:rPr lang="en-US" dirty="0" smtClean="0"/>
              <a:t>Core </a:t>
            </a:r>
            <a:r>
              <a:rPr lang="en-US" dirty="0"/>
              <a:t>series took over from </a:t>
            </a:r>
            <a:r>
              <a:rPr lang="en-US" dirty="0" smtClean="0"/>
              <a:t>here </a:t>
            </a:r>
            <a:r>
              <a:rPr lang="en-US" dirty="0"/>
              <a:t>i3 i5 i7 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7800" y="3166126"/>
            <a:ext cx="2616200" cy="1968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79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LMC Architecture </a:t>
            </a:r>
          </a:p>
        </p:txBody>
      </p:sp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1143000" y="1889125"/>
            <a:ext cx="1676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LMC 1.2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6265863" y="1889125"/>
            <a:ext cx="154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LMC 1.3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1910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143000" y="6100763"/>
            <a:ext cx="717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LMC 1.2: http://community.dur.ac.uk/m.j.r.bordewich/LMC.html</a:t>
            </a:r>
          </a:p>
        </p:txBody>
      </p:sp>
      <p:pic>
        <p:nvPicPr>
          <p:cNvPr id="1946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9550"/>
            <a:ext cx="39624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11"/>
          <p:cNvSpPr>
            <a:spLocks noChangeArrowheads="1"/>
          </p:cNvSpPr>
          <p:nvPr/>
        </p:nvSpPr>
        <p:spPr bwMode="auto">
          <a:xfrm>
            <a:off x="1143000" y="6469063"/>
            <a:ext cx="450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LMC 1.3: http://</a:t>
            </a:r>
            <a:r>
              <a:rPr lang="en-US" altLang="en-US" sz="1800" dirty="0" err="1"/>
              <a:t>peterhigginson.co.uk</a:t>
            </a:r>
            <a:r>
              <a:rPr lang="en-US" altLang="en-US" sz="1800" dirty="0"/>
              <a:t>/LMC/</a:t>
            </a:r>
          </a:p>
        </p:txBody>
      </p:sp>
    </p:spTree>
    <p:extLst>
      <p:ext uri="{BB962C8B-B14F-4D97-AF65-F5344CB8AC3E}">
        <p14:creationId xmlns:p14="http://schemas.microsoft.com/office/powerpoint/2010/main" val="1770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9F11"/>
                </a:solidFill>
              </a:rPr>
              <a:t>6-</a:t>
            </a:r>
            <a:fld id="{99B49DC2-7BFB-174D-A2F3-CB8184D57864}" type="slidenum">
              <a:rPr lang="en-US" altLang="en-US" sz="1400">
                <a:solidFill>
                  <a:srgbClr val="FF9F1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solidFill>
                <a:srgbClr val="FF9F11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LMC Instruction Set</a:t>
            </a:r>
          </a:p>
        </p:txBody>
      </p:sp>
      <p:pic>
        <p:nvPicPr>
          <p:cNvPr id="20483" name="Table Placeholder 3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100" y="2509838"/>
            <a:ext cx="4533900" cy="3586162"/>
          </a:xfrm>
        </p:spPr>
      </p:pic>
      <p:pic>
        <p:nvPicPr>
          <p:cNvPr id="2048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509838"/>
            <a:ext cx="4344988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143000" y="1889125"/>
            <a:ext cx="1676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LMC 1.2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6265863" y="1889125"/>
            <a:ext cx="154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LMC 1.3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25413" y="3429000"/>
            <a:ext cx="4648201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3124200"/>
            <a:ext cx="464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52950" y="4025900"/>
            <a:ext cx="4648200" cy="2508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228600" y="4953000"/>
            <a:ext cx="4648200" cy="2508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4016375"/>
            <a:ext cx="4648200" cy="2508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5540375"/>
            <a:ext cx="4648200" cy="2508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</a:p>
        </p:txBody>
      </p:sp>
      <p:graphicFrame>
        <p:nvGraphicFramePr>
          <p:cNvPr id="73839" name="Group 111"/>
          <p:cNvGraphicFramePr>
            <a:graphicFrameLocks noGrp="1"/>
          </p:cNvGraphicFramePr>
          <p:nvPr>
            <p:ph idx="1"/>
          </p:nvPr>
        </p:nvGraphicFramePr>
        <p:xfrm>
          <a:off x="1600200" y="1447800"/>
          <a:ext cx="5159375" cy="4778376"/>
        </p:xfrm>
        <a:graphic>
          <a:graphicData uri="http://schemas.openxmlformats.org/drawingml/2006/table">
            <a:tbl>
              <a:tblPr/>
              <a:tblGrid>
                <a:gridCol w="2779713"/>
                <a:gridCol w="914400"/>
                <a:gridCol w="1465262"/>
              </a:tblGrid>
              <a:tr h="6858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1xx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2xx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Data Movement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3xx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STORE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5xx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LOAD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902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Machine Control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(coffee break)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HALT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COB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Move data between calculator and in/out baskets</a:t>
            </a:r>
          </a:p>
        </p:txBody>
      </p:sp>
      <p:graphicFrame>
        <p:nvGraphicFramePr>
          <p:cNvPr id="46131" name="Group 51"/>
          <p:cNvGraphicFramePr>
            <a:graphicFrameLocks noGrp="1"/>
          </p:cNvGraphicFramePr>
          <p:nvPr/>
        </p:nvGraphicFramePr>
        <p:xfrm>
          <a:off x="1676400" y="2743200"/>
          <a:ext cx="5834063" cy="3092450"/>
        </p:xfrm>
        <a:graphic>
          <a:graphicData uri="http://schemas.openxmlformats.org/drawingml/2006/table">
            <a:tbl>
              <a:tblPr/>
              <a:tblGrid>
                <a:gridCol w="1828800"/>
                <a:gridCol w="347663"/>
                <a:gridCol w="1828800"/>
                <a:gridCol w="1828800"/>
              </a:tblGrid>
              <a:tr h="5476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02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(input)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OUT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(output)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21" marB="45721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5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00200"/>
            <a:ext cx="5638800" cy="4330700"/>
          </a:xfrm>
          <a:noFill/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LMC Input/Output</a:t>
            </a:r>
          </a:p>
        </p:txBody>
      </p:sp>
      <p:sp>
        <p:nvSpPr>
          <p:cNvPr id="34821" name="Text Box 17"/>
          <p:cNvSpPr txBox="1">
            <a:spLocks noChangeArrowheads="1"/>
          </p:cNvSpPr>
          <p:nvPr/>
        </p:nvSpPr>
        <p:spPr bwMode="auto">
          <a:xfrm>
            <a:off x="1447800" y="3429000"/>
            <a:ext cx="1066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FD1313"/>
                </a:solidFill>
                <a:latin typeface="Tahoma" charset="0"/>
              </a:rPr>
              <a:t>IN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FD1313"/>
                </a:solidFill>
                <a:latin typeface="Tahoma" charset="0"/>
              </a:rPr>
              <a:t>OUT</a:t>
            </a:r>
          </a:p>
        </p:txBody>
      </p:sp>
      <p:sp>
        <p:nvSpPr>
          <p:cNvPr id="34822" name="Line 22"/>
          <p:cNvSpPr>
            <a:spLocks noChangeShapeType="1"/>
          </p:cNvSpPr>
          <p:nvPr/>
        </p:nvSpPr>
        <p:spPr bwMode="auto">
          <a:xfrm flipV="1">
            <a:off x="3505200" y="2819400"/>
            <a:ext cx="1219200" cy="8382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24"/>
          <p:cNvSpPr>
            <a:spLocks noChangeShapeType="1"/>
          </p:cNvSpPr>
          <p:nvPr/>
        </p:nvSpPr>
        <p:spPr bwMode="auto">
          <a:xfrm rot="10873633" flipV="1">
            <a:off x="3581400" y="3352800"/>
            <a:ext cx="1219200" cy="8382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Data Movement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714375"/>
          </a:xfrm>
        </p:spPr>
        <p:txBody>
          <a:bodyPr/>
          <a:lstStyle/>
          <a:p>
            <a:pPr eaLnBrk="1" hangingPunct="1"/>
            <a:r>
              <a:rPr lang="en-US" altLang="en-US"/>
              <a:t>Between mailbox and calculator</a:t>
            </a:r>
          </a:p>
        </p:txBody>
      </p:sp>
      <p:graphicFrame>
        <p:nvGraphicFramePr>
          <p:cNvPr id="49204" name="Group 52"/>
          <p:cNvGraphicFramePr>
            <a:graphicFrameLocks noGrp="1"/>
          </p:cNvGraphicFramePr>
          <p:nvPr/>
        </p:nvGraphicFramePr>
        <p:xfrm>
          <a:off x="1676400" y="2286000"/>
          <a:ext cx="5681663" cy="3067098"/>
        </p:xfrm>
        <a:graphic>
          <a:graphicData uri="http://schemas.openxmlformats.org/drawingml/2006/table">
            <a:tbl>
              <a:tblPr/>
              <a:tblGrid>
                <a:gridCol w="1600200"/>
                <a:gridCol w="423863"/>
                <a:gridCol w="1828800"/>
                <a:gridCol w="1828800"/>
              </a:tblGrid>
              <a:tr h="5181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696" marB="45696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01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696" marB="45696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marT="45696" marB="45696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STO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(store)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6" marB="45696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696" marB="45696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6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LDA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(load)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6" marB="45696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696" marB="45696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6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6248400" cy="4799013"/>
          </a:xfrm>
          <a:noFill/>
        </p:spPr>
      </p:pic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LMC Internal Data</a:t>
            </a:r>
          </a:p>
        </p:txBody>
      </p:sp>
      <p:sp>
        <p:nvSpPr>
          <p:cNvPr id="37893" name="Text Box 17"/>
          <p:cNvSpPr txBox="1">
            <a:spLocks noChangeArrowheads="1"/>
          </p:cNvSpPr>
          <p:nvPr/>
        </p:nvSpPr>
        <p:spPr bwMode="auto">
          <a:xfrm>
            <a:off x="6934200" y="3352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ahoma" charset="0"/>
            </a:endParaRPr>
          </a:p>
        </p:txBody>
      </p:sp>
      <p:sp>
        <p:nvSpPr>
          <p:cNvPr id="37894" name="Line 19"/>
          <p:cNvSpPr>
            <a:spLocks noChangeShapeType="1"/>
          </p:cNvSpPr>
          <p:nvPr/>
        </p:nvSpPr>
        <p:spPr bwMode="auto">
          <a:xfrm>
            <a:off x="4953000" y="3124200"/>
            <a:ext cx="1295400" cy="1143000"/>
          </a:xfrm>
          <a:prstGeom prst="line">
            <a:avLst/>
          </a:prstGeom>
          <a:noFill/>
          <a:ln w="28575">
            <a:solidFill>
              <a:srgbClr val="FF9F1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5" name="Line 20"/>
          <p:cNvSpPr>
            <a:spLocks noChangeShapeType="1"/>
          </p:cNvSpPr>
          <p:nvPr/>
        </p:nvSpPr>
        <p:spPr bwMode="auto">
          <a:xfrm flipH="1">
            <a:off x="5105400" y="2743200"/>
            <a:ext cx="1066800" cy="152400"/>
          </a:xfrm>
          <a:prstGeom prst="line">
            <a:avLst/>
          </a:prstGeom>
          <a:noFill/>
          <a:ln w="28575">
            <a:solidFill>
              <a:srgbClr val="FF9F1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6" name="Text Box 18"/>
          <p:cNvSpPr txBox="1">
            <a:spLocks noChangeArrowheads="1"/>
          </p:cNvSpPr>
          <p:nvPr/>
        </p:nvSpPr>
        <p:spPr bwMode="auto">
          <a:xfrm>
            <a:off x="7315200" y="2819400"/>
            <a:ext cx="1219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9F11"/>
                </a:solidFill>
                <a:latin typeface="Tahoma" charset="0"/>
              </a:rPr>
              <a:t>LDA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 b="1">
              <a:solidFill>
                <a:srgbClr val="FF9F11"/>
              </a:solidFill>
              <a:latin typeface="Tahoma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9F11"/>
                </a:solidFill>
                <a:latin typeface="Tahoma" charset="0"/>
              </a:rPr>
              <a:t>STO</a:t>
            </a:r>
          </a:p>
        </p:txBody>
      </p:sp>
    </p:spTree>
    <p:extLst>
      <p:ext uri="{BB962C8B-B14F-4D97-AF65-F5344CB8AC3E}">
        <p14:creationId xmlns:p14="http://schemas.microsoft.com/office/powerpoint/2010/main" val="19960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Instructions</a:t>
            </a:r>
          </a:p>
        </p:txBody>
      </p:sp>
      <p:sp>
        <p:nvSpPr>
          <p:cNvPr id="39940" name="Rectangle 40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2800"/>
              <a:t>Read mailbox</a:t>
            </a:r>
          </a:p>
          <a:p>
            <a:pPr eaLnBrk="1" hangingPunct="1"/>
            <a:r>
              <a:rPr lang="en-US" altLang="en-US" sz="2800"/>
              <a:t>Perform operation in the calculator</a:t>
            </a:r>
          </a:p>
        </p:txBody>
      </p:sp>
      <p:graphicFrame>
        <p:nvGraphicFramePr>
          <p:cNvPr id="53301" name="Group 53"/>
          <p:cNvGraphicFramePr>
            <a:graphicFrameLocks noGrp="1"/>
          </p:cNvGraphicFramePr>
          <p:nvPr>
            <p:ph sz="half" idx="2"/>
          </p:nvPr>
        </p:nvGraphicFramePr>
        <p:xfrm>
          <a:off x="914400" y="2971800"/>
          <a:ext cx="7772400" cy="2619388"/>
        </p:xfrm>
        <a:graphic>
          <a:graphicData uri="http://schemas.openxmlformats.org/drawingml/2006/table">
            <a:tbl>
              <a:tblPr/>
              <a:tblGrid>
                <a:gridCol w="2035175"/>
                <a:gridCol w="595313"/>
                <a:gridCol w="2571750"/>
                <a:gridCol w="2570162"/>
              </a:tblGrid>
              <a:tr h="5181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0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3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7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00" marB="45700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7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7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524000"/>
            <a:ext cx="6096000" cy="4681538"/>
          </a:xfrm>
          <a:noFill/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LMC Arithmetic Instructions</a:t>
            </a:r>
          </a:p>
        </p:txBody>
      </p:sp>
      <p:sp>
        <p:nvSpPr>
          <p:cNvPr id="40965" name="Text Box 17"/>
          <p:cNvSpPr txBox="1">
            <a:spLocks noChangeArrowheads="1"/>
          </p:cNvSpPr>
          <p:nvPr/>
        </p:nvSpPr>
        <p:spPr bwMode="auto">
          <a:xfrm>
            <a:off x="6934200" y="3352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ahoma" charset="0"/>
            </a:endParaRPr>
          </a:p>
        </p:txBody>
      </p:sp>
      <p:sp>
        <p:nvSpPr>
          <p:cNvPr id="40966" name="Line 19"/>
          <p:cNvSpPr>
            <a:spLocks noChangeShapeType="1"/>
          </p:cNvSpPr>
          <p:nvPr/>
        </p:nvSpPr>
        <p:spPr bwMode="auto">
          <a:xfrm flipH="1">
            <a:off x="4876800" y="2590800"/>
            <a:ext cx="1066800" cy="152400"/>
          </a:xfrm>
          <a:prstGeom prst="line">
            <a:avLst/>
          </a:prstGeom>
          <a:noFill/>
          <a:ln w="28575">
            <a:solidFill>
              <a:srgbClr val="0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6934200" y="2286000"/>
            <a:ext cx="1066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80"/>
                </a:solidFill>
                <a:latin typeface="Tahoma" charset="0"/>
              </a:rPr>
              <a:t>ADD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80"/>
                </a:solidFill>
                <a:latin typeface="Tahoma" charset="0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5696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add 2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</a:t>
            </a:r>
          </a:p>
          <a:p>
            <a:r>
              <a:rPr lang="en-US" dirty="0" smtClean="0"/>
              <a:t>STA 99</a:t>
            </a:r>
          </a:p>
          <a:p>
            <a:r>
              <a:rPr lang="en-US" dirty="0" smtClean="0"/>
              <a:t>INP</a:t>
            </a:r>
          </a:p>
          <a:p>
            <a:r>
              <a:rPr lang="en-US" dirty="0" smtClean="0"/>
              <a:t>ADD 99</a:t>
            </a:r>
          </a:p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CPU map</a:t>
            </a:r>
            <a:br>
              <a:rPr lang="en-US" altLang="zh-CN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50" y="1221580"/>
            <a:ext cx="4921334" cy="49553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CPU’s currently contain billions of transistors</a:t>
            </a:r>
          </a:p>
          <a:p>
            <a:pPr lvl="1"/>
            <a:r>
              <a:rPr lang="en-US" altLang="zh-CN" dirty="0" smtClean="0"/>
              <a:t>Moore’s law - Every 12-18 months the number of transistors per inch doubles Running out of time with this rule however</a:t>
            </a:r>
          </a:p>
          <a:p>
            <a:r>
              <a:rPr lang="en-US" altLang="zh-CN" dirty="0" smtClean="0"/>
              <a:t>Commonly dual or quad core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Gz</a:t>
            </a:r>
            <a:r>
              <a:rPr lang="en-US" altLang="zh-CN" dirty="0" smtClean="0"/>
              <a:t> wall currently sits around 4 give or take with overclocking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32 bit vs 64 bit is mainly related to amount of maximum memory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3884" y="2070838"/>
            <a:ext cx="3761772" cy="3811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63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storage location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Physically identical to instruction mailbox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Identified </a:t>
            </a:r>
            <a:r>
              <a:rPr lang="en-US" altLang="en-US" dirty="0"/>
              <a:t>by </a:t>
            </a:r>
            <a:r>
              <a:rPr lang="en-US" altLang="en-US" i="1" dirty="0">
                <a:solidFill>
                  <a:srgbClr val="000099"/>
                </a:solidFill>
              </a:rPr>
              <a:t>DAT</a:t>
            </a:r>
            <a:r>
              <a:rPr lang="en-US" altLang="en-US" dirty="0"/>
              <a:t> </a:t>
            </a:r>
            <a:r>
              <a:rPr lang="en-US" altLang="en-US" dirty="0" smtClean="0"/>
              <a:t>mnemonic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42457" y="348978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INP	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	;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input first number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STA 06	 ; save in memory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INP	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	;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input second number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ADD 06	; add first number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OUT	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	;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output sum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DAT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942	; initialize memory with junk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</a:t>
            </a:r>
            <a:endParaRPr lang="en-US" altLang="en-US" dirty="0"/>
          </a:p>
        </p:txBody>
      </p:sp>
      <p:pic>
        <p:nvPicPr>
          <p:cNvPr id="4710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206851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5008563"/>
            <a:ext cx="4673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247900"/>
            <a:ext cx="27051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5000" y="1625600"/>
            <a:ext cx="716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252525"/>
                </a:solidFill>
              </a:rPr>
              <a:t>Registers</a:t>
            </a:r>
            <a:r>
              <a:rPr lang="en-US" altLang="en-US" sz="1800">
                <a:solidFill>
                  <a:srgbClr val="252525"/>
                </a:solidFill>
              </a:rPr>
              <a:t> is a small amount of </a:t>
            </a:r>
            <a:r>
              <a:rPr lang="en-US" altLang="en-US" sz="1800">
                <a:solidFill>
                  <a:srgbClr val="0B0080"/>
                </a:solidFill>
              </a:rPr>
              <a:t>Storage</a:t>
            </a:r>
            <a:r>
              <a:rPr lang="en-US" altLang="en-US" sz="1800">
                <a:solidFill>
                  <a:srgbClr val="252525"/>
                </a:solidFill>
              </a:rPr>
              <a:t> available as part of the CPU</a:t>
            </a:r>
            <a:endParaRPr lang="en-US" altLang="en-US" sz="1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3987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27500"/>
            <a:ext cx="13954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57913" y="3667125"/>
            <a:ext cx="29860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inux Libertine" charset="0"/>
              </a:rPr>
              <a:t>FLAGS or Status Register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252525"/>
                </a:solidFill>
              </a:rPr>
              <a:t/>
            </a:r>
            <a:br>
              <a:rPr lang="en-US" altLang="en-US" sz="1800" dirty="0">
                <a:solidFill>
                  <a:srgbClr val="252525"/>
                </a:solidFill>
              </a:rPr>
            </a:br>
            <a:endParaRPr lang="en-US" altLang="en-US" sz="1800" dirty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Control</a:t>
            </a:r>
          </a:p>
        </p:txBody>
      </p:sp>
      <p:sp>
        <p:nvSpPr>
          <p:cNvPr id="48132" name="Rectangle 108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Branching (executing an instruction out of sequence)</a:t>
            </a:r>
          </a:p>
          <a:p>
            <a:pPr lvl="1" eaLnBrk="1" hangingPunct="1"/>
            <a:r>
              <a:rPr lang="en-US" altLang="en-US" dirty="0"/>
              <a:t>Changes the address in the </a:t>
            </a:r>
            <a:r>
              <a:rPr lang="en-US" altLang="en-US" dirty="0"/>
              <a:t>C</a:t>
            </a:r>
            <a:r>
              <a:rPr lang="en-US" altLang="en-US" dirty="0" smtClean="0"/>
              <a:t>ounter</a:t>
            </a:r>
            <a:endParaRPr lang="en-US" altLang="en-US" dirty="0"/>
          </a:p>
        </p:txBody>
      </p:sp>
      <p:graphicFrame>
        <p:nvGraphicFramePr>
          <p:cNvPr id="59485" name="Group 1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5229"/>
              </p:ext>
            </p:extLst>
          </p:nvPr>
        </p:nvGraphicFramePr>
        <p:xfrm>
          <a:off x="1066800" y="3048000"/>
          <a:ext cx="7086600" cy="3292475"/>
        </p:xfrm>
        <a:graphic>
          <a:graphicData uri="http://schemas.openxmlformats.org/drawingml/2006/table">
            <a:tbl>
              <a:tblPr/>
              <a:tblGrid>
                <a:gridCol w="2438400"/>
                <a:gridCol w="363538"/>
                <a:gridCol w="2143125"/>
                <a:gridCol w="2141537"/>
              </a:tblGrid>
              <a:tr h="518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Operand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BR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(Jump)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BRZ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(Branch on 0)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BRP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(Branch on +)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Branching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dirty="0" smtClean="0"/>
              <a:t>BRANCH Always</a:t>
            </a:r>
            <a:endParaRPr lang="en-US" altLang="en-US" b="1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  <a:p>
            <a:r>
              <a:rPr lang="en-US" dirty="0"/>
              <a:t>Set the contents of the accumulator (calculator) to the given address.  </a:t>
            </a:r>
            <a:endParaRPr lang="en-US" dirty="0" smtClean="0"/>
          </a:p>
          <a:p>
            <a:endParaRPr lang="en-US" altLang="en-US" b="1" dirty="0"/>
          </a:p>
          <a:p>
            <a:r>
              <a:rPr lang="en-US" altLang="en-US" b="1" dirty="0" smtClean="0"/>
              <a:t>BRANCH </a:t>
            </a:r>
            <a:r>
              <a:rPr lang="en-US" altLang="en-US" b="1" dirty="0"/>
              <a:t>if ZERO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None/>
            </a:pPr>
            <a:r>
              <a:rPr lang="en-US" dirty="0"/>
              <a:t>If the contents of the accumulator (calculator) are 000, the </a:t>
            </a:r>
            <a:r>
              <a:rPr lang="en-US" dirty="0" smtClean="0"/>
              <a:t>PC (program </a:t>
            </a:r>
            <a:r>
              <a:rPr lang="en-US" dirty="0"/>
              <a:t>counter) will be set to the given address. </a:t>
            </a:r>
            <a:endParaRPr lang="en-US" dirty="0" smtClean="0"/>
          </a:p>
          <a:p>
            <a:pPr>
              <a:spcBef>
                <a:spcPct val="0"/>
              </a:spcBef>
              <a:buClr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b="1" dirty="0"/>
              <a:t>BRANCH IF ZERO OR </a:t>
            </a:r>
            <a:r>
              <a:rPr lang="en-US" b="1" dirty="0" smtClean="0"/>
              <a:t>POSITIVE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/>
          </a:p>
          <a:p>
            <a:r>
              <a:rPr lang="en-US" dirty="0"/>
              <a:t>If the contents of the accumulator (calculator) are 000 or positive (i.e. the negative flag is not set), the PC (program counter) will be set to the given address. </a:t>
            </a:r>
            <a:endParaRPr lang="en-US" dirty="0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3695700" y="6176964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inux Libertine" charset="0"/>
              </a:rPr>
              <a:t>FLAGS or Status Register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252525"/>
                </a:solidFill>
              </a:rPr>
              <a:t/>
            </a:r>
            <a:br>
              <a:rPr lang="en-US" altLang="en-US" sz="1800" dirty="0">
                <a:solidFill>
                  <a:srgbClr val="252525"/>
                </a:solidFill>
              </a:rPr>
            </a:br>
            <a:endParaRPr lang="en-US" altLang="en-US" sz="1800" dirty="0">
              <a:solidFill>
                <a:srgbClr val="25252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44" y="5885244"/>
            <a:ext cx="972756" cy="97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5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LMC Instruction Set</a:t>
            </a:r>
          </a:p>
        </p:txBody>
      </p:sp>
      <p:graphicFrame>
        <p:nvGraphicFramePr>
          <p:cNvPr id="77888" name="Group 64"/>
          <p:cNvGraphicFramePr>
            <a:graphicFrameLocks noGrp="1"/>
          </p:cNvGraphicFramePr>
          <p:nvPr>
            <p:ph idx="1"/>
          </p:nvPr>
        </p:nvGraphicFramePr>
        <p:xfrm>
          <a:off x="1600200" y="1600200"/>
          <a:ext cx="5622925" cy="4418037"/>
        </p:xfrm>
        <a:graphic>
          <a:graphicData uri="http://schemas.openxmlformats.org/drawingml/2006/table">
            <a:tbl>
              <a:tblPr/>
              <a:tblGrid>
                <a:gridCol w="2779713"/>
                <a:gridCol w="914400"/>
                <a:gridCol w="1928812"/>
              </a:tblGrid>
              <a:tr h="4015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1xx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2xx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Data Movement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3xx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STORE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5xx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LOAD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6xx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JUMP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BRZ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7xx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BRANC ON 0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BRP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8xx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BRANCH ON +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9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902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Machine Control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(coffee break)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9F1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HALT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COB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decisions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9F11"/>
                </a:solidFill>
              </a:rPr>
              <a:t>6-</a:t>
            </a:r>
            <a:fld id="{B8903639-3C45-D740-B68A-5645E7EE0CF8}" type="slidenum">
              <a:rPr lang="en-US" altLang="en-US" sz="1400">
                <a:solidFill>
                  <a:srgbClr val="FF9F1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>
              <a:solidFill>
                <a:srgbClr val="FF9F11"/>
              </a:solidFill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914400" y="15240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Output the largest of two input values.  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28813"/>
            <a:ext cx="1524000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42672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878138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91463" y="244316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BRP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3725" y="23542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65638" y="3032125"/>
            <a:ext cx="487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6425" y="4252913"/>
            <a:ext cx="1501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7-5 =2 -&gt; 1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07000" y="237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49863" y="2971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39000" y="50165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5-7= -2-&gt; -1</a:t>
            </a:r>
          </a:p>
        </p:txBody>
      </p:sp>
    </p:spTree>
    <p:extLst>
      <p:ext uri="{BB962C8B-B14F-4D97-AF65-F5344CB8AC3E}">
        <p14:creationId xmlns:p14="http://schemas.microsoft.com/office/powerpoint/2010/main" val="17683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3" grpId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altLang="en-US"/>
              <a:t>Write this program using LMC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9F11"/>
                </a:solidFill>
              </a:rPr>
              <a:t>6-</a:t>
            </a:r>
            <a:fld id="{50EA377C-B295-DE49-B402-4303F4646613}" type="slidenum">
              <a:rPr lang="en-US" altLang="en-US" sz="1400">
                <a:solidFill>
                  <a:srgbClr val="FF9F1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>
              <a:solidFill>
                <a:srgbClr val="FF9F11"/>
              </a:solidFill>
            </a:endParaRP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914400" y="15240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Output the largest of two input values.  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28813"/>
            <a:ext cx="1524000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42672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878138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91463" y="2443163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BRP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3725" y="23542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65638" y="3032125"/>
            <a:ext cx="487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6425" y="4252913"/>
            <a:ext cx="1501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7-5 =2 -&gt; 1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07000" y="237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49863" y="2971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39000" y="50165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5-7= -2-&gt; -1</a:t>
            </a:r>
          </a:p>
        </p:txBody>
      </p:sp>
    </p:spTree>
    <p:extLst>
      <p:ext uri="{BB962C8B-B14F-4D97-AF65-F5344CB8AC3E}">
        <p14:creationId xmlns:p14="http://schemas.microsoft.com/office/powerpoint/2010/main" val="97782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3" grpId="0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9F11"/>
                </a:solidFill>
              </a:rPr>
              <a:t>6-</a:t>
            </a:r>
            <a:fld id="{7B22374A-A772-1B4E-993D-056514555099}" type="slidenum">
              <a:rPr lang="en-US" altLang="en-US" sz="1400">
                <a:solidFill>
                  <a:srgbClr val="FF9F1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solidFill>
                <a:srgbClr val="FF9F11"/>
              </a:solidFill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105400" y="2286000"/>
            <a:ext cx="457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IN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STO FIRST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IN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STO SECOND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SUB FIRST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BRP SECONDBIG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LDA FIRST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OUT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BR PROGRAMEND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SECONDBIG 	LDA SECOND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OUT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PROGRAMEND 	HLT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FIRST		DAT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SECOND  	DAT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62000" y="2274888"/>
            <a:ext cx="4953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INP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STA </a:t>
            </a:r>
            <a:r>
              <a:rPr lang="en-US" altLang="en-US" sz="1800" dirty="0"/>
              <a:t>FIRST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INP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STA </a:t>
            </a:r>
            <a:r>
              <a:rPr lang="en-US" altLang="en-US" sz="1800" dirty="0"/>
              <a:t>SECOND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SUB </a:t>
            </a:r>
            <a:r>
              <a:rPr lang="en-US" altLang="en-US" sz="1800" dirty="0"/>
              <a:t>FIRST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BRP </a:t>
            </a:r>
            <a:r>
              <a:rPr lang="en-US" altLang="en-US" sz="1800" dirty="0"/>
              <a:t>SECONDBIG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LDA </a:t>
            </a:r>
            <a:r>
              <a:rPr lang="en-US" altLang="en-US" sz="1800" dirty="0"/>
              <a:t>FIRST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OUT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BRA </a:t>
            </a:r>
            <a:r>
              <a:rPr lang="en-US" altLang="en-US" sz="1800" dirty="0"/>
              <a:t>PROGRAMEND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SECONDBIG	LDA SECOND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		OUT 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PROGRAMEND	HLT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FIRST		</a:t>
            </a:r>
            <a:r>
              <a:rPr lang="en-US" altLang="en-US" sz="1800" dirty="0" smtClean="0"/>
              <a:t>	DAT</a:t>
            </a:r>
            <a:endParaRPr lang="en-U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SECOND  	</a:t>
            </a:r>
            <a:r>
              <a:rPr lang="en-US" altLang="en-US" sz="1800" dirty="0" smtClean="0"/>
              <a:t>	DAT</a:t>
            </a:r>
            <a:endParaRPr lang="en-US" alt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5867400" y="1533525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u="sng"/>
              <a:t>LMC 1.2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1295400" y="1560513"/>
            <a:ext cx="1544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u="sng"/>
              <a:t>LMC 1.3</a:t>
            </a:r>
          </a:p>
        </p:txBody>
      </p:sp>
    </p:spTree>
    <p:extLst>
      <p:ext uri="{BB962C8B-B14F-4D97-AF65-F5344CB8AC3E}">
        <p14:creationId xmlns:p14="http://schemas.microsoft.com/office/powerpoint/2010/main" val="18137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loops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9F11"/>
                </a:solidFill>
              </a:rPr>
              <a:t>6-</a:t>
            </a:r>
            <a:fld id="{6AB282C3-C8DB-1945-9D84-494AFA120172}" type="slidenum">
              <a:rPr lang="en-US" altLang="en-US" sz="1400">
                <a:solidFill>
                  <a:srgbClr val="FF9F1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>
              <a:solidFill>
                <a:srgbClr val="FF9F11"/>
              </a:solidFill>
            </a:endParaRPr>
          </a:p>
        </p:txBody>
      </p:sp>
      <p:pic>
        <p:nvPicPr>
          <p:cNvPr id="2765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36788"/>
            <a:ext cx="73914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914400" y="1524000"/>
            <a:ext cx="769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The following is the flowchart for a program that will output the values from 1 to 10.</a:t>
            </a: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967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Write this program in LMC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9F11"/>
                </a:solidFill>
              </a:rPr>
              <a:t>6-</a:t>
            </a:r>
            <a:fld id="{A2AB2CDE-2F96-4A46-AC16-4F4FA4CF4A89}" type="slidenum">
              <a:rPr lang="en-US" altLang="en-US" sz="1400">
                <a:solidFill>
                  <a:srgbClr val="FF9F1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>
              <a:solidFill>
                <a:srgbClr val="FF9F11"/>
              </a:solidFill>
            </a:endParaRPr>
          </a:p>
        </p:txBody>
      </p:sp>
      <p:pic>
        <p:nvPicPr>
          <p:cNvPr id="2867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36788"/>
            <a:ext cx="73914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914400" y="1524000"/>
            <a:ext cx="769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The following is the flowchart for a program that will output the values from 1 to 10.</a:t>
            </a: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640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Basic CPU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4319451" cy="541071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Clock</a:t>
            </a:r>
          </a:p>
          <a:p>
            <a:pPr lvl="1"/>
            <a:r>
              <a:rPr lang="en-US" dirty="0" smtClean="0"/>
              <a:t>Wire that turns on and off at steady rate (Clock speed) </a:t>
            </a:r>
          </a:p>
          <a:p>
            <a:r>
              <a:rPr lang="en-US" dirty="0" smtClean="0"/>
              <a:t>Basic data input and output </a:t>
            </a:r>
          </a:p>
          <a:p>
            <a:pPr lvl="1"/>
            <a:r>
              <a:rPr lang="en-US" dirty="0" smtClean="0"/>
              <a:t>Retrieves info by requesting memory address in RAM, the enable wires prompts the data to be retrieved, which then move to CPU via data bus </a:t>
            </a:r>
          </a:p>
          <a:p>
            <a:pPr lvl="1"/>
            <a:r>
              <a:rPr lang="en-US" dirty="0" smtClean="0"/>
              <a:t>Writes data by doing same order but instead of enable wire, the set wire to send bits out the data bus </a:t>
            </a:r>
          </a:p>
          <a:p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Load - loads number from Ram to CPU </a:t>
            </a:r>
          </a:p>
          <a:p>
            <a:pPr lvl="1"/>
            <a:r>
              <a:rPr lang="en-US" dirty="0" smtClean="0"/>
              <a:t>Add, Store, compare </a:t>
            </a:r>
          </a:p>
          <a:p>
            <a:pPr lvl="1"/>
            <a:r>
              <a:rPr lang="en-US" dirty="0" smtClean="0"/>
              <a:t>ump or Jump if (big one) - if statement is true, </a:t>
            </a:r>
          </a:p>
          <a:p>
            <a:pPr lvl="1"/>
            <a:r>
              <a:rPr lang="en-US" dirty="0" smtClean="0"/>
              <a:t>requests another address 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 and In (inputs)</a:t>
            </a:r>
          </a:p>
          <a:p>
            <a:pPr lvl="1"/>
            <a:endParaRPr lang="en-US" dirty="0" smtClean="0"/>
          </a:p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4678" y="1993702"/>
            <a:ext cx="4699322" cy="2933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87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35929" y="2257989"/>
            <a:ext cx="306729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LDA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ONE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STO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COUNT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OUT</a:t>
            </a:r>
            <a:endParaRPr lang="en-US" altLang="en-US" sz="18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LOOPTOP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LDA COUNT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ADD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ONE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OUT</a:t>
            </a:r>
            <a:endParaRPr lang="en-US" altLang="en-US" sz="18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STO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COUNT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SUB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TEN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BRP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ENDLOOP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	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BR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LOOPTOP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ENDLOOP HLT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ONE     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DAT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001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TEN     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DAT </a:t>
            </a: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010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Calibri" charset="0"/>
                <a:ea typeface="ＭＳ 明朝" charset="-128"/>
                <a:cs typeface="Times New Roman" charset="0"/>
              </a:rPr>
              <a:t>COUNT   </a:t>
            </a:r>
            <a:r>
              <a:rPr lang="en-US" altLang="en-US" sz="1800" dirty="0" smtClean="0">
                <a:latin typeface="Calibri" charset="0"/>
                <a:ea typeface="ＭＳ 明朝" charset="-128"/>
                <a:cs typeface="Times New Roman" charset="0"/>
              </a:rPr>
              <a:t>	DA</a:t>
            </a:r>
            <a:endParaRPr lang="en-US" altLang="en-US" sz="1800" dirty="0">
              <a:latin typeface="Calibri" charset="0"/>
              <a:ea typeface="ＭＳ 明朝" charset="-128"/>
              <a:cs typeface="Times New Roman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295399" y="2274888"/>
            <a:ext cx="69226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LDA ONE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STA COUNT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OUT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LOOPTOP  LDA COUNT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 	 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ADD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 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OUT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 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STA COUNT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 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SUB TEN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 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BRP ENDLOOP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        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 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BRA LOOPTOP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ENDLOOP	 HLT</a:t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ONE	DAT 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001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TEN	DAT 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010</a:t>
            </a: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COUNT	</a:t>
            </a:r>
            <a:r>
              <a:rPr lang="en-US" altLang="en-US" sz="1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</a:t>
            </a:r>
            <a:endParaRPr lang="en-US" alt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5867400" y="1533525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u="sng"/>
              <a:t>LMC 1.2</a:t>
            </a:r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1295400" y="1560513"/>
            <a:ext cx="1544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u="sng"/>
              <a:t>LMC 1.3</a:t>
            </a:r>
          </a:p>
        </p:txBody>
      </p:sp>
    </p:spTree>
    <p:extLst>
      <p:ext uri="{BB962C8B-B14F-4D97-AF65-F5344CB8AC3E}">
        <p14:creationId xmlns:p14="http://schemas.microsoft.com/office/powerpoint/2010/main" val="8313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9F11"/>
                </a:solidFill>
              </a:rPr>
              <a:t>6-</a:t>
            </a:r>
            <a:fld id="{99B49DC2-7BFB-174D-A2F3-CB8184D57864}" type="slidenum">
              <a:rPr lang="en-US" altLang="en-US" sz="1400">
                <a:solidFill>
                  <a:srgbClr val="FF9F1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solidFill>
                <a:srgbClr val="FF9F11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LMC Instruction Set</a:t>
            </a:r>
          </a:p>
        </p:txBody>
      </p:sp>
      <p:pic>
        <p:nvPicPr>
          <p:cNvPr id="20483" name="Table Placeholder 3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100" y="2509838"/>
            <a:ext cx="4533900" cy="3586162"/>
          </a:xfrm>
        </p:spPr>
      </p:pic>
      <p:pic>
        <p:nvPicPr>
          <p:cNvPr id="2048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509838"/>
            <a:ext cx="4344988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143000" y="1889125"/>
            <a:ext cx="1676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LMC 1.2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6265863" y="1889125"/>
            <a:ext cx="154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9F1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80"/>
              </a:buClr>
              <a:buSzPct val="50000"/>
              <a:buFont typeface="Wingdings" charset="2"/>
              <a:buChar char="p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9F11"/>
              </a:buClr>
              <a:buSzPct val="50000"/>
              <a:buFont typeface="Wingdings" charset="2"/>
              <a:buChar char="p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LMC 1.3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25413" y="3429000"/>
            <a:ext cx="4648201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3124200"/>
            <a:ext cx="464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52950" y="4025900"/>
            <a:ext cx="4648200" cy="2508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228600" y="4953000"/>
            <a:ext cx="4648200" cy="2508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4016375"/>
            <a:ext cx="4648200" cy="2508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5540375"/>
            <a:ext cx="4648200" cy="2508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2549" y="1414497"/>
            <a:ext cx="89819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charset="0"/>
                <a:ea typeface="Calibri" charset="0"/>
                <a:cs typeface="Times New Roman" charset="0"/>
              </a:rPr>
              <a:t>The triangular numbers are as follows:   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1     =    1</a:t>
            </a:r>
            <a:r>
              <a:rPr lang="en-US" dirty="0"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3 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   =    1 + 2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508000" marR="0" indent="-508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6     =    1 + 2 + 3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508000" marR="0" indent="-508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10    =    1 + 2 + 3 + 4</a:t>
            </a:r>
            <a:r>
              <a:rPr lang="en-US" dirty="0"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 marL="508000" marR="0" indent="-508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15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   =    1 + 2 + 3 + 4 + 5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21    =    1 + 2 + 3 + 4 + 5 + 6</a:t>
            </a:r>
            <a:r>
              <a:rPr lang="en-US" dirty="0">
                <a:latin typeface="MS Mincho" charset="-128"/>
                <a:ea typeface="Calibri" charset="0"/>
                <a:cs typeface="MS Mincho" charset="-128"/>
              </a:rPr>
              <a:t> 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 etc.</a:t>
            </a:r>
          </a:p>
          <a:p>
            <a:endParaRPr lang="en-US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600" dirty="0"/>
              <a:t>The series begins with 1 (the first triangular number). 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To </a:t>
            </a:r>
            <a:r>
              <a:rPr lang="en-US" sz="1600" dirty="0"/>
              <a:t>calculate the n</a:t>
            </a:r>
            <a:r>
              <a:rPr lang="en-US" sz="1600" baseline="30000" dirty="0"/>
              <a:t>th</a:t>
            </a:r>
            <a:r>
              <a:rPr lang="en-US" sz="1600" dirty="0"/>
              <a:t> triangular number, n is added to the previous triangular number. 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For </a:t>
            </a:r>
            <a:r>
              <a:rPr lang="en-US" sz="1600" dirty="0"/>
              <a:t>example, the fourth triangular number is calculated by adding 4 to the third triangular number (which is 6), i.e. 10 = (1 + 2 + 3) + 4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Write a program that takes a single value (greater or equal to zero) as input and outputs which triangular number it is or 0 if it is not a </a:t>
            </a:r>
            <a:r>
              <a:rPr lang="en-US" sz="1600" dirty="0" err="1"/>
              <a:t>trinangular</a:t>
            </a:r>
            <a:r>
              <a:rPr lang="en-US" sz="1600" dirty="0"/>
              <a:t> number. 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For </a:t>
            </a:r>
            <a:r>
              <a:rPr lang="en-US" sz="1600" dirty="0"/>
              <a:t>example, if the input is 15, the output will be 5 (15 is the 5</a:t>
            </a:r>
            <a:r>
              <a:rPr lang="en-US" sz="1600" baseline="30000" dirty="0"/>
              <a:t>th</a:t>
            </a:r>
            <a:r>
              <a:rPr lang="en-US" sz="1600" dirty="0"/>
              <a:t> triangular number); and if the input is 7, the output will be 0 (7 is not a triangular number).</a:t>
            </a:r>
          </a:p>
          <a:p>
            <a:endParaRPr lang="en-US" sz="1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Calibri" charset="0"/>
                <a:cs typeface="Times New Roman" charset="0"/>
              </a:rPr>
              <a:t>T</a:t>
            </a:r>
            <a:r>
              <a:rPr lang="en-US" smtClean="0">
                <a:latin typeface="Times New Roman" charset="0"/>
                <a:ea typeface="Calibri" charset="0"/>
                <a:cs typeface="Times New Roman" charset="0"/>
              </a:rPr>
              <a:t>riangular numbers - Flowchart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169042"/>
            <a:ext cx="7783932" cy="56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Exactly are the steps?</a:t>
            </a:r>
            <a:endParaRPr lang="en-US" altLang="zh-C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2549" y="1221580"/>
            <a:ext cx="5430621" cy="49553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Instruction Fetch</a:t>
            </a:r>
            <a:endParaRPr lang="en-US" dirty="0"/>
          </a:p>
          <a:p>
            <a:pPr lvl="1"/>
            <a:r>
              <a:rPr lang="en-US" dirty="0" smtClean="0"/>
              <a:t>Retrieve next instruction code from memory</a:t>
            </a:r>
          </a:p>
          <a:p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Translates instruction for CPU </a:t>
            </a:r>
          </a:p>
          <a:p>
            <a:r>
              <a:rPr lang="en-US" dirty="0" smtClean="0"/>
              <a:t>Execute </a:t>
            </a:r>
            <a:endParaRPr lang="en-US" dirty="0"/>
          </a:p>
          <a:p>
            <a:pPr lvl="1"/>
            <a:r>
              <a:rPr lang="en-US" dirty="0" smtClean="0"/>
              <a:t>Performs arithmetic or flag operation </a:t>
            </a:r>
          </a:p>
          <a:p>
            <a:r>
              <a:rPr lang="en-US" dirty="0" smtClean="0"/>
              <a:t>Memory Access </a:t>
            </a:r>
          </a:p>
          <a:p>
            <a:pPr lvl="1"/>
            <a:r>
              <a:rPr lang="en-US" dirty="0" smtClean="0"/>
              <a:t>Data retrieved or stored in cache or memory </a:t>
            </a:r>
          </a:p>
          <a:p>
            <a:r>
              <a:rPr lang="en-US" dirty="0" smtClean="0"/>
              <a:t>Write Back</a:t>
            </a:r>
            <a:endParaRPr lang="en-US" dirty="0"/>
          </a:p>
          <a:p>
            <a:pPr lvl="1"/>
            <a:r>
              <a:rPr lang="en-US" dirty="0" smtClean="0"/>
              <a:t>Output data is stored in register if needed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5929" y="2323216"/>
            <a:ext cx="3622876" cy="363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1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CPU In depth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79"/>
            <a:ext cx="8551817" cy="5499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Counter (Instruction Pointer) </a:t>
            </a:r>
          </a:p>
          <a:p>
            <a:pPr lvl="1"/>
            <a:r>
              <a:rPr lang="en-US" dirty="0"/>
              <a:t>Holds address of next instruction once current is completed </a:t>
            </a:r>
            <a:endParaRPr lang="en-US" dirty="0" smtClean="0"/>
          </a:p>
          <a:p>
            <a:r>
              <a:rPr lang="en-US" dirty="0" smtClean="0"/>
              <a:t>Accumulator</a:t>
            </a:r>
            <a:endParaRPr lang="en-US" dirty="0"/>
          </a:p>
          <a:p>
            <a:pPr lvl="1"/>
            <a:r>
              <a:rPr lang="en-US" dirty="0"/>
              <a:t>Stores results from calculations </a:t>
            </a:r>
            <a:endParaRPr lang="en-US" dirty="0" smtClean="0"/>
          </a:p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Super fast storage that stores in the magnitude of bytes </a:t>
            </a:r>
          </a:p>
          <a:p>
            <a:pPr lvl="1"/>
            <a:r>
              <a:rPr lang="en-US" dirty="0" smtClean="0"/>
              <a:t>In CPU and very close to ALU and key components for quick access </a:t>
            </a:r>
          </a:p>
          <a:p>
            <a:r>
              <a:rPr lang="en-US" dirty="0" smtClean="0"/>
              <a:t>Memory Address Register</a:t>
            </a:r>
          </a:p>
          <a:p>
            <a:pPr lvl="1"/>
            <a:r>
              <a:rPr lang="en-US" dirty="0" smtClean="0"/>
              <a:t>Address of data or instruction that is needed</a:t>
            </a:r>
          </a:p>
          <a:p>
            <a:r>
              <a:rPr lang="en-US" dirty="0" smtClean="0"/>
              <a:t>Memory Data Register</a:t>
            </a:r>
          </a:p>
          <a:p>
            <a:pPr lvl="1"/>
            <a:r>
              <a:rPr lang="en-US" dirty="0" smtClean="0"/>
              <a:t>Essentially the buffer of input and output data between CU and rest of CPU/memory</a:t>
            </a:r>
          </a:p>
          <a:p>
            <a:r>
              <a:rPr lang="en-US" dirty="0"/>
              <a:t>Memory Buffer Register </a:t>
            </a:r>
          </a:p>
          <a:p>
            <a:pPr lvl="1"/>
            <a:r>
              <a:rPr lang="en-US" dirty="0"/>
              <a:t>Stores data coming or going from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CPU In </a:t>
            </a:r>
            <a:r>
              <a:rPr lang="en-US" dirty="0" smtClean="0"/>
              <a:t>depth 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5894" y="-243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057" y="1658877"/>
            <a:ext cx="8432800" cy="349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5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Unit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Takes instructions from RAM and translates to instructions for CPU parts </a:t>
            </a:r>
          </a:p>
          <a:p>
            <a:r>
              <a:rPr lang="en-US" dirty="0" smtClean="0"/>
              <a:t>Hardwired </a:t>
            </a:r>
            <a:endParaRPr lang="en-US" dirty="0"/>
          </a:p>
          <a:p>
            <a:pPr lvl="1"/>
            <a:r>
              <a:rPr lang="en-US" dirty="0" smtClean="0"/>
              <a:t>Enable for retrieving data and writing to bus </a:t>
            </a:r>
          </a:p>
          <a:p>
            <a:r>
              <a:rPr lang="en-US" dirty="0" smtClean="0"/>
              <a:t>Instruction Address Register </a:t>
            </a:r>
          </a:p>
          <a:p>
            <a:pPr lvl="1"/>
            <a:r>
              <a:rPr lang="en-US" dirty="0" smtClean="0"/>
              <a:t>stores location of next instruction </a:t>
            </a:r>
          </a:p>
          <a:p>
            <a:r>
              <a:rPr lang="en-US" dirty="0" smtClean="0"/>
              <a:t>Interrupt processing </a:t>
            </a:r>
          </a:p>
          <a:p>
            <a:pPr lvl="1"/>
            <a:r>
              <a:rPr lang="en-US" dirty="0" smtClean="0"/>
              <a:t>Allows for priority events to jump to the front and interrupt current process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5894" y="-243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3524" y="-208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Logic Unit (ALU) </a:t>
            </a:r>
            <a:endParaRPr lang="en-US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550" y="1221580"/>
            <a:ext cx="5476918" cy="49553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Receives 2 numbers from registers and performs operation specified by Control Unit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Outputs </a:t>
            </a:r>
            <a:r>
              <a:rPr lang="en-US" dirty="0"/>
              <a:t>either </a:t>
            </a:r>
            <a:r>
              <a:rPr lang="en-US" b="1" u="sng" dirty="0"/>
              <a:t>arithmetic answer </a:t>
            </a:r>
            <a:r>
              <a:rPr lang="en-US" dirty="0"/>
              <a:t>or </a:t>
            </a:r>
            <a:r>
              <a:rPr lang="en-US" b="1" u="sng" dirty="0"/>
              <a:t>flag</a:t>
            </a:r>
            <a:r>
              <a:rPr lang="en-US" dirty="0"/>
              <a:t> if the numbers were compared 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Opcode</a:t>
            </a:r>
            <a:r>
              <a:rPr lang="en-US" dirty="0" smtClean="0"/>
              <a:t> </a:t>
            </a:r>
            <a:r>
              <a:rPr lang="en-US" dirty="0"/>
              <a:t>is the bus that inputs the instructions for the operation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●  Status </a:t>
            </a:r>
          </a:p>
          <a:p>
            <a:pPr lvl="1"/>
            <a:r>
              <a:rPr lang="en-US" dirty="0" smtClean="0"/>
              <a:t>Extra </a:t>
            </a:r>
            <a:r>
              <a:rPr lang="en-US" dirty="0"/>
              <a:t>information about output </a:t>
            </a:r>
          </a:p>
          <a:p>
            <a:pPr lvl="1"/>
            <a:r>
              <a:rPr lang="en-US" dirty="0" smtClean="0"/>
              <a:t>○Overflow</a:t>
            </a:r>
            <a:r>
              <a:rPr lang="en-US" dirty="0"/>
              <a:t>, carry, or zero </a:t>
            </a:r>
          </a:p>
          <a:p>
            <a:pPr lvl="1"/>
            <a:r>
              <a:rPr lang="en-US" dirty="0"/>
              <a:t>● </a:t>
            </a: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5894" y="-243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3524" y="-208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9915" y="3490146"/>
            <a:ext cx="3634451" cy="2686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7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1221</Words>
  <Application>Microsoft Macintosh PowerPoint</Application>
  <PresentationFormat>On-screen Show (4:3)</PresentationFormat>
  <Paragraphs>411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Calibri</vt:lpstr>
      <vt:lpstr>Calibri Light</vt:lpstr>
      <vt:lpstr>Courier New</vt:lpstr>
      <vt:lpstr>Linux Libertine</vt:lpstr>
      <vt:lpstr>MS Mincho</vt:lpstr>
      <vt:lpstr>ＭＳ 明朝</vt:lpstr>
      <vt:lpstr>Roboto</vt:lpstr>
      <vt:lpstr>Tahoma</vt:lpstr>
      <vt:lpstr>Times New Roman</vt:lpstr>
      <vt:lpstr>Wingdings</vt:lpstr>
      <vt:lpstr>宋体</vt:lpstr>
      <vt:lpstr>Arial</vt:lpstr>
      <vt:lpstr>Theme1</vt:lpstr>
      <vt:lpstr>CS 383</vt:lpstr>
      <vt:lpstr>History of CPU</vt:lpstr>
      <vt:lpstr>CPU map </vt:lpstr>
      <vt:lpstr>Basic CPU Info</vt:lpstr>
      <vt:lpstr>What Exactly are the steps?</vt:lpstr>
      <vt:lpstr>Parts of CPU In depth </vt:lpstr>
      <vt:lpstr>Parts of CPU In depth </vt:lpstr>
      <vt:lpstr>Control Unit </vt:lpstr>
      <vt:lpstr>Arithmetic Logic Unit (ALU) </vt:lpstr>
      <vt:lpstr>Limitations </vt:lpstr>
      <vt:lpstr>Going Extreme to the Future</vt:lpstr>
      <vt:lpstr>The Little Man Computer</vt:lpstr>
      <vt:lpstr>Instruction Cycle</vt:lpstr>
      <vt:lpstr>Fetch, cont.</vt:lpstr>
      <vt:lpstr>Execute Portion</vt:lpstr>
      <vt:lpstr>Execute, cont. </vt:lpstr>
      <vt:lpstr>Address vs. Content</vt:lpstr>
      <vt:lpstr>Instructions</vt:lpstr>
      <vt:lpstr>Assembly Language</vt:lpstr>
      <vt:lpstr>LMC Architecture </vt:lpstr>
      <vt:lpstr>LMC Instruction Set</vt:lpstr>
      <vt:lpstr>Instruction Set</vt:lpstr>
      <vt:lpstr>Input/Output </vt:lpstr>
      <vt:lpstr>LMC Input/Output</vt:lpstr>
      <vt:lpstr>Internal Data Movement</vt:lpstr>
      <vt:lpstr>LMC Internal Data</vt:lpstr>
      <vt:lpstr>Arithmetic Instructions</vt:lpstr>
      <vt:lpstr>LMC Arithmetic Instructions</vt:lpstr>
      <vt:lpstr>Load and add 2 numbers </vt:lpstr>
      <vt:lpstr>Data storage location</vt:lpstr>
      <vt:lpstr>CPU</vt:lpstr>
      <vt:lpstr>Program Control</vt:lpstr>
      <vt:lpstr>Branching</vt:lpstr>
      <vt:lpstr>LMC Instruction Set</vt:lpstr>
      <vt:lpstr>Making decisions</vt:lpstr>
      <vt:lpstr>Write this program using LMC</vt:lpstr>
      <vt:lpstr>Solution</vt:lpstr>
      <vt:lpstr>Implementing loops</vt:lpstr>
      <vt:lpstr>Write this program in LMC</vt:lpstr>
      <vt:lpstr>Solution</vt:lpstr>
      <vt:lpstr>LMC Instruction Set</vt:lpstr>
      <vt:lpstr>Quiz</vt:lpstr>
      <vt:lpstr>Triangular numbers - Flowchart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105</dc:title>
  <dc:creator>Matthew Burlick</dc:creator>
  <cp:lastModifiedBy>Dimitrios Damopoulos</cp:lastModifiedBy>
  <cp:revision>110</cp:revision>
  <cp:lastPrinted>2014-01-15T01:35:07Z</cp:lastPrinted>
  <dcterms:created xsi:type="dcterms:W3CDTF">2013-08-22T14:21:58Z</dcterms:created>
  <dcterms:modified xsi:type="dcterms:W3CDTF">2016-09-08T11:37:32Z</dcterms:modified>
</cp:coreProperties>
</file>