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2" r:id="rId1"/>
  </p:sldMasterIdLst>
  <p:notesMasterIdLst>
    <p:notesMasterId r:id="rId37"/>
  </p:notesMasterIdLst>
  <p:sldIdLst>
    <p:sldId id="256" r:id="rId2"/>
    <p:sldId id="293" r:id="rId3"/>
    <p:sldId id="288" r:id="rId4"/>
    <p:sldId id="291" r:id="rId5"/>
    <p:sldId id="289" r:id="rId6"/>
    <p:sldId id="290" r:id="rId7"/>
    <p:sldId id="292" r:id="rId8"/>
    <p:sldId id="269" r:id="rId9"/>
    <p:sldId id="270" r:id="rId10"/>
    <p:sldId id="271" r:id="rId11"/>
    <p:sldId id="272" r:id="rId12"/>
    <p:sldId id="273" r:id="rId13"/>
    <p:sldId id="259" r:id="rId14"/>
    <p:sldId id="260" r:id="rId15"/>
    <p:sldId id="261" r:id="rId16"/>
    <p:sldId id="286" r:id="rId17"/>
    <p:sldId id="287" r:id="rId18"/>
    <p:sldId id="275" r:id="rId19"/>
    <p:sldId id="276" r:id="rId20"/>
    <p:sldId id="277" r:id="rId21"/>
    <p:sldId id="278" r:id="rId22"/>
    <p:sldId id="279" r:id="rId23"/>
    <p:sldId id="280" r:id="rId24"/>
    <p:sldId id="281" r:id="rId25"/>
    <p:sldId id="282" r:id="rId26"/>
    <p:sldId id="283" r:id="rId27"/>
    <p:sldId id="285" r:id="rId28"/>
    <p:sldId id="284" r:id="rId29"/>
    <p:sldId id="262" r:id="rId30"/>
    <p:sldId id="263" r:id="rId31"/>
    <p:sldId id="274" r:id="rId32"/>
    <p:sldId id="264" r:id="rId33"/>
    <p:sldId id="265" r:id="rId34"/>
    <p:sldId id="266" r:id="rId35"/>
    <p:sldId id="267" r:id="rId3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4"/>
    <p:restoredTop sz="93710"/>
  </p:normalViewPr>
  <p:slideViewPr>
    <p:cSldViewPr snapToGrid="0" snapToObjects="1">
      <p:cViewPr>
        <p:scale>
          <a:sx n="110" d="100"/>
          <a:sy n="110" d="100"/>
        </p:scale>
        <p:origin x="664" y="-18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384297B-F457-4A7E-B62D-C7549F1A0E0A}" type="datetimeFigureOut">
              <a:rPr lang="en-US" smtClean="0"/>
              <a:t>9/16/16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77EF2B2-D7B7-47A3-8654-D4E43C2D8768}" type="slidenum">
              <a:rPr lang="en-US" smtClean="0"/>
              <a:t>‹#›</a:t>
            </a:fld>
            <a:endParaRPr lang="en-US"/>
          </a:p>
        </p:txBody>
      </p:sp>
    </p:spTree>
    <p:extLst>
      <p:ext uri="{BB962C8B-B14F-4D97-AF65-F5344CB8AC3E}">
        <p14:creationId xmlns:p14="http://schemas.microsoft.com/office/powerpoint/2010/main" val="412347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27107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718560"/>
            <a:ext cx="6858000" cy="153924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E75067-237B-4AE8-822B-93DBC2564FB0}"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Stevens Institute of Technology - CS 105 </a:t>
            </a:r>
            <a:endParaRPr lang="en-US"/>
          </a:p>
        </p:txBody>
      </p:sp>
      <p:sp>
        <p:nvSpPr>
          <p:cNvPr id="6" name="Slide Number Placeholder 5"/>
          <p:cNvSpPr>
            <a:spLocks noGrp="1"/>
          </p:cNvSpPr>
          <p:nvPr>
            <p:ph type="sldNum" sz="quarter" idx="12"/>
          </p:nvPr>
        </p:nvSpPr>
        <p:spPr/>
        <p:txBody>
          <a:bodyPr/>
          <a:lstStyle/>
          <a:p>
            <a:fld id="{FDA28460-80D1-2644-9131-A5611845B195}" type="slidenum">
              <a:rPr lang="en-US" smtClean="0"/>
              <a:t>‹#›</a:t>
            </a:fld>
            <a:endParaRPr lang="en-US"/>
          </a:p>
        </p:txBody>
      </p:sp>
      <p:sp>
        <p:nvSpPr>
          <p:cNvPr id="8" name="Rectangle 7"/>
          <p:cNvSpPr/>
          <p:nvPr/>
        </p:nvSpPr>
        <p:spPr>
          <a:xfrm>
            <a:off x="0" y="351394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72280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99E728-71AF-4071-849F-720FEF1C7BA8}"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Stevens Institute of Technology - CS 105 </a:t>
            </a:r>
            <a:endParaRPr lang="en-US"/>
          </a:p>
        </p:txBody>
      </p:sp>
      <p:sp>
        <p:nvSpPr>
          <p:cNvPr id="6" name="Slide Number Placeholder 5"/>
          <p:cNvSpPr>
            <a:spLocks noGrp="1"/>
          </p:cNvSpPr>
          <p:nvPr>
            <p:ph type="sldNum" sz="quarter" idx="12"/>
          </p:nvPr>
        </p:nvSpPr>
        <p:spPr/>
        <p:txBody>
          <a:bodyPr/>
          <a:lstStyle/>
          <a:p>
            <a:fld id="{6F69B36C-C41C-D940-B3FE-1835E081FFB0}" type="slidenum">
              <a:rPr lang="en-US" smtClean="0"/>
              <a:t>‹#›</a:t>
            </a:fld>
            <a:endParaRPr lang="en-US"/>
          </a:p>
        </p:txBody>
      </p:sp>
      <p:sp>
        <p:nvSpPr>
          <p:cNvPr id="7" name="Rectangle 6"/>
          <p:cNvSpPr/>
          <p:nvPr/>
        </p:nvSpPr>
        <p:spPr>
          <a:xfrm>
            <a:off x="0" y="1352641"/>
            <a:ext cx="9143999" cy="75764"/>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45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2691" y="78377"/>
            <a:ext cx="1971675" cy="609858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2549" y="78377"/>
            <a:ext cx="6466583" cy="60985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070671-C9FD-4A14-98E1-B2E401ABBDC2}"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Stevens Institute of Technology - CS 105 </a:t>
            </a:r>
            <a:endParaRPr lang="en-US"/>
          </a:p>
        </p:txBody>
      </p:sp>
      <p:sp>
        <p:nvSpPr>
          <p:cNvPr id="6" name="Slide Number Placeholder 5"/>
          <p:cNvSpPr>
            <a:spLocks noGrp="1"/>
          </p:cNvSpPr>
          <p:nvPr>
            <p:ph type="sldNum" sz="quarter" idx="12"/>
          </p:nvPr>
        </p:nvSpPr>
        <p:spPr/>
        <p:txBody>
          <a:bodyPr/>
          <a:lstStyle/>
          <a:p>
            <a:fld id="{6F69B36C-C41C-D940-B3FE-1835E081FFB0}" type="slidenum">
              <a:rPr lang="en-US" smtClean="0"/>
              <a:t>‹#›</a:t>
            </a:fld>
            <a:endParaRPr lang="en-US"/>
          </a:p>
        </p:txBody>
      </p:sp>
      <p:sp>
        <p:nvSpPr>
          <p:cNvPr id="7" name="Rectangle 6"/>
          <p:cNvSpPr/>
          <p:nvPr/>
        </p:nvSpPr>
        <p:spPr>
          <a:xfrm rot="16200000">
            <a:off x="3677496" y="3059132"/>
            <a:ext cx="6196831" cy="78564"/>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73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252549" y="1221580"/>
            <a:ext cx="8551817" cy="49553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8B8A3-E2B5-4602-A694-EDCFD58D96BD}"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Stevens Institute of Technology - CS 105 </a:t>
            </a:r>
            <a:endParaRPr lang="en-US"/>
          </a:p>
        </p:txBody>
      </p:sp>
      <p:sp>
        <p:nvSpPr>
          <p:cNvPr id="6" name="Slide Number Placeholder 5"/>
          <p:cNvSpPr>
            <a:spLocks noGrp="1"/>
          </p:cNvSpPr>
          <p:nvPr>
            <p:ph type="sldNum" sz="quarter" idx="12"/>
          </p:nvPr>
        </p:nvSpPr>
        <p:spPr/>
        <p:txBody>
          <a:bodyPr/>
          <a:lstStyle/>
          <a:p>
            <a:fld id="{6F69B36C-C41C-D940-B3FE-1835E081FFB0}" type="slidenum">
              <a:rPr lang="en-US" smtClean="0"/>
              <a:t>‹#›</a:t>
            </a:fld>
            <a:endParaRPr lang="en-US"/>
          </a:p>
        </p:txBody>
      </p:sp>
      <p:sp>
        <p:nvSpPr>
          <p:cNvPr id="8" name="Rectangle 7"/>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62667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749048"/>
          </a:xfrm>
        </p:spPr>
        <p:txBody>
          <a:bodyPr anchor="b">
            <a:normAutofit/>
          </a:bodyPr>
          <a:lstStyle>
            <a:lvl1pPr>
              <a:defRPr sz="5400" b="1">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693154"/>
            <a:ext cx="7886700" cy="139649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EE86D-C133-4A9F-815B-F9FB9C0C9710}" type="datetime1">
              <a:rPr lang="en-US" smtClean="0"/>
              <a:t>9/16/16</a:t>
            </a:fld>
            <a:endParaRPr lang="en-US"/>
          </a:p>
        </p:txBody>
      </p:sp>
      <p:sp>
        <p:nvSpPr>
          <p:cNvPr id="5" name="Footer Placeholder 4"/>
          <p:cNvSpPr>
            <a:spLocks noGrp="1"/>
          </p:cNvSpPr>
          <p:nvPr>
            <p:ph type="ftr" sz="quarter" idx="11"/>
          </p:nvPr>
        </p:nvSpPr>
        <p:spPr/>
        <p:txBody>
          <a:bodyPr/>
          <a:lstStyle/>
          <a:p>
            <a:r>
              <a:rPr lang="en-US" smtClean="0"/>
              <a:t>Stevens Institute of Technology - CS 105 </a:t>
            </a:r>
            <a:endParaRPr lang="en-US"/>
          </a:p>
        </p:txBody>
      </p:sp>
      <p:sp>
        <p:nvSpPr>
          <p:cNvPr id="6" name="Slide Number Placeholder 5"/>
          <p:cNvSpPr>
            <a:spLocks noGrp="1"/>
          </p:cNvSpPr>
          <p:nvPr>
            <p:ph type="sldNum" sz="quarter" idx="12"/>
          </p:nvPr>
        </p:nvSpPr>
        <p:spPr/>
        <p:txBody>
          <a:bodyPr/>
          <a:lstStyle/>
          <a:p>
            <a:fld id="{6F69B36C-C41C-D940-B3FE-1835E081FFB0}" type="slidenum">
              <a:rPr lang="en-US" smtClean="0"/>
              <a:t>‹#›</a:t>
            </a:fld>
            <a:endParaRPr lang="en-US"/>
          </a:p>
        </p:txBody>
      </p:sp>
      <p:sp>
        <p:nvSpPr>
          <p:cNvPr id="8" name="Rectangle 7"/>
          <p:cNvSpPr/>
          <p:nvPr/>
        </p:nvSpPr>
        <p:spPr>
          <a:xfrm>
            <a:off x="0" y="4533599"/>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6000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2549" y="1221579"/>
            <a:ext cx="4262301" cy="49553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21579"/>
            <a:ext cx="4175216" cy="49553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D2C125-770D-44B2-86E5-23E316FF9FCF}" type="datetime1">
              <a:rPr lang="en-US" smtClean="0"/>
              <a:t>9/16/16</a:t>
            </a:fld>
            <a:endParaRPr lang="en-US"/>
          </a:p>
        </p:txBody>
      </p:sp>
      <p:sp>
        <p:nvSpPr>
          <p:cNvPr id="6" name="Footer Placeholder 5"/>
          <p:cNvSpPr>
            <a:spLocks noGrp="1"/>
          </p:cNvSpPr>
          <p:nvPr>
            <p:ph type="ftr" sz="quarter" idx="11"/>
          </p:nvPr>
        </p:nvSpPr>
        <p:spPr/>
        <p:txBody>
          <a:bodyPr/>
          <a:lstStyle/>
          <a:p>
            <a:r>
              <a:rPr lang="en-US" smtClean="0"/>
              <a:t>Stevens Institute of Technology - CS 105 </a:t>
            </a:r>
            <a:endParaRPr lang="en-US"/>
          </a:p>
        </p:txBody>
      </p:sp>
      <p:sp>
        <p:nvSpPr>
          <p:cNvPr id="7" name="Slide Number Placeholder 6"/>
          <p:cNvSpPr>
            <a:spLocks noGrp="1"/>
          </p:cNvSpPr>
          <p:nvPr>
            <p:ph type="sldNum" sz="quarter" idx="12"/>
          </p:nvPr>
        </p:nvSpPr>
        <p:spPr/>
        <p:txBody>
          <a:bodyPr/>
          <a:lstStyle/>
          <a:p>
            <a:fld id="{6F69B36C-C41C-D940-B3FE-1835E081FFB0}" type="slidenum">
              <a:rPr lang="en-US" smtClean="0"/>
              <a:t>‹#›</a:t>
            </a:fld>
            <a:endParaRPr lang="en-US"/>
          </a:p>
        </p:txBody>
      </p:sp>
      <p:sp>
        <p:nvSpPr>
          <p:cNvPr id="9"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
        <p:nvSpPr>
          <p:cNvPr id="10" name="Rectangle 9"/>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55263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2549" y="1219992"/>
            <a:ext cx="4245633" cy="680727"/>
          </a:xfrm>
        </p:spPr>
        <p:txBody>
          <a:bodyPr anchor="b">
            <a:no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2549" y="1900719"/>
            <a:ext cx="4245633" cy="4288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19992"/>
            <a:ext cx="4175215" cy="680727"/>
          </a:xfrm>
        </p:spPr>
        <p:txBody>
          <a:bodyPr anchor="b">
            <a:no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1900719"/>
            <a:ext cx="4175215" cy="4288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1A8E3E-E837-4020-BB3B-E6CD0CFFFE42}" type="datetime1">
              <a:rPr lang="en-US" smtClean="0"/>
              <a:t>9/16/16</a:t>
            </a:fld>
            <a:endParaRPr lang="en-US"/>
          </a:p>
        </p:txBody>
      </p:sp>
      <p:sp>
        <p:nvSpPr>
          <p:cNvPr id="8" name="Footer Placeholder 7"/>
          <p:cNvSpPr>
            <a:spLocks noGrp="1"/>
          </p:cNvSpPr>
          <p:nvPr>
            <p:ph type="ftr" sz="quarter" idx="11"/>
          </p:nvPr>
        </p:nvSpPr>
        <p:spPr/>
        <p:txBody>
          <a:bodyPr/>
          <a:lstStyle/>
          <a:p>
            <a:r>
              <a:rPr lang="en-US" smtClean="0"/>
              <a:t>Stevens Institute of Technology - CS 105 </a:t>
            </a:r>
            <a:endParaRPr lang="en-US"/>
          </a:p>
        </p:txBody>
      </p:sp>
      <p:sp>
        <p:nvSpPr>
          <p:cNvPr id="9" name="Slide Number Placeholder 8"/>
          <p:cNvSpPr>
            <a:spLocks noGrp="1"/>
          </p:cNvSpPr>
          <p:nvPr>
            <p:ph type="sldNum" sz="quarter" idx="12"/>
          </p:nvPr>
        </p:nvSpPr>
        <p:spPr/>
        <p:txBody>
          <a:bodyPr/>
          <a:lstStyle/>
          <a:p>
            <a:fld id="{6F69B36C-C41C-D940-B3FE-1835E081FFB0}" type="slidenum">
              <a:rPr lang="en-US" smtClean="0"/>
              <a:t>‹#›</a:t>
            </a:fld>
            <a:endParaRPr lang="en-US"/>
          </a:p>
        </p:txBody>
      </p:sp>
      <p:sp>
        <p:nvSpPr>
          <p:cNvPr id="12" name="Rectangle 11"/>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5869031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6659E29-AC3D-4DD6-A5C6-C7996D9ED7B2}" type="datetime1">
              <a:rPr lang="en-US" smtClean="0"/>
              <a:t>9/16/16</a:t>
            </a:fld>
            <a:endParaRPr lang="en-US"/>
          </a:p>
        </p:txBody>
      </p:sp>
      <p:sp>
        <p:nvSpPr>
          <p:cNvPr id="4" name="Footer Placeholder 3"/>
          <p:cNvSpPr>
            <a:spLocks noGrp="1"/>
          </p:cNvSpPr>
          <p:nvPr>
            <p:ph type="ftr" sz="quarter" idx="11"/>
          </p:nvPr>
        </p:nvSpPr>
        <p:spPr/>
        <p:txBody>
          <a:bodyPr/>
          <a:lstStyle/>
          <a:p>
            <a:r>
              <a:rPr lang="en-US" smtClean="0"/>
              <a:t>Stevens Institute of Technology - CS 105 </a:t>
            </a:r>
            <a:endParaRPr lang="en-US"/>
          </a:p>
        </p:txBody>
      </p:sp>
      <p:sp>
        <p:nvSpPr>
          <p:cNvPr id="5" name="Slide Number Placeholder 4"/>
          <p:cNvSpPr>
            <a:spLocks noGrp="1"/>
          </p:cNvSpPr>
          <p:nvPr>
            <p:ph type="sldNum" sz="quarter" idx="12"/>
          </p:nvPr>
        </p:nvSpPr>
        <p:spPr/>
        <p:txBody>
          <a:bodyPr/>
          <a:lstStyle/>
          <a:p>
            <a:fld id="{6F69B36C-C41C-D940-B3FE-1835E081FFB0}" type="slidenum">
              <a:rPr lang="en-US" smtClean="0"/>
              <a:t>‹#›</a:t>
            </a:fld>
            <a:endParaRPr lang="en-US"/>
          </a:p>
        </p:txBody>
      </p:sp>
      <p:sp>
        <p:nvSpPr>
          <p:cNvPr id="8" name="Rectangle 7"/>
          <p:cNvSpPr/>
          <p:nvPr/>
        </p:nvSpPr>
        <p:spPr>
          <a:xfrm>
            <a:off x="0" y="1091753"/>
            <a:ext cx="9143999" cy="75764"/>
          </a:xfrm>
          <a:prstGeom prst="rect">
            <a:avLst/>
          </a:prstGeom>
          <a:gradFill flip="none" rotWithShape="1">
            <a:gsLst>
              <a:gs pos="0">
                <a:schemeClr val="accent4"/>
              </a:gs>
              <a:gs pos="78000">
                <a:schemeClr val="accent4">
                  <a:lumMod val="60000"/>
                  <a:lumOff val="40000"/>
                </a:schemeClr>
              </a:gs>
              <a:gs pos="100000">
                <a:schemeClr val="accent4">
                  <a:lumMod val="40000"/>
                  <a:lumOff val="60000"/>
                </a:scheme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252549" y="1"/>
            <a:ext cx="8551817" cy="1037690"/>
          </a:xfrm>
        </p:spPr>
        <p:txBody>
          <a:bodyPr/>
          <a:lstStyle>
            <a:lvl1pPr>
              <a:defRPr sz="4000" b="1">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0024954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83D71-C2C0-4B3A-AE02-7C7DCAEC78A8}" type="datetime1">
              <a:rPr lang="en-US" smtClean="0"/>
              <a:t>9/16/16</a:t>
            </a:fld>
            <a:endParaRPr lang="en-US"/>
          </a:p>
        </p:txBody>
      </p:sp>
      <p:sp>
        <p:nvSpPr>
          <p:cNvPr id="3" name="Footer Placeholder 2"/>
          <p:cNvSpPr>
            <a:spLocks noGrp="1"/>
          </p:cNvSpPr>
          <p:nvPr>
            <p:ph type="ftr" sz="quarter" idx="11"/>
          </p:nvPr>
        </p:nvSpPr>
        <p:spPr/>
        <p:txBody>
          <a:bodyPr/>
          <a:lstStyle/>
          <a:p>
            <a:r>
              <a:rPr lang="en-US" smtClean="0"/>
              <a:t>Stevens Institute of Technology - CS 105 </a:t>
            </a:r>
            <a:endParaRPr lang="en-US"/>
          </a:p>
        </p:txBody>
      </p:sp>
      <p:sp>
        <p:nvSpPr>
          <p:cNvPr id="4" name="Slide Number Placeholder 3"/>
          <p:cNvSpPr>
            <a:spLocks noGrp="1"/>
          </p:cNvSpPr>
          <p:nvPr>
            <p:ph type="sldNum" sz="quarter" idx="12"/>
          </p:nvPr>
        </p:nvSpPr>
        <p:spPr/>
        <p:txBody>
          <a:bodyPr/>
          <a:lstStyle/>
          <a:p>
            <a:fld id="{6F69B36C-C41C-D940-B3FE-1835E081FFB0}" type="slidenum">
              <a:rPr lang="en-US" smtClean="0"/>
              <a:t>‹#›</a:t>
            </a:fld>
            <a:endParaRPr lang="en-US"/>
          </a:p>
        </p:txBody>
      </p:sp>
    </p:spTree>
    <p:extLst>
      <p:ext uri="{BB962C8B-B14F-4D97-AF65-F5344CB8AC3E}">
        <p14:creationId xmlns:p14="http://schemas.microsoft.com/office/powerpoint/2010/main" val="5006189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E3637C-A70A-41CC-B5B4-A92A168C9AF6}" type="datetime1">
              <a:rPr lang="en-US" smtClean="0"/>
              <a:t>9/16/16</a:t>
            </a:fld>
            <a:endParaRPr lang="en-US"/>
          </a:p>
        </p:txBody>
      </p:sp>
      <p:sp>
        <p:nvSpPr>
          <p:cNvPr id="6" name="Footer Placeholder 5"/>
          <p:cNvSpPr>
            <a:spLocks noGrp="1"/>
          </p:cNvSpPr>
          <p:nvPr>
            <p:ph type="ftr" sz="quarter" idx="11"/>
          </p:nvPr>
        </p:nvSpPr>
        <p:spPr/>
        <p:txBody>
          <a:bodyPr/>
          <a:lstStyle/>
          <a:p>
            <a:r>
              <a:rPr lang="en-US" smtClean="0"/>
              <a:t>Stevens Institute of Technology - CS 105 </a:t>
            </a:r>
            <a:endParaRPr lang="en-US"/>
          </a:p>
        </p:txBody>
      </p:sp>
      <p:sp>
        <p:nvSpPr>
          <p:cNvPr id="7" name="Slide Number Placeholder 6"/>
          <p:cNvSpPr>
            <a:spLocks noGrp="1"/>
          </p:cNvSpPr>
          <p:nvPr>
            <p:ph type="sldNum" sz="quarter" idx="12"/>
          </p:nvPr>
        </p:nvSpPr>
        <p:spPr/>
        <p:txBody>
          <a:bodyPr/>
          <a:lstStyle/>
          <a:p>
            <a:fld id="{FDA28460-80D1-2644-9131-A5611845B195}" type="slidenum">
              <a:rPr lang="en-US" smtClean="0"/>
              <a:t>‹#›</a:t>
            </a:fld>
            <a:endParaRPr lang="en-US"/>
          </a:p>
        </p:txBody>
      </p:sp>
      <p:sp>
        <p:nvSpPr>
          <p:cNvPr id="8" name="Rectangle 7"/>
          <p:cNvSpPr/>
          <p:nvPr/>
        </p:nvSpPr>
        <p:spPr>
          <a:xfrm rot="16200000">
            <a:off x="814119" y="2890859"/>
            <a:ext cx="5868991" cy="87272"/>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98063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053"/>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531222"/>
            <a:ext cx="4629150" cy="53298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06880"/>
            <a:ext cx="2949178" cy="41621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8EE8D-6176-4D0B-8B9B-DEE7166EB3B5}" type="datetime1">
              <a:rPr lang="en-US" smtClean="0"/>
              <a:t>9/16/16</a:t>
            </a:fld>
            <a:endParaRPr lang="en-US"/>
          </a:p>
        </p:txBody>
      </p:sp>
      <p:sp>
        <p:nvSpPr>
          <p:cNvPr id="6" name="Footer Placeholder 5"/>
          <p:cNvSpPr>
            <a:spLocks noGrp="1"/>
          </p:cNvSpPr>
          <p:nvPr>
            <p:ph type="ftr" sz="quarter" idx="11"/>
          </p:nvPr>
        </p:nvSpPr>
        <p:spPr/>
        <p:txBody>
          <a:bodyPr/>
          <a:lstStyle/>
          <a:p>
            <a:r>
              <a:rPr lang="en-US" smtClean="0"/>
              <a:t>Stevens Institute of Technology - CS 105 </a:t>
            </a:r>
            <a:endParaRPr lang="en-US" dirty="0"/>
          </a:p>
        </p:txBody>
      </p:sp>
      <p:sp>
        <p:nvSpPr>
          <p:cNvPr id="7" name="Slide Number Placeholder 6"/>
          <p:cNvSpPr>
            <a:spLocks noGrp="1"/>
          </p:cNvSpPr>
          <p:nvPr>
            <p:ph type="sldNum" sz="quarter" idx="12"/>
          </p:nvPr>
        </p:nvSpPr>
        <p:spPr/>
        <p:txBody>
          <a:bodyPr/>
          <a:lstStyle/>
          <a:p>
            <a:fld id="{6F69B36C-C41C-D940-B3FE-1835E081FFB0}" type="slidenum">
              <a:rPr lang="en-US" smtClean="0"/>
              <a:t>‹#›</a:t>
            </a:fld>
            <a:endParaRPr lang="en-US"/>
          </a:p>
        </p:txBody>
      </p:sp>
      <p:sp>
        <p:nvSpPr>
          <p:cNvPr id="8" name="Rectangle 7"/>
          <p:cNvSpPr/>
          <p:nvPr/>
        </p:nvSpPr>
        <p:spPr>
          <a:xfrm rot="16200000">
            <a:off x="814119" y="2890859"/>
            <a:ext cx="5868991" cy="87272"/>
          </a:xfrm>
          <a:prstGeom prst="rect">
            <a:avLst/>
          </a:prstGeom>
          <a:gradFill flip="none" rotWithShape="1">
            <a:gsLst>
              <a:gs pos="0">
                <a:srgbClr val="98002A">
                  <a:shade val="30000"/>
                  <a:satMod val="115000"/>
                </a:srgbClr>
              </a:gs>
              <a:gs pos="50000">
                <a:srgbClr val="98002A">
                  <a:shade val="67500"/>
                  <a:satMod val="115000"/>
                </a:srgbClr>
              </a:gs>
              <a:gs pos="100000">
                <a:srgbClr val="98002A">
                  <a:shade val="100000"/>
                  <a:satMod val="115000"/>
                </a:srgbClr>
              </a:gs>
            </a:gsLst>
            <a:lin ang="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42146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549" y="0"/>
            <a:ext cx="8551817"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2549" y="1567543"/>
            <a:ext cx="8551817" cy="46094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2549"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98A3D-78E3-42CD-9B01-BF5239FD7B20}" type="datetime1">
              <a:rPr lang="en-US" smtClean="0"/>
              <a:t>9/16/16</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Stevens Institute of Technology - CS 105 </a:t>
            </a:r>
            <a:endParaRPr lang="en-US"/>
          </a:p>
        </p:txBody>
      </p:sp>
      <p:sp>
        <p:nvSpPr>
          <p:cNvPr id="6" name="Slide Number Placeholder 5"/>
          <p:cNvSpPr>
            <a:spLocks noGrp="1"/>
          </p:cNvSpPr>
          <p:nvPr>
            <p:ph type="sldNum" sz="quarter" idx="4"/>
          </p:nvPr>
        </p:nvSpPr>
        <p:spPr>
          <a:xfrm>
            <a:off x="6746966"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9B36C-C41C-D940-B3FE-1835E081FFB0}" type="slidenum">
              <a:rPr lang="en-US" smtClean="0"/>
              <a:t>‹#›</a:t>
            </a:fld>
            <a:endParaRPr lang="en-US"/>
          </a:p>
        </p:txBody>
      </p:sp>
    </p:spTree>
    <p:extLst>
      <p:ext uri="{BB962C8B-B14F-4D97-AF65-F5344CB8AC3E}">
        <p14:creationId xmlns:p14="http://schemas.microsoft.com/office/powerpoint/2010/main" val="41040911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383</a:t>
            </a:r>
            <a:endParaRPr lang="en-US" dirty="0"/>
          </a:p>
        </p:txBody>
      </p:sp>
      <p:sp>
        <p:nvSpPr>
          <p:cNvPr id="3" name="Subtitle 2"/>
          <p:cNvSpPr>
            <a:spLocks noGrp="1"/>
          </p:cNvSpPr>
          <p:nvPr>
            <p:ph type="subTitle" idx="1"/>
          </p:nvPr>
        </p:nvSpPr>
        <p:spPr/>
        <p:txBody>
          <a:bodyPr>
            <a:normAutofit/>
          </a:bodyPr>
          <a:lstStyle/>
          <a:p>
            <a:r>
              <a:rPr lang="en-US" dirty="0"/>
              <a:t>Computer Organization and </a:t>
            </a:r>
            <a:r>
              <a:rPr lang="en-US" dirty="0" smtClean="0"/>
              <a:t>Programming</a:t>
            </a:r>
          </a:p>
          <a:p>
            <a:r>
              <a:rPr lang="en-US" dirty="0"/>
              <a:t>CPU Design &amp; </a:t>
            </a:r>
            <a:r>
              <a:rPr lang="en-US" dirty="0" smtClean="0"/>
              <a:t>Organizatio</a:t>
            </a:r>
            <a:r>
              <a:rPr lang="en-US" dirty="0"/>
              <a:t>n</a:t>
            </a:r>
            <a:endParaRPr lang="en-US" dirty="0">
              <a:effectLst/>
            </a:endParaRPr>
          </a:p>
        </p:txBody>
      </p:sp>
      <p:sp>
        <p:nvSpPr>
          <p:cNvPr id="4" name="Footer Placeholder 3"/>
          <p:cNvSpPr>
            <a:spLocks noGrp="1"/>
          </p:cNvSpPr>
          <p:nvPr>
            <p:ph type="ftr" sz="quarter" idx="11"/>
          </p:nvPr>
        </p:nvSpPr>
        <p:spPr/>
        <p:txBody>
          <a:bodyPr/>
          <a:lstStyle/>
          <a:p>
            <a:r>
              <a:rPr lang="en-US" dirty="0" err="1" smtClean="0"/>
              <a:t>Dimitrios</a:t>
            </a:r>
            <a:r>
              <a:rPr lang="en-US" dirty="0" smtClean="0"/>
              <a:t> </a:t>
            </a:r>
            <a:r>
              <a:rPr lang="en-US" dirty="0" err="1" smtClean="0"/>
              <a:t>Damopoulos</a:t>
            </a:r>
            <a:endParaRPr lang="en-US" dirty="0" smtClean="0"/>
          </a:p>
          <a:p>
            <a:r>
              <a:rPr lang="en-US" dirty="0" smtClean="0"/>
              <a:t>Stevens Institute of Technology</a:t>
            </a:r>
            <a:endParaRPr lang="en-US" dirty="0"/>
          </a:p>
        </p:txBody>
      </p:sp>
      <p:sp>
        <p:nvSpPr>
          <p:cNvPr id="5" name="Slide Number Placeholder 4"/>
          <p:cNvSpPr>
            <a:spLocks noGrp="1"/>
          </p:cNvSpPr>
          <p:nvPr>
            <p:ph type="sldNum" sz="quarter" idx="12"/>
          </p:nvPr>
        </p:nvSpPr>
        <p:spPr/>
        <p:txBody>
          <a:bodyPr/>
          <a:lstStyle/>
          <a:p>
            <a:fld id="{FDA28460-80D1-2644-9131-A5611845B195}" type="slidenum">
              <a:rPr lang="en-US" smtClean="0"/>
              <a:t>1</a:t>
            </a:fld>
            <a:endParaRPr lang="en-US"/>
          </a:p>
        </p:txBody>
      </p:sp>
    </p:spTree>
    <p:extLst>
      <p:ext uri="{BB962C8B-B14F-4D97-AF65-F5344CB8AC3E}">
        <p14:creationId xmlns:p14="http://schemas.microsoft.com/office/powerpoint/2010/main" val="325994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Program/data memory organization</a:t>
            </a:r>
          </a:p>
        </p:txBody>
      </p:sp>
      <p:sp>
        <p:nvSpPr>
          <p:cNvPr id="5" name="Rectangle 4"/>
          <p:cNvSpPr/>
          <p:nvPr/>
        </p:nvSpPr>
        <p:spPr>
          <a:xfrm>
            <a:off x="762000" y="1371600"/>
            <a:ext cx="8382000" cy="5509200"/>
          </a:xfrm>
          <a:prstGeom prst="rect">
            <a:avLst/>
          </a:prstGeom>
        </p:spPr>
        <p:txBody>
          <a:bodyPr wrap="square">
            <a:spAutoFit/>
          </a:bodyPr>
          <a:lstStyle/>
          <a:p>
            <a:pPr marL="469900" indent="-457200">
              <a:lnSpc>
                <a:spcPct val="100000"/>
              </a:lnSpc>
              <a:buFont typeface="Arial" charset="0"/>
              <a:buChar char="•"/>
              <a:tabLst>
                <a:tab pos="647065" algn="l"/>
                <a:tab pos="901065" algn="l"/>
              </a:tabLst>
            </a:pPr>
            <a:r>
              <a:rPr lang="en-US" sz="3200" dirty="0"/>
              <a:t>AVR has three different </a:t>
            </a:r>
            <a:r>
              <a:rPr lang="en-US" sz="3200" dirty="0" smtClean="0"/>
              <a:t>memories</a:t>
            </a:r>
          </a:p>
          <a:p>
            <a:pPr marL="927100" lvl="1" indent="-457200">
              <a:buFont typeface="Arial" charset="0"/>
              <a:buChar char="•"/>
              <a:tabLst>
                <a:tab pos="647065" algn="l"/>
                <a:tab pos="901065" algn="l"/>
              </a:tabLst>
            </a:pPr>
            <a:r>
              <a:rPr lang="en-US" sz="3200" dirty="0"/>
              <a:t>Program </a:t>
            </a:r>
            <a:r>
              <a:rPr lang="en-US" sz="3200" dirty="0" smtClean="0"/>
              <a:t>memory – instructions </a:t>
            </a:r>
            <a:endParaRPr lang="en-US" sz="3200" dirty="0"/>
          </a:p>
          <a:p>
            <a:pPr marL="927100" lvl="1" indent="-457200">
              <a:buFont typeface="Arial" charset="0"/>
              <a:buChar char="•"/>
              <a:tabLst>
                <a:tab pos="647065" algn="l"/>
                <a:tab pos="901065" algn="l"/>
              </a:tabLst>
            </a:pPr>
            <a:r>
              <a:rPr lang="en-US" sz="3200" dirty="0" smtClean="0"/>
              <a:t>Data memory – variable data</a:t>
            </a:r>
          </a:p>
          <a:p>
            <a:pPr marL="927100" lvl="1" indent="-457200">
              <a:buFont typeface="Arial" charset="0"/>
              <a:buChar char="•"/>
              <a:tabLst>
                <a:tab pos="647065" algn="l"/>
                <a:tab pos="901065" algn="l"/>
              </a:tabLst>
            </a:pPr>
            <a:r>
              <a:rPr lang="en-US" sz="3200" dirty="0" smtClean="0"/>
              <a:t>EEPROM </a:t>
            </a:r>
            <a:r>
              <a:rPr lang="en-US" sz="3200" dirty="0"/>
              <a:t>memory </a:t>
            </a:r>
            <a:r>
              <a:rPr lang="en-US" sz="3200" dirty="0" smtClean="0"/>
              <a:t>– non- volatile data memory</a:t>
            </a:r>
            <a:endParaRPr lang="en-US" sz="3200" dirty="0"/>
          </a:p>
          <a:p>
            <a:pPr marL="927100" lvl="1" indent="-457200">
              <a:buFont typeface="Arial" charset="0"/>
              <a:buChar char="•"/>
              <a:tabLst>
                <a:tab pos="647065" algn="l"/>
                <a:tab pos="901065" algn="l"/>
              </a:tabLst>
            </a:pPr>
            <a:endParaRPr lang="en-US" sz="3200" dirty="0"/>
          </a:p>
          <a:p>
            <a:pPr marL="469900" indent="-457200">
              <a:buFont typeface="Arial" charset="0"/>
              <a:buChar char="•"/>
              <a:tabLst>
                <a:tab pos="647065" algn="l"/>
                <a:tab pos="901065" algn="l"/>
              </a:tabLst>
            </a:pPr>
            <a:r>
              <a:rPr lang="en-US" sz="3200" dirty="0"/>
              <a:t>Memory segment directives specify which memory segment to </a:t>
            </a:r>
            <a:r>
              <a:rPr lang="en-US" sz="3200" dirty="0" smtClean="0"/>
              <a:t>use</a:t>
            </a:r>
          </a:p>
          <a:p>
            <a:pPr marL="469900" lvl="1">
              <a:tabLst>
                <a:tab pos="647065" algn="l"/>
                <a:tab pos="901065" algn="l"/>
              </a:tabLst>
            </a:pPr>
            <a:r>
              <a:rPr lang="en-US" sz="3200" dirty="0" smtClean="0"/>
              <a:t>		.</a:t>
            </a:r>
            <a:r>
              <a:rPr lang="en-US" sz="3200" dirty="0" err="1" smtClean="0"/>
              <a:t>dseg</a:t>
            </a:r>
            <a:r>
              <a:rPr lang="en-US" sz="3200" dirty="0"/>
              <a:t> </a:t>
            </a:r>
            <a:r>
              <a:rPr lang="en-US" sz="3200" dirty="0" smtClean="0"/>
              <a:t>- Data </a:t>
            </a:r>
            <a:r>
              <a:rPr lang="en-US" sz="3200" dirty="0"/>
              <a:t>segment </a:t>
            </a:r>
            <a:r>
              <a:rPr lang="en-US" sz="3200" dirty="0" smtClean="0"/>
              <a:t>	</a:t>
            </a:r>
          </a:p>
          <a:p>
            <a:pPr marL="469900" lvl="1">
              <a:tabLst>
                <a:tab pos="647065" algn="l"/>
                <a:tab pos="901065" algn="l"/>
              </a:tabLst>
            </a:pPr>
            <a:r>
              <a:rPr lang="en-US" sz="3200" dirty="0"/>
              <a:t>	</a:t>
            </a:r>
            <a:r>
              <a:rPr lang="en-US" sz="3200" dirty="0" smtClean="0"/>
              <a:t>	.</a:t>
            </a:r>
            <a:r>
              <a:rPr lang="en-US" sz="3200" dirty="0" err="1" smtClean="0"/>
              <a:t>cseg</a:t>
            </a:r>
            <a:r>
              <a:rPr lang="en-US" sz="3200" dirty="0" smtClean="0"/>
              <a:t> - Code </a:t>
            </a:r>
            <a:r>
              <a:rPr lang="en-US" sz="3200" dirty="0"/>
              <a:t>segment </a:t>
            </a:r>
            <a:endParaRPr lang="en-US" sz="3200" dirty="0" smtClean="0"/>
          </a:p>
          <a:p>
            <a:pPr marL="469900" lvl="1">
              <a:tabLst>
                <a:tab pos="647065" algn="l"/>
                <a:tab pos="901065" algn="l"/>
              </a:tabLst>
            </a:pPr>
            <a:r>
              <a:rPr lang="en-US" sz="3200" dirty="0"/>
              <a:t>	</a:t>
            </a:r>
            <a:r>
              <a:rPr lang="en-US" sz="3200" dirty="0" smtClean="0"/>
              <a:t>	.</a:t>
            </a:r>
            <a:r>
              <a:rPr lang="en-US" sz="3200" dirty="0" err="1" smtClean="0"/>
              <a:t>eseg</a:t>
            </a:r>
            <a:r>
              <a:rPr lang="en-US" sz="3200" dirty="0"/>
              <a:t> </a:t>
            </a:r>
            <a:r>
              <a:rPr lang="en-US" sz="3200" dirty="0" smtClean="0"/>
              <a:t>- EEPROM </a:t>
            </a:r>
            <a:r>
              <a:rPr lang="en-US" sz="3200" dirty="0"/>
              <a:t>segment</a:t>
            </a:r>
            <a:endParaRPr lang="en-US" sz="3200" dirty="0" smtClean="0"/>
          </a:p>
        </p:txBody>
      </p:sp>
    </p:spTree>
    <p:extLst>
      <p:ext uri="{BB962C8B-B14F-4D97-AF65-F5344CB8AC3E}">
        <p14:creationId xmlns:p14="http://schemas.microsoft.com/office/powerpoint/2010/main" val="651024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 &amp; Variables</a:t>
            </a:r>
            <a:endParaRPr lang="en-US" dirty="0"/>
          </a:p>
        </p:txBody>
      </p:sp>
      <p:sp>
        <p:nvSpPr>
          <p:cNvPr id="5" name="Rectangle 4"/>
          <p:cNvSpPr/>
          <p:nvPr/>
        </p:nvSpPr>
        <p:spPr>
          <a:xfrm>
            <a:off x="762000" y="1371600"/>
            <a:ext cx="8382000" cy="3970318"/>
          </a:xfrm>
          <a:prstGeom prst="rect">
            <a:avLst/>
          </a:prstGeom>
        </p:spPr>
        <p:txBody>
          <a:bodyPr wrap="square">
            <a:spAutoFit/>
          </a:bodyPr>
          <a:lstStyle/>
          <a:p>
            <a:pPr marL="469900" indent="-457200">
              <a:lnSpc>
                <a:spcPct val="100000"/>
              </a:lnSpc>
              <a:buFont typeface="Arial" charset="0"/>
              <a:buChar char="•"/>
              <a:tabLst>
                <a:tab pos="647065" algn="l"/>
                <a:tab pos="901065" algn="l"/>
              </a:tabLst>
            </a:pPr>
            <a:r>
              <a:rPr lang="en-US" sz="3200" dirty="0"/>
              <a:t>Specify the memory locations/sizes </a:t>
            </a:r>
            <a:r>
              <a:rPr lang="en-US" sz="3200" dirty="0" smtClean="0"/>
              <a:t>for:</a:t>
            </a:r>
          </a:p>
          <a:p>
            <a:pPr marL="927100" lvl="1" indent="-457200">
              <a:buFont typeface="Arial" charset="0"/>
              <a:buChar char="•"/>
              <a:tabLst>
                <a:tab pos="647065" algn="l"/>
                <a:tab pos="901065" algn="l"/>
              </a:tabLst>
            </a:pPr>
            <a:r>
              <a:rPr lang="en-US" sz="2400" dirty="0" smtClean="0"/>
              <a:t>Constants - </a:t>
            </a:r>
            <a:r>
              <a:rPr lang="en-US" sz="2400" dirty="0"/>
              <a:t>In program/EEPROM </a:t>
            </a:r>
            <a:r>
              <a:rPr lang="en-US" sz="2400" dirty="0" smtClean="0"/>
              <a:t>memory</a:t>
            </a:r>
          </a:p>
          <a:p>
            <a:pPr marL="927100" lvl="1" indent="-457200">
              <a:buFont typeface="Arial" charset="0"/>
              <a:buChar char="•"/>
              <a:tabLst>
                <a:tab pos="647065" algn="l"/>
                <a:tab pos="901065" algn="l"/>
              </a:tabLst>
            </a:pPr>
            <a:r>
              <a:rPr lang="en-US" sz="2400" dirty="0" smtClean="0"/>
              <a:t>Variables - In </a:t>
            </a:r>
            <a:r>
              <a:rPr lang="en-US" sz="2400" dirty="0"/>
              <a:t>data memory </a:t>
            </a:r>
          </a:p>
          <a:p>
            <a:pPr marL="469900" lvl="1">
              <a:tabLst>
                <a:tab pos="647065" algn="l"/>
                <a:tab pos="901065" algn="l"/>
              </a:tabLst>
            </a:pPr>
            <a:endParaRPr lang="en-US" sz="1600" dirty="0"/>
          </a:p>
          <a:p>
            <a:pPr marL="469900" indent="-457200">
              <a:lnSpc>
                <a:spcPct val="100000"/>
              </a:lnSpc>
              <a:buFont typeface="Arial" charset="0"/>
              <a:buChar char="•"/>
              <a:tabLst>
                <a:tab pos="647065" algn="l"/>
                <a:tab pos="901065" algn="l"/>
              </a:tabLst>
            </a:pPr>
            <a:r>
              <a:rPr lang="en-US" sz="3200" dirty="0"/>
              <a:t>Store data in program/EEPROM </a:t>
            </a:r>
            <a:r>
              <a:rPr lang="en-US" sz="3200" dirty="0" smtClean="0"/>
              <a:t>memory</a:t>
            </a:r>
          </a:p>
          <a:p>
            <a:pPr marL="12700">
              <a:lnSpc>
                <a:spcPct val="100000"/>
              </a:lnSpc>
              <a:tabLst>
                <a:tab pos="647065" algn="l"/>
                <a:tab pos="901065" algn="l"/>
              </a:tabLst>
            </a:pPr>
            <a:r>
              <a:rPr lang="en-US" sz="3200" dirty="0"/>
              <a:t>	</a:t>
            </a:r>
            <a:r>
              <a:rPr lang="en-US" sz="3200" dirty="0" smtClean="0"/>
              <a:t>	</a:t>
            </a:r>
            <a:r>
              <a:rPr lang="en-US" sz="2400" dirty="0" smtClean="0"/>
              <a:t>.</a:t>
            </a:r>
            <a:r>
              <a:rPr lang="en-US" sz="2400" dirty="0" err="1" smtClean="0"/>
              <a:t>db</a:t>
            </a:r>
            <a:r>
              <a:rPr lang="en-US" sz="2400" dirty="0"/>
              <a:t>	</a:t>
            </a:r>
            <a:r>
              <a:rPr lang="en-US" sz="2400" dirty="0" smtClean="0"/>
              <a:t>- Store </a:t>
            </a:r>
            <a:r>
              <a:rPr lang="en-US" sz="2400" dirty="0"/>
              <a:t>byte constants </a:t>
            </a:r>
          </a:p>
          <a:p>
            <a:pPr marL="12700">
              <a:lnSpc>
                <a:spcPct val="100000"/>
              </a:lnSpc>
              <a:tabLst>
                <a:tab pos="647065" algn="l"/>
                <a:tab pos="901065" algn="l"/>
              </a:tabLst>
            </a:pPr>
            <a:r>
              <a:rPr lang="en-US" sz="2400" dirty="0"/>
              <a:t>	 </a:t>
            </a:r>
            <a:r>
              <a:rPr lang="en-US" sz="2400" dirty="0" smtClean="0"/>
              <a:t>		.</a:t>
            </a:r>
            <a:r>
              <a:rPr lang="en-US" sz="2400" dirty="0" err="1"/>
              <a:t>dw</a:t>
            </a:r>
            <a:r>
              <a:rPr lang="en-US" sz="2400" dirty="0"/>
              <a:t> 	</a:t>
            </a:r>
            <a:r>
              <a:rPr lang="en-US" sz="2400" dirty="0" smtClean="0"/>
              <a:t>- Store </a:t>
            </a:r>
            <a:r>
              <a:rPr lang="en-US" sz="2400" dirty="0"/>
              <a:t>word (16-bit) constants</a:t>
            </a:r>
          </a:p>
          <a:p>
            <a:pPr marL="469900" indent="-457200">
              <a:lnSpc>
                <a:spcPct val="100000"/>
              </a:lnSpc>
              <a:buFont typeface="Arial" charset="0"/>
              <a:buChar char="•"/>
              <a:tabLst>
                <a:tab pos="647065" algn="l"/>
                <a:tab pos="901065" algn="l"/>
              </a:tabLst>
            </a:pPr>
            <a:r>
              <a:rPr lang="en-US" sz="3200" dirty="0"/>
              <a:t>Reserve bytes in data memory </a:t>
            </a:r>
            <a:endParaRPr lang="en-US" sz="3200" dirty="0" smtClean="0"/>
          </a:p>
          <a:p>
            <a:pPr marL="12700">
              <a:lnSpc>
                <a:spcPct val="100000"/>
              </a:lnSpc>
              <a:tabLst>
                <a:tab pos="647065" algn="l"/>
                <a:tab pos="901065" algn="l"/>
              </a:tabLst>
            </a:pPr>
            <a:r>
              <a:rPr lang="en-US" sz="3600" dirty="0" smtClean="0"/>
              <a:t>		</a:t>
            </a:r>
            <a:r>
              <a:rPr lang="en-US" sz="2400" dirty="0" smtClean="0"/>
              <a:t>.byte	- Reserve </a:t>
            </a:r>
            <a:r>
              <a:rPr lang="en-US" sz="2400" dirty="0"/>
              <a:t>a number of bytes for a variable</a:t>
            </a:r>
          </a:p>
        </p:txBody>
      </p:sp>
    </p:spTree>
    <p:extLst>
      <p:ext uri="{BB962C8B-B14F-4D97-AF65-F5344CB8AC3E}">
        <p14:creationId xmlns:p14="http://schemas.microsoft.com/office/powerpoint/2010/main" val="334497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Program/data memory organization</a:t>
            </a:r>
          </a:p>
        </p:txBody>
      </p:sp>
      <p:sp>
        <p:nvSpPr>
          <p:cNvPr id="3" name="TextBox 2"/>
          <p:cNvSpPr txBox="1"/>
          <p:nvPr/>
        </p:nvSpPr>
        <p:spPr>
          <a:xfrm>
            <a:off x="3136739" y="-289367"/>
            <a:ext cx="184731" cy="369332"/>
          </a:xfrm>
          <a:prstGeom prst="rect">
            <a:avLst/>
          </a:prstGeom>
          <a:noFill/>
        </p:spPr>
        <p:txBody>
          <a:bodyPr wrap="none" rtlCol="0">
            <a:spAutoFit/>
          </a:bodyPr>
          <a:lstStyle/>
          <a:p>
            <a:endParaRPr lang="en-US" dirty="0"/>
          </a:p>
        </p:txBody>
      </p:sp>
      <p:sp>
        <p:nvSpPr>
          <p:cNvPr id="7" name="Rectangle 6"/>
          <p:cNvSpPr/>
          <p:nvPr/>
        </p:nvSpPr>
        <p:spPr>
          <a:xfrm>
            <a:off x="990600" y="1997839"/>
            <a:ext cx="5334000" cy="3785652"/>
          </a:xfrm>
          <a:prstGeom prst="rect">
            <a:avLst/>
          </a:prstGeom>
        </p:spPr>
        <p:txBody>
          <a:bodyPr wrap="square">
            <a:spAutoFit/>
          </a:bodyPr>
          <a:lstStyle/>
          <a:p>
            <a:r>
              <a:rPr lang="en-US" dirty="0">
                <a:solidFill>
                  <a:srgbClr val="0000FF"/>
                </a:solidFill>
                <a:latin typeface="Consolas" charset="0"/>
              </a:rPr>
              <a:t>.</a:t>
            </a:r>
            <a:r>
              <a:rPr lang="en-US" dirty="0" err="1">
                <a:solidFill>
                  <a:srgbClr val="0000FF"/>
                </a:solidFill>
                <a:latin typeface="Consolas" charset="0"/>
              </a:rPr>
              <a:t>dseg</a:t>
            </a:r>
            <a:r>
              <a:rPr lang="en-US" dirty="0">
                <a:solidFill>
                  <a:prstClr val="black"/>
                </a:solidFill>
                <a:latin typeface="Consolas" charset="0"/>
              </a:rPr>
              <a:t> </a:t>
            </a:r>
            <a:r>
              <a:rPr lang="en-US" dirty="0">
                <a:solidFill>
                  <a:srgbClr val="008000"/>
                </a:solidFill>
                <a:latin typeface="Consolas" charset="0"/>
              </a:rPr>
              <a:t>; Start data </a:t>
            </a:r>
            <a:r>
              <a:rPr lang="en-US" dirty="0" smtClean="0">
                <a:solidFill>
                  <a:srgbClr val="008000"/>
                </a:solidFill>
                <a:latin typeface="Consolas" charset="0"/>
              </a:rPr>
              <a:t>segment</a:t>
            </a:r>
          </a:p>
          <a:p>
            <a:endParaRPr lang="en-US" dirty="0">
              <a:solidFill>
                <a:prstClr val="black"/>
              </a:solidFill>
              <a:latin typeface="Consolas" charset="0"/>
            </a:endParaRPr>
          </a:p>
          <a:p>
            <a:r>
              <a:rPr lang="en-US" dirty="0" err="1">
                <a:solidFill>
                  <a:prstClr val="black"/>
                </a:solidFill>
                <a:latin typeface="Consolas" charset="0"/>
              </a:rPr>
              <a:t>vartab</a:t>
            </a:r>
            <a:r>
              <a:rPr lang="en-US" dirty="0">
                <a:solidFill>
                  <a:prstClr val="black"/>
                </a:solidFill>
                <a:latin typeface="Consolas" charset="0"/>
              </a:rPr>
              <a:t>: </a:t>
            </a:r>
            <a:r>
              <a:rPr lang="en-US" dirty="0">
                <a:solidFill>
                  <a:srgbClr val="0000FF"/>
                </a:solidFill>
                <a:latin typeface="Consolas" charset="0"/>
              </a:rPr>
              <a:t>.byte</a:t>
            </a:r>
            <a:r>
              <a:rPr lang="en-US" dirty="0">
                <a:solidFill>
                  <a:prstClr val="black"/>
                </a:solidFill>
                <a:latin typeface="Consolas" charset="0"/>
              </a:rPr>
              <a:t> 4 </a:t>
            </a:r>
            <a:r>
              <a:rPr lang="en-US" dirty="0">
                <a:solidFill>
                  <a:srgbClr val="008000"/>
                </a:solidFill>
                <a:latin typeface="Consolas" charset="0"/>
              </a:rPr>
              <a:t>; Reserve 4 bytes in SRAM</a:t>
            </a:r>
            <a:endParaRPr lang="en-US" dirty="0">
              <a:solidFill>
                <a:prstClr val="black"/>
              </a:solidFill>
              <a:latin typeface="Consolas" charset="0"/>
            </a:endParaRPr>
          </a:p>
          <a:p>
            <a:endParaRPr lang="en-US" dirty="0">
              <a:solidFill>
                <a:prstClr val="black"/>
              </a:solidFill>
              <a:latin typeface="Consolas" charset="0"/>
            </a:endParaRPr>
          </a:p>
          <a:p>
            <a:r>
              <a:rPr lang="en-US" dirty="0">
                <a:solidFill>
                  <a:srgbClr val="0000FF"/>
                </a:solidFill>
                <a:latin typeface="Consolas" charset="0"/>
              </a:rPr>
              <a:t>.</a:t>
            </a:r>
            <a:r>
              <a:rPr lang="en-US" dirty="0" err="1">
                <a:solidFill>
                  <a:srgbClr val="0000FF"/>
                </a:solidFill>
                <a:latin typeface="Consolas" charset="0"/>
              </a:rPr>
              <a:t>cseg</a:t>
            </a:r>
            <a:r>
              <a:rPr lang="en-US" dirty="0">
                <a:solidFill>
                  <a:prstClr val="black"/>
                </a:solidFill>
                <a:latin typeface="Consolas" charset="0"/>
              </a:rPr>
              <a:t> </a:t>
            </a:r>
            <a:r>
              <a:rPr lang="en-US" dirty="0">
                <a:solidFill>
                  <a:srgbClr val="008000"/>
                </a:solidFill>
                <a:latin typeface="Consolas" charset="0"/>
              </a:rPr>
              <a:t>; Start code segment</a:t>
            </a:r>
            <a:endParaRPr lang="en-US" dirty="0">
              <a:solidFill>
                <a:prstClr val="black"/>
              </a:solidFill>
              <a:latin typeface="Consolas" charset="0"/>
            </a:endParaRPr>
          </a:p>
          <a:p>
            <a:r>
              <a:rPr lang="en-US" dirty="0">
                <a:solidFill>
                  <a:srgbClr val="008000"/>
                </a:solidFill>
                <a:latin typeface="Consolas" charset="0"/>
              </a:rPr>
              <a:t>; default start location is </a:t>
            </a:r>
            <a:r>
              <a:rPr lang="en-US" dirty="0" smtClean="0">
                <a:solidFill>
                  <a:srgbClr val="008000"/>
                </a:solidFill>
                <a:latin typeface="Consolas" charset="0"/>
              </a:rPr>
              <a:t>0x0000</a:t>
            </a:r>
          </a:p>
          <a:p>
            <a:endParaRPr lang="en-US" dirty="0" smtClean="0">
              <a:solidFill>
                <a:prstClr val="black"/>
              </a:solidFill>
              <a:latin typeface="Consolas" charset="0"/>
            </a:endParaRPr>
          </a:p>
          <a:p>
            <a:r>
              <a:rPr lang="es-ES_tradnl" dirty="0">
                <a:solidFill>
                  <a:prstClr val="black"/>
                </a:solidFill>
                <a:latin typeface="Consolas" charset="0"/>
              </a:rPr>
              <a:t>as: </a:t>
            </a:r>
            <a:r>
              <a:rPr lang="es-ES_tradnl" dirty="0">
                <a:solidFill>
                  <a:srgbClr val="0000FF"/>
                </a:solidFill>
                <a:latin typeface="Consolas" charset="0"/>
              </a:rPr>
              <a:t>.</a:t>
            </a:r>
            <a:r>
              <a:rPr lang="es-ES_tradnl" dirty="0" err="1">
                <a:solidFill>
                  <a:srgbClr val="0000FF"/>
                </a:solidFill>
                <a:latin typeface="Consolas" charset="0"/>
              </a:rPr>
              <a:t>db</a:t>
            </a:r>
            <a:r>
              <a:rPr lang="es-ES_tradnl" dirty="0">
                <a:solidFill>
                  <a:prstClr val="black"/>
                </a:solidFill>
                <a:latin typeface="Consolas" charset="0"/>
              </a:rPr>
              <a:t> 'C'</a:t>
            </a:r>
          </a:p>
          <a:p>
            <a:endParaRPr lang="en-US" dirty="0">
              <a:solidFill>
                <a:prstClr val="black"/>
              </a:solidFill>
              <a:latin typeface="Consolas" charset="0"/>
            </a:endParaRPr>
          </a:p>
          <a:p>
            <a:r>
              <a:rPr lang="pl-PL" dirty="0" err="1">
                <a:solidFill>
                  <a:prstClr val="black"/>
                </a:solidFill>
                <a:latin typeface="Consolas" charset="0"/>
              </a:rPr>
              <a:t>const</a:t>
            </a:r>
            <a:r>
              <a:rPr lang="pl-PL" dirty="0">
                <a:solidFill>
                  <a:prstClr val="black"/>
                </a:solidFill>
                <a:latin typeface="Consolas" charset="0"/>
              </a:rPr>
              <a:t>: </a:t>
            </a:r>
            <a:r>
              <a:rPr lang="pl-PL" dirty="0">
                <a:solidFill>
                  <a:srgbClr val="0000FF"/>
                </a:solidFill>
                <a:latin typeface="Consolas" charset="0"/>
              </a:rPr>
              <a:t>.</a:t>
            </a:r>
            <a:r>
              <a:rPr lang="pl-PL" dirty="0" err="1">
                <a:solidFill>
                  <a:srgbClr val="0000FF"/>
                </a:solidFill>
                <a:latin typeface="Consolas" charset="0"/>
              </a:rPr>
              <a:t>dw</a:t>
            </a:r>
            <a:r>
              <a:rPr lang="pl-PL" dirty="0">
                <a:solidFill>
                  <a:prstClr val="black"/>
                </a:solidFill>
                <a:latin typeface="Consolas" charset="0"/>
              </a:rPr>
              <a:t> 10, 0x10, 0b10, -1</a:t>
            </a:r>
          </a:p>
          <a:p>
            <a:r>
              <a:rPr lang="en-US" dirty="0">
                <a:solidFill>
                  <a:srgbClr val="008000"/>
                </a:solidFill>
                <a:latin typeface="Consolas" charset="0"/>
              </a:rPr>
              <a:t>; Write 10, 16, 2, -1 in program</a:t>
            </a:r>
            <a:endParaRPr lang="en-US" dirty="0">
              <a:solidFill>
                <a:prstClr val="black"/>
              </a:solidFill>
              <a:latin typeface="Consolas" charset="0"/>
            </a:endParaRPr>
          </a:p>
          <a:p>
            <a:r>
              <a:rPr lang="en-US" dirty="0">
                <a:solidFill>
                  <a:srgbClr val="008000"/>
                </a:solidFill>
                <a:latin typeface="Consolas" charset="0"/>
              </a:rPr>
              <a:t>; memory, each value takes</a:t>
            </a:r>
            <a:endParaRPr lang="en-US" dirty="0">
              <a:solidFill>
                <a:prstClr val="black"/>
              </a:solidFill>
              <a:latin typeface="Consolas" charset="0"/>
            </a:endParaRPr>
          </a:p>
          <a:p>
            <a:r>
              <a:rPr lang="sk-SK" dirty="0">
                <a:solidFill>
                  <a:srgbClr val="008000"/>
                </a:solidFill>
                <a:latin typeface="Consolas" charset="0"/>
              </a:rPr>
              <a:t>; 2 </a:t>
            </a:r>
            <a:r>
              <a:rPr lang="sk-SK" dirty="0" err="1">
                <a:solidFill>
                  <a:srgbClr val="008000"/>
                </a:solidFill>
                <a:latin typeface="Consolas" charset="0"/>
              </a:rPr>
              <a:t>bytes</a:t>
            </a:r>
            <a:r>
              <a:rPr lang="sk-SK" dirty="0">
                <a:solidFill>
                  <a:srgbClr val="008000"/>
                </a:solidFill>
                <a:latin typeface="Consolas" charset="0"/>
              </a:rPr>
              <a:t>.</a:t>
            </a:r>
          </a:p>
        </p:txBody>
      </p:sp>
    </p:spTree>
    <p:extLst>
      <p:ext uri="{BB962C8B-B14F-4D97-AF65-F5344CB8AC3E}">
        <p14:creationId xmlns:p14="http://schemas.microsoft.com/office/powerpoint/2010/main" val="1935013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58427"/>
            <a:ext cx="8551817" cy="1154547"/>
          </a:xfrm>
          <a:prstGeom prst="rect">
            <a:avLst/>
          </a:prstGeom>
        </p:spPr>
        <p:txBody>
          <a:bodyPr vert="horz" wrap="square" lIns="0" tIns="594741" rIns="0" bIns="0" rtlCol="0">
            <a:spAutoFit/>
          </a:bodyPr>
          <a:lstStyle/>
          <a:p>
            <a:r>
              <a:rPr lang="en-US" dirty="0"/>
              <a:t>CLR – Clear Register </a:t>
            </a:r>
          </a:p>
        </p:txBody>
      </p:sp>
      <p:sp>
        <p:nvSpPr>
          <p:cNvPr id="12" name="Rectangle 11"/>
          <p:cNvSpPr/>
          <p:nvPr/>
        </p:nvSpPr>
        <p:spPr>
          <a:xfrm>
            <a:off x="660938" y="1447800"/>
            <a:ext cx="7735038" cy="646331"/>
          </a:xfrm>
          <a:prstGeom prst="rect">
            <a:avLst/>
          </a:prstGeom>
        </p:spPr>
        <p:txBody>
          <a:bodyPr wrap="square">
            <a:spAutoFit/>
          </a:bodyPr>
          <a:lstStyle/>
          <a:p>
            <a:r>
              <a:rPr lang="en-US" dirty="0"/>
              <a:t>Clears a register. This instruction performs an Exclusive OR between a register and itself. This will clear all bits in the register. </a:t>
            </a:r>
          </a:p>
        </p:txBody>
      </p:sp>
      <p:sp>
        <p:nvSpPr>
          <p:cNvPr id="13" name="Rectangle 12"/>
          <p:cNvSpPr/>
          <p:nvPr/>
        </p:nvSpPr>
        <p:spPr>
          <a:xfrm>
            <a:off x="533400" y="2474893"/>
            <a:ext cx="7696200" cy="1323439"/>
          </a:xfrm>
          <a:prstGeom prst="rect">
            <a:avLst/>
          </a:prstGeom>
        </p:spPr>
        <p:txBody>
          <a:bodyPr wrap="square">
            <a:spAutoFit/>
          </a:bodyPr>
          <a:lstStyle/>
          <a:p>
            <a:r>
              <a:rPr lang="en-US" sz="1600" b="1" dirty="0"/>
              <a:t>Operation: </a:t>
            </a:r>
            <a:endParaRPr lang="en-US" sz="1600" dirty="0"/>
          </a:p>
          <a:p>
            <a:pPr marL="400050" indent="-400050">
              <a:buAutoNum type="romanLcParenBoth"/>
            </a:pPr>
            <a:r>
              <a:rPr lang="en-US" sz="1600" dirty="0" smtClean="0"/>
              <a:t>Rd </a:t>
            </a:r>
            <a:r>
              <a:rPr lang="en-US" sz="1600" dirty="0"/>
              <a:t>← Rd ⊕ Rd</a:t>
            </a:r>
            <a:br>
              <a:rPr lang="en-US" sz="1600" dirty="0"/>
            </a:br>
            <a:r>
              <a:rPr lang="en-US" sz="1600" dirty="0" smtClean="0"/>
              <a:t>  </a:t>
            </a:r>
            <a:endParaRPr lang="en-US" sz="1600" dirty="0"/>
          </a:p>
          <a:p>
            <a:r>
              <a:rPr lang="en-US" sz="1600" b="1" dirty="0"/>
              <a:t>Program Counter: </a:t>
            </a:r>
            <a:endParaRPr lang="en-US" sz="1600" dirty="0"/>
          </a:p>
          <a:p>
            <a:r>
              <a:rPr lang="en-US" sz="1600" dirty="0"/>
              <a:t>PC ← PC + 1 </a:t>
            </a:r>
          </a:p>
        </p:txBody>
      </p:sp>
      <p:sp>
        <p:nvSpPr>
          <p:cNvPr id="15" name="TextBox 14"/>
          <p:cNvSpPr txBox="1"/>
          <p:nvPr/>
        </p:nvSpPr>
        <p:spPr>
          <a:xfrm>
            <a:off x="2339788" y="3442447"/>
            <a:ext cx="184731" cy="369332"/>
          </a:xfrm>
          <a:prstGeom prst="rect">
            <a:avLst/>
          </a:prstGeom>
          <a:noFill/>
        </p:spPr>
        <p:txBody>
          <a:bodyPr wrap="none" rtlCol="0">
            <a:spAutoFit/>
          </a:bodyPr>
          <a:lstStyle/>
          <a:p>
            <a:endParaRPr lang="en-US" dirty="0"/>
          </a:p>
        </p:txBody>
      </p:sp>
      <p:sp>
        <p:nvSpPr>
          <p:cNvPr id="16" name="Rectangle 15"/>
          <p:cNvSpPr/>
          <p:nvPr/>
        </p:nvSpPr>
        <p:spPr>
          <a:xfrm>
            <a:off x="1066800" y="4161443"/>
            <a:ext cx="7162800" cy="954107"/>
          </a:xfrm>
          <a:prstGeom prst="rect">
            <a:avLst/>
          </a:prstGeom>
        </p:spPr>
        <p:txBody>
          <a:bodyPr wrap="square">
            <a:spAutoFit/>
          </a:bodyPr>
          <a:lstStyle/>
          <a:p>
            <a:r>
              <a:rPr lang="en-US" sz="2000" b="1" dirty="0">
                <a:latin typeface="Helvetica" charset="0"/>
              </a:rPr>
              <a:t>Example: </a:t>
            </a:r>
            <a:endParaRPr lang="en-US" dirty="0"/>
          </a:p>
          <a:p>
            <a:r>
              <a:rPr lang="en-US" dirty="0" err="1" smtClean="0">
                <a:latin typeface="Courier" charset="0"/>
              </a:rPr>
              <a:t>clr</a:t>
            </a:r>
            <a:r>
              <a:rPr lang="en-US" dirty="0" smtClean="0">
                <a:latin typeface="Courier" charset="0"/>
              </a:rPr>
              <a:t> </a:t>
            </a:r>
            <a:r>
              <a:rPr lang="en-US" dirty="0">
                <a:latin typeface="Courier" charset="0"/>
              </a:rPr>
              <a:t>r16</a:t>
            </a:r>
            <a:br>
              <a:rPr lang="en-US" dirty="0">
                <a:latin typeface="Courier" charset="0"/>
              </a:rPr>
            </a:br>
            <a:endParaRPr lang="en-US" dirty="0"/>
          </a:p>
        </p:txBody>
      </p:sp>
    </p:spTree>
    <p:extLst>
      <p:ext uri="{BB962C8B-B14F-4D97-AF65-F5344CB8AC3E}">
        <p14:creationId xmlns:p14="http://schemas.microsoft.com/office/powerpoint/2010/main" val="1830634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58427"/>
            <a:ext cx="8551817" cy="1154547"/>
          </a:xfrm>
          <a:prstGeom prst="rect">
            <a:avLst/>
          </a:prstGeom>
        </p:spPr>
        <p:txBody>
          <a:bodyPr vert="horz" wrap="square" lIns="0" tIns="594741" rIns="0" bIns="0" rtlCol="0">
            <a:spAutoFit/>
          </a:bodyPr>
          <a:lstStyle/>
          <a:p>
            <a:r>
              <a:rPr lang="en-US" dirty="0"/>
              <a:t>SER – Set all Bits in Register </a:t>
            </a:r>
          </a:p>
        </p:txBody>
      </p:sp>
      <p:sp>
        <p:nvSpPr>
          <p:cNvPr id="12" name="Rectangle 11"/>
          <p:cNvSpPr/>
          <p:nvPr/>
        </p:nvSpPr>
        <p:spPr>
          <a:xfrm>
            <a:off x="660938" y="1447800"/>
            <a:ext cx="7735038" cy="369332"/>
          </a:xfrm>
          <a:prstGeom prst="rect">
            <a:avLst/>
          </a:prstGeom>
        </p:spPr>
        <p:txBody>
          <a:bodyPr wrap="square">
            <a:spAutoFit/>
          </a:bodyPr>
          <a:lstStyle/>
          <a:p>
            <a:r>
              <a:rPr lang="en-US" dirty="0"/>
              <a:t>Loads $FF directly to register Rd. </a:t>
            </a:r>
          </a:p>
        </p:txBody>
      </p:sp>
      <p:sp>
        <p:nvSpPr>
          <p:cNvPr id="13" name="Rectangle 12"/>
          <p:cNvSpPr/>
          <p:nvPr/>
        </p:nvSpPr>
        <p:spPr>
          <a:xfrm>
            <a:off x="533400" y="2186741"/>
            <a:ext cx="7696200" cy="1323439"/>
          </a:xfrm>
          <a:prstGeom prst="rect">
            <a:avLst/>
          </a:prstGeom>
        </p:spPr>
        <p:txBody>
          <a:bodyPr wrap="square">
            <a:spAutoFit/>
          </a:bodyPr>
          <a:lstStyle/>
          <a:p>
            <a:r>
              <a:rPr lang="en-US" sz="1600" b="1" smtClean="0"/>
              <a:t>Operation</a:t>
            </a:r>
            <a:r>
              <a:rPr lang="en-US" sz="1600" b="1" dirty="0"/>
              <a:t>: </a:t>
            </a:r>
            <a:endParaRPr lang="en-US" sz="1600" dirty="0"/>
          </a:p>
          <a:p>
            <a:r>
              <a:rPr lang="en-US" sz="1600" dirty="0"/>
              <a:t>(</a:t>
            </a:r>
            <a:r>
              <a:rPr lang="en-US" sz="1600" dirty="0" err="1"/>
              <a:t>i</a:t>
            </a:r>
            <a:r>
              <a:rPr lang="en-US" sz="1600" dirty="0"/>
              <a:t>) Rd ← $FF</a:t>
            </a:r>
            <a:br>
              <a:rPr lang="en-US" sz="1600" dirty="0"/>
            </a:br>
            <a:endParaRPr lang="en-US" sz="1600" dirty="0"/>
          </a:p>
          <a:p>
            <a:r>
              <a:rPr lang="en-US" sz="1600" b="1" dirty="0" smtClean="0"/>
              <a:t>Program </a:t>
            </a:r>
            <a:r>
              <a:rPr lang="en-US" sz="1600" b="1" dirty="0"/>
              <a:t>Counter: </a:t>
            </a:r>
            <a:endParaRPr lang="en-US" sz="1600" dirty="0"/>
          </a:p>
          <a:p>
            <a:r>
              <a:rPr lang="en-US" sz="1600" dirty="0"/>
              <a:t>PC ← PC + 1 </a:t>
            </a:r>
          </a:p>
        </p:txBody>
      </p:sp>
      <p:sp>
        <p:nvSpPr>
          <p:cNvPr id="15" name="TextBox 14"/>
          <p:cNvSpPr txBox="1"/>
          <p:nvPr/>
        </p:nvSpPr>
        <p:spPr>
          <a:xfrm>
            <a:off x="2339788" y="3442447"/>
            <a:ext cx="184731" cy="369332"/>
          </a:xfrm>
          <a:prstGeom prst="rect">
            <a:avLst/>
          </a:prstGeom>
          <a:noFill/>
        </p:spPr>
        <p:txBody>
          <a:bodyPr wrap="none" rtlCol="0">
            <a:spAutoFit/>
          </a:bodyPr>
          <a:lstStyle/>
          <a:p>
            <a:endParaRPr lang="en-US" dirty="0"/>
          </a:p>
        </p:txBody>
      </p:sp>
      <p:sp>
        <p:nvSpPr>
          <p:cNvPr id="8" name="Rectangle 7"/>
          <p:cNvSpPr/>
          <p:nvPr/>
        </p:nvSpPr>
        <p:spPr>
          <a:xfrm>
            <a:off x="1066800" y="4161443"/>
            <a:ext cx="7162800" cy="1231106"/>
          </a:xfrm>
          <a:prstGeom prst="rect">
            <a:avLst/>
          </a:prstGeom>
        </p:spPr>
        <p:txBody>
          <a:bodyPr wrap="square">
            <a:spAutoFit/>
          </a:bodyPr>
          <a:lstStyle/>
          <a:p>
            <a:r>
              <a:rPr lang="en-US" sz="2000" b="1" dirty="0">
                <a:latin typeface="Helvetica" charset="0"/>
              </a:rPr>
              <a:t>Example: </a:t>
            </a:r>
            <a:endParaRPr lang="en-US" dirty="0"/>
          </a:p>
          <a:p>
            <a:r>
              <a:rPr lang="en-US" dirty="0">
                <a:latin typeface="Courier" charset="0"/>
              </a:rPr>
              <a:t/>
            </a:r>
            <a:br>
              <a:rPr lang="en-US" dirty="0">
                <a:latin typeface="Courier" charset="0"/>
              </a:rPr>
            </a:br>
            <a:r>
              <a:rPr lang="en-US" dirty="0" err="1">
                <a:latin typeface="Courier" charset="0"/>
              </a:rPr>
              <a:t>ser</a:t>
            </a:r>
            <a:r>
              <a:rPr lang="en-US" dirty="0">
                <a:latin typeface="Courier" charset="0"/>
              </a:rPr>
              <a:t> r17</a:t>
            </a:r>
            <a:br>
              <a:rPr lang="en-US" dirty="0">
                <a:latin typeface="Courier" charset="0"/>
              </a:rPr>
            </a:br>
            <a:endParaRPr lang="en-US" dirty="0"/>
          </a:p>
        </p:txBody>
      </p:sp>
    </p:spTree>
    <p:extLst>
      <p:ext uri="{BB962C8B-B14F-4D97-AF65-F5344CB8AC3E}">
        <p14:creationId xmlns:p14="http://schemas.microsoft.com/office/powerpoint/2010/main" val="478805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58427"/>
            <a:ext cx="8551817" cy="1154547"/>
          </a:xfrm>
          <a:prstGeom prst="rect">
            <a:avLst/>
          </a:prstGeom>
        </p:spPr>
        <p:txBody>
          <a:bodyPr vert="horz" wrap="square" lIns="0" tIns="594741" rIns="0" bIns="0" rtlCol="0">
            <a:spAutoFit/>
          </a:bodyPr>
          <a:lstStyle/>
          <a:p>
            <a:r>
              <a:rPr lang="en-US" dirty="0"/>
              <a:t>NOP – No Operation </a:t>
            </a:r>
          </a:p>
        </p:txBody>
      </p:sp>
      <p:sp>
        <p:nvSpPr>
          <p:cNvPr id="12" name="Rectangle 11"/>
          <p:cNvSpPr/>
          <p:nvPr/>
        </p:nvSpPr>
        <p:spPr>
          <a:xfrm>
            <a:off x="660938" y="1447800"/>
            <a:ext cx="7735038" cy="369332"/>
          </a:xfrm>
          <a:prstGeom prst="rect">
            <a:avLst/>
          </a:prstGeom>
        </p:spPr>
        <p:txBody>
          <a:bodyPr wrap="square">
            <a:spAutoFit/>
          </a:bodyPr>
          <a:lstStyle/>
          <a:p>
            <a:r>
              <a:rPr lang="en-US" dirty="0"/>
              <a:t>This instruction performs a single cycle No Operation. </a:t>
            </a:r>
          </a:p>
        </p:txBody>
      </p:sp>
      <p:sp>
        <p:nvSpPr>
          <p:cNvPr id="13" name="Rectangle 12"/>
          <p:cNvSpPr/>
          <p:nvPr/>
        </p:nvSpPr>
        <p:spPr>
          <a:xfrm>
            <a:off x="533400" y="2186741"/>
            <a:ext cx="7696200" cy="1077218"/>
          </a:xfrm>
          <a:prstGeom prst="rect">
            <a:avLst/>
          </a:prstGeom>
        </p:spPr>
        <p:txBody>
          <a:bodyPr wrap="square">
            <a:spAutoFit/>
          </a:bodyPr>
          <a:lstStyle/>
          <a:p>
            <a:r>
              <a:rPr lang="en-US" sz="1600" b="1" dirty="0" smtClean="0"/>
              <a:t>Operation</a:t>
            </a:r>
            <a:r>
              <a:rPr lang="en-US" sz="1600" b="1" dirty="0"/>
              <a:t>: </a:t>
            </a:r>
            <a:endParaRPr lang="en-US" sz="1600" dirty="0"/>
          </a:p>
          <a:p>
            <a:endParaRPr lang="en-US" sz="1600" b="1" dirty="0" smtClean="0"/>
          </a:p>
          <a:p>
            <a:r>
              <a:rPr lang="en-US" sz="1600" b="1" dirty="0" smtClean="0"/>
              <a:t>Program </a:t>
            </a:r>
            <a:r>
              <a:rPr lang="en-US" sz="1600" b="1" dirty="0"/>
              <a:t>Counter: </a:t>
            </a:r>
            <a:endParaRPr lang="en-US" sz="1600" dirty="0"/>
          </a:p>
          <a:p>
            <a:r>
              <a:rPr lang="en-US" sz="1600" dirty="0"/>
              <a:t>PC ← PC + 1 </a:t>
            </a:r>
          </a:p>
        </p:txBody>
      </p:sp>
      <p:sp>
        <p:nvSpPr>
          <p:cNvPr id="15" name="TextBox 14"/>
          <p:cNvSpPr txBox="1"/>
          <p:nvPr/>
        </p:nvSpPr>
        <p:spPr>
          <a:xfrm>
            <a:off x="2339788" y="3442447"/>
            <a:ext cx="184731" cy="369332"/>
          </a:xfrm>
          <a:prstGeom prst="rect">
            <a:avLst/>
          </a:prstGeom>
          <a:noFill/>
        </p:spPr>
        <p:txBody>
          <a:bodyPr wrap="none" rtlCol="0">
            <a:spAutoFit/>
          </a:bodyPr>
          <a:lstStyle/>
          <a:p>
            <a:endParaRPr lang="en-US" dirty="0"/>
          </a:p>
        </p:txBody>
      </p:sp>
      <p:sp>
        <p:nvSpPr>
          <p:cNvPr id="8" name="Rectangle 7"/>
          <p:cNvSpPr/>
          <p:nvPr/>
        </p:nvSpPr>
        <p:spPr>
          <a:xfrm>
            <a:off x="1066800" y="4161443"/>
            <a:ext cx="7162800" cy="1231106"/>
          </a:xfrm>
          <a:prstGeom prst="rect">
            <a:avLst/>
          </a:prstGeom>
        </p:spPr>
        <p:txBody>
          <a:bodyPr wrap="square">
            <a:spAutoFit/>
          </a:bodyPr>
          <a:lstStyle/>
          <a:p>
            <a:r>
              <a:rPr lang="en-US" sz="2000" b="1" dirty="0">
                <a:latin typeface="Helvetica" charset="0"/>
              </a:rPr>
              <a:t>Example: </a:t>
            </a:r>
            <a:endParaRPr lang="en-US" dirty="0"/>
          </a:p>
          <a:p>
            <a:r>
              <a:rPr lang="en-US" dirty="0">
                <a:latin typeface="Courier" charset="0"/>
              </a:rPr>
              <a:t/>
            </a:r>
            <a:br>
              <a:rPr lang="en-US" dirty="0">
                <a:latin typeface="Courier" charset="0"/>
              </a:rPr>
            </a:br>
            <a:r>
              <a:rPr lang="en-US" dirty="0" err="1" smtClean="0">
                <a:latin typeface="Courier" charset="0"/>
              </a:rPr>
              <a:t>nop</a:t>
            </a:r>
            <a:r>
              <a:rPr lang="en-US" dirty="0">
                <a:latin typeface="Courier" charset="0"/>
              </a:rPr>
              <a:t/>
            </a:r>
            <a:br>
              <a:rPr lang="en-US" dirty="0">
                <a:latin typeface="Courier" charset="0"/>
              </a:rPr>
            </a:br>
            <a:endParaRPr lang="en-US" dirty="0"/>
          </a:p>
        </p:txBody>
      </p:sp>
    </p:spTree>
    <p:extLst>
      <p:ext uri="{BB962C8B-B14F-4D97-AF65-F5344CB8AC3E}">
        <p14:creationId xmlns:p14="http://schemas.microsoft.com/office/powerpoint/2010/main" val="667351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Register</a:t>
            </a:r>
            <a:endParaRPr lang="en-US" dirty="0"/>
          </a:p>
        </p:txBody>
      </p:sp>
      <p:graphicFrame>
        <p:nvGraphicFramePr>
          <p:cNvPr id="5" name="object 4"/>
          <p:cNvGraphicFramePr>
            <a:graphicFrameLocks noGrp="1"/>
          </p:cNvGraphicFramePr>
          <p:nvPr/>
        </p:nvGraphicFramePr>
        <p:xfrm>
          <a:off x="829155" y="2073991"/>
          <a:ext cx="7471371" cy="479553"/>
        </p:xfrm>
        <a:graphic>
          <a:graphicData uri="http://schemas.openxmlformats.org/drawingml/2006/table">
            <a:tbl>
              <a:tblPr firstRow="1" bandRow="1">
                <a:tableStyleId>{2D5ABB26-0587-4C30-8999-92F81FD0307C}</a:tableStyleId>
              </a:tblPr>
              <a:tblGrid>
                <a:gridCol w="933920"/>
                <a:gridCol w="933920"/>
                <a:gridCol w="933920"/>
                <a:gridCol w="933920"/>
                <a:gridCol w="933920"/>
                <a:gridCol w="933941"/>
                <a:gridCol w="933889"/>
                <a:gridCol w="933941"/>
              </a:tblGrid>
              <a:tr h="479553">
                <a:tc>
                  <a:txBody>
                    <a:bodyPr/>
                    <a:lstStyle/>
                    <a:p>
                      <a:pPr algn="ctr">
                        <a:lnSpc>
                          <a:spcPct val="100000"/>
                        </a:lnSpc>
                        <a:spcBef>
                          <a:spcPts val="40"/>
                        </a:spcBef>
                      </a:pPr>
                      <a:r>
                        <a:rPr sz="2300" b="1" dirty="0">
                          <a:latin typeface="Consolas"/>
                          <a:cs typeface="Consolas"/>
                        </a:rPr>
                        <a:t>I</a:t>
                      </a:r>
                      <a:endParaRPr sz="230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T</a:t>
                      </a:r>
                      <a:endParaRPr sz="230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H</a:t>
                      </a:r>
                      <a:endParaRPr sz="2300" dirty="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S</a:t>
                      </a:r>
                      <a:endParaRPr sz="230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V</a:t>
                      </a:r>
                      <a:endParaRPr sz="230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N</a:t>
                      </a:r>
                      <a:endParaRPr sz="230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Z</a:t>
                      </a:r>
                      <a:endParaRPr sz="230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c>
                  <a:txBody>
                    <a:bodyPr/>
                    <a:lstStyle/>
                    <a:p>
                      <a:pPr algn="ctr">
                        <a:lnSpc>
                          <a:spcPct val="100000"/>
                        </a:lnSpc>
                        <a:spcBef>
                          <a:spcPts val="40"/>
                        </a:spcBef>
                      </a:pPr>
                      <a:r>
                        <a:rPr sz="2300" b="1" dirty="0">
                          <a:latin typeface="Consolas"/>
                          <a:cs typeface="Consolas"/>
                        </a:rPr>
                        <a:t>C</a:t>
                      </a:r>
                      <a:endParaRPr sz="2300" dirty="0">
                        <a:latin typeface="Consolas"/>
                        <a:cs typeface="Consolas"/>
                      </a:endParaRPr>
                    </a:p>
                  </a:txBody>
                  <a:tcPr marL="0" marR="0" marT="0" marB="0">
                    <a:lnL w="29935">
                      <a:solidFill>
                        <a:srgbClr val="000000"/>
                      </a:solidFill>
                      <a:prstDash val="solid"/>
                    </a:lnL>
                    <a:lnR w="29935">
                      <a:solidFill>
                        <a:srgbClr val="000000"/>
                      </a:solidFill>
                      <a:prstDash val="solid"/>
                    </a:lnR>
                    <a:lnT w="29996">
                      <a:solidFill>
                        <a:srgbClr val="000000"/>
                      </a:solidFill>
                      <a:prstDash val="solid"/>
                    </a:lnT>
                    <a:lnB w="29996">
                      <a:solidFill>
                        <a:srgbClr val="000000"/>
                      </a:solidFill>
                      <a:prstDash val="solid"/>
                    </a:lnB>
                  </a:tcPr>
                </a:tc>
              </a:tr>
            </a:tbl>
          </a:graphicData>
        </a:graphic>
      </p:graphicFrame>
      <p:sp>
        <p:nvSpPr>
          <p:cNvPr id="6" name="object 5"/>
          <p:cNvSpPr txBox="1"/>
          <p:nvPr/>
        </p:nvSpPr>
        <p:spPr>
          <a:xfrm>
            <a:off x="355707" y="3037825"/>
            <a:ext cx="1434913" cy="1333698"/>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Global  Interrupt  Enable/  Disable</a:t>
            </a:r>
            <a:endParaRPr sz="2250">
              <a:latin typeface="Consolas"/>
              <a:cs typeface="Consolas"/>
            </a:endParaRPr>
          </a:p>
        </p:txBody>
      </p:sp>
      <p:sp>
        <p:nvSpPr>
          <p:cNvPr id="7" name="object 6"/>
          <p:cNvSpPr txBox="1"/>
          <p:nvPr/>
        </p:nvSpPr>
        <p:spPr>
          <a:xfrm>
            <a:off x="1346868" y="4442101"/>
            <a:ext cx="1905000" cy="666849"/>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Transfer</a:t>
            </a:r>
            <a:r>
              <a:rPr sz="2250" b="1" spc="-75" dirty="0">
                <a:latin typeface="Consolas"/>
                <a:cs typeface="Consolas"/>
              </a:rPr>
              <a:t> </a:t>
            </a:r>
            <a:r>
              <a:rPr sz="2250" b="1" spc="-4">
                <a:latin typeface="Consolas"/>
                <a:cs typeface="Consolas"/>
              </a:rPr>
              <a:t>bit  </a:t>
            </a:r>
            <a:r>
              <a:rPr sz="2250" b="1" spc="-4">
                <a:latin typeface="Consolas"/>
                <a:cs typeface="Consolas"/>
              </a:rPr>
              <a:t>used</a:t>
            </a:r>
            <a:endParaRPr sz="2250" dirty="0">
              <a:latin typeface="Consolas"/>
              <a:cs typeface="Consolas"/>
            </a:endParaRPr>
          </a:p>
        </p:txBody>
      </p:sp>
      <p:sp>
        <p:nvSpPr>
          <p:cNvPr id="8" name="object 7"/>
          <p:cNvSpPr txBox="1"/>
          <p:nvPr/>
        </p:nvSpPr>
        <p:spPr>
          <a:xfrm>
            <a:off x="2880876" y="3037825"/>
            <a:ext cx="807384" cy="1000274"/>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Half  Carry  Flag</a:t>
            </a:r>
            <a:endParaRPr sz="2250">
              <a:latin typeface="Consolas"/>
              <a:cs typeface="Consolas"/>
            </a:endParaRPr>
          </a:p>
        </p:txBody>
      </p:sp>
      <p:sp>
        <p:nvSpPr>
          <p:cNvPr id="9" name="object 8"/>
          <p:cNvSpPr txBox="1"/>
          <p:nvPr/>
        </p:nvSpPr>
        <p:spPr>
          <a:xfrm>
            <a:off x="3808879" y="2944692"/>
            <a:ext cx="1301003" cy="1000274"/>
          </a:xfrm>
          <a:prstGeom prst="rect">
            <a:avLst/>
          </a:prstGeom>
        </p:spPr>
        <p:txBody>
          <a:bodyPr vert="horz" wrap="square" lIns="0" tIns="0" rIns="0" bIns="0" rtlCol="0">
            <a:spAutoFit/>
          </a:bodyPr>
          <a:lstStyle/>
          <a:p>
            <a:pPr marL="11206" marR="341237">
              <a:lnSpc>
                <a:spcPts val="2630"/>
              </a:lnSpc>
              <a:spcBef>
                <a:spcPts val="106"/>
              </a:spcBef>
            </a:pPr>
            <a:r>
              <a:rPr sz="2250" b="1" spc="-4" dirty="0">
                <a:latin typeface="Consolas"/>
                <a:cs typeface="Consolas"/>
              </a:rPr>
              <a:t>For  </a:t>
            </a:r>
            <a:r>
              <a:rPr sz="2250" b="1" spc="-4" dirty="0">
                <a:latin typeface="Consolas"/>
                <a:cs typeface="Consolas"/>
              </a:rPr>
              <a:t>signed  </a:t>
            </a:r>
            <a:r>
              <a:rPr sz="2250" b="1" spc="-4" dirty="0">
                <a:latin typeface="Consolas"/>
                <a:cs typeface="Consolas"/>
              </a:rPr>
              <a:t>tests</a:t>
            </a:r>
            <a:endParaRPr sz="2250" dirty="0">
              <a:latin typeface="Consolas"/>
              <a:cs typeface="Consolas"/>
            </a:endParaRPr>
          </a:p>
        </p:txBody>
      </p:sp>
      <p:sp>
        <p:nvSpPr>
          <p:cNvPr id="10" name="object 9"/>
          <p:cNvSpPr txBox="1"/>
          <p:nvPr/>
        </p:nvSpPr>
        <p:spPr>
          <a:xfrm>
            <a:off x="4560794" y="4746587"/>
            <a:ext cx="1591796" cy="1000274"/>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complement  overflow  indicator</a:t>
            </a:r>
            <a:endParaRPr sz="2250" dirty="0">
              <a:latin typeface="Consolas"/>
              <a:cs typeface="Consolas"/>
            </a:endParaRPr>
          </a:p>
        </p:txBody>
      </p:sp>
      <p:sp>
        <p:nvSpPr>
          <p:cNvPr id="11" name="object 10"/>
          <p:cNvSpPr txBox="1"/>
          <p:nvPr/>
        </p:nvSpPr>
        <p:spPr>
          <a:xfrm>
            <a:off x="5394621" y="3261752"/>
            <a:ext cx="1278031" cy="666849"/>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Negative  Flag</a:t>
            </a:r>
            <a:endParaRPr sz="2250" dirty="0">
              <a:latin typeface="Consolas"/>
              <a:cs typeface="Consolas"/>
            </a:endParaRPr>
          </a:p>
        </p:txBody>
      </p:sp>
      <p:sp>
        <p:nvSpPr>
          <p:cNvPr id="12" name="object 11"/>
          <p:cNvSpPr txBox="1"/>
          <p:nvPr/>
        </p:nvSpPr>
        <p:spPr>
          <a:xfrm>
            <a:off x="6657672" y="4538383"/>
            <a:ext cx="649941" cy="666849"/>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Zero  Flag</a:t>
            </a:r>
            <a:endParaRPr sz="2250" dirty="0">
              <a:latin typeface="Consolas"/>
              <a:cs typeface="Consolas"/>
            </a:endParaRPr>
          </a:p>
        </p:txBody>
      </p:sp>
      <p:sp>
        <p:nvSpPr>
          <p:cNvPr id="13" name="object 12"/>
          <p:cNvSpPr txBox="1"/>
          <p:nvPr/>
        </p:nvSpPr>
        <p:spPr>
          <a:xfrm>
            <a:off x="7507638" y="4466972"/>
            <a:ext cx="807384" cy="666849"/>
          </a:xfrm>
          <a:prstGeom prst="rect">
            <a:avLst/>
          </a:prstGeom>
        </p:spPr>
        <p:txBody>
          <a:bodyPr vert="horz" wrap="square" lIns="0" tIns="0" rIns="0" bIns="0" rtlCol="0">
            <a:spAutoFit/>
          </a:bodyPr>
          <a:lstStyle/>
          <a:p>
            <a:pPr marL="11206" marR="4483">
              <a:lnSpc>
                <a:spcPts val="2630"/>
              </a:lnSpc>
            </a:pPr>
            <a:r>
              <a:rPr sz="2250" b="1" spc="-4" dirty="0">
                <a:latin typeface="Consolas"/>
                <a:cs typeface="Consolas"/>
              </a:rPr>
              <a:t>Carry  Flag</a:t>
            </a:r>
            <a:endParaRPr sz="2250" dirty="0">
              <a:latin typeface="Consolas"/>
              <a:cs typeface="Consolas"/>
            </a:endParaRPr>
          </a:p>
        </p:txBody>
      </p:sp>
      <p:sp>
        <p:nvSpPr>
          <p:cNvPr id="16" name="object 15"/>
          <p:cNvSpPr/>
          <p:nvPr/>
        </p:nvSpPr>
        <p:spPr>
          <a:xfrm>
            <a:off x="5130483" y="2694365"/>
            <a:ext cx="0" cy="1696010"/>
          </a:xfrm>
          <a:custGeom>
            <a:avLst/>
            <a:gdLst/>
            <a:ahLst/>
            <a:cxnLst/>
            <a:rect l="l" t="t" r="r" b="b"/>
            <a:pathLst>
              <a:path h="1922145">
                <a:moveTo>
                  <a:pt x="0" y="0"/>
                </a:moveTo>
                <a:lnTo>
                  <a:pt x="0" y="1921572"/>
                </a:lnTo>
              </a:path>
            </a:pathLst>
          </a:custGeom>
          <a:ln w="38176">
            <a:solidFill>
              <a:srgbClr val="570706"/>
            </a:solidFill>
          </a:ln>
        </p:spPr>
        <p:txBody>
          <a:bodyPr wrap="square" lIns="0" tIns="0" rIns="0" bIns="0" rtlCol="0"/>
          <a:lstStyle/>
          <a:p>
            <a:endParaRPr sz="1588"/>
          </a:p>
        </p:txBody>
      </p:sp>
      <p:sp>
        <p:nvSpPr>
          <p:cNvPr id="17" name="object 16"/>
          <p:cNvSpPr/>
          <p:nvPr/>
        </p:nvSpPr>
        <p:spPr>
          <a:xfrm>
            <a:off x="2160976" y="2604830"/>
            <a:ext cx="127187" cy="127187"/>
          </a:xfrm>
          <a:custGeom>
            <a:avLst/>
            <a:gdLst/>
            <a:ahLst/>
            <a:cxnLst/>
            <a:rect l="l" t="t" r="r" b="b"/>
            <a:pathLst>
              <a:path w="144144" h="144144">
                <a:moveTo>
                  <a:pt x="71843" y="0"/>
                </a:moveTo>
                <a:lnTo>
                  <a:pt x="0" y="143979"/>
                </a:lnTo>
                <a:lnTo>
                  <a:pt x="143687" y="143979"/>
                </a:lnTo>
                <a:lnTo>
                  <a:pt x="71843" y="0"/>
                </a:lnTo>
                <a:close/>
              </a:path>
            </a:pathLst>
          </a:custGeom>
          <a:solidFill>
            <a:srgbClr val="570706"/>
          </a:solidFill>
        </p:spPr>
        <p:txBody>
          <a:bodyPr wrap="square" lIns="0" tIns="0" rIns="0" bIns="0" rtlCol="0"/>
          <a:lstStyle/>
          <a:p>
            <a:endParaRPr sz="1588"/>
          </a:p>
        </p:txBody>
      </p:sp>
      <p:sp>
        <p:nvSpPr>
          <p:cNvPr id="18" name="object 17"/>
          <p:cNvSpPr/>
          <p:nvPr/>
        </p:nvSpPr>
        <p:spPr>
          <a:xfrm>
            <a:off x="3188067" y="2715983"/>
            <a:ext cx="0" cy="314885"/>
          </a:xfrm>
          <a:custGeom>
            <a:avLst/>
            <a:gdLst/>
            <a:ahLst/>
            <a:cxnLst/>
            <a:rect l="l" t="t" r="r" b="b"/>
            <a:pathLst>
              <a:path h="356870">
                <a:moveTo>
                  <a:pt x="0" y="0"/>
                </a:moveTo>
                <a:lnTo>
                  <a:pt x="0" y="356318"/>
                </a:lnTo>
              </a:path>
            </a:pathLst>
          </a:custGeom>
          <a:ln w="38176">
            <a:solidFill>
              <a:srgbClr val="570706"/>
            </a:solidFill>
          </a:ln>
        </p:spPr>
        <p:txBody>
          <a:bodyPr wrap="square" lIns="0" tIns="0" rIns="0" bIns="0" rtlCol="0"/>
          <a:lstStyle/>
          <a:p>
            <a:endParaRPr sz="1588"/>
          </a:p>
        </p:txBody>
      </p:sp>
      <p:sp>
        <p:nvSpPr>
          <p:cNvPr id="19" name="object 18"/>
          <p:cNvSpPr/>
          <p:nvPr/>
        </p:nvSpPr>
        <p:spPr>
          <a:xfrm>
            <a:off x="3124681" y="2604830"/>
            <a:ext cx="127187" cy="127187"/>
          </a:xfrm>
          <a:custGeom>
            <a:avLst/>
            <a:gdLst/>
            <a:ahLst/>
            <a:cxnLst/>
            <a:rect l="l" t="t" r="r" b="b"/>
            <a:pathLst>
              <a:path w="144145" h="144144">
                <a:moveTo>
                  <a:pt x="71843" y="0"/>
                </a:moveTo>
                <a:lnTo>
                  <a:pt x="0" y="143979"/>
                </a:lnTo>
                <a:lnTo>
                  <a:pt x="143687" y="143979"/>
                </a:lnTo>
                <a:lnTo>
                  <a:pt x="71843" y="0"/>
                </a:lnTo>
                <a:close/>
              </a:path>
            </a:pathLst>
          </a:custGeom>
          <a:solidFill>
            <a:srgbClr val="570706"/>
          </a:solidFill>
        </p:spPr>
        <p:txBody>
          <a:bodyPr wrap="square" lIns="0" tIns="0" rIns="0" bIns="0" rtlCol="0"/>
          <a:lstStyle/>
          <a:p>
            <a:endParaRPr sz="1588"/>
          </a:p>
        </p:txBody>
      </p:sp>
      <p:sp>
        <p:nvSpPr>
          <p:cNvPr id="21" name="object 20"/>
          <p:cNvSpPr/>
          <p:nvPr/>
        </p:nvSpPr>
        <p:spPr>
          <a:xfrm>
            <a:off x="4123159" y="2609379"/>
            <a:ext cx="122144" cy="140074"/>
          </a:xfrm>
          <a:custGeom>
            <a:avLst/>
            <a:gdLst/>
            <a:ahLst/>
            <a:cxnLst/>
            <a:rect l="l" t="t" r="r" b="b"/>
            <a:pathLst>
              <a:path w="138429" h="158750">
                <a:moveTo>
                  <a:pt x="29121" y="0"/>
                </a:moveTo>
                <a:lnTo>
                  <a:pt x="0" y="158305"/>
                </a:lnTo>
                <a:lnTo>
                  <a:pt x="138048" y="118325"/>
                </a:lnTo>
                <a:lnTo>
                  <a:pt x="29121" y="0"/>
                </a:lnTo>
                <a:close/>
              </a:path>
            </a:pathLst>
          </a:custGeom>
          <a:solidFill>
            <a:srgbClr val="570706"/>
          </a:solidFill>
        </p:spPr>
        <p:txBody>
          <a:bodyPr wrap="square" lIns="0" tIns="0" rIns="0" bIns="0" rtlCol="0"/>
          <a:lstStyle/>
          <a:p>
            <a:endParaRPr sz="1588"/>
          </a:p>
        </p:txBody>
      </p:sp>
      <p:sp>
        <p:nvSpPr>
          <p:cNvPr id="23" name="object 22"/>
          <p:cNvSpPr/>
          <p:nvPr/>
        </p:nvSpPr>
        <p:spPr>
          <a:xfrm>
            <a:off x="5071378" y="2609379"/>
            <a:ext cx="124946" cy="136712"/>
          </a:xfrm>
          <a:custGeom>
            <a:avLst/>
            <a:gdLst/>
            <a:ahLst/>
            <a:cxnLst/>
            <a:rect l="l" t="t" r="r" b="b"/>
            <a:pathLst>
              <a:path w="141604" h="154939">
                <a:moveTo>
                  <a:pt x="44132" y="0"/>
                </a:moveTo>
                <a:lnTo>
                  <a:pt x="0" y="154787"/>
                </a:lnTo>
                <a:lnTo>
                  <a:pt x="141236" y="128244"/>
                </a:lnTo>
                <a:lnTo>
                  <a:pt x="44132" y="0"/>
                </a:lnTo>
                <a:close/>
              </a:path>
            </a:pathLst>
          </a:custGeom>
          <a:solidFill>
            <a:srgbClr val="570706"/>
          </a:solidFill>
        </p:spPr>
        <p:txBody>
          <a:bodyPr wrap="square" lIns="0" tIns="0" rIns="0" bIns="0" rtlCol="0"/>
          <a:lstStyle/>
          <a:p>
            <a:endParaRPr sz="1588"/>
          </a:p>
        </p:txBody>
      </p:sp>
      <p:sp>
        <p:nvSpPr>
          <p:cNvPr id="27" name="object 26"/>
          <p:cNvSpPr/>
          <p:nvPr/>
        </p:nvSpPr>
        <p:spPr>
          <a:xfrm>
            <a:off x="6862739" y="2609379"/>
            <a:ext cx="119903" cy="141194"/>
          </a:xfrm>
          <a:custGeom>
            <a:avLst/>
            <a:gdLst/>
            <a:ahLst/>
            <a:cxnLst/>
            <a:rect l="l" t="t" r="r" b="b"/>
            <a:pathLst>
              <a:path w="135890" h="160019">
                <a:moveTo>
                  <a:pt x="20370" y="0"/>
                </a:moveTo>
                <a:lnTo>
                  <a:pt x="0" y="159677"/>
                </a:lnTo>
                <a:lnTo>
                  <a:pt x="135623" y="112140"/>
                </a:lnTo>
                <a:lnTo>
                  <a:pt x="20370" y="0"/>
                </a:lnTo>
                <a:close/>
              </a:path>
            </a:pathLst>
          </a:custGeom>
          <a:solidFill>
            <a:srgbClr val="570706"/>
          </a:solidFill>
        </p:spPr>
        <p:txBody>
          <a:bodyPr wrap="square" lIns="0" tIns="0" rIns="0" bIns="0" rtlCol="0"/>
          <a:lstStyle/>
          <a:p>
            <a:endParaRPr sz="1588"/>
          </a:p>
        </p:txBody>
      </p:sp>
      <p:sp>
        <p:nvSpPr>
          <p:cNvPr id="29" name="object 28"/>
          <p:cNvSpPr/>
          <p:nvPr/>
        </p:nvSpPr>
        <p:spPr>
          <a:xfrm>
            <a:off x="7786385" y="2609379"/>
            <a:ext cx="124946" cy="136712"/>
          </a:xfrm>
          <a:custGeom>
            <a:avLst/>
            <a:gdLst/>
            <a:ahLst/>
            <a:cxnLst/>
            <a:rect l="l" t="t" r="r" b="b"/>
            <a:pathLst>
              <a:path w="141604" h="154939">
                <a:moveTo>
                  <a:pt x="44526" y="0"/>
                </a:moveTo>
                <a:lnTo>
                  <a:pt x="0" y="154673"/>
                </a:lnTo>
                <a:lnTo>
                  <a:pt x="141300" y="128485"/>
                </a:lnTo>
                <a:lnTo>
                  <a:pt x="44526" y="0"/>
                </a:lnTo>
                <a:close/>
              </a:path>
            </a:pathLst>
          </a:custGeom>
          <a:solidFill>
            <a:srgbClr val="570706"/>
          </a:solidFill>
        </p:spPr>
        <p:txBody>
          <a:bodyPr wrap="square" lIns="0" tIns="0" rIns="0" bIns="0" rtlCol="0"/>
          <a:lstStyle/>
          <a:p>
            <a:endParaRPr sz="1588"/>
          </a:p>
        </p:txBody>
      </p:sp>
      <p:sp>
        <p:nvSpPr>
          <p:cNvPr id="30" name="object 15"/>
          <p:cNvSpPr/>
          <p:nvPr/>
        </p:nvSpPr>
        <p:spPr>
          <a:xfrm>
            <a:off x="7866529" y="2694365"/>
            <a:ext cx="0" cy="1696010"/>
          </a:xfrm>
          <a:custGeom>
            <a:avLst/>
            <a:gdLst/>
            <a:ahLst/>
            <a:cxnLst/>
            <a:rect l="l" t="t" r="r" b="b"/>
            <a:pathLst>
              <a:path h="1922145">
                <a:moveTo>
                  <a:pt x="0" y="0"/>
                </a:moveTo>
                <a:lnTo>
                  <a:pt x="0" y="1921572"/>
                </a:lnTo>
              </a:path>
            </a:pathLst>
          </a:custGeom>
          <a:ln w="38176">
            <a:solidFill>
              <a:srgbClr val="570706"/>
            </a:solidFill>
          </a:ln>
        </p:spPr>
        <p:txBody>
          <a:bodyPr wrap="square" lIns="0" tIns="0" rIns="0" bIns="0" rtlCol="0"/>
          <a:lstStyle/>
          <a:p>
            <a:endParaRPr sz="1588"/>
          </a:p>
        </p:txBody>
      </p:sp>
      <p:sp>
        <p:nvSpPr>
          <p:cNvPr id="31" name="object 15"/>
          <p:cNvSpPr/>
          <p:nvPr/>
        </p:nvSpPr>
        <p:spPr>
          <a:xfrm>
            <a:off x="2233808" y="2746091"/>
            <a:ext cx="0" cy="1696010"/>
          </a:xfrm>
          <a:custGeom>
            <a:avLst/>
            <a:gdLst/>
            <a:ahLst/>
            <a:cxnLst/>
            <a:rect l="l" t="t" r="r" b="b"/>
            <a:pathLst>
              <a:path h="1922145">
                <a:moveTo>
                  <a:pt x="0" y="0"/>
                </a:moveTo>
                <a:lnTo>
                  <a:pt x="0" y="1921572"/>
                </a:lnTo>
              </a:path>
            </a:pathLst>
          </a:custGeom>
          <a:ln w="38176">
            <a:solidFill>
              <a:srgbClr val="570706"/>
            </a:solidFill>
          </a:ln>
        </p:spPr>
        <p:txBody>
          <a:bodyPr wrap="square" lIns="0" tIns="0" rIns="0" bIns="0" rtlCol="0"/>
          <a:lstStyle/>
          <a:p>
            <a:endParaRPr sz="1588"/>
          </a:p>
        </p:txBody>
      </p:sp>
      <p:sp>
        <p:nvSpPr>
          <p:cNvPr id="32" name="object 17"/>
          <p:cNvSpPr/>
          <p:nvPr/>
        </p:nvSpPr>
        <p:spPr>
          <a:xfrm>
            <a:off x="4168588" y="2689412"/>
            <a:ext cx="0" cy="314885"/>
          </a:xfrm>
          <a:custGeom>
            <a:avLst/>
            <a:gdLst/>
            <a:ahLst/>
            <a:cxnLst/>
            <a:rect l="l" t="t" r="r" b="b"/>
            <a:pathLst>
              <a:path h="356870">
                <a:moveTo>
                  <a:pt x="0" y="0"/>
                </a:moveTo>
                <a:lnTo>
                  <a:pt x="0" y="356318"/>
                </a:lnTo>
              </a:path>
            </a:pathLst>
          </a:custGeom>
          <a:ln w="38176">
            <a:solidFill>
              <a:srgbClr val="570706"/>
            </a:solidFill>
          </a:ln>
        </p:spPr>
        <p:txBody>
          <a:bodyPr wrap="square" lIns="0" tIns="0" rIns="0" bIns="0" rtlCol="0"/>
          <a:lstStyle/>
          <a:p>
            <a:endParaRPr sz="1588"/>
          </a:p>
        </p:txBody>
      </p:sp>
      <p:sp>
        <p:nvSpPr>
          <p:cNvPr id="33" name="object 17"/>
          <p:cNvSpPr/>
          <p:nvPr/>
        </p:nvSpPr>
        <p:spPr>
          <a:xfrm>
            <a:off x="1340857" y="2733330"/>
            <a:ext cx="0" cy="314885"/>
          </a:xfrm>
          <a:custGeom>
            <a:avLst/>
            <a:gdLst/>
            <a:ahLst/>
            <a:cxnLst/>
            <a:rect l="l" t="t" r="r" b="b"/>
            <a:pathLst>
              <a:path h="356870">
                <a:moveTo>
                  <a:pt x="0" y="0"/>
                </a:moveTo>
                <a:lnTo>
                  <a:pt x="0" y="356318"/>
                </a:lnTo>
              </a:path>
            </a:pathLst>
          </a:custGeom>
          <a:ln w="38176">
            <a:solidFill>
              <a:srgbClr val="570706"/>
            </a:solidFill>
          </a:ln>
        </p:spPr>
        <p:txBody>
          <a:bodyPr wrap="square" lIns="0" tIns="0" rIns="0" bIns="0" rtlCol="0"/>
          <a:lstStyle/>
          <a:p>
            <a:endParaRPr sz="1588"/>
          </a:p>
        </p:txBody>
      </p:sp>
      <p:sp>
        <p:nvSpPr>
          <p:cNvPr id="34" name="object 18"/>
          <p:cNvSpPr/>
          <p:nvPr/>
        </p:nvSpPr>
        <p:spPr>
          <a:xfrm>
            <a:off x="1277471" y="2622177"/>
            <a:ext cx="127187" cy="127187"/>
          </a:xfrm>
          <a:custGeom>
            <a:avLst/>
            <a:gdLst/>
            <a:ahLst/>
            <a:cxnLst/>
            <a:rect l="l" t="t" r="r" b="b"/>
            <a:pathLst>
              <a:path w="144145" h="144144">
                <a:moveTo>
                  <a:pt x="71843" y="0"/>
                </a:moveTo>
                <a:lnTo>
                  <a:pt x="0" y="143979"/>
                </a:lnTo>
                <a:lnTo>
                  <a:pt x="143687" y="143979"/>
                </a:lnTo>
                <a:lnTo>
                  <a:pt x="71843" y="0"/>
                </a:lnTo>
                <a:close/>
              </a:path>
            </a:pathLst>
          </a:custGeom>
          <a:solidFill>
            <a:srgbClr val="570706"/>
          </a:solidFill>
        </p:spPr>
        <p:txBody>
          <a:bodyPr wrap="square" lIns="0" tIns="0" rIns="0" bIns="0" rtlCol="0"/>
          <a:lstStyle/>
          <a:p>
            <a:endParaRPr sz="1588"/>
          </a:p>
        </p:txBody>
      </p:sp>
      <p:sp>
        <p:nvSpPr>
          <p:cNvPr id="35" name="object 17"/>
          <p:cNvSpPr/>
          <p:nvPr/>
        </p:nvSpPr>
        <p:spPr>
          <a:xfrm>
            <a:off x="5987376" y="2850454"/>
            <a:ext cx="0" cy="314885"/>
          </a:xfrm>
          <a:custGeom>
            <a:avLst/>
            <a:gdLst/>
            <a:ahLst/>
            <a:cxnLst/>
            <a:rect l="l" t="t" r="r" b="b"/>
            <a:pathLst>
              <a:path h="356870">
                <a:moveTo>
                  <a:pt x="0" y="0"/>
                </a:moveTo>
                <a:lnTo>
                  <a:pt x="0" y="356318"/>
                </a:lnTo>
              </a:path>
            </a:pathLst>
          </a:custGeom>
          <a:ln w="38176">
            <a:solidFill>
              <a:srgbClr val="570706"/>
            </a:solidFill>
          </a:ln>
        </p:spPr>
        <p:txBody>
          <a:bodyPr wrap="square" lIns="0" tIns="0" rIns="0" bIns="0" rtlCol="0"/>
          <a:lstStyle/>
          <a:p>
            <a:endParaRPr sz="1588"/>
          </a:p>
        </p:txBody>
      </p:sp>
      <p:sp>
        <p:nvSpPr>
          <p:cNvPr id="36" name="object 18"/>
          <p:cNvSpPr/>
          <p:nvPr/>
        </p:nvSpPr>
        <p:spPr>
          <a:xfrm>
            <a:off x="5923990" y="2739300"/>
            <a:ext cx="127187" cy="127187"/>
          </a:xfrm>
          <a:custGeom>
            <a:avLst/>
            <a:gdLst/>
            <a:ahLst/>
            <a:cxnLst/>
            <a:rect l="l" t="t" r="r" b="b"/>
            <a:pathLst>
              <a:path w="144145" h="144144">
                <a:moveTo>
                  <a:pt x="71843" y="0"/>
                </a:moveTo>
                <a:lnTo>
                  <a:pt x="0" y="143979"/>
                </a:lnTo>
                <a:lnTo>
                  <a:pt x="143687" y="143979"/>
                </a:lnTo>
                <a:lnTo>
                  <a:pt x="71843" y="0"/>
                </a:lnTo>
                <a:close/>
              </a:path>
            </a:pathLst>
          </a:custGeom>
          <a:solidFill>
            <a:srgbClr val="570706"/>
          </a:solidFill>
        </p:spPr>
        <p:txBody>
          <a:bodyPr wrap="square" lIns="0" tIns="0" rIns="0" bIns="0" rtlCol="0"/>
          <a:lstStyle/>
          <a:p>
            <a:endParaRPr sz="1588"/>
          </a:p>
        </p:txBody>
      </p:sp>
      <p:sp>
        <p:nvSpPr>
          <p:cNvPr id="37" name="object 15"/>
          <p:cNvSpPr/>
          <p:nvPr/>
        </p:nvSpPr>
        <p:spPr>
          <a:xfrm>
            <a:off x="6925235" y="2756648"/>
            <a:ext cx="0" cy="1696010"/>
          </a:xfrm>
          <a:custGeom>
            <a:avLst/>
            <a:gdLst/>
            <a:ahLst/>
            <a:cxnLst/>
            <a:rect l="l" t="t" r="r" b="b"/>
            <a:pathLst>
              <a:path h="1922145">
                <a:moveTo>
                  <a:pt x="0" y="0"/>
                </a:moveTo>
                <a:lnTo>
                  <a:pt x="0" y="1921572"/>
                </a:lnTo>
              </a:path>
            </a:pathLst>
          </a:custGeom>
          <a:ln w="38176">
            <a:solidFill>
              <a:srgbClr val="570706"/>
            </a:solidFill>
          </a:ln>
        </p:spPr>
        <p:txBody>
          <a:bodyPr wrap="square" lIns="0" tIns="0" rIns="0" bIns="0" rtlCol="0"/>
          <a:lstStyle/>
          <a:p>
            <a:endParaRPr sz="1588"/>
          </a:p>
        </p:txBody>
      </p:sp>
    </p:spTree>
    <p:extLst>
      <p:ext uri="{BB962C8B-B14F-4D97-AF65-F5344CB8AC3E}">
        <p14:creationId xmlns:p14="http://schemas.microsoft.com/office/powerpoint/2010/main" val="1083280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flags </a:t>
            </a:r>
            <a:endParaRPr lang="en-US" dirty="0"/>
          </a:p>
        </p:txBody>
      </p:sp>
      <p:sp>
        <p:nvSpPr>
          <p:cNvPr id="3" name="Content Placeholder 2"/>
          <p:cNvSpPr>
            <a:spLocks noGrp="1"/>
          </p:cNvSpPr>
          <p:nvPr>
            <p:ph idx="1"/>
          </p:nvPr>
        </p:nvSpPr>
        <p:spPr/>
        <p:txBody>
          <a:bodyPr/>
          <a:lstStyle/>
          <a:p>
            <a:r>
              <a:rPr lang="en-US" dirty="0" smtClean="0"/>
              <a:t>Add the numbers :</a:t>
            </a:r>
          </a:p>
          <a:p>
            <a:pPr lvl="1"/>
            <a:r>
              <a:rPr lang="en-US" dirty="0" smtClean="0"/>
              <a:t>$38 + $2F</a:t>
            </a:r>
            <a:endParaRPr lang="en-US" dirty="0"/>
          </a:p>
          <a:p>
            <a:pPr lvl="1"/>
            <a:r>
              <a:rPr lang="en-US" dirty="0" smtClean="0"/>
              <a:t>$9C + $64</a:t>
            </a:r>
            <a:endParaRPr lang="en-US" dirty="0"/>
          </a:p>
          <a:p>
            <a:pPr lvl="1"/>
            <a:r>
              <a:rPr lang="en-US" dirty="0" smtClean="0"/>
              <a:t>$88 + $ 93</a:t>
            </a:r>
          </a:p>
          <a:p>
            <a:endParaRPr lang="en-US" dirty="0"/>
          </a:p>
          <a:p>
            <a:r>
              <a:rPr lang="en-US" dirty="0" smtClean="0"/>
              <a:t>Load 4 to a register </a:t>
            </a:r>
          </a:p>
          <a:p>
            <a:pPr lvl="1"/>
            <a:r>
              <a:rPr lang="en-US" dirty="0" smtClean="0"/>
              <a:t>Decrease 4 times </a:t>
            </a:r>
          </a:p>
          <a:p>
            <a:pPr lvl="1"/>
            <a:endParaRPr lang="en-US" dirty="0"/>
          </a:p>
        </p:txBody>
      </p:sp>
      <p:sp>
        <p:nvSpPr>
          <p:cNvPr id="5" name="Slide Number Placeholder 4"/>
          <p:cNvSpPr>
            <a:spLocks noGrp="1"/>
          </p:cNvSpPr>
          <p:nvPr>
            <p:ph type="sldNum" sz="quarter" idx="12"/>
          </p:nvPr>
        </p:nvSpPr>
        <p:spPr/>
        <p:txBody>
          <a:bodyPr/>
          <a:lstStyle/>
          <a:p>
            <a:fld id="{6F69B36C-C41C-D940-B3FE-1835E081FFB0}" type="slidenum">
              <a:rPr lang="en-US" smtClean="0"/>
              <a:t>17</a:t>
            </a:fld>
            <a:endParaRPr lang="en-US"/>
          </a:p>
        </p:txBody>
      </p:sp>
    </p:spTree>
    <p:extLst>
      <p:ext uri="{BB962C8B-B14F-4D97-AF65-F5344CB8AC3E}">
        <p14:creationId xmlns:p14="http://schemas.microsoft.com/office/powerpoint/2010/main" val="32634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304800" y="4572000"/>
            <a:ext cx="8229600" cy="0"/>
          </a:xfrm>
          <a:custGeom>
            <a:avLst/>
            <a:gdLst/>
            <a:ahLst/>
            <a:cxnLst/>
            <a:rect l="l" t="t" r="r" b="b"/>
            <a:pathLst>
              <a:path w="8229600">
                <a:moveTo>
                  <a:pt x="0" y="0"/>
                </a:moveTo>
                <a:lnTo>
                  <a:pt x="8229600" y="0"/>
                </a:lnTo>
              </a:path>
            </a:pathLst>
          </a:custGeom>
          <a:ln w="6350">
            <a:solidFill>
              <a:srgbClr val="000000"/>
            </a:solidFill>
          </a:ln>
        </p:spPr>
        <p:txBody>
          <a:bodyPr wrap="square" lIns="0" tIns="0" rIns="0" bIns="0" rtlCol="0"/>
          <a:lstStyle/>
          <a:p>
            <a:endParaRPr/>
          </a:p>
        </p:txBody>
      </p:sp>
      <p:sp>
        <p:nvSpPr>
          <p:cNvPr id="36" name="object 36"/>
          <p:cNvSpPr txBox="1"/>
          <p:nvPr/>
        </p:nvSpPr>
        <p:spPr>
          <a:xfrm>
            <a:off x="1371600" y="3657600"/>
            <a:ext cx="6866709" cy="738664"/>
          </a:xfrm>
          <a:prstGeom prst="rect">
            <a:avLst/>
          </a:prstGeom>
        </p:spPr>
        <p:txBody>
          <a:bodyPr vert="horz" wrap="square" lIns="0" tIns="0" rIns="0" bIns="0" rtlCol="0">
            <a:spAutoFit/>
          </a:bodyPr>
          <a:lstStyle/>
          <a:p>
            <a:pPr marL="12700">
              <a:lnSpc>
                <a:spcPct val="100000"/>
              </a:lnSpc>
            </a:pPr>
            <a:r>
              <a:rPr lang="en-US" sz="4800" b="1" spc="-5" smtClean="0">
                <a:solidFill>
                  <a:srgbClr val="330066"/>
                </a:solidFill>
                <a:latin typeface="Arial"/>
                <a:cs typeface="Arial"/>
              </a:rPr>
              <a:t>Conditional Branching</a:t>
            </a:r>
            <a:endParaRPr sz="4800" dirty="0">
              <a:latin typeface="Arial"/>
              <a:cs typeface="Arial"/>
            </a:endParaRPr>
          </a:p>
        </p:txBody>
      </p:sp>
      <p:sp>
        <p:nvSpPr>
          <p:cNvPr id="38" name="object 38"/>
          <p:cNvSpPr txBox="1"/>
          <p:nvPr/>
        </p:nvSpPr>
        <p:spPr>
          <a:xfrm>
            <a:off x="8512302" y="6291783"/>
            <a:ext cx="95885" cy="163830"/>
          </a:xfrm>
          <a:prstGeom prst="rect">
            <a:avLst/>
          </a:prstGeom>
        </p:spPr>
        <p:txBody>
          <a:bodyPr vert="horz" wrap="square" lIns="0" tIns="0" rIns="0" bIns="0" rtlCol="0">
            <a:spAutoFit/>
          </a:bodyPr>
          <a:lstStyle/>
          <a:p>
            <a:pPr marL="12700">
              <a:lnSpc>
                <a:spcPct val="100000"/>
              </a:lnSpc>
            </a:pPr>
            <a:r>
              <a:rPr sz="1000" spc="-5" dirty="0">
                <a:latin typeface="Arial"/>
                <a:cs typeface="Arial"/>
              </a:rPr>
              <a:t>1</a:t>
            </a:r>
            <a:endParaRPr sz="1000">
              <a:latin typeface="Arial"/>
              <a:cs typeface="Arial"/>
            </a:endParaRPr>
          </a:p>
        </p:txBody>
      </p:sp>
      <p:sp>
        <p:nvSpPr>
          <p:cNvPr id="39" name="Title 38"/>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5551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211069"/>
            <a:ext cx="8551817" cy="615553"/>
          </a:xfrm>
          <a:prstGeom prst="rect">
            <a:avLst/>
          </a:prstGeom>
        </p:spPr>
        <p:txBody>
          <a:bodyPr vert="horz" wrap="square" lIns="0" tIns="0" rIns="0" bIns="0" rtlCol="0">
            <a:spAutoFit/>
          </a:bodyPr>
          <a:lstStyle/>
          <a:p>
            <a:pPr marL="12700">
              <a:lnSpc>
                <a:spcPct val="100000"/>
              </a:lnSpc>
            </a:pPr>
            <a:r>
              <a:rPr dirty="0"/>
              <a:t>Control </a:t>
            </a:r>
            <a:r>
              <a:rPr dirty="0" smtClean="0"/>
              <a:t>Structure</a:t>
            </a:r>
            <a:endParaRPr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19</a:t>
            </a:fld>
            <a:endParaRPr dirty="0"/>
          </a:p>
        </p:txBody>
      </p:sp>
      <p:sp>
        <p:nvSpPr>
          <p:cNvPr id="3" name="object 3"/>
          <p:cNvSpPr txBox="1"/>
          <p:nvPr/>
        </p:nvSpPr>
        <p:spPr>
          <a:xfrm>
            <a:off x="535940" y="1757807"/>
            <a:ext cx="4721860" cy="36576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spc="-5" dirty="0">
                <a:latin typeface="Arial"/>
                <a:cs typeface="Arial"/>
              </a:rPr>
              <a:t>IF-THEN-ELSE control</a:t>
            </a:r>
            <a:r>
              <a:rPr sz="2400" spc="-35" dirty="0">
                <a:latin typeface="Arial"/>
                <a:cs typeface="Arial"/>
              </a:rPr>
              <a:t> </a:t>
            </a:r>
            <a:r>
              <a:rPr sz="2400" dirty="0">
                <a:latin typeface="Arial"/>
                <a:cs typeface="Arial"/>
              </a:rPr>
              <a:t>structure</a:t>
            </a:r>
            <a:endParaRPr sz="2400">
              <a:latin typeface="Arial"/>
              <a:cs typeface="Arial"/>
            </a:endParaRPr>
          </a:p>
        </p:txBody>
      </p:sp>
      <p:sp>
        <p:nvSpPr>
          <p:cNvPr id="4" name="object 4"/>
          <p:cNvSpPr txBox="1"/>
          <p:nvPr/>
        </p:nvSpPr>
        <p:spPr>
          <a:xfrm>
            <a:off x="535940" y="3648329"/>
            <a:ext cx="7658734" cy="2626360"/>
          </a:xfrm>
          <a:prstGeom prst="rect">
            <a:avLst/>
          </a:prstGeom>
        </p:spPr>
        <p:txBody>
          <a:bodyPr vert="horz" wrap="square" lIns="0" tIns="0" rIns="0" bIns="0" rtlCol="0">
            <a:spAutoFit/>
          </a:bodyPr>
          <a:lstStyle/>
          <a:p>
            <a:pPr marL="704850" marR="5080" indent="-347980">
              <a:lnSpc>
                <a:spcPct val="100000"/>
              </a:lnSpc>
              <a:buClr>
                <a:srgbClr val="669999"/>
              </a:buClr>
              <a:buSzPct val="70000"/>
              <a:buFont typeface="Wingdings"/>
              <a:buChar char=""/>
              <a:tabLst>
                <a:tab pos="705485" algn="l"/>
              </a:tabLst>
            </a:pPr>
            <a:r>
              <a:rPr sz="2000" dirty="0">
                <a:latin typeface="Arial"/>
                <a:cs typeface="Arial"/>
              </a:rPr>
              <a:t>Numbers x, z are 8-bit </a:t>
            </a:r>
            <a:r>
              <a:rPr sz="2000" dirty="0" smtClean="0">
                <a:latin typeface="Arial"/>
                <a:cs typeface="Arial"/>
              </a:rPr>
              <a:t>integers </a:t>
            </a:r>
            <a:r>
              <a:rPr sz="2000" dirty="0">
                <a:latin typeface="Arial"/>
                <a:cs typeface="Arial"/>
              </a:rPr>
              <a:t>and stored in</a:t>
            </a:r>
            <a:r>
              <a:rPr sz="2000" spc="-190" dirty="0">
                <a:latin typeface="Arial"/>
                <a:cs typeface="Arial"/>
              </a:rPr>
              <a:t> </a:t>
            </a:r>
            <a:r>
              <a:rPr sz="2000" dirty="0">
                <a:latin typeface="Arial"/>
                <a:cs typeface="Arial"/>
              </a:rPr>
              <a:t>registers.  You need to decide which registers to</a:t>
            </a:r>
            <a:r>
              <a:rPr sz="2000" spc="-165" dirty="0">
                <a:latin typeface="Arial"/>
                <a:cs typeface="Arial"/>
              </a:rPr>
              <a:t> </a:t>
            </a:r>
            <a:r>
              <a:rPr sz="2000" dirty="0">
                <a:latin typeface="Arial"/>
                <a:cs typeface="Arial"/>
              </a:rPr>
              <a:t>use.</a:t>
            </a:r>
          </a:p>
          <a:p>
            <a:pPr>
              <a:lnSpc>
                <a:spcPct val="100000"/>
              </a:lnSpc>
            </a:pPr>
            <a:endParaRPr sz="2000" dirty="0">
              <a:latin typeface="Times New Roman"/>
              <a:cs typeface="Times New Roman"/>
            </a:endParaRPr>
          </a:p>
          <a:p>
            <a:pPr marL="355600" indent="-342900">
              <a:lnSpc>
                <a:spcPct val="100000"/>
              </a:lnSpc>
              <a:spcBef>
                <a:spcPts val="1730"/>
              </a:spcBef>
              <a:buClr>
                <a:srgbClr val="330066"/>
              </a:buClr>
              <a:buSzPct val="68750"/>
              <a:buFont typeface="Wingdings"/>
              <a:buChar char=""/>
              <a:tabLst>
                <a:tab pos="355600" algn="l"/>
              </a:tabLst>
            </a:pPr>
            <a:r>
              <a:rPr sz="2400" spc="-5" dirty="0">
                <a:latin typeface="Arial"/>
                <a:cs typeface="Arial"/>
              </a:rPr>
              <a:t>Instructions</a:t>
            </a:r>
            <a:r>
              <a:rPr sz="2400" spc="-20" dirty="0">
                <a:latin typeface="Arial"/>
                <a:cs typeface="Arial"/>
              </a:rPr>
              <a:t> </a:t>
            </a:r>
            <a:r>
              <a:rPr sz="2400" spc="-5" dirty="0">
                <a:latin typeface="Arial"/>
                <a:cs typeface="Arial"/>
              </a:rPr>
              <a:t>interested</a:t>
            </a:r>
            <a:endParaRPr sz="2400" dirty="0">
              <a:latin typeface="Arial"/>
              <a:cs typeface="Arial"/>
            </a:endParaRPr>
          </a:p>
          <a:p>
            <a:pPr marL="704850" lvl="1" indent="-347980">
              <a:lnSpc>
                <a:spcPct val="100000"/>
              </a:lnSpc>
              <a:spcBef>
                <a:spcPts val="480"/>
              </a:spcBef>
              <a:buClr>
                <a:srgbClr val="669999"/>
              </a:buClr>
              <a:buSzPct val="70000"/>
              <a:buFont typeface="Wingdings"/>
              <a:buChar char=""/>
              <a:tabLst>
                <a:tab pos="705485" algn="l"/>
              </a:tabLst>
            </a:pPr>
            <a:r>
              <a:rPr sz="2000" dirty="0">
                <a:latin typeface="Arial"/>
                <a:cs typeface="Arial"/>
              </a:rPr>
              <a:t>Compare</a:t>
            </a:r>
          </a:p>
          <a:p>
            <a:pPr marL="704850" lvl="1" indent="-347980">
              <a:lnSpc>
                <a:spcPct val="100000"/>
              </a:lnSpc>
              <a:spcBef>
                <a:spcPts val="480"/>
              </a:spcBef>
              <a:buClr>
                <a:srgbClr val="669999"/>
              </a:buClr>
              <a:buSzPct val="70000"/>
              <a:buFont typeface="Wingdings"/>
              <a:buChar char=""/>
              <a:tabLst>
                <a:tab pos="705485" algn="l"/>
              </a:tabLst>
            </a:pPr>
            <a:r>
              <a:rPr sz="2000" dirty="0">
                <a:latin typeface="Arial"/>
                <a:cs typeface="Arial"/>
              </a:rPr>
              <a:t>Conditional</a:t>
            </a:r>
            <a:r>
              <a:rPr sz="2000" spc="-85" dirty="0">
                <a:latin typeface="Arial"/>
                <a:cs typeface="Arial"/>
              </a:rPr>
              <a:t> </a:t>
            </a:r>
            <a:r>
              <a:rPr sz="2000" dirty="0">
                <a:latin typeface="Arial"/>
                <a:cs typeface="Arial"/>
              </a:rPr>
              <a:t>branch</a:t>
            </a:r>
          </a:p>
          <a:p>
            <a:pPr marL="704850" lvl="1" indent="-347980">
              <a:lnSpc>
                <a:spcPct val="100000"/>
              </a:lnSpc>
              <a:spcBef>
                <a:spcPts val="480"/>
              </a:spcBef>
              <a:buClr>
                <a:srgbClr val="669999"/>
              </a:buClr>
              <a:buSzPct val="70000"/>
              <a:buFont typeface="Wingdings"/>
              <a:buChar char=""/>
              <a:tabLst>
                <a:tab pos="705485" algn="l"/>
              </a:tabLst>
            </a:pPr>
            <a:r>
              <a:rPr sz="2000" dirty="0">
                <a:latin typeface="Arial"/>
                <a:cs typeface="Arial"/>
              </a:rPr>
              <a:t>Unconditional</a:t>
            </a:r>
            <a:r>
              <a:rPr sz="2000" spc="-90" dirty="0">
                <a:latin typeface="Arial"/>
                <a:cs typeface="Arial"/>
              </a:rPr>
              <a:t> </a:t>
            </a:r>
            <a:r>
              <a:rPr sz="2000" dirty="0">
                <a:latin typeface="Arial"/>
                <a:cs typeface="Arial"/>
              </a:rPr>
              <a:t>jump</a:t>
            </a:r>
          </a:p>
        </p:txBody>
      </p:sp>
      <p:sp>
        <p:nvSpPr>
          <p:cNvPr id="5" name="object 5"/>
          <p:cNvSpPr txBox="1"/>
          <p:nvPr/>
        </p:nvSpPr>
        <p:spPr>
          <a:xfrm>
            <a:off x="3214751" y="2179573"/>
            <a:ext cx="2095500" cy="1258037"/>
          </a:xfrm>
          <a:prstGeom prst="rect">
            <a:avLst/>
          </a:prstGeom>
          <a:ln w="9525">
            <a:solidFill>
              <a:srgbClr val="000000"/>
            </a:solidFill>
          </a:ln>
        </p:spPr>
        <p:txBody>
          <a:bodyPr vert="horz" wrap="square" lIns="0" tIns="26670" rIns="0" bIns="0" rtlCol="0">
            <a:spAutoFit/>
          </a:bodyPr>
          <a:lstStyle/>
          <a:p>
            <a:pPr marL="86995">
              <a:lnSpc>
                <a:spcPct val="100000"/>
              </a:lnSpc>
              <a:spcBef>
                <a:spcPts val="210"/>
              </a:spcBef>
            </a:pPr>
            <a:r>
              <a:rPr sz="2000" dirty="0">
                <a:solidFill>
                  <a:srgbClr val="800000"/>
                </a:solidFill>
                <a:latin typeface="Consolas"/>
                <a:cs typeface="Consolas"/>
              </a:rPr>
              <a:t>if </a:t>
            </a:r>
            <a:r>
              <a:rPr sz="2000" dirty="0" smtClean="0">
                <a:solidFill>
                  <a:srgbClr val="800000"/>
                </a:solidFill>
                <a:latin typeface="Consolas"/>
                <a:cs typeface="Consolas"/>
              </a:rPr>
              <a:t>(</a:t>
            </a:r>
            <a:r>
              <a:rPr lang="en-US" sz="2000" dirty="0" smtClean="0">
                <a:solidFill>
                  <a:srgbClr val="800000"/>
                </a:solidFill>
                <a:latin typeface="Consolas"/>
                <a:cs typeface="Consolas"/>
              </a:rPr>
              <a:t>a</a:t>
            </a:r>
            <a:r>
              <a:rPr sz="2000" dirty="0" smtClean="0">
                <a:solidFill>
                  <a:srgbClr val="800000"/>
                </a:solidFill>
                <a:latin typeface="Consolas"/>
                <a:cs typeface="Consolas"/>
              </a:rPr>
              <a:t> </a:t>
            </a:r>
            <a:r>
              <a:rPr sz="2000" dirty="0">
                <a:solidFill>
                  <a:srgbClr val="800000"/>
                </a:solidFill>
                <a:latin typeface="Consolas"/>
                <a:cs typeface="Consolas"/>
              </a:rPr>
              <a:t>&lt;</a:t>
            </a:r>
            <a:r>
              <a:rPr sz="2000" spc="-95" dirty="0">
                <a:solidFill>
                  <a:srgbClr val="800000"/>
                </a:solidFill>
                <a:latin typeface="Consolas"/>
                <a:cs typeface="Consolas"/>
              </a:rPr>
              <a:t> </a:t>
            </a:r>
            <a:r>
              <a:rPr sz="2000" dirty="0">
                <a:solidFill>
                  <a:srgbClr val="800000"/>
                </a:solidFill>
                <a:latin typeface="Consolas"/>
                <a:cs typeface="Consolas"/>
              </a:rPr>
              <a:t>0)</a:t>
            </a:r>
            <a:endParaRPr sz="2000" dirty="0">
              <a:latin typeface="Consolas"/>
              <a:cs typeface="Consolas"/>
            </a:endParaRPr>
          </a:p>
          <a:p>
            <a:pPr marL="1001394">
              <a:lnSpc>
                <a:spcPct val="100000"/>
              </a:lnSpc>
            </a:pPr>
            <a:r>
              <a:rPr lang="en-US" sz="2000" dirty="0">
                <a:solidFill>
                  <a:srgbClr val="800000"/>
                </a:solidFill>
                <a:latin typeface="Consolas"/>
                <a:cs typeface="Consolas"/>
              </a:rPr>
              <a:t>b</a:t>
            </a:r>
            <a:r>
              <a:rPr sz="2000" dirty="0" smtClean="0">
                <a:solidFill>
                  <a:srgbClr val="800000"/>
                </a:solidFill>
                <a:latin typeface="Consolas"/>
                <a:cs typeface="Consolas"/>
              </a:rPr>
              <a:t> </a:t>
            </a:r>
            <a:r>
              <a:rPr sz="2000" dirty="0">
                <a:solidFill>
                  <a:srgbClr val="800000"/>
                </a:solidFill>
                <a:latin typeface="Consolas"/>
                <a:cs typeface="Consolas"/>
              </a:rPr>
              <a:t>=</a:t>
            </a:r>
            <a:r>
              <a:rPr sz="2000" spc="-95" dirty="0">
                <a:solidFill>
                  <a:srgbClr val="800000"/>
                </a:solidFill>
                <a:latin typeface="Consolas"/>
                <a:cs typeface="Consolas"/>
              </a:rPr>
              <a:t> </a:t>
            </a:r>
            <a:r>
              <a:rPr sz="2000" dirty="0">
                <a:solidFill>
                  <a:srgbClr val="800000"/>
                </a:solidFill>
                <a:latin typeface="Consolas"/>
                <a:cs typeface="Consolas"/>
              </a:rPr>
              <a:t>1;</a:t>
            </a:r>
            <a:endParaRPr sz="2000" dirty="0">
              <a:latin typeface="Consolas"/>
              <a:cs typeface="Consolas"/>
            </a:endParaRPr>
          </a:p>
          <a:p>
            <a:pPr marL="86995">
              <a:lnSpc>
                <a:spcPct val="100000"/>
              </a:lnSpc>
            </a:pPr>
            <a:r>
              <a:rPr lang="en-US" sz="2000" dirty="0" smtClean="0">
                <a:solidFill>
                  <a:srgbClr val="800000"/>
                </a:solidFill>
                <a:latin typeface="Consolas"/>
                <a:cs typeface="Consolas"/>
              </a:rPr>
              <a:t>e</a:t>
            </a:r>
            <a:r>
              <a:rPr sz="2000" dirty="0" smtClean="0">
                <a:solidFill>
                  <a:srgbClr val="800000"/>
                </a:solidFill>
                <a:latin typeface="Consolas"/>
                <a:cs typeface="Consolas"/>
              </a:rPr>
              <a:t>lse</a:t>
            </a:r>
            <a:endParaRPr sz="2000" dirty="0">
              <a:latin typeface="Consolas"/>
              <a:cs typeface="Consolas"/>
            </a:endParaRPr>
          </a:p>
          <a:p>
            <a:pPr marL="1001394">
              <a:lnSpc>
                <a:spcPct val="100000"/>
              </a:lnSpc>
            </a:pPr>
            <a:r>
              <a:rPr lang="en-US" sz="2000" dirty="0">
                <a:solidFill>
                  <a:srgbClr val="800000"/>
                </a:solidFill>
                <a:latin typeface="Consolas"/>
                <a:cs typeface="Consolas"/>
              </a:rPr>
              <a:t>b</a:t>
            </a:r>
            <a:r>
              <a:rPr sz="2000" dirty="0" smtClean="0">
                <a:solidFill>
                  <a:srgbClr val="800000"/>
                </a:solidFill>
                <a:latin typeface="Consolas"/>
                <a:cs typeface="Consolas"/>
              </a:rPr>
              <a:t> </a:t>
            </a:r>
            <a:r>
              <a:rPr sz="2000" dirty="0">
                <a:solidFill>
                  <a:srgbClr val="800000"/>
                </a:solidFill>
                <a:latin typeface="Consolas"/>
                <a:cs typeface="Consolas"/>
              </a:rPr>
              <a:t>=</a:t>
            </a:r>
            <a:r>
              <a:rPr sz="2000" spc="-95" dirty="0">
                <a:solidFill>
                  <a:srgbClr val="800000"/>
                </a:solidFill>
                <a:latin typeface="Consolas"/>
                <a:cs typeface="Consolas"/>
              </a:rPr>
              <a:t> </a:t>
            </a:r>
            <a:r>
              <a:rPr lang="en-US" sz="2000" dirty="0">
                <a:solidFill>
                  <a:srgbClr val="800000"/>
                </a:solidFill>
                <a:latin typeface="Consolas"/>
                <a:cs typeface="Consolas"/>
              </a:rPr>
              <a:t>3</a:t>
            </a:r>
            <a:r>
              <a:rPr sz="2000" dirty="0" smtClean="0">
                <a:solidFill>
                  <a:srgbClr val="800000"/>
                </a:solidFill>
                <a:latin typeface="Consolas"/>
                <a:cs typeface="Consolas"/>
              </a:rPr>
              <a:t>;</a:t>
            </a:r>
            <a:endParaRPr sz="2000" dirty="0">
              <a:latin typeface="Consolas"/>
              <a:cs typeface="Consolas"/>
            </a:endParaRPr>
          </a:p>
        </p:txBody>
      </p:sp>
    </p:spTree>
    <p:extLst>
      <p:ext uri="{BB962C8B-B14F-4D97-AF65-F5344CB8AC3E}">
        <p14:creationId xmlns:p14="http://schemas.microsoft.com/office/powerpoint/2010/main" val="299316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p:txBody>
          <a:bodyPr/>
          <a:lstStyle/>
          <a:p>
            <a:r>
              <a:rPr lang="en-US" smtClean="0"/>
              <a:t>Introduction </a:t>
            </a:r>
            <a:r>
              <a:rPr lang="en-US" dirty="0"/>
              <a:t>(1 slide)</a:t>
            </a:r>
          </a:p>
          <a:p>
            <a:r>
              <a:rPr lang="en-US" dirty="0"/>
              <a:t>Background (1 slide)</a:t>
            </a:r>
          </a:p>
          <a:p>
            <a:r>
              <a:rPr lang="en-US" dirty="0"/>
              <a:t>Main topic (~10-15 slides) </a:t>
            </a:r>
          </a:p>
          <a:p>
            <a:r>
              <a:rPr lang="en-US" dirty="0"/>
              <a:t>Limitations or Issues of the technology (1 slide)</a:t>
            </a:r>
          </a:p>
          <a:p>
            <a:r>
              <a:rPr lang="en-US" dirty="0"/>
              <a:t>Current and Future Research topics (1 slide)</a:t>
            </a:r>
          </a:p>
          <a:p>
            <a:r>
              <a:rPr lang="en-US" dirty="0"/>
              <a:t>Question for Discussion (1 slide)</a:t>
            </a:r>
          </a:p>
          <a:p>
            <a:endParaRPr lang="en-US" dirty="0"/>
          </a:p>
        </p:txBody>
      </p:sp>
      <p:sp>
        <p:nvSpPr>
          <p:cNvPr id="5" name="Slide Number Placeholder 4"/>
          <p:cNvSpPr>
            <a:spLocks noGrp="1"/>
          </p:cNvSpPr>
          <p:nvPr>
            <p:ph type="sldNum" sz="quarter" idx="12"/>
          </p:nvPr>
        </p:nvSpPr>
        <p:spPr/>
        <p:txBody>
          <a:bodyPr/>
          <a:lstStyle/>
          <a:p>
            <a:fld id="{6F69B36C-C41C-D940-B3FE-1835E081FFB0}" type="slidenum">
              <a:rPr lang="en-US" smtClean="0"/>
              <a:t>2</a:t>
            </a:fld>
            <a:endParaRPr lang="en-US"/>
          </a:p>
        </p:txBody>
      </p:sp>
    </p:spTree>
    <p:extLst>
      <p:ext uri="{BB962C8B-B14F-4D97-AF65-F5344CB8AC3E}">
        <p14:creationId xmlns:p14="http://schemas.microsoft.com/office/powerpoint/2010/main" val="81150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94741" rIns="0" bIns="0" rtlCol="0">
            <a:spAutoFit/>
          </a:bodyPr>
          <a:lstStyle/>
          <a:p>
            <a:pPr marL="12700">
              <a:lnSpc>
                <a:spcPct val="100000"/>
              </a:lnSpc>
            </a:pPr>
            <a:r>
              <a:rPr spc="-5" dirty="0"/>
              <a:t>Com</a:t>
            </a:r>
            <a:r>
              <a:rPr spc="0" dirty="0"/>
              <a:t>p</a:t>
            </a:r>
            <a:r>
              <a:rPr spc="-5" dirty="0"/>
              <a:t>are</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20</a:t>
            </a:fld>
            <a:endParaRPr dirty="0"/>
          </a:p>
        </p:txBody>
      </p:sp>
      <p:sp>
        <p:nvSpPr>
          <p:cNvPr id="3" name="object 3"/>
          <p:cNvSpPr txBox="1"/>
          <p:nvPr/>
        </p:nvSpPr>
        <p:spPr>
          <a:xfrm>
            <a:off x="535940" y="1757807"/>
            <a:ext cx="1791970" cy="1243965"/>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spc="-5" dirty="0">
                <a:latin typeface="Arial"/>
                <a:cs typeface="Arial"/>
              </a:rPr>
              <a:t>Syntax:</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Operands:</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Operation:</a:t>
            </a:r>
            <a:endParaRPr sz="2400">
              <a:latin typeface="Arial"/>
              <a:cs typeface="Arial"/>
            </a:endParaRPr>
          </a:p>
        </p:txBody>
      </p:sp>
      <p:sp>
        <p:nvSpPr>
          <p:cNvPr id="4" name="object 4"/>
          <p:cNvSpPr txBox="1"/>
          <p:nvPr/>
        </p:nvSpPr>
        <p:spPr>
          <a:xfrm>
            <a:off x="2892958" y="1757807"/>
            <a:ext cx="3734435" cy="1253490"/>
          </a:xfrm>
          <a:prstGeom prst="rect">
            <a:avLst/>
          </a:prstGeom>
        </p:spPr>
        <p:txBody>
          <a:bodyPr vert="horz" wrap="square" lIns="0" tIns="0" rIns="0" bIns="0" rtlCol="0">
            <a:spAutoFit/>
          </a:bodyPr>
          <a:lstStyle/>
          <a:p>
            <a:pPr marL="24130">
              <a:lnSpc>
                <a:spcPct val="100000"/>
              </a:lnSpc>
            </a:pPr>
            <a:r>
              <a:rPr sz="2400" b="1" i="1" spc="-5" dirty="0">
                <a:solidFill>
                  <a:srgbClr val="339933"/>
                </a:solidFill>
                <a:latin typeface="Arial"/>
                <a:cs typeface="Arial"/>
              </a:rPr>
              <a:t>cp Rd,</a:t>
            </a:r>
            <a:r>
              <a:rPr sz="2400" b="1" i="1" spc="-75" dirty="0">
                <a:solidFill>
                  <a:srgbClr val="339933"/>
                </a:solidFill>
                <a:latin typeface="Arial"/>
                <a:cs typeface="Arial"/>
              </a:rPr>
              <a:t> </a:t>
            </a:r>
            <a:r>
              <a:rPr sz="2400" b="1" i="1" spc="-10" dirty="0">
                <a:solidFill>
                  <a:srgbClr val="339933"/>
                </a:solidFill>
                <a:latin typeface="Arial"/>
                <a:cs typeface="Arial"/>
              </a:rPr>
              <a:t>Rr</a:t>
            </a:r>
            <a:endParaRPr sz="2400" dirty="0">
              <a:latin typeface="Arial"/>
              <a:cs typeface="Arial"/>
            </a:endParaRPr>
          </a:p>
          <a:p>
            <a:pPr marL="12700">
              <a:lnSpc>
                <a:spcPct val="100000"/>
              </a:lnSpc>
              <a:spcBef>
                <a:spcPts val="575"/>
              </a:spcBef>
            </a:pPr>
            <a:r>
              <a:rPr sz="2400" spc="-5" dirty="0">
                <a:latin typeface="Arial"/>
                <a:cs typeface="Arial"/>
              </a:rPr>
              <a:t>Rd </a:t>
            </a:r>
            <a:r>
              <a:rPr sz="2400" dirty="0">
                <a:latin typeface="Symbol"/>
                <a:cs typeface="Symbol"/>
              </a:rPr>
              <a:t></a:t>
            </a:r>
            <a:r>
              <a:rPr sz="2400" dirty="0">
                <a:latin typeface="Arial"/>
                <a:cs typeface="Arial"/>
              </a:rPr>
              <a:t>{r0, r1, …,</a:t>
            </a:r>
            <a:r>
              <a:rPr sz="2400" spc="-110" dirty="0">
                <a:latin typeface="Arial"/>
                <a:cs typeface="Arial"/>
              </a:rPr>
              <a:t> </a:t>
            </a:r>
            <a:r>
              <a:rPr sz="2400" spc="-5" dirty="0">
                <a:latin typeface="Arial"/>
                <a:cs typeface="Arial"/>
              </a:rPr>
              <a:t>r31}</a:t>
            </a:r>
            <a:endParaRPr sz="2400" dirty="0">
              <a:latin typeface="Arial"/>
              <a:cs typeface="Arial"/>
            </a:endParaRPr>
          </a:p>
          <a:p>
            <a:pPr marL="12700">
              <a:lnSpc>
                <a:spcPct val="100000"/>
              </a:lnSpc>
              <a:spcBef>
                <a:spcPts val="575"/>
              </a:spcBef>
              <a:tabLst>
                <a:tab pos="1062355" algn="l"/>
              </a:tabLst>
            </a:pPr>
            <a:r>
              <a:rPr sz="2400" spc="-5" dirty="0">
                <a:latin typeface="Arial"/>
                <a:cs typeface="Arial"/>
              </a:rPr>
              <a:t>Rd–Rr	</a:t>
            </a:r>
            <a:endParaRPr sz="2400" dirty="0">
              <a:latin typeface="Arial"/>
              <a:cs typeface="Arial"/>
            </a:endParaRPr>
          </a:p>
        </p:txBody>
      </p:sp>
      <p:sp>
        <p:nvSpPr>
          <p:cNvPr id="5" name="object 5"/>
          <p:cNvSpPr txBox="1"/>
          <p:nvPr/>
        </p:nvSpPr>
        <p:spPr>
          <a:xfrm>
            <a:off x="535940" y="3074796"/>
            <a:ext cx="5712460" cy="37592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 pos="2522855" algn="l"/>
              </a:tabLst>
            </a:pPr>
            <a:r>
              <a:rPr sz="2400" spc="-5" dirty="0">
                <a:latin typeface="Arial"/>
                <a:cs typeface="Arial"/>
              </a:rPr>
              <a:t>Flags  </a:t>
            </a:r>
            <a:r>
              <a:rPr sz="2400" spc="10" dirty="0">
                <a:latin typeface="Arial"/>
                <a:cs typeface="Arial"/>
              </a:rPr>
              <a:t> </a:t>
            </a:r>
            <a:r>
              <a:rPr sz="2400" dirty="0">
                <a:latin typeface="Arial"/>
                <a:cs typeface="Arial"/>
              </a:rPr>
              <a:t>affected:</a:t>
            </a:r>
            <a:r>
              <a:rPr sz="2400">
                <a:latin typeface="Arial"/>
                <a:cs typeface="Arial"/>
              </a:rPr>
              <a:t>	</a:t>
            </a:r>
            <a:r>
              <a:rPr sz="2400" smtClean="0">
                <a:latin typeface="Arial"/>
                <a:cs typeface="Arial"/>
              </a:rPr>
              <a:t>H</a:t>
            </a:r>
            <a:r>
              <a:rPr sz="2400" dirty="0">
                <a:latin typeface="Arial"/>
                <a:cs typeface="Arial"/>
              </a:rPr>
              <a:t>, S, V, N, Z,</a:t>
            </a:r>
            <a:r>
              <a:rPr sz="2400" spc="-160" dirty="0">
                <a:latin typeface="Arial"/>
                <a:cs typeface="Arial"/>
              </a:rPr>
              <a:t> </a:t>
            </a:r>
            <a:r>
              <a:rPr sz="2400" spc="-5" dirty="0">
                <a:latin typeface="Arial"/>
                <a:cs typeface="Arial"/>
              </a:rPr>
              <a:t>C</a:t>
            </a:r>
            <a:endParaRPr sz="2400">
              <a:latin typeface="Arial"/>
              <a:cs typeface="Arial"/>
            </a:endParaRPr>
          </a:p>
        </p:txBody>
      </p:sp>
      <p:sp>
        <p:nvSpPr>
          <p:cNvPr id="6" name="object 6"/>
          <p:cNvSpPr txBox="1"/>
          <p:nvPr/>
        </p:nvSpPr>
        <p:spPr>
          <a:xfrm>
            <a:off x="2854858" y="3513708"/>
            <a:ext cx="230504" cy="814705"/>
          </a:xfrm>
          <a:prstGeom prst="rect">
            <a:avLst/>
          </a:prstGeom>
        </p:spPr>
        <p:txBody>
          <a:bodyPr vert="horz" wrap="square" lIns="0" tIns="0" rIns="0" bIns="0" rtlCol="0">
            <a:spAutoFit/>
          </a:bodyPr>
          <a:lstStyle/>
          <a:p>
            <a:pPr marL="12700">
              <a:lnSpc>
                <a:spcPct val="100000"/>
              </a:lnSpc>
            </a:pPr>
            <a:r>
              <a:rPr sz="2400" spc="-5" dirty="0">
                <a:latin typeface="Arial"/>
                <a:cs typeface="Arial"/>
              </a:rPr>
              <a:t>1</a:t>
            </a:r>
            <a:endParaRPr sz="2400">
              <a:latin typeface="Arial"/>
              <a:cs typeface="Arial"/>
            </a:endParaRPr>
          </a:p>
          <a:p>
            <a:pPr marL="47625">
              <a:lnSpc>
                <a:spcPct val="100000"/>
              </a:lnSpc>
              <a:spcBef>
                <a:spcPts val="575"/>
              </a:spcBef>
            </a:pPr>
            <a:r>
              <a:rPr sz="2400" spc="-5" dirty="0">
                <a:latin typeface="Arial"/>
                <a:cs typeface="Arial"/>
              </a:rPr>
              <a:t>1</a:t>
            </a:r>
            <a:endParaRPr sz="2400">
              <a:latin typeface="Arial"/>
              <a:cs typeface="Arial"/>
            </a:endParaRPr>
          </a:p>
        </p:txBody>
      </p:sp>
      <p:sp>
        <p:nvSpPr>
          <p:cNvPr id="7" name="object 7"/>
          <p:cNvSpPr txBox="1"/>
          <p:nvPr/>
        </p:nvSpPr>
        <p:spPr>
          <a:xfrm>
            <a:off x="3279775" y="4813045"/>
            <a:ext cx="2820670" cy="699770"/>
          </a:xfrm>
          <a:prstGeom prst="rect">
            <a:avLst/>
          </a:prstGeom>
        </p:spPr>
        <p:txBody>
          <a:bodyPr vert="horz" wrap="square" lIns="0" tIns="0" rIns="0" bIns="0" rtlCol="0">
            <a:spAutoFit/>
          </a:bodyPr>
          <a:lstStyle/>
          <a:p>
            <a:pPr marL="12700">
              <a:lnSpc>
                <a:spcPct val="100000"/>
              </a:lnSpc>
            </a:pPr>
            <a:r>
              <a:rPr sz="2000" dirty="0">
                <a:solidFill>
                  <a:srgbClr val="006600"/>
                </a:solidFill>
                <a:latin typeface="Consolas"/>
                <a:cs typeface="Consolas"/>
              </a:rPr>
              <a:t>; </a:t>
            </a:r>
            <a:r>
              <a:rPr sz="2000" spc="-5" dirty="0">
                <a:solidFill>
                  <a:srgbClr val="006600"/>
                </a:solidFill>
                <a:latin typeface="Consolas"/>
                <a:cs typeface="Consolas"/>
              </a:rPr>
              <a:t>Compare r4 </a:t>
            </a:r>
            <a:r>
              <a:rPr sz="2000" dirty="0">
                <a:solidFill>
                  <a:srgbClr val="006600"/>
                </a:solidFill>
                <a:latin typeface="Consolas"/>
                <a:cs typeface="Consolas"/>
              </a:rPr>
              <a:t>with</a:t>
            </a:r>
            <a:r>
              <a:rPr sz="2000" spc="-50" dirty="0">
                <a:solidFill>
                  <a:srgbClr val="006600"/>
                </a:solidFill>
                <a:latin typeface="Consolas"/>
                <a:cs typeface="Consolas"/>
              </a:rPr>
              <a:t> </a:t>
            </a:r>
            <a:r>
              <a:rPr sz="2000" dirty="0">
                <a:solidFill>
                  <a:srgbClr val="006600"/>
                </a:solidFill>
                <a:latin typeface="Consolas"/>
                <a:cs typeface="Consolas"/>
              </a:rPr>
              <a:t>r5</a:t>
            </a:r>
            <a:endParaRPr sz="2000">
              <a:latin typeface="Consolas"/>
              <a:cs typeface="Consolas"/>
            </a:endParaRPr>
          </a:p>
          <a:p>
            <a:pPr marL="12700">
              <a:lnSpc>
                <a:spcPct val="100000"/>
              </a:lnSpc>
              <a:spcBef>
                <a:spcPts val="490"/>
              </a:spcBef>
              <a:tabLst>
                <a:tab pos="2386965" algn="l"/>
              </a:tabLst>
            </a:pPr>
            <a:r>
              <a:rPr sz="2000" dirty="0">
                <a:solidFill>
                  <a:srgbClr val="006600"/>
                </a:solidFill>
                <a:latin typeface="Consolas"/>
                <a:cs typeface="Consolas"/>
              </a:rPr>
              <a:t>; Branch if</a:t>
            </a:r>
            <a:r>
              <a:rPr sz="2000" spc="815" dirty="0">
                <a:solidFill>
                  <a:srgbClr val="006600"/>
                </a:solidFill>
                <a:latin typeface="Consolas"/>
                <a:cs typeface="Consolas"/>
              </a:rPr>
              <a:t> </a:t>
            </a:r>
            <a:r>
              <a:rPr sz="2000" dirty="0">
                <a:solidFill>
                  <a:srgbClr val="006600"/>
                </a:solidFill>
                <a:latin typeface="Consolas"/>
                <a:cs typeface="Consolas"/>
              </a:rPr>
              <a:t>r4</a:t>
            </a:r>
            <a:r>
              <a:rPr sz="2000" spc="275" dirty="0">
                <a:solidFill>
                  <a:srgbClr val="006600"/>
                </a:solidFill>
                <a:latin typeface="Consolas"/>
                <a:cs typeface="Consolas"/>
              </a:rPr>
              <a:t> </a:t>
            </a:r>
            <a:r>
              <a:rPr sz="2000" dirty="0">
                <a:solidFill>
                  <a:srgbClr val="006600"/>
                </a:solidFill>
                <a:latin typeface="Symbol"/>
                <a:cs typeface="Symbol"/>
              </a:rPr>
              <a:t></a:t>
            </a:r>
            <a:r>
              <a:rPr sz="2000" dirty="0">
                <a:solidFill>
                  <a:srgbClr val="006600"/>
                </a:solidFill>
                <a:latin typeface="Times New Roman"/>
                <a:cs typeface="Times New Roman"/>
              </a:rPr>
              <a:t>	</a:t>
            </a:r>
            <a:r>
              <a:rPr sz="2000" dirty="0">
                <a:solidFill>
                  <a:srgbClr val="006600"/>
                </a:solidFill>
                <a:latin typeface="Consolas"/>
                <a:cs typeface="Consolas"/>
              </a:rPr>
              <a:t>r5</a:t>
            </a:r>
            <a:endParaRPr sz="2000">
              <a:latin typeface="Consolas"/>
              <a:cs typeface="Consolas"/>
            </a:endParaRPr>
          </a:p>
        </p:txBody>
      </p:sp>
      <p:sp>
        <p:nvSpPr>
          <p:cNvPr id="8" name="object 8"/>
          <p:cNvSpPr txBox="1"/>
          <p:nvPr/>
        </p:nvSpPr>
        <p:spPr>
          <a:xfrm>
            <a:off x="535940" y="3513708"/>
            <a:ext cx="2116455" cy="272796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dirty="0">
                <a:latin typeface="Arial"/>
                <a:cs typeface="Arial"/>
              </a:rPr>
              <a:t>Words:</a:t>
            </a:r>
          </a:p>
          <a:p>
            <a:pPr marL="355600" indent="-342900">
              <a:lnSpc>
                <a:spcPct val="100000"/>
              </a:lnSpc>
              <a:spcBef>
                <a:spcPts val="575"/>
              </a:spcBef>
              <a:buClr>
                <a:srgbClr val="330066"/>
              </a:buClr>
              <a:buSzPct val="68750"/>
              <a:buFont typeface="Wingdings"/>
              <a:buChar char=""/>
              <a:tabLst>
                <a:tab pos="355600" algn="l"/>
              </a:tabLst>
            </a:pPr>
            <a:r>
              <a:rPr sz="2400" spc="-5" dirty="0">
                <a:latin typeface="Arial"/>
                <a:cs typeface="Arial"/>
              </a:rPr>
              <a:t>Cycles:</a:t>
            </a:r>
            <a:endParaRPr sz="2400" dirty="0">
              <a:latin typeface="Arial"/>
              <a:cs typeface="Arial"/>
            </a:endParaRPr>
          </a:p>
          <a:p>
            <a:pPr marL="355600" indent="-342900">
              <a:lnSpc>
                <a:spcPct val="100000"/>
              </a:lnSpc>
              <a:spcBef>
                <a:spcPts val="580"/>
              </a:spcBef>
              <a:buClr>
                <a:srgbClr val="330066"/>
              </a:buClr>
              <a:buSzPct val="68750"/>
              <a:buFont typeface="Wingdings"/>
              <a:buChar char=""/>
              <a:tabLst>
                <a:tab pos="355600" algn="l"/>
              </a:tabLst>
            </a:pPr>
            <a:r>
              <a:rPr sz="2400" spc="-5" dirty="0">
                <a:latin typeface="Arial"/>
                <a:cs typeface="Arial"/>
              </a:rPr>
              <a:t>Example:</a:t>
            </a:r>
            <a:endParaRPr sz="2400" dirty="0">
              <a:latin typeface="Arial"/>
              <a:cs typeface="Arial"/>
            </a:endParaRPr>
          </a:p>
          <a:p>
            <a:pPr marL="704850" marR="5080">
              <a:lnSpc>
                <a:spcPts val="2890"/>
              </a:lnSpc>
              <a:spcBef>
                <a:spcPts val="120"/>
              </a:spcBef>
            </a:pPr>
            <a:r>
              <a:rPr lang="en-US" sz="2000" dirty="0" smtClean="0">
                <a:solidFill>
                  <a:srgbClr val="800000"/>
                </a:solidFill>
                <a:latin typeface="Consolas"/>
                <a:cs typeface="Consolas"/>
              </a:rPr>
              <a:t> </a:t>
            </a:r>
            <a:r>
              <a:rPr sz="2000" dirty="0" err="1" smtClean="0">
                <a:solidFill>
                  <a:srgbClr val="800000"/>
                </a:solidFill>
                <a:latin typeface="Consolas"/>
                <a:cs typeface="Consolas"/>
              </a:rPr>
              <a:t>cp</a:t>
            </a:r>
            <a:r>
              <a:rPr sz="2000" dirty="0" smtClean="0">
                <a:solidFill>
                  <a:srgbClr val="800000"/>
                </a:solidFill>
                <a:latin typeface="Consolas"/>
                <a:cs typeface="Consolas"/>
              </a:rPr>
              <a:t> </a:t>
            </a:r>
            <a:r>
              <a:rPr sz="2000" spc="-5" dirty="0">
                <a:solidFill>
                  <a:srgbClr val="800000"/>
                </a:solidFill>
                <a:latin typeface="Consolas"/>
                <a:cs typeface="Consolas"/>
              </a:rPr>
              <a:t>r4, </a:t>
            </a:r>
            <a:r>
              <a:rPr sz="2000" dirty="0">
                <a:solidFill>
                  <a:srgbClr val="800000"/>
                </a:solidFill>
                <a:latin typeface="Consolas"/>
                <a:cs typeface="Consolas"/>
              </a:rPr>
              <a:t>r5  </a:t>
            </a:r>
            <a:r>
              <a:rPr lang="en-US" sz="2000" dirty="0" smtClean="0">
                <a:solidFill>
                  <a:srgbClr val="800000"/>
                </a:solidFill>
                <a:latin typeface="Consolas"/>
                <a:cs typeface="Consolas"/>
              </a:rPr>
              <a:t>  </a:t>
            </a:r>
            <a:r>
              <a:rPr sz="2000" dirty="0" err="1" smtClean="0">
                <a:solidFill>
                  <a:srgbClr val="800000"/>
                </a:solidFill>
                <a:latin typeface="Consolas"/>
                <a:cs typeface="Consolas"/>
              </a:rPr>
              <a:t>brne</a:t>
            </a:r>
            <a:r>
              <a:rPr sz="2000" spc="-105" dirty="0" smtClean="0">
                <a:solidFill>
                  <a:srgbClr val="800000"/>
                </a:solidFill>
                <a:latin typeface="Consolas"/>
                <a:cs typeface="Consolas"/>
              </a:rPr>
              <a:t> </a:t>
            </a:r>
            <a:r>
              <a:rPr sz="2000" dirty="0">
                <a:solidFill>
                  <a:srgbClr val="800000"/>
                </a:solidFill>
                <a:latin typeface="Consolas"/>
                <a:cs typeface="Consolas"/>
              </a:rPr>
              <a:t>noteq</a:t>
            </a:r>
            <a:endParaRPr sz="2000" dirty="0">
              <a:latin typeface="Consolas"/>
              <a:cs typeface="Consolas"/>
            </a:endParaRPr>
          </a:p>
          <a:p>
            <a:pPr marL="704850">
              <a:lnSpc>
                <a:spcPct val="100000"/>
              </a:lnSpc>
              <a:spcBef>
                <a:spcPts val="275"/>
              </a:spcBef>
            </a:pPr>
            <a:r>
              <a:rPr sz="2000" dirty="0">
                <a:solidFill>
                  <a:srgbClr val="800000"/>
                </a:solidFill>
                <a:latin typeface="Consolas"/>
                <a:cs typeface="Consolas"/>
              </a:rPr>
              <a:t>...</a:t>
            </a:r>
            <a:endParaRPr sz="2000" dirty="0">
              <a:latin typeface="Consolas"/>
              <a:cs typeface="Consolas"/>
            </a:endParaRPr>
          </a:p>
          <a:p>
            <a:pPr marL="356870">
              <a:lnSpc>
                <a:spcPct val="100000"/>
              </a:lnSpc>
              <a:spcBef>
                <a:spcPts val="480"/>
              </a:spcBef>
            </a:pPr>
            <a:r>
              <a:rPr sz="2000" dirty="0">
                <a:solidFill>
                  <a:srgbClr val="800000"/>
                </a:solidFill>
                <a:latin typeface="Consolas"/>
                <a:cs typeface="Consolas"/>
              </a:rPr>
              <a:t>noteq:</a:t>
            </a:r>
            <a:r>
              <a:rPr sz="2000" spc="-90" dirty="0">
                <a:solidFill>
                  <a:srgbClr val="800000"/>
                </a:solidFill>
                <a:latin typeface="Consolas"/>
                <a:cs typeface="Consolas"/>
              </a:rPr>
              <a:t> </a:t>
            </a:r>
            <a:r>
              <a:rPr sz="2000" dirty="0">
                <a:solidFill>
                  <a:srgbClr val="800000"/>
                </a:solidFill>
                <a:latin typeface="Consolas"/>
                <a:cs typeface="Consolas"/>
              </a:rPr>
              <a:t>nop</a:t>
            </a:r>
            <a:endParaRPr sz="2000" dirty="0">
              <a:latin typeface="Consolas"/>
              <a:cs typeface="Consolas"/>
            </a:endParaRPr>
          </a:p>
        </p:txBody>
      </p:sp>
      <p:sp>
        <p:nvSpPr>
          <p:cNvPr id="9" name="object 9"/>
          <p:cNvSpPr txBox="1"/>
          <p:nvPr/>
        </p:nvSpPr>
        <p:spPr>
          <a:xfrm>
            <a:off x="3279775" y="5909055"/>
            <a:ext cx="4636135" cy="332740"/>
          </a:xfrm>
          <a:prstGeom prst="rect">
            <a:avLst/>
          </a:prstGeom>
        </p:spPr>
        <p:txBody>
          <a:bodyPr vert="horz" wrap="square" lIns="0" tIns="0" rIns="0" bIns="0" rtlCol="0">
            <a:spAutoFit/>
          </a:bodyPr>
          <a:lstStyle/>
          <a:p>
            <a:pPr marL="12700">
              <a:lnSpc>
                <a:spcPct val="100000"/>
              </a:lnSpc>
            </a:pPr>
            <a:r>
              <a:rPr sz="2000" dirty="0">
                <a:solidFill>
                  <a:srgbClr val="006600"/>
                </a:solidFill>
                <a:latin typeface="Consolas"/>
                <a:cs typeface="Consolas"/>
              </a:rPr>
              <a:t>; Branch </a:t>
            </a:r>
            <a:r>
              <a:rPr sz="2000" spc="-5" dirty="0">
                <a:solidFill>
                  <a:srgbClr val="006600"/>
                </a:solidFill>
                <a:latin typeface="Consolas"/>
                <a:cs typeface="Consolas"/>
              </a:rPr>
              <a:t>destination (do nothing)</a:t>
            </a:r>
            <a:endParaRPr sz="2000">
              <a:latin typeface="Consolas"/>
              <a:cs typeface="Consolas"/>
            </a:endParaRPr>
          </a:p>
        </p:txBody>
      </p:sp>
    </p:spTree>
    <p:extLst>
      <p:ext uri="{BB962C8B-B14F-4D97-AF65-F5344CB8AC3E}">
        <p14:creationId xmlns:p14="http://schemas.microsoft.com/office/powerpoint/2010/main" val="1207815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94741" rIns="0" bIns="0" rtlCol="0">
            <a:spAutoFit/>
          </a:bodyPr>
          <a:lstStyle/>
          <a:p>
            <a:pPr marL="12700">
              <a:lnSpc>
                <a:spcPct val="100000"/>
              </a:lnSpc>
            </a:pPr>
            <a:r>
              <a:rPr dirty="0"/>
              <a:t>Compare with</a:t>
            </a:r>
            <a:r>
              <a:rPr spc="-40" dirty="0"/>
              <a:t> </a:t>
            </a:r>
            <a:r>
              <a:rPr spc="-5" dirty="0"/>
              <a:t>Immediate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21</a:t>
            </a:fld>
            <a:endParaRPr dirty="0"/>
          </a:p>
        </p:txBody>
      </p:sp>
      <p:sp>
        <p:nvSpPr>
          <p:cNvPr id="3" name="object 3"/>
          <p:cNvSpPr txBox="1"/>
          <p:nvPr/>
        </p:nvSpPr>
        <p:spPr>
          <a:xfrm>
            <a:off x="3319398" y="1371600"/>
            <a:ext cx="5159375" cy="1016635"/>
          </a:xfrm>
          <a:prstGeom prst="rect">
            <a:avLst/>
          </a:prstGeom>
        </p:spPr>
        <p:txBody>
          <a:bodyPr vert="horz" wrap="square" lIns="0" tIns="0" rIns="0" bIns="0" rtlCol="0">
            <a:spAutoFit/>
          </a:bodyPr>
          <a:lstStyle/>
          <a:p>
            <a:pPr marL="12700">
              <a:lnSpc>
                <a:spcPct val="100000"/>
              </a:lnSpc>
              <a:tabLst>
                <a:tab pos="775335" algn="l"/>
              </a:tabLst>
            </a:pPr>
            <a:r>
              <a:rPr sz="3000" b="1" i="1" spc="-5" dirty="0">
                <a:solidFill>
                  <a:srgbClr val="339933"/>
                </a:solidFill>
                <a:latin typeface="Arial"/>
                <a:cs typeface="Arial"/>
              </a:rPr>
              <a:t>cpi	</a:t>
            </a:r>
            <a:r>
              <a:rPr sz="3000" b="1" i="1" dirty="0">
                <a:solidFill>
                  <a:srgbClr val="339933"/>
                </a:solidFill>
                <a:latin typeface="Arial"/>
                <a:cs typeface="Arial"/>
              </a:rPr>
              <a:t>Rd,</a:t>
            </a:r>
            <a:r>
              <a:rPr sz="3000" b="1" i="1" spc="-95" dirty="0">
                <a:solidFill>
                  <a:srgbClr val="339933"/>
                </a:solidFill>
                <a:latin typeface="Arial"/>
                <a:cs typeface="Arial"/>
              </a:rPr>
              <a:t> </a:t>
            </a:r>
            <a:r>
              <a:rPr sz="3000" b="1" i="1" spc="-5" dirty="0">
                <a:solidFill>
                  <a:srgbClr val="339933"/>
                </a:solidFill>
                <a:latin typeface="Arial"/>
                <a:cs typeface="Arial"/>
              </a:rPr>
              <a:t>k</a:t>
            </a:r>
            <a:endParaRPr sz="3000" dirty="0">
              <a:latin typeface="Arial"/>
              <a:cs typeface="Arial"/>
            </a:endParaRPr>
          </a:p>
          <a:p>
            <a:pPr marL="92075">
              <a:lnSpc>
                <a:spcPct val="100000"/>
              </a:lnSpc>
              <a:spcBef>
                <a:spcPts val="730"/>
              </a:spcBef>
            </a:pPr>
            <a:r>
              <a:rPr sz="3000" spc="-5" dirty="0">
                <a:latin typeface="Arial"/>
                <a:cs typeface="Arial"/>
              </a:rPr>
              <a:t>Rd </a:t>
            </a:r>
            <a:r>
              <a:rPr sz="3000" spc="-5" dirty="0">
                <a:latin typeface="Symbol"/>
                <a:cs typeface="Symbol"/>
              </a:rPr>
              <a:t></a:t>
            </a:r>
            <a:r>
              <a:rPr sz="3000" spc="-5" dirty="0">
                <a:latin typeface="Arial"/>
                <a:cs typeface="Arial"/>
              </a:rPr>
              <a:t>{r16, </a:t>
            </a:r>
            <a:r>
              <a:rPr sz="3000" dirty="0">
                <a:latin typeface="Arial"/>
                <a:cs typeface="Arial"/>
              </a:rPr>
              <a:t>r17, …, </a:t>
            </a:r>
            <a:r>
              <a:rPr sz="3000" spc="-5" dirty="0">
                <a:latin typeface="Arial"/>
                <a:cs typeface="Arial"/>
              </a:rPr>
              <a:t>r31} and</a:t>
            </a:r>
            <a:r>
              <a:rPr sz="3000" spc="-30" dirty="0">
                <a:latin typeface="Arial"/>
                <a:cs typeface="Arial"/>
              </a:rPr>
              <a:t> </a:t>
            </a:r>
            <a:r>
              <a:rPr sz="3000" dirty="0">
                <a:latin typeface="Arial"/>
                <a:cs typeface="Arial"/>
              </a:rPr>
              <a:t>0</a:t>
            </a:r>
            <a:r>
              <a:rPr sz="3000" dirty="0">
                <a:latin typeface="Symbol"/>
                <a:cs typeface="Symbol"/>
              </a:rPr>
              <a:t></a:t>
            </a:r>
          </a:p>
        </p:txBody>
      </p:sp>
      <p:sp>
        <p:nvSpPr>
          <p:cNvPr id="4" name="object 4"/>
          <p:cNvSpPr txBox="1"/>
          <p:nvPr/>
        </p:nvSpPr>
        <p:spPr>
          <a:xfrm>
            <a:off x="535940" y="1371600"/>
            <a:ext cx="2146300" cy="2021205"/>
          </a:xfrm>
          <a:prstGeom prst="rect">
            <a:avLst/>
          </a:prstGeom>
        </p:spPr>
        <p:txBody>
          <a:bodyPr vert="horz" wrap="square" lIns="0" tIns="0" rIns="0" bIns="0" rtlCol="0">
            <a:spAutoFit/>
          </a:bodyPr>
          <a:lstStyle/>
          <a:p>
            <a:pPr marL="355600" indent="-342900">
              <a:lnSpc>
                <a:spcPct val="100000"/>
              </a:lnSpc>
              <a:buClr>
                <a:srgbClr val="330066"/>
              </a:buClr>
              <a:buSzPct val="70000"/>
              <a:buFont typeface="Wingdings"/>
              <a:buChar char=""/>
              <a:tabLst>
                <a:tab pos="355600" algn="l"/>
              </a:tabLst>
            </a:pPr>
            <a:r>
              <a:rPr sz="3000" dirty="0">
                <a:latin typeface="Arial"/>
                <a:cs typeface="Arial"/>
              </a:rPr>
              <a:t>Syntax:</a:t>
            </a:r>
            <a:endParaRPr sz="3000">
              <a:latin typeface="Arial"/>
              <a:cs typeface="Arial"/>
            </a:endParaRPr>
          </a:p>
          <a:p>
            <a:pPr marL="355600" indent="-342900">
              <a:lnSpc>
                <a:spcPct val="100000"/>
              </a:lnSpc>
              <a:spcBef>
                <a:spcPts val="730"/>
              </a:spcBef>
              <a:buClr>
                <a:srgbClr val="330066"/>
              </a:buClr>
              <a:buSzPct val="70000"/>
              <a:buFont typeface="Wingdings"/>
              <a:buChar char=""/>
              <a:tabLst>
                <a:tab pos="355600" algn="l"/>
              </a:tabLst>
            </a:pPr>
            <a:r>
              <a:rPr sz="3000" spc="-5" dirty="0">
                <a:latin typeface="Arial"/>
                <a:cs typeface="Arial"/>
              </a:rPr>
              <a:t>Operands:</a:t>
            </a:r>
            <a:endParaRPr sz="3000">
              <a:latin typeface="Arial"/>
              <a:cs typeface="Arial"/>
            </a:endParaRPr>
          </a:p>
          <a:p>
            <a:pPr marL="355600">
              <a:lnSpc>
                <a:spcPct val="100000"/>
              </a:lnSpc>
            </a:pPr>
            <a:r>
              <a:rPr sz="3000" dirty="0">
                <a:latin typeface="Arial"/>
                <a:cs typeface="Arial"/>
              </a:rPr>
              <a:t>k </a:t>
            </a:r>
            <a:r>
              <a:rPr sz="3000" dirty="0">
                <a:latin typeface="Symbol"/>
                <a:cs typeface="Symbol"/>
              </a:rPr>
              <a:t></a:t>
            </a:r>
            <a:r>
              <a:rPr sz="3000" spc="-5" dirty="0">
                <a:latin typeface="Times New Roman"/>
                <a:cs typeface="Times New Roman"/>
              </a:rPr>
              <a:t> </a:t>
            </a:r>
            <a:r>
              <a:rPr sz="3000" spc="-5" dirty="0">
                <a:latin typeface="Arial"/>
                <a:cs typeface="Arial"/>
              </a:rPr>
              <a:t>255</a:t>
            </a:r>
            <a:endParaRPr sz="3000">
              <a:latin typeface="Arial"/>
              <a:cs typeface="Arial"/>
            </a:endParaRPr>
          </a:p>
          <a:p>
            <a:pPr marL="355600" indent="-342900">
              <a:lnSpc>
                <a:spcPct val="100000"/>
              </a:lnSpc>
              <a:spcBef>
                <a:spcPts val="705"/>
              </a:spcBef>
              <a:buClr>
                <a:srgbClr val="330066"/>
              </a:buClr>
              <a:buSzPct val="70000"/>
              <a:buFont typeface="Wingdings"/>
              <a:buChar char=""/>
              <a:tabLst>
                <a:tab pos="355600" algn="l"/>
              </a:tabLst>
            </a:pPr>
            <a:r>
              <a:rPr sz="3000" spc="-5" dirty="0">
                <a:latin typeface="Arial"/>
                <a:cs typeface="Arial"/>
              </a:rPr>
              <a:t>Operation:</a:t>
            </a:r>
            <a:endParaRPr sz="3000">
              <a:latin typeface="Arial"/>
              <a:cs typeface="Arial"/>
            </a:endParaRPr>
          </a:p>
        </p:txBody>
      </p:sp>
      <p:sp>
        <p:nvSpPr>
          <p:cNvPr id="5" name="object 5"/>
          <p:cNvSpPr txBox="1"/>
          <p:nvPr/>
        </p:nvSpPr>
        <p:spPr>
          <a:xfrm>
            <a:off x="3398773" y="2926333"/>
            <a:ext cx="4662805" cy="466090"/>
          </a:xfrm>
          <a:prstGeom prst="rect">
            <a:avLst/>
          </a:prstGeom>
        </p:spPr>
        <p:txBody>
          <a:bodyPr vert="horz" wrap="square" lIns="0" tIns="0" rIns="0" bIns="0" rtlCol="0">
            <a:spAutoFit/>
          </a:bodyPr>
          <a:lstStyle/>
          <a:p>
            <a:pPr marL="12700">
              <a:lnSpc>
                <a:spcPct val="100000"/>
              </a:lnSpc>
              <a:tabLst>
                <a:tab pos="1327150" algn="l"/>
              </a:tabLst>
            </a:pPr>
            <a:r>
              <a:rPr sz="3000" spc="-5" dirty="0">
                <a:latin typeface="Arial"/>
                <a:cs typeface="Arial"/>
              </a:rPr>
              <a:t>Rd </a:t>
            </a:r>
            <a:r>
              <a:rPr sz="3000" spc="30" dirty="0">
                <a:latin typeface="Arial"/>
                <a:cs typeface="Arial"/>
              </a:rPr>
              <a:t> </a:t>
            </a:r>
            <a:r>
              <a:rPr sz="3000" spc="-5" dirty="0">
                <a:latin typeface="Arial"/>
                <a:cs typeface="Arial"/>
              </a:rPr>
              <a:t>–</a:t>
            </a:r>
            <a:r>
              <a:rPr sz="3000" spc="819" dirty="0">
                <a:latin typeface="Arial"/>
                <a:cs typeface="Arial"/>
              </a:rPr>
              <a:t> </a:t>
            </a:r>
            <a:r>
              <a:rPr sz="3000" dirty="0">
                <a:latin typeface="Arial"/>
                <a:cs typeface="Arial"/>
              </a:rPr>
              <a:t>k	</a:t>
            </a:r>
          </a:p>
        </p:txBody>
      </p:sp>
      <p:sp>
        <p:nvSpPr>
          <p:cNvPr id="6" name="object 6"/>
          <p:cNvSpPr txBox="1"/>
          <p:nvPr/>
        </p:nvSpPr>
        <p:spPr>
          <a:xfrm>
            <a:off x="535940" y="3474973"/>
            <a:ext cx="5706110" cy="466090"/>
          </a:xfrm>
          <a:prstGeom prst="rect">
            <a:avLst/>
          </a:prstGeom>
        </p:spPr>
        <p:txBody>
          <a:bodyPr vert="horz" wrap="square" lIns="0" tIns="0" rIns="0" bIns="0" rtlCol="0">
            <a:spAutoFit/>
          </a:bodyPr>
          <a:lstStyle/>
          <a:p>
            <a:pPr marL="355600" indent="-342900">
              <a:lnSpc>
                <a:spcPct val="100000"/>
              </a:lnSpc>
              <a:buClr>
                <a:srgbClr val="330066"/>
              </a:buClr>
              <a:buSzPct val="70000"/>
              <a:buFont typeface="Wingdings"/>
              <a:buChar char=""/>
              <a:tabLst>
                <a:tab pos="355600" algn="l"/>
                <a:tab pos="3063240" algn="l"/>
              </a:tabLst>
            </a:pPr>
            <a:r>
              <a:rPr sz="3000" dirty="0">
                <a:latin typeface="Arial"/>
                <a:cs typeface="Arial"/>
              </a:rPr>
              <a:t>Flags  </a:t>
            </a:r>
            <a:r>
              <a:rPr sz="3000" spc="10" dirty="0">
                <a:latin typeface="Arial"/>
                <a:cs typeface="Arial"/>
              </a:rPr>
              <a:t> </a:t>
            </a:r>
            <a:r>
              <a:rPr sz="3000" spc="-5" dirty="0">
                <a:latin typeface="Arial"/>
                <a:cs typeface="Arial"/>
              </a:rPr>
              <a:t>affected:	</a:t>
            </a:r>
            <a:r>
              <a:rPr sz="3000" dirty="0">
                <a:latin typeface="Arial"/>
                <a:cs typeface="Arial"/>
              </a:rPr>
              <a:t>H, S, V, N, Z,</a:t>
            </a:r>
            <a:r>
              <a:rPr sz="3000" spc="-75" dirty="0">
                <a:latin typeface="Arial"/>
                <a:cs typeface="Arial"/>
              </a:rPr>
              <a:t> </a:t>
            </a:r>
            <a:r>
              <a:rPr sz="3000" spc="-5" dirty="0">
                <a:latin typeface="Arial"/>
                <a:cs typeface="Arial"/>
              </a:rPr>
              <a:t>C</a:t>
            </a:r>
            <a:endParaRPr sz="3000">
              <a:latin typeface="Arial"/>
              <a:cs typeface="Arial"/>
            </a:endParaRPr>
          </a:p>
        </p:txBody>
      </p:sp>
      <p:sp>
        <p:nvSpPr>
          <p:cNvPr id="7" name="object 7"/>
          <p:cNvSpPr txBox="1"/>
          <p:nvPr/>
        </p:nvSpPr>
        <p:spPr>
          <a:xfrm>
            <a:off x="535940" y="4023995"/>
            <a:ext cx="1618615" cy="1014730"/>
          </a:xfrm>
          <a:prstGeom prst="rect">
            <a:avLst/>
          </a:prstGeom>
        </p:spPr>
        <p:txBody>
          <a:bodyPr vert="horz" wrap="square" lIns="0" tIns="0" rIns="0" bIns="0" rtlCol="0">
            <a:spAutoFit/>
          </a:bodyPr>
          <a:lstStyle/>
          <a:p>
            <a:pPr marL="355600" indent="-342900">
              <a:lnSpc>
                <a:spcPct val="100000"/>
              </a:lnSpc>
              <a:buClr>
                <a:srgbClr val="330066"/>
              </a:buClr>
              <a:buSzPct val="70000"/>
              <a:buFont typeface="Wingdings"/>
              <a:buChar char=""/>
              <a:tabLst>
                <a:tab pos="355600" algn="l"/>
              </a:tabLst>
            </a:pPr>
            <a:r>
              <a:rPr sz="3000" spc="-5" dirty="0">
                <a:latin typeface="Arial"/>
                <a:cs typeface="Arial"/>
              </a:rPr>
              <a:t>Words:</a:t>
            </a:r>
            <a:endParaRPr sz="3000">
              <a:latin typeface="Arial"/>
              <a:cs typeface="Arial"/>
            </a:endParaRPr>
          </a:p>
          <a:p>
            <a:pPr marL="355600" indent="-342900">
              <a:lnSpc>
                <a:spcPct val="100000"/>
              </a:lnSpc>
              <a:spcBef>
                <a:spcPts val="720"/>
              </a:spcBef>
              <a:buClr>
                <a:srgbClr val="330066"/>
              </a:buClr>
              <a:buSzPct val="70000"/>
              <a:buFont typeface="Wingdings"/>
              <a:buChar char=""/>
              <a:tabLst>
                <a:tab pos="355600" algn="l"/>
              </a:tabLst>
            </a:pPr>
            <a:r>
              <a:rPr sz="3000" spc="-5" dirty="0">
                <a:latin typeface="Arial"/>
                <a:cs typeface="Arial"/>
              </a:rPr>
              <a:t>Cyc</a:t>
            </a:r>
            <a:r>
              <a:rPr sz="3000" dirty="0">
                <a:latin typeface="Arial"/>
                <a:cs typeface="Arial"/>
              </a:rPr>
              <a:t>les:</a:t>
            </a:r>
            <a:endParaRPr sz="3000">
              <a:latin typeface="Arial"/>
              <a:cs typeface="Arial"/>
            </a:endParaRPr>
          </a:p>
        </p:txBody>
      </p:sp>
      <p:sp>
        <p:nvSpPr>
          <p:cNvPr id="8" name="object 8"/>
          <p:cNvSpPr txBox="1"/>
          <p:nvPr/>
        </p:nvSpPr>
        <p:spPr>
          <a:xfrm>
            <a:off x="3359990" y="4023995"/>
            <a:ext cx="278130" cy="1014730"/>
          </a:xfrm>
          <a:prstGeom prst="rect">
            <a:avLst/>
          </a:prstGeom>
        </p:spPr>
        <p:txBody>
          <a:bodyPr vert="horz" wrap="square" lIns="0" tIns="0" rIns="0" bIns="0" rtlCol="0">
            <a:spAutoFit/>
          </a:bodyPr>
          <a:lstStyle/>
          <a:p>
            <a:pPr marL="12700">
              <a:lnSpc>
                <a:spcPct val="100000"/>
              </a:lnSpc>
            </a:pPr>
            <a:r>
              <a:rPr sz="3000" dirty="0">
                <a:latin typeface="Arial"/>
                <a:cs typeface="Arial"/>
              </a:rPr>
              <a:t>1</a:t>
            </a:r>
            <a:endParaRPr sz="3000">
              <a:latin typeface="Arial"/>
              <a:cs typeface="Arial"/>
            </a:endParaRPr>
          </a:p>
          <a:p>
            <a:pPr marL="53340">
              <a:lnSpc>
                <a:spcPct val="100000"/>
              </a:lnSpc>
              <a:spcBef>
                <a:spcPts val="720"/>
              </a:spcBef>
            </a:pPr>
            <a:r>
              <a:rPr sz="3000" spc="-5" dirty="0">
                <a:latin typeface="Arial"/>
                <a:cs typeface="Arial"/>
              </a:rPr>
              <a:t>1</a:t>
            </a:r>
            <a:endParaRPr sz="3000">
              <a:latin typeface="Arial"/>
              <a:cs typeface="Arial"/>
            </a:endParaRPr>
          </a:p>
        </p:txBody>
      </p:sp>
      <p:sp>
        <p:nvSpPr>
          <p:cNvPr id="10" name="Rectangle 9"/>
          <p:cNvSpPr/>
          <p:nvPr/>
        </p:nvSpPr>
        <p:spPr>
          <a:xfrm>
            <a:off x="685800" y="5105400"/>
            <a:ext cx="8229600" cy="1200329"/>
          </a:xfrm>
          <a:prstGeom prst="rect">
            <a:avLst/>
          </a:prstGeom>
        </p:spPr>
        <p:txBody>
          <a:bodyPr wrap="square">
            <a:spAutoFit/>
          </a:bodyPr>
          <a:lstStyle/>
          <a:p>
            <a:pPr fontAlgn="base"/>
            <a:r>
              <a:rPr lang="en-US" dirty="0">
                <a:solidFill>
                  <a:srgbClr val="444444"/>
                </a:solidFill>
                <a:latin typeface="Verdana" charset="0"/>
              </a:rPr>
              <a:t>This instruction performs a compare between register Rd and a </a:t>
            </a:r>
            <a:r>
              <a:rPr lang="en-US" dirty="0" smtClean="0">
                <a:solidFill>
                  <a:srgbClr val="444444"/>
                </a:solidFill>
                <a:latin typeface="Verdana" charset="0"/>
              </a:rPr>
              <a:t>constant.</a:t>
            </a:r>
            <a:endParaRPr lang="en-US" dirty="0">
              <a:solidFill>
                <a:srgbClr val="444444"/>
              </a:solidFill>
              <a:latin typeface="Verdana" charset="0"/>
            </a:endParaRPr>
          </a:p>
          <a:p>
            <a:r>
              <a:rPr lang="en-US" dirty="0"/>
              <a:t/>
            </a:r>
            <a:br>
              <a:rPr lang="en-US" dirty="0"/>
            </a:br>
            <a:endParaRPr lang="en-US" dirty="0"/>
          </a:p>
        </p:txBody>
      </p:sp>
      <p:sp>
        <p:nvSpPr>
          <p:cNvPr id="11" name="Rectangle 10"/>
          <p:cNvSpPr/>
          <p:nvPr/>
        </p:nvSpPr>
        <p:spPr>
          <a:xfrm>
            <a:off x="2057400" y="5638800"/>
            <a:ext cx="6858000" cy="923330"/>
          </a:xfrm>
          <a:prstGeom prst="rect">
            <a:avLst/>
          </a:prstGeom>
        </p:spPr>
        <p:txBody>
          <a:bodyPr wrap="square">
            <a:spAutoFit/>
          </a:bodyPr>
          <a:lstStyle/>
          <a:p>
            <a:r>
              <a:rPr lang="en-US" dirty="0" smtClean="0"/>
              <a:t>	</a:t>
            </a:r>
            <a:r>
              <a:rPr lang="en-US" dirty="0" err="1" smtClean="0"/>
              <a:t>cpi</a:t>
            </a:r>
            <a:r>
              <a:rPr lang="en-US" dirty="0" smtClean="0"/>
              <a:t> </a:t>
            </a:r>
            <a:r>
              <a:rPr lang="en-US" dirty="0"/>
              <a:t>r19,3 </a:t>
            </a:r>
            <a:r>
              <a:rPr lang="en-US" dirty="0" smtClean="0"/>
              <a:t>		; </a:t>
            </a:r>
            <a:r>
              <a:rPr lang="en-US" dirty="0"/>
              <a:t>Compare r19 with 3 </a:t>
            </a:r>
            <a:endParaRPr lang="en-US" dirty="0" smtClean="0"/>
          </a:p>
          <a:p>
            <a:r>
              <a:rPr lang="en-US" dirty="0" smtClean="0"/>
              <a:t>	</a:t>
            </a:r>
            <a:r>
              <a:rPr lang="en-US" dirty="0" err="1" smtClean="0"/>
              <a:t>brne</a:t>
            </a:r>
            <a:r>
              <a:rPr lang="en-US" dirty="0" smtClean="0"/>
              <a:t> </a:t>
            </a:r>
            <a:r>
              <a:rPr lang="en-US" dirty="0"/>
              <a:t>error </a:t>
            </a:r>
            <a:r>
              <a:rPr lang="en-US" dirty="0" smtClean="0"/>
              <a:t>	; </a:t>
            </a:r>
            <a:r>
              <a:rPr lang="en-US" dirty="0"/>
              <a:t>Branch if r19⇔3 ... </a:t>
            </a:r>
            <a:endParaRPr lang="en-US" dirty="0" smtClean="0"/>
          </a:p>
          <a:p>
            <a:r>
              <a:rPr lang="en-US" dirty="0" smtClean="0"/>
              <a:t>error</a:t>
            </a:r>
            <a:r>
              <a:rPr lang="en-US" dirty="0"/>
              <a:t>: </a:t>
            </a:r>
            <a:r>
              <a:rPr lang="en-US" dirty="0" smtClean="0"/>
              <a:t>	</a:t>
            </a:r>
            <a:r>
              <a:rPr lang="en-US" dirty="0" err="1" smtClean="0"/>
              <a:t>nop</a:t>
            </a:r>
            <a:r>
              <a:rPr lang="en-US" dirty="0" smtClean="0"/>
              <a:t> 		; </a:t>
            </a:r>
            <a:r>
              <a:rPr lang="en-US" dirty="0"/>
              <a:t>Branch destination (do nothing)</a:t>
            </a:r>
          </a:p>
        </p:txBody>
      </p:sp>
    </p:spTree>
    <p:extLst>
      <p:ext uri="{BB962C8B-B14F-4D97-AF65-F5344CB8AC3E}">
        <p14:creationId xmlns:p14="http://schemas.microsoft.com/office/powerpoint/2010/main" val="1732971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BREQ - Branch if </a:t>
            </a:r>
            <a:r>
              <a:rPr lang="en-US" dirty="0" smtClean="0"/>
              <a:t>Equal</a:t>
            </a:r>
            <a:endParaRPr lang="en-US" dirty="0"/>
          </a:p>
          <a:p>
            <a:pPr fontAlgn="base"/>
            <a:r>
              <a:rPr lang="en-US" dirty="0" smtClean="0"/>
              <a:t>BRNE </a:t>
            </a:r>
            <a:r>
              <a:rPr lang="en-US" dirty="0"/>
              <a:t>- Branch if Not </a:t>
            </a:r>
            <a:r>
              <a:rPr lang="en-US" dirty="0" smtClean="0"/>
              <a:t>Equal</a:t>
            </a:r>
          </a:p>
          <a:p>
            <a:pPr fontAlgn="base"/>
            <a:r>
              <a:rPr lang="en-US" dirty="0"/>
              <a:t>BRGE - Branch if Greater or Equal Signed</a:t>
            </a:r>
            <a:r>
              <a:rPr lang="en-US" dirty="0" smtClean="0"/>
              <a:t>)</a:t>
            </a:r>
          </a:p>
          <a:p>
            <a:pPr fontAlgn="base"/>
            <a:r>
              <a:rPr lang="en-US" dirty="0"/>
              <a:t>BRLO - Branch if Lower (Unsigned</a:t>
            </a:r>
            <a:r>
              <a:rPr lang="en-US" dirty="0" smtClean="0"/>
              <a:t>)</a:t>
            </a:r>
            <a:endParaRPr lang="en-US" dirty="0"/>
          </a:p>
        </p:txBody>
      </p:sp>
    </p:spTree>
    <p:extLst>
      <p:ext uri="{BB962C8B-B14F-4D97-AF65-F5344CB8AC3E}">
        <p14:creationId xmlns:p14="http://schemas.microsoft.com/office/powerpoint/2010/main" val="1871435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94741" rIns="0" bIns="0" rtlCol="0">
            <a:spAutoFit/>
          </a:bodyPr>
          <a:lstStyle/>
          <a:p>
            <a:pPr marL="12700">
              <a:lnSpc>
                <a:spcPct val="100000"/>
              </a:lnSpc>
            </a:pPr>
            <a:r>
              <a:rPr dirty="0"/>
              <a:t>Conditional</a:t>
            </a:r>
            <a:r>
              <a:rPr spc="-50" dirty="0"/>
              <a:t> </a:t>
            </a:r>
            <a:r>
              <a:rPr spc="-5" dirty="0"/>
              <a:t>Branch</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23</a:t>
            </a:fld>
            <a:endParaRPr dirty="0"/>
          </a:p>
        </p:txBody>
      </p:sp>
      <p:sp>
        <p:nvSpPr>
          <p:cNvPr id="3" name="object 3"/>
          <p:cNvSpPr txBox="1"/>
          <p:nvPr/>
        </p:nvSpPr>
        <p:spPr>
          <a:xfrm>
            <a:off x="535940" y="1757807"/>
            <a:ext cx="1791970" cy="125349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spc="-5" dirty="0">
                <a:latin typeface="Arial"/>
                <a:cs typeface="Arial"/>
              </a:rPr>
              <a:t>Syntax:</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Operands:</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Operation:</a:t>
            </a:r>
            <a:endParaRPr sz="2400">
              <a:latin typeface="Arial"/>
              <a:cs typeface="Arial"/>
            </a:endParaRPr>
          </a:p>
        </p:txBody>
      </p:sp>
      <p:sp>
        <p:nvSpPr>
          <p:cNvPr id="4" name="object 4"/>
          <p:cNvSpPr txBox="1"/>
          <p:nvPr/>
        </p:nvSpPr>
        <p:spPr>
          <a:xfrm>
            <a:off x="2870961" y="1757807"/>
            <a:ext cx="5139690" cy="1691005"/>
          </a:xfrm>
          <a:prstGeom prst="rect">
            <a:avLst/>
          </a:prstGeom>
        </p:spPr>
        <p:txBody>
          <a:bodyPr vert="horz" wrap="square" lIns="0" tIns="0" rIns="0" bIns="0" rtlCol="0">
            <a:spAutoFit/>
          </a:bodyPr>
          <a:lstStyle/>
          <a:p>
            <a:pPr marL="45720">
              <a:lnSpc>
                <a:spcPct val="100000"/>
              </a:lnSpc>
              <a:tabLst>
                <a:tab pos="875030" algn="l"/>
              </a:tabLst>
            </a:pPr>
            <a:r>
              <a:rPr sz="2400" b="1" i="1" spc="-5" dirty="0">
                <a:solidFill>
                  <a:srgbClr val="339933"/>
                </a:solidFill>
                <a:latin typeface="Arial"/>
                <a:cs typeface="Arial"/>
              </a:rPr>
              <a:t>brge	k</a:t>
            </a:r>
            <a:endParaRPr sz="2400" dirty="0">
              <a:latin typeface="Arial"/>
              <a:cs typeface="Arial"/>
            </a:endParaRPr>
          </a:p>
          <a:p>
            <a:pPr marL="117475">
              <a:lnSpc>
                <a:spcPct val="100000"/>
              </a:lnSpc>
              <a:spcBef>
                <a:spcPts val="575"/>
              </a:spcBef>
            </a:pPr>
            <a:r>
              <a:rPr sz="2400" spc="-5" dirty="0">
                <a:latin typeface="Arial"/>
                <a:cs typeface="Arial"/>
              </a:rPr>
              <a:t>-64 </a:t>
            </a:r>
            <a:r>
              <a:rPr sz="2400" dirty="0">
                <a:latin typeface="Arial"/>
                <a:cs typeface="Arial"/>
              </a:rPr>
              <a:t>≤ k &lt;</a:t>
            </a:r>
            <a:r>
              <a:rPr sz="2400" spc="-90" dirty="0">
                <a:latin typeface="Arial"/>
                <a:cs typeface="Arial"/>
              </a:rPr>
              <a:t> </a:t>
            </a:r>
            <a:r>
              <a:rPr sz="2400" spc="-10" dirty="0">
                <a:latin typeface="Arial"/>
                <a:cs typeface="Arial"/>
              </a:rPr>
              <a:t>64</a:t>
            </a:r>
            <a:endParaRPr sz="2400" dirty="0">
              <a:latin typeface="Arial"/>
              <a:cs typeface="Arial"/>
            </a:endParaRPr>
          </a:p>
          <a:p>
            <a:pPr marL="12700" marR="5080" indent="21590">
              <a:lnSpc>
                <a:spcPct val="119700"/>
              </a:lnSpc>
              <a:spcBef>
                <a:spcPts val="5"/>
              </a:spcBef>
            </a:pPr>
            <a:r>
              <a:rPr sz="2400" dirty="0">
                <a:latin typeface="Arial"/>
                <a:cs typeface="Arial"/>
              </a:rPr>
              <a:t>If </a:t>
            </a:r>
            <a:r>
              <a:rPr sz="2400" spc="-5" dirty="0">
                <a:latin typeface="Arial"/>
                <a:cs typeface="Arial"/>
              </a:rPr>
              <a:t>Rd</a:t>
            </a:r>
            <a:r>
              <a:rPr sz="2400" spc="-5" dirty="0">
                <a:latin typeface="Symbol"/>
                <a:cs typeface="Symbol"/>
              </a:rPr>
              <a:t></a:t>
            </a:r>
            <a:r>
              <a:rPr sz="2400" spc="-5" dirty="0">
                <a:latin typeface="Arial"/>
                <a:cs typeface="Arial"/>
              </a:rPr>
              <a:t>Rr (N</a:t>
            </a:r>
            <a:r>
              <a:rPr sz="2400" spc="-5" dirty="0">
                <a:latin typeface="Symbol"/>
                <a:cs typeface="Symbol"/>
              </a:rPr>
              <a:t></a:t>
            </a:r>
            <a:r>
              <a:rPr sz="2400" spc="-5" dirty="0">
                <a:latin typeface="Arial"/>
                <a:cs typeface="Arial"/>
              </a:rPr>
              <a:t>V=0) </a:t>
            </a:r>
            <a:r>
              <a:rPr sz="2400" dirty="0">
                <a:latin typeface="Arial"/>
                <a:cs typeface="Arial"/>
              </a:rPr>
              <a:t>then</a:t>
            </a:r>
            <a:r>
              <a:rPr sz="2400" spc="-60" dirty="0">
                <a:latin typeface="Arial"/>
                <a:cs typeface="Arial"/>
              </a:rPr>
              <a:t> </a:t>
            </a:r>
            <a:r>
              <a:rPr sz="2400" spc="-5" dirty="0">
                <a:latin typeface="Arial"/>
                <a:cs typeface="Arial"/>
              </a:rPr>
              <a:t>PC</a:t>
            </a:r>
            <a:r>
              <a:rPr sz="2400" spc="-5" dirty="0">
                <a:latin typeface="Symbol"/>
                <a:cs typeface="Symbol"/>
              </a:rPr>
              <a:t></a:t>
            </a:r>
            <a:r>
              <a:rPr sz="2400" spc="-5" dirty="0">
                <a:latin typeface="Arial"/>
                <a:cs typeface="Arial"/>
              </a:rPr>
              <a:t>PC+k+1,  else PC </a:t>
            </a:r>
            <a:r>
              <a:rPr sz="2400" spc="-5" dirty="0">
                <a:latin typeface="Wingdings"/>
                <a:cs typeface="Wingdings"/>
              </a:rPr>
              <a:t></a:t>
            </a:r>
            <a:r>
              <a:rPr sz="2400" spc="-5" dirty="0">
                <a:latin typeface="Times New Roman"/>
                <a:cs typeface="Times New Roman"/>
              </a:rPr>
              <a:t> </a:t>
            </a:r>
            <a:r>
              <a:rPr sz="2400" spc="-5" dirty="0">
                <a:latin typeface="Arial"/>
                <a:cs typeface="Arial"/>
              </a:rPr>
              <a:t>PC+1 </a:t>
            </a:r>
            <a:r>
              <a:rPr sz="2400" dirty="0">
                <a:latin typeface="Arial"/>
                <a:cs typeface="Arial"/>
              </a:rPr>
              <a:t>if </a:t>
            </a:r>
            <a:r>
              <a:rPr sz="2400" spc="-5" dirty="0">
                <a:latin typeface="Arial"/>
                <a:cs typeface="Arial"/>
              </a:rPr>
              <a:t>condition is</a:t>
            </a:r>
            <a:r>
              <a:rPr sz="2400" spc="120" dirty="0">
                <a:latin typeface="Arial"/>
                <a:cs typeface="Arial"/>
              </a:rPr>
              <a:t> </a:t>
            </a:r>
            <a:r>
              <a:rPr sz="2400" spc="-5" dirty="0">
                <a:latin typeface="Arial"/>
                <a:cs typeface="Arial"/>
              </a:rPr>
              <a:t>false</a:t>
            </a:r>
            <a:endParaRPr sz="2400" dirty="0">
              <a:latin typeface="Arial"/>
              <a:cs typeface="Arial"/>
            </a:endParaRPr>
          </a:p>
        </p:txBody>
      </p:sp>
      <p:sp>
        <p:nvSpPr>
          <p:cNvPr id="5" name="object 5"/>
          <p:cNvSpPr txBox="1"/>
          <p:nvPr/>
        </p:nvSpPr>
        <p:spPr>
          <a:xfrm>
            <a:off x="535940" y="3513708"/>
            <a:ext cx="3112135" cy="37592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 pos="2370455" algn="l"/>
              </a:tabLst>
            </a:pPr>
            <a:r>
              <a:rPr sz="2400" spc="-5" dirty="0">
                <a:latin typeface="Arial"/>
                <a:cs typeface="Arial"/>
              </a:rPr>
              <a:t>Fl</a:t>
            </a:r>
            <a:r>
              <a:rPr sz="2400" spc="-15" dirty="0">
                <a:latin typeface="Arial"/>
                <a:cs typeface="Arial"/>
              </a:rPr>
              <a:t>a</a:t>
            </a:r>
            <a:r>
              <a:rPr sz="2400" spc="-5" dirty="0">
                <a:latin typeface="Arial"/>
                <a:cs typeface="Arial"/>
              </a:rPr>
              <a:t>g</a:t>
            </a:r>
            <a:r>
              <a:rPr sz="2400" spc="10" dirty="0">
                <a:latin typeface="Arial"/>
                <a:cs typeface="Arial"/>
              </a:rPr>
              <a:t> </a:t>
            </a:r>
            <a:r>
              <a:rPr sz="2400" dirty="0">
                <a:latin typeface="Arial"/>
                <a:cs typeface="Arial"/>
              </a:rPr>
              <a:t>affected:	</a:t>
            </a:r>
            <a:r>
              <a:rPr sz="2400" spc="-5" dirty="0">
                <a:latin typeface="Arial"/>
                <a:cs typeface="Arial"/>
              </a:rPr>
              <a:t>None</a:t>
            </a:r>
            <a:endParaRPr sz="2400">
              <a:latin typeface="Arial"/>
              <a:cs typeface="Arial"/>
            </a:endParaRPr>
          </a:p>
        </p:txBody>
      </p:sp>
      <p:sp>
        <p:nvSpPr>
          <p:cNvPr id="6" name="object 6"/>
          <p:cNvSpPr txBox="1"/>
          <p:nvPr/>
        </p:nvSpPr>
        <p:spPr>
          <a:xfrm>
            <a:off x="535940" y="3952620"/>
            <a:ext cx="1366520" cy="814705"/>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dirty="0">
                <a:latin typeface="Arial"/>
                <a:cs typeface="Arial"/>
              </a:rPr>
              <a:t>Words:</a:t>
            </a:r>
            <a:endParaRPr sz="2400">
              <a:latin typeface="Arial"/>
              <a:cs typeface="Arial"/>
            </a:endParaRPr>
          </a:p>
          <a:p>
            <a:pPr marL="355600" indent="-342900">
              <a:lnSpc>
                <a:spcPct val="100000"/>
              </a:lnSpc>
              <a:spcBef>
                <a:spcPts val="580"/>
              </a:spcBef>
              <a:buClr>
                <a:srgbClr val="330066"/>
              </a:buClr>
              <a:buSzPct val="68750"/>
              <a:buFont typeface="Wingdings"/>
              <a:buChar char=""/>
              <a:tabLst>
                <a:tab pos="355600" algn="l"/>
              </a:tabLst>
            </a:pPr>
            <a:r>
              <a:rPr sz="2400" dirty="0">
                <a:latin typeface="Arial"/>
                <a:cs typeface="Arial"/>
              </a:rPr>
              <a:t>C</a:t>
            </a:r>
            <a:r>
              <a:rPr sz="2400" spc="-10" dirty="0">
                <a:latin typeface="Arial"/>
                <a:cs typeface="Arial"/>
              </a:rPr>
              <a:t>y</a:t>
            </a:r>
            <a:r>
              <a:rPr sz="2400" dirty="0">
                <a:latin typeface="Arial"/>
                <a:cs typeface="Arial"/>
              </a:rPr>
              <a:t>cl</a:t>
            </a:r>
            <a:r>
              <a:rPr sz="2400" spc="-10" dirty="0">
                <a:latin typeface="Arial"/>
                <a:cs typeface="Arial"/>
              </a:rPr>
              <a:t>e</a:t>
            </a:r>
            <a:r>
              <a:rPr sz="2400" dirty="0">
                <a:latin typeface="Arial"/>
                <a:cs typeface="Arial"/>
              </a:rPr>
              <a:t>s:</a:t>
            </a:r>
            <a:endParaRPr sz="2400">
              <a:latin typeface="Arial"/>
              <a:cs typeface="Arial"/>
            </a:endParaRPr>
          </a:p>
        </p:txBody>
      </p:sp>
      <p:sp>
        <p:nvSpPr>
          <p:cNvPr id="7" name="object 7"/>
          <p:cNvSpPr txBox="1"/>
          <p:nvPr/>
        </p:nvSpPr>
        <p:spPr>
          <a:xfrm>
            <a:off x="2854858" y="3952620"/>
            <a:ext cx="5600065" cy="814705"/>
          </a:xfrm>
          <a:prstGeom prst="rect">
            <a:avLst/>
          </a:prstGeom>
        </p:spPr>
        <p:txBody>
          <a:bodyPr vert="horz" wrap="square" lIns="0" tIns="0" rIns="0" bIns="0" rtlCol="0">
            <a:spAutoFit/>
          </a:bodyPr>
          <a:lstStyle/>
          <a:p>
            <a:pPr marL="12700">
              <a:lnSpc>
                <a:spcPct val="100000"/>
              </a:lnSpc>
            </a:pPr>
            <a:r>
              <a:rPr sz="2400" spc="-5" dirty="0">
                <a:latin typeface="Arial"/>
                <a:cs typeface="Arial"/>
              </a:rPr>
              <a:t>1</a:t>
            </a:r>
            <a:endParaRPr sz="2400">
              <a:latin typeface="Arial"/>
              <a:cs typeface="Arial"/>
            </a:endParaRPr>
          </a:p>
          <a:p>
            <a:pPr marL="47625">
              <a:lnSpc>
                <a:spcPct val="100000"/>
              </a:lnSpc>
              <a:spcBef>
                <a:spcPts val="580"/>
              </a:spcBef>
            </a:pPr>
            <a:r>
              <a:rPr sz="2400" dirty="0">
                <a:latin typeface="Arial"/>
                <a:cs typeface="Arial"/>
              </a:rPr>
              <a:t>1 if </a:t>
            </a:r>
            <a:r>
              <a:rPr sz="2400" spc="-5" dirty="0">
                <a:latin typeface="Arial"/>
                <a:cs typeface="Arial"/>
              </a:rPr>
              <a:t>condition </a:t>
            </a:r>
            <a:r>
              <a:rPr sz="2400" dirty="0">
                <a:latin typeface="Arial"/>
                <a:cs typeface="Arial"/>
              </a:rPr>
              <a:t>is </a:t>
            </a:r>
            <a:r>
              <a:rPr sz="2400" spc="-5" dirty="0">
                <a:latin typeface="Arial"/>
                <a:cs typeface="Arial"/>
              </a:rPr>
              <a:t>false; </a:t>
            </a:r>
            <a:r>
              <a:rPr sz="2400" dirty="0">
                <a:latin typeface="Arial"/>
                <a:cs typeface="Arial"/>
              </a:rPr>
              <a:t>2 if </a:t>
            </a:r>
            <a:r>
              <a:rPr sz="2400" spc="-5" dirty="0">
                <a:latin typeface="Arial"/>
                <a:cs typeface="Arial"/>
              </a:rPr>
              <a:t>condition </a:t>
            </a:r>
            <a:r>
              <a:rPr sz="2400" dirty="0">
                <a:latin typeface="Arial"/>
                <a:cs typeface="Arial"/>
              </a:rPr>
              <a:t>is</a:t>
            </a:r>
            <a:r>
              <a:rPr sz="2400" spc="5" dirty="0">
                <a:latin typeface="Arial"/>
                <a:cs typeface="Arial"/>
              </a:rPr>
              <a:t> </a:t>
            </a:r>
            <a:r>
              <a:rPr sz="2400" dirty="0">
                <a:latin typeface="Arial"/>
                <a:cs typeface="Arial"/>
              </a:rPr>
              <a:t>true</a:t>
            </a:r>
            <a:endParaRPr sz="2400">
              <a:latin typeface="Arial"/>
              <a:cs typeface="Arial"/>
            </a:endParaRPr>
          </a:p>
        </p:txBody>
      </p:sp>
      <p:sp>
        <p:nvSpPr>
          <p:cNvPr id="9" name="Rectangle 8"/>
          <p:cNvSpPr/>
          <p:nvPr/>
        </p:nvSpPr>
        <p:spPr>
          <a:xfrm>
            <a:off x="4528457" y="1783207"/>
            <a:ext cx="3422732" cy="369332"/>
          </a:xfrm>
          <a:prstGeom prst="rect">
            <a:avLst/>
          </a:prstGeom>
        </p:spPr>
        <p:txBody>
          <a:bodyPr wrap="none">
            <a:spAutoFit/>
          </a:bodyPr>
          <a:lstStyle/>
          <a:p>
            <a:pPr fontAlgn="base"/>
            <a:r>
              <a:rPr lang="en-US">
                <a:solidFill>
                  <a:srgbClr val="404040"/>
                </a:solidFill>
                <a:latin typeface="IntervalLight" charset="0"/>
              </a:rPr>
              <a:t>Branch if Greater or Equal Signed)</a:t>
            </a:r>
            <a:endParaRPr lang="en-US" b="0" i="0">
              <a:solidFill>
                <a:srgbClr val="404040"/>
              </a:solidFill>
              <a:effectLst/>
              <a:latin typeface="IntervalLight" charset="0"/>
            </a:endParaRPr>
          </a:p>
        </p:txBody>
      </p:sp>
      <p:sp>
        <p:nvSpPr>
          <p:cNvPr id="10" name="Rectangle 9"/>
          <p:cNvSpPr/>
          <p:nvPr/>
        </p:nvSpPr>
        <p:spPr>
          <a:xfrm>
            <a:off x="2092006" y="5271133"/>
            <a:ext cx="7356793" cy="1200329"/>
          </a:xfrm>
          <a:prstGeom prst="rect">
            <a:avLst/>
          </a:prstGeom>
        </p:spPr>
        <p:txBody>
          <a:bodyPr wrap="square">
            <a:spAutoFit/>
          </a:bodyPr>
          <a:lstStyle/>
          <a:p>
            <a:r>
              <a:rPr lang="en-US" dirty="0" smtClean="0"/>
              <a:t>	</a:t>
            </a:r>
            <a:r>
              <a:rPr lang="en-US" dirty="0" err="1" smtClean="0"/>
              <a:t>cp</a:t>
            </a:r>
            <a:r>
              <a:rPr lang="en-US" dirty="0" smtClean="0"/>
              <a:t> </a:t>
            </a:r>
            <a:r>
              <a:rPr lang="en-US" dirty="0"/>
              <a:t>r11,r12 </a:t>
            </a:r>
            <a:r>
              <a:rPr lang="en-US" dirty="0" smtClean="0"/>
              <a:t>	; </a:t>
            </a:r>
            <a:r>
              <a:rPr lang="en-US" dirty="0"/>
              <a:t>Compare registers r11 and </a:t>
            </a:r>
            <a:r>
              <a:rPr lang="en-US" dirty="0" smtClean="0"/>
              <a:t>r12</a:t>
            </a:r>
          </a:p>
          <a:p>
            <a:r>
              <a:rPr lang="en-US" dirty="0" smtClean="0"/>
              <a:t>	</a:t>
            </a:r>
            <a:r>
              <a:rPr lang="en-US" dirty="0" err="1" smtClean="0"/>
              <a:t>brge</a:t>
            </a:r>
            <a:r>
              <a:rPr lang="en-US" dirty="0" smtClean="0"/>
              <a:t> </a:t>
            </a:r>
            <a:r>
              <a:rPr lang="en-US" dirty="0" err="1"/>
              <a:t>greateq</a:t>
            </a:r>
            <a:r>
              <a:rPr lang="en-US" dirty="0"/>
              <a:t> </a:t>
            </a:r>
            <a:r>
              <a:rPr lang="en-US" dirty="0" smtClean="0"/>
              <a:t>	; </a:t>
            </a:r>
            <a:r>
              <a:rPr lang="en-US" dirty="0"/>
              <a:t>Branch if r11 ≥ r12 (signed) </a:t>
            </a:r>
            <a:endParaRPr lang="en-US" dirty="0" smtClean="0"/>
          </a:p>
          <a:p>
            <a:r>
              <a:rPr lang="en-US" dirty="0" smtClean="0"/>
              <a:t>	... </a:t>
            </a:r>
          </a:p>
          <a:p>
            <a:r>
              <a:rPr lang="en-US" dirty="0" err="1" smtClean="0"/>
              <a:t>greateq</a:t>
            </a:r>
            <a:r>
              <a:rPr lang="en-US" dirty="0"/>
              <a:t>: </a:t>
            </a:r>
            <a:r>
              <a:rPr lang="en-US" dirty="0" smtClean="0"/>
              <a:t> </a:t>
            </a:r>
            <a:r>
              <a:rPr lang="en-US" dirty="0" err="1" smtClean="0"/>
              <a:t>nop</a:t>
            </a:r>
            <a:r>
              <a:rPr lang="en-US" dirty="0" smtClean="0"/>
              <a:t> 		; </a:t>
            </a:r>
            <a:r>
              <a:rPr lang="en-US" dirty="0"/>
              <a:t>Branch destination (do nothing)</a:t>
            </a:r>
          </a:p>
        </p:txBody>
      </p:sp>
    </p:spTree>
    <p:extLst>
      <p:ext uri="{BB962C8B-B14F-4D97-AF65-F5344CB8AC3E}">
        <p14:creationId xmlns:p14="http://schemas.microsoft.com/office/powerpoint/2010/main" val="1166366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89205"/>
            <a:ext cx="8551817" cy="1216102"/>
          </a:xfrm>
          <a:prstGeom prst="rect">
            <a:avLst/>
          </a:prstGeom>
        </p:spPr>
        <p:txBody>
          <a:bodyPr vert="horz" wrap="square" lIns="0" tIns="594741" rIns="0" bIns="0" rtlCol="0">
            <a:spAutoFit/>
          </a:bodyPr>
          <a:lstStyle/>
          <a:p>
            <a:pPr marL="12700">
              <a:lnSpc>
                <a:spcPct val="100000"/>
              </a:lnSpc>
            </a:pPr>
            <a:r>
              <a:rPr lang="en-US" dirty="0" smtClean="0"/>
              <a:t>Jump</a:t>
            </a:r>
            <a:endParaRPr spc="-5"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24</a:t>
            </a:fld>
            <a:endParaRPr dirty="0"/>
          </a:p>
        </p:txBody>
      </p:sp>
      <p:sp>
        <p:nvSpPr>
          <p:cNvPr id="3" name="object 3"/>
          <p:cNvSpPr txBox="1"/>
          <p:nvPr/>
        </p:nvSpPr>
        <p:spPr>
          <a:xfrm>
            <a:off x="535940" y="1757807"/>
            <a:ext cx="1791970" cy="125349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spc="-5" dirty="0">
                <a:latin typeface="Arial"/>
                <a:cs typeface="Arial"/>
              </a:rPr>
              <a:t>Syntax:</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Operands:</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Operation:</a:t>
            </a:r>
            <a:endParaRPr sz="2400">
              <a:latin typeface="Arial"/>
              <a:cs typeface="Arial"/>
            </a:endParaRPr>
          </a:p>
        </p:txBody>
      </p:sp>
      <p:sp>
        <p:nvSpPr>
          <p:cNvPr id="4" name="object 4"/>
          <p:cNvSpPr txBox="1"/>
          <p:nvPr/>
        </p:nvSpPr>
        <p:spPr>
          <a:xfrm>
            <a:off x="2870961" y="1757807"/>
            <a:ext cx="5139690" cy="1554272"/>
          </a:xfrm>
          <a:prstGeom prst="rect">
            <a:avLst/>
          </a:prstGeom>
        </p:spPr>
        <p:txBody>
          <a:bodyPr vert="horz" wrap="square" lIns="0" tIns="0" rIns="0" bIns="0" rtlCol="0">
            <a:spAutoFit/>
          </a:bodyPr>
          <a:lstStyle/>
          <a:p>
            <a:pPr marL="45720">
              <a:lnSpc>
                <a:spcPct val="100000"/>
              </a:lnSpc>
              <a:tabLst>
                <a:tab pos="875030" algn="l"/>
              </a:tabLst>
            </a:pPr>
            <a:r>
              <a:rPr lang="en-US" sz="2400" b="1" i="1" spc="-5" dirty="0">
                <a:solidFill>
                  <a:srgbClr val="339933"/>
                </a:solidFill>
                <a:latin typeface="Arial"/>
                <a:cs typeface="Arial"/>
              </a:rPr>
              <a:t>j</a:t>
            </a:r>
            <a:r>
              <a:rPr lang="en-US" sz="2400" b="1" i="1" spc="-5" dirty="0" smtClean="0">
                <a:solidFill>
                  <a:srgbClr val="339933"/>
                </a:solidFill>
                <a:latin typeface="Arial"/>
                <a:cs typeface="Arial"/>
              </a:rPr>
              <a:t>ump</a:t>
            </a:r>
            <a:r>
              <a:rPr sz="2400" b="1" i="1" spc="-5" dirty="0">
                <a:solidFill>
                  <a:srgbClr val="339933"/>
                </a:solidFill>
                <a:latin typeface="Arial"/>
                <a:cs typeface="Arial"/>
              </a:rPr>
              <a:t>	</a:t>
            </a:r>
            <a:r>
              <a:rPr lang="en-US" sz="2400" b="1" i="1" spc="-5" dirty="0" smtClean="0">
                <a:solidFill>
                  <a:srgbClr val="339933"/>
                </a:solidFill>
                <a:latin typeface="Arial"/>
                <a:cs typeface="Arial"/>
              </a:rPr>
              <a:t>k</a:t>
            </a:r>
            <a:endParaRPr sz="2400" dirty="0">
              <a:latin typeface="Arial"/>
              <a:cs typeface="Arial"/>
            </a:endParaRPr>
          </a:p>
          <a:p>
            <a:pPr marL="117475">
              <a:lnSpc>
                <a:spcPct val="100000"/>
              </a:lnSpc>
              <a:spcBef>
                <a:spcPts val="575"/>
              </a:spcBef>
            </a:pPr>
            <a:r>
              <a:rPr lang="fr-FR" sz="2400" dirty="0" smtClean="0"/>
              <a:t>PC </a:t>
            </a:r>
            <a:r>
              <a:rPr lang="fr-FR" sz="2400" dirty="0"/>
              <a:t>← k</a:t>
            </a:r>
            <a:endParaRPr lang="en-US" sz="2400" dirty="0" smtClean="0"/>
          </a:p>
          <a:p>
            <a:pPr fontAlgn="base"/>
            <a:endParaRPr lang="en-US" sz="2400" dirty="0" smtClean="0"/>
          </a:p>
          <a:p>
            <a:pPr fontAlgn="base"/>
            <a:r>
              <a:rPr lang="en-US" sz="2400" dirty="0" smtClean="0"/>
              <a:t>JMP </a:t>
            </a:r>
            <a:r>
              <a:rPr lang="en-US" sz="2400" dirty="0"/>
              <a:t>k 0 ≤ k &lt; 4M PC ← k </a:t>
            </a:r>
            <a:r>
              <a:rPr lang="en-US" sz="2400" dirty="0" smtClean="0"/>
              <a:t>Unchanged</a:t>
            </a:r>
            <a:endParaRPr lang="en-US" sz="2400" dirty="0"/>
          </a:p>
        </p:txBody>
      </p:sp>
      <p:sp>
        <p:nvSpPr>
          <p:cNvPr id="5" name="object 5"/>
          <p:cNvSpPr txBox="1"/>
          <p:nvPr/>
        </p:nvSpPr>
        <p:spPr>
          <a:xfrm>
            <a:off x="535940" y="3513708"/>
            <a:ext cx="3112135" cy="37592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 pos="2370455" algn="l"/>
              </a:tabLst>
            </a:pPr>
            <a:r>
              <a:rPr sz="2400" spc="-5" dirty="0">
                <a:latin typeface="Arial"/>
                <a:cs typeface="Arial"/>
              </a:rPr>
              <a:t>Fl</a:t>
            </a:r>
            <a:r>
              <a:rPr sz="2400" spc="-15" dirty="0">
                <a:latin typeface="Arial"/>
                <a:cs typeface="Arial"/>
              </a:rPr>
              <a:t>a</a:t>
            </a:r>
            <a:r>
              <a:rPr sz="2400" spc="-5" dirty="0">
                <a:latin typeface="Arial"/>
                <a:cs typeface="Arial"/>
              </a:rPr>
              <a:t>g</a:t>
            </a:r>
            <a:r>
              <a:rPr sz="2400" spc="10" dirty="0">
                <a:latin typeface="Arial"/>
                <a:cs typeface="Arial"/>
              </a:rPr>
              <a:t> </a:t>
            </a:r>
            <a:r>
              <a:rPr sz="2400" dirty="0">
                <a:latin typeface="Arial"/>
                <a:cs typeface="Arial"/>
              </a:rPr>
              <a:t>affected:	</a:t>
            </a:r>
            <a:r>
              <a:rPr sz="2400" spc="-5" dirty="0">
                <a:latin typeface="Arial"/>
                <a:cs typeface="Arial"/>
              </a:rPr>
              <a:t>None</a:t>
            </a:r>
            <a:endParaRPr sz="2400">
              <a:latin typeface="Arial"/>
              <a:cs typeface="Arial"/>
            </a:endParaRPr>
          </a:p>
        </p:txBody>
      </p:sp>
      <p:sp>
        <p:nvSpPr>
          <p:cNvPr id="6" name="object 6"/>
          <p:cNvSpPr txBox="1"/>
          <p:nvPr/>
        </p:nvSpPr>
        <p:spPr>
          <a:xfrm>
            <a:off x="535940" y="3952620"/>
            <a:ext cx="1366520" cy="814705"/>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dirty="0">
                <a:latin typeface="Arial"/>
                <a:cs typeface="Arial"/>
              </a:rPr>
              <a:t>Words:</a:t>
            </a:r>
            <a:endParaRPr sz="2400">
              <a:latin typeface="Arial"/>
              <a:cs typeface="Arial"/>
            </a:endParaRPr>
          </a:p>
          <a:p>
            <a:pPr marL="355600" indent="-342900">
              <a:lnSpc>
                <a:spcPct val="100000"/>
              </a:lnSpc>
              <a:spcBef>
                <a:spcPts val="580"/>
              </a:spcBef>
              <a:buClr>
                <a:srgbClr val="330066"/>
              </a:buClr>
              <a:buSzPct val="68750"/>
              <a:buFont typeface="Wingdings"/>
              <a:buChar char=""/>
              <a:tabLst>
                <a:tab pos="355600" algn="l"/>
              </a:tabLst>
            </a:pPr>
            <a:r>
              <a:rPr sz="2400" dirty="0">
                <a:latin typeface="Arial"/>
                <a:cs typeface="Arial"/>
              </a:rPr>
              <a:t>C</a:t>
            </a:r>
            <a:r>
              <a:rPr sz="2400" spc="-10" dirty="0">
                <a:latin typeface="Arial"/>
                <a:cs typeface="Arial"/>
              </a:rPr>
              <a:t>y</a:t>
            </a:r>
            <a:r>
              <a:rPr sz="2400" dirty="0">
                <a:latin typeface="Arial"/>
                <a:cs typeface="Arial"/>
              </a:rPr>
              <a:t>cl</a:t>
            </a:r>
            <a:r>
              <a:rPr sz="2400" spc="-10" dirty="0">
                <a:latin typeface="Arial"/>
                <a:cs typeface="Arial"/>
              </a:rPr>
              <a:t>e</a:t>
            </a:r>
            <a:r>
              <a:rPr sz="2400" dirty="0">
                <a:latin typeface="Arial"/>
                <a:cs typeface="Arial"/>
              </a:rPr>
              <a:t>s:</a:t>
            </a:r>
            <a:endParaRPr sz="2400">
              <a:latin typeface="Arial"/>
              <a:cs typeface="Arial"/>
            </a:endParaRPr>
          </a:p>
        </p:txBody>
      </p:sp>
      <p:sp>
        <p:nvSpPr>
          <p:cNvPr id="7" name="object 7"/>
          <p:cNvSpPr txBox="1"/>
          <p:nvPr/>
        </p:nvSpPr>
        <p:spPr>
          <a:xfrm>
            <a:off x="2854858" y="3952620"/>
            <a:ext cx="5600065" cy="814705"/>
          </a:xfrm>
          <a:prstGeom prst="rect">
            <a:avLst/>
          </a:prstGeom>
        </p:spPr>
        <p:txBody>
          <a:bodyPr vert="horz" wrap="square" lIns="0" tIns="0" rIns="0" bIns="0" rtlCol="0">
            <a:spAutoFit/>
          </a:bodyPr>
          <a:lstStyle/>
          <a:p>
            <a:pPr marL="12700">
              <a:lnSpc>
                <a:spcPct val="100000"/>
              </a:lnSpc>
            </a:pPr>
            <a:r>
              <a:rPr lang="en-US" sz="2400" spc="-5" dirty="0">
                <a:latin typeface="Arial"/>
                <a:cs typeface="Arial"/>
              </a:rPr>
              <a:t>2</a:t>
            </a:r>
            <a:endParaRPr sz="2400" dirty="0">
              <a:latin typeface="Arial"/>
              <a:cs typeface="Arial"/>
            </a:endParaRPr>
          </a:p>
          <a:p>
            <a:pPr marL="47625">
              <a:lnSpc>
                <a:spcPct val="100000"/>
              </a:lnSpc>
              <a:spcBef>
                <a:spcPts val="580"/>
              </a:spcBef>
            </a:pPr>
            <a:r>
              <a:rPr lang="en-US" sz="2400" dirty="0">
                <a:latin typeface="Arial"/>
                <a:cs typeface="Arial"/>
              </a:rPr>
              <a:t>3</a:t>
            </a:r>
            <a:endParaRPr sz="2400" dirty="0">
              <a:latin typeface="Arial"/>
              <a:cs typeface="Arial"/>
            </a:endParaRPr>
          </a:p>
        </p:txBody>
      </p:sp>
      <p:sp>
        <p:nvSpPr>
          <p:cNvPr id="10" name="Rectangle 9"/>
          <p:cNvSpPr/>
          <p:nvPr/>
        </p:nvSpPr>
        <p:spPr>
          <a:xfrm>
            <a:off x="850060" y="5353826"/>
            <a:ext cx="7356793" cy="1200329"/>
          </a:xfrm>
          <a:prstGeom prst="rect">
            <a:avLst/>
          </a:prstGeom>
        </p:spPr>
        <p:txBody>
          <a:bodyPr wrap="square">
            <a:spAutoFit/>
          </a:bodyPr>
          <a:lstStyle/>
          <a:p>
            <a:r>
              <a:rPr lang="en-US" dirty="0" smtClean="0"/>
              <a:t>	</a:t>
            </a:r>
            <a:r>
              <a:rPr lang="en-US" dirty="0" err="1" smtClean="0"/>
              <a:t>mov</a:t>
            </a:r>
            <a:r>
              <a:rPr lang="en-US" dirty="0" smtClean="0"/>
              <a:t> </a:t>
            </a:r>
            <a:r>
              <a:rPr lang="en-US" dirty="0"/>
              <a:t>r1,r0 </a:t>
            </a:r>
            <a:r>
              <a:rPr lang="en-US" dirty="0" smtClean="0"/>
              <a:t>	; Copy </a:t>
            </a:r>
            <a:r>
              <a:rPr lang="en-US" dirty="0"/>
              <a:t>r0 to r1 </a:t>
            </a:r>
            <a:endParaRPr lang="en-US" dirty="0" smtClean="0"/>
          </a:p>
          <a:p>
            <a:r>
              <a:rPr lang="en-US" dirty="0" smtClean="0"/>
              <a:t>	</a:t>
            </a:r>
            <a:r>
              <a:rPr lang="en-US" dirty="0" err="1" smtClean="0"/>
              <a:t>jmp</a:t>
            </a:r>
            <a:r>
              <a:rPr lang="en-US" dirty="0" smtClean="0"/>
              <a:t> </a:t>
            </a:r>
            <a:r>
              <a:rPr lang="en-US" dirty="0" err="1"/>
              <a:t>farplc</a:t>
            </a:r>
            <a:r>
              <a:rPr lang="en-US" dirty="0"/>
              <a:t> </a:t>
            </a:r>
            <a:r>
              <a:rPr lang="en-US" dirty="0" smtClean="0"/>
              <a:t>	; </a:t>
            </a:r>
            <a:r>
              <a:rPr lang="en-US" dirty="0"/>
              <a:t>Unconditional jump </a:t>
            </a:r>
            <a:endParaRPr lang="en-US" dirty="0" smtClean="0"/>
          </a:p>
          <a:p>
            <a:r>
              <a:rPr lang="en-US" dirty="0" smtClean="0"/>
              <a:t>	... </a:t>
            </a:r>
          </a:p>
          <a:p>
            <a:r>
              <a:rPr lang="en-US" dirty="0" err="1" smtClean="0"/>
              <a:t>farplc</a:t>
            </a:r>
            <a:r>
              <a:rPr lang="en-US" dirty="0" smtClean="0"/>
              <a:t>:	</a:t>
            </a:r>
            <a:r>
              <a:rPr lang="en-US" dirty="0" err="1" smtClean="0"/>
              <a:t>nop</a:t>
            </a:r>
            <a:r>
              <a:rPr lang="en-US" dirty="0" smtClean="0"/>
              <a:t> 		; Jump </a:t>
            </a:r>
            <a:r>
              <a:rPr lang="en-US" dirty="0"/>
              <a:t>destination (do nothing)</a:t>
            </a:r>
          </a:p>
        </p:txBody>
      </p:sp>
    </p:spTree>
    <p:extLst>
      <p:ext uri="{BB962C8B-B14F-4D97-AF65-F5344CB8AC3E}">
        <p14:creationId xmlns:p14="http://schemas.microsoft.com/office/powerpoint/2010/main" val="886447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94741" rIns="0" bIns="0" rtlCol="0">
            <a:spAutoFit/>
          </a:bodyPr>
          <a:lstStyle/>
          <a:p>
            <a:pPr marL="12700">
              <a:lnSpc>
                <a:spcPct val="100000"/>
              </a:lnSpc>
              <a:tabLst>
                <a:tab pos="2191385" algn="l"/>
              </a:tabLst>
            </a:pPr>
            <a:r>
              <a:rPr spc="-5" dirty="0"/>
              <a:t>Relative	Jump</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25</a:t>
            </a:fld>
            <a:endParaRPr dirty="0"/>
          </a:p>
        </p:txBody>
      </p:sp>
      <p:sp>
        <p:nvSpPr>
          <p:cNvPr id="3" name="object 3"/>
          <p:cNvSpPr txBox="1"/>
          <p:nvPr/>
        </p:nvSpPr>
        <p:spPr>
          <a:xfrm>
            <a:off x="535940" y="1757807"/>
            <a:ext cx="1791970" cy="125349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spc="-5" dirty="0">
                <a:latin typeface="Arial"/>
                <a:cs typeface="Arial"/>
              </a:rPr>
              <a:t>Syntax:</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Operands:</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dirty="0">
                <a:latin typeface="Arial"/>
                <a:cs typeface="Arial"/>
              </a:rPr>
              <a:t>Operation:</a:t>
            </a:r>
            <a:endParaRPr sz="2400">
              <a:latin typeface="Arial"/>
              <a:cs typeface="Arial"/>
            </a:endParaRPr>
          </a:p>
        </p:txBody>
      </p:sp>
      <p:sp>
        <p:nvSpPr>
          <p:cNvPr id="4" name="object 4"/>
          <p:cNvSpPr txBox="1"/>
          <p:nvPr/>
        </p:nvSpPr>
        <p:spPr>
          <a:xfrm>
            <a:off x="2892958" y="1757807"/>
            <a:ext cx="2016760" cy="1253490"/>
          </a:xfrm>
          <a:prstGeom prst="rect">
            <a:avLst/>
          </a:prstGeom>
        </p:spPr>
        <p:txBody>
          <a:bodyPr vert="horz" wrap="square" lIns="0" tIns="0" rIns="0" bIns="0" rtlCol="0">
            <a:spAutoFit/>
          </a:bodyPr>
          <a:lstStyle/>
          <a:p>
            <a:pPr marL="24130">
              <a:lnSpc>
                <a:spcPct val="100000"/>
              </a:lnSpc>
              <a:tabLst>
                <a:tab pos="853440" algn="l"/>
              </a:tabLst>
            </a:pPr>
            <a:r>
              <a:rPr sz="2400" b="1" i="1" dirty="0">
                <a:solidFill>
                  <a:srgbClr val="339933"/>
                </a:solidFill>
                <a:latin typeface="Arial"/>
                <a:cs typeface="Arial"/>
              </a:rPr>
              <a:t>rjmp	</a:t>
            </a:r>
            <a:r>
              <a:rPr sz="2400" b="1" i="1" spc="-5" dirty="0">
                <a:solidFill>
                  <a:srgbClr val="339933"/>
                </a:solidFill>
                <a:latin typeface="Arial"/>
                <a:cs typeface="Arial"/>
              </a:rPr>
              <a:t>k</a:t>
            </a:r>
            <a:endParaRPr sz="2400" dirty="0">
              <a:latin typeface="Arial"/>
              <a:cs typeface="Arial"/>
            </a:endParaRPr>
          </a:p>
          <a:p>
            <a:pPr marL="12700" marR="5080" indent="82550">
              <a:lnSpc>
                <a:spcPct val="120000"/>
              </a:lnSpc>
            </a:pPr>
            <a:r>
              <a:rPr sz="2400" spc="-5" dirty="0">
                <a:latin typeface="Arial"/>
                <a:cs typeface="Arial"/>
              </a:rPr>
              <a:t>-2K </a:t>
            </a:r>
            <a:r>
              <a:rPr sz="2400" dirty="0">
                <a:latin typeface="Arial"/>
                <a:cs typeface="Arial"/>
              </a:rPr>
              <a:t>≤ k &lt; </a:t>
            </a:r>
            <a:r>
              <a:rPr sz="2400" spc="-5" dirty="0">
                <a:latin typeface="Arial"/>
                <a:cs typeface="Arial"/>
              </a:rPr>
              <a:t>2K  PC </a:t>
            </a:r>
            <a:r>
              <a:rPr sz="2400" dirty="0">
                <a:latin typeface="Symbol"/>
                <a:cs typeface="Symbol"/>
              </a:rPr>
              <a:t></a:t>
            </a:r>
            <a:r>
              <a:rPr sz="2400" spc="-25" dirty="0">
                <a:latin typeface="Times New Roman"/>
                <a:cs typeface="Times New Roman"/>
              </a:rPr>
              <a:t> </a:t>
            </a:r>
            <a:r>
              <a:rPr sz="2400" spc="-5" dirty="0">
                <a:latin typeface="Arial"/>
                <a:cs typeface="Arial"/>
              </a:rPr>
              <a:t>PC+k+1</a:t>
            </a:r>
            <a:endParaRPr sz="2400" dirty="0">
              <a:latin typeface="Arial"/>
              <a:cs typeface="Arial"/>
            </a:endParaRPr>
          </a:p>
        </p:txBody>
      </p:sp>
      <p:sp>
        <p:nvSpPr>
          <p:cNvPr id="5" name="object 5"/>
          <p:cNvSpPr txBox="1"/>
          <p:nvPr/>
        </p:nvSpPr>
        <p:spPr>
          <a:xfrm>
            <a:off x="535940" y="3074796"/>
            <a:ext cx="3112135" cy="375920"/>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 pos="2370455" algn="l"/>
              </a:tabLst>
            </a:pPr>
            <a:r>
              <a:rPr sz="2400" spc="-5" dirty="0">
                <a:latin typeface="Arial"/>
                <a:cs typeface="Arial"/>
              </a:rPr>
              <a:t>Fl</a:t>
            </a:r>
            <a:r>
              <a:rPr sz="2400" spc="-15" dirty="0">
                <a:latin typeface="Arial"/>
                <a:cs typeface="Arial"/>
              </a:rPr>
              <a:t>a</a:t>
            </a:r>
            <a:r>
              <a:rPr sz="2400" spc="-5" dirty="0">
                <a:latin typeface="Arial"/>
                <a:cs typeface="Arial"/>
              </a:rPr>
              <a:t>g</a:t>
            </a:r>
            <a:r>
              <a:rPr sz="2400" spc="10" dirty="0">
                <a:latin typeface="Arial"/>
                <a:cs typeface="Arial"/>
              </a:rPr>
              <a:t> </a:t>
            </a:r>
            <a:r>
              <a:rPr sz="2400" dirty="0">
                <a:latin typeface="Arial"/>
                <a:cs typeface="Arial"/>
              </a:rPr>
              <a:t>affected:	</a:t>
            </a:r>
            <a:r>
              <a:rPr sz="2400" spc="-5" dirty="0">
                <a:latin typeface="Arial"/>
                <a:cs typeface="Arial"/>
              </a:rPr>
              <a:t>None</a:t>
            </a:r>
            <a:endParaRPr sz="2400">
              <a:latin typeface="Arial"/>
              <a:cs typeface="Arial"/>
            </a:endParaRPr>
          </a:p>
        </p:txBody>
      </p:sp>
      <p:sp>
        <p:nvSpPr>
          <p:cNvPr id="6" name="object 6"/>
          <p:cNvSpPr txBox="1"/>
          <p:nvPr/>
        </p:nvSpPr>
        <p:spPr>
          <a:xfrm>
            <a:off x="535940" y="3513708"/>
            <a:ext cx="1366520" cy="814705"/>
          </a:xfrm>
          <a:prstGeom prst="rect">
            <a:avLst/>
          </a:prstGeom>
        </p:spPr>
        <p:txBody>
          <a:bodyPr vert="horz" wrap="square" lIns="0" tIns="0" rIns="0" bIns="0" rtlCol="0">
            <a:spAutoFit/>
          </a:bodyPr>
          <a:lstStyle/>
          <a:p>
            <a:pPr marL="355600" indent="-342900">
              <a:lnSpc>
                <a:spcPct val="100000"/>
              </a:lnSpc>
              <a:buClr>
                <a:srgbClr val="330066"/>
              </a:buClr>
              <a:buSzPct val="68750"/>
              <a:buFont typeface="Wingdings"/>
              <a:buChar char=""/>
              <a:tabLst>
                <a:tab pos="355600" algn="l"/>
              </a:tabLst>
            </a:pPr>
            <a:r>
              <a:rPr sz="2400" dirty="0">
                <a:latin typeface="Arial"/>
                <a:cs typeface="Arial"/>
              </a:rPr>
              <a:t>Words:</a:t>
            </a:r>
            <a:endParaRPr sz="2400">
              <a:latin typeface="Arial"/>
              <a:cs typeface="Arial"/>
            </a:endParaRPr>
          </a:p>
          <a:p>
            <a:pPr marL="355600" indent="-342900">
              <a:lnSpc>
                <a:spcPct val="100000"/>
              </a:lnSpc>
              <a:spcBef>
                <a:spcPts val="575"/>
              </a:spcBef>
              <a:buClr>
                <a:srgbClr val="330066"/>
              </a:buClr>
              <a:buSzPct val="68750"/>
              <a:buFont typeface="Wingdings"/>
              <a:buChar char=""/>
              <a:tabLst>
                <a:tab pos="355600" algn="l"/>
              </a:tabLst>
            </a:pPr>
            <a:r>
              <a:rPr sz="2400" spc="-5" dirty="0">
                <a:latin typeface="Arial"/>
                <a:cs typeface="Arial"/>
              </a:rPr>
              <a:t>Cyc</a:t>
            </a:r>
            <a:r>
              <a:rPr sz="2400" spc="-10" dirty="0">
                <a:latin typeface="Arial"/>
                <a:cs typeface="Arial"/>
              </a:rPr>
              <a:t>l</a:t>
            </a:r>
            <a:r>
              <a:rPr sz="2400" dirty="0">
                <a:latin typeface="Arial"/>
                <a:cs typeface="Arial"/>
              </a:rPr>
              <a:t>es:</a:t>
            </a:r>
            <a:endParaRPr sz="2400">
              <a:latin typeface="Arial"/>
              <a:cs typeface="Arial"/>
            </a:endParaRPr>
          </a:p>
        </p:txBody>
      </p:sp>
      <p:sp>
        <p:nvSpPr>
          <p:cNvPr id="7" name="object 7"/>
          <p:cNvSpPr txBox="1"/>
          <p:nvPr/>
        </p:nvSpPr>
        <p:spPr>
          <a:xfrm>
            <a:off x="2854858" y="3513708"/>
            <a:ext cx="230504" cy="814705"/>
          </a:xfrm>
          <a:prstGeom prst="rect">
            <a:avLst/>
          </a:prstGeom>
        </p:spPr>
        <p:txBody>
          <a:bodyPr vert="horz" wrap="square" lIns="0" tIns="0" rIns="0" bIns="0" rtlCol="0">
            <a:spAutoFit/>
          </a:bodyPr>
          <a:lstStyle/>
          <a:p>
            <a:pPr marL="12700">
              <a:lnSpc>
                <a:spcPct val="100000"/>
              </a:lnSpc>
            </a:pPr>
            <a:r>
              <a:rPr sz="2400" spc="-5" dirty="0">
                <a:latin typeface="Arial"/>
                <a:cs typeface="Arial"/>
              </a:rPr>
              <a:t>1</a:t>
            </a:r>
            <a:endParaRPr sz="2400">
              <a:latin typeface="Arial"/>
              <a:cs typeface="Arial"/>
            </a:endParaRPr>
          </a:p>
          <a:p>
            <a:pPr marL="47625">
              <a:lnSpc>
                <a:spcPct val="100000"/>
              </a:lnSpc>
              <a:spcBef>
                <a:spcPts val="575"/>
              </a:spcBef>
            </a:pPr>
            <a:r>
              <a:rPr sz="2400" spc="-5" dirty="0">
                <a:latin typeface="Arial"/>
                <a:cs typeface="Arial"/>
              </a:rPr>
              <a:t>2</a:t>
            </a:r>
            <a:endParaRPr sz="2400">
              <a:latin typeface="Arial"/>
              <a:cs typeface="Arial"/>
            </a:endParaRPr>
          </a:p>
        </p:txBody>
      </p:sp>
      <p:sp>
        <p:nvSpPr>
          <p:cNvPr id="9" name="Rectangle 8"/>
          <p:cNvSpPr/>
          <p:nvPr/>
        </p:nvSpPr>
        <p:spPr>
          <a:xfrm>
            <a:off x="2174966" y="4853625"/>
            <a:ext cx="7273834" cy="1754326"/>
          </a:xfrm>
          <a:prstGeom prst="rect">
            <a:avLst/>
          </a:prstGeom>
        </p:spPr>
        <p:txBody>
          <a:bodyPr wrap="square">
            <a:spAutoFit/>
          </a:bodyPr>
          <a:lstStyle/>
          <a:p>
            <a:r>
              <a:rPr lang="en-US" dirty="0" smtClean="0"/>
              <a:t>	</a:t>
            </a:r>
            <a:r>
              <a:rPr lang="en-US" dirty="0" err="1" smtClean="0"/>
              <a:t>cpi</a:t>
            </a:r>
            <a:r>
              <a:rPr lang="en-US" dirty="0" smtClean="0"/>
              <a:t> </a:t>
            </a:r>
            <a:r>
              <a:rPr lang="en-US" dirty="0"/>
              <a:t>r16,$</a:t>
            </a:r>
            <a:r>
              <a:rPr lang="en-US" dirty="0" smtClean="0"/>
              <a:t>42	 </a:t>
            </a:r>
            <a:r>
              <a:rPr lang="en-US" dirty="0"/>
              <a:t>; Compare r16 to $42 </a:t>
            </a:r>
            <a:endParaRPr lang="en-US" dirty="0" smtClean="0"/>
          </a:p>
          <a:p>
            <a:r>
              <a:rPr lang="en-US" dirty="0" smtClean="0"/>
              <a:t>	</a:t>
            </a:r>
            <a:r>
              <a:rPr lang="en-US" dirty="0" err="1" smtClean="0"/>
              <a:t>brne</a:t>
            </a:r>
            <a:r>
              <a:rPr lang="en-US" dirty="0" smtClean="0"/>
              <a:t> error	 </a:t>
            </a:r>
            <a:r>
              <a:rPr lang="en-US" dirty="0"/>
              <a:t>; Branch if r16 ⇔ $42 </a:t>
            </a:r>
            <a:endParaRPr lang="en-US" dirty="0" smtClean="0"/>
          </a:p>
          <a:p>
            <a:r>
              <a:rPr lang="en-US" dirty="0" smtClean="0"/>
              <a:t>	</a:t>
            </a:r>
            <a:r>
              <a:rPr lang="en-US" dirty="0" err="1" smtClean="0"/>
              <a:t>rjmp</a:t>
            </a:r>
            <a:r>
              <a:rPr lang="en-US" dirty="0" smtClean="0"/>
              <a:t> ok 		; </a:t>
            </a:r>
            <a:r>
              <a:rPr lang="en-US" dirty="0"/>
              <a:t>Unconditional branch </a:t>
            </a:r>
            <a:endParaRPr lang="en-US" dirty="0" smtClean="0"/>
          </a:p>
          <a:p>
            <a:r>
              <a:rPr lang="en-US" dirty="0" smtClean="0"/>
              <a:t>error</a:t>
            </a:r>
            <a:r>
              <a:rPr lang="en-US" dirty="0"/>
              <a:t>: </a:t>
            </a:r>
            <a:r>
              <a:rPr lang="en-US" dirty="0" smtClean="0"/>
              <a:t>	addr16,r17 	; </a:t>
            </a:r>
            <a:r>
              <a:rPr lang="en-US" dirty="0"/>
              <a:t>Add r17 to r16 </a:t>
            </a:r>
            <a:endParaRPr lang="en-US" dirty="0" smtClean="0"/>
          </a:p>
          <a:p>
            <a:r>
              <a:rPr lang="en-US" dirty="0" smtClean="0"/>
              <a:t>	incr16 		; </a:t>
            </a:r>
            <a:r>
              <a:rPr lang="en-US" dirty="0"/>
              <a:t>Increment r16 </a:t>
            </a:r>
            <a:endParaRPr lang="en-US" dirty="0" smtClean="0"/>
          </a:p>
          <a:p>
            <a:r>
              <a:rPr lang="en-US" dirty="0" smtClean="0"/>
              <a:t>ok</a:t>
            </a:r>
            <a:r>
              <a:rPr lang="en-US" dirty="0"/>
              <a:t>: </a:t>
            </a:r>
            <a:r>
              <a:rPr lang="en-US" dirty="0" smtClean="0"/>
              <a:t>	</a:t>
            </a:r>
            <a:r>
              <a:rPr lang="en-US" dirty="0" err="1" smtClean="0"/>
              <a:t>nop</a:t>
            </a:r>
            <a:r>
              <a:rPr lang="en-US" dirty="0" smtClean="0"/>
              <a:t> 		; </a:t>
            </a:r>
            <a:r>
              <a:rPr lang="en-US" dirty="0"/>
              <a:t>Destination for </a:t>
            </a:r>
            <a:r>
              <a:rPr lang="en-US" dirty="0" err="1"/>
              <a:t>rjmp</a:t>
            </a:r>
            <a:r>
              <a:rPr lang="en-US" dirty="0"/>
              <a:t> (do nothing)</a:t>
            </a:r>
          </a:p>
        </p:txBody>
      </p:sp>
    </p:spTree>
    <p:extLst>
      <p:ext uri="{BB962C8B-B14F-4D97-AF65-F5344CB8AC3E}">
        <p14:creationId xmlns:p14="http://schemas.microsoft.com/office/powerpoint/2010/main" val="1426938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89205"/>
            <a:ext cx="8551817" cy="1216102"/>
          </a:xfrm>
          <a:prstGeom prst="rect">
            <a:avLst/>
          </a:prstGeom>
        </p:spPr>
        <p:txBody>
          <a:bodyPr vert="horz" wrap="square" lIns="0" tIns="594741" rIns="0" bIns="0" rtlCol="0">
            <a:spAutoFit/>
          </a:bodyPr>
          <a:lstStyle/>
          <a:p>
            <a:pPr marL="12700">
              <a:lnSpc>
                <a:spcPct val="100000"/>
              </a:lnSpc>
            </a:pPr>
            <a:r>
              <a:rPr dirty="0"/>
              <a:t>Control</a:t>
            </a:r>
            <a:r>
              <a:rPr spc="-70" dirty="0"/>
              <a:t> </a:t>
            </a:r>
            <a:endParaRPr spc="-5" dirty="0"/>
          </a:p>
        </p:txBody>
      </p:sp>
      <p:sp>
        <p:nvSpPr>
          <p:cNvPr id="3" name="object 3"/>
          <p:cNvSpPr txBox="1"/>
          <p:nvPr/>
        </p:nvSpPr>
        <p:spPr>
          <a:xfrm>
            <a:off x="535940" y="1449451"/>
            <a:ext cx="5450205" cy="426720"/>
          </a:xfrm>
          <a:prstGeom prst="rect">
            <a:avLst/>
          </a:prstGeom>
        </p:spPr>
        <p:txBody>
          <a:bodyPr vert="horz" wrap="square" lIns="0" tIns="0" rIns="0" bIns="0" rtlCol="0">
            <a:spAutoFit/>
          </a:bodyPr>
          <a:lstStyle/>
          <a:p>
            <a:pPr marL="355600" indent="-342900">
              <a:lnSpc>
                <a:spcPct val="100000"/>
              </a:lnSpc>
              <a:buClr>
                <a:srgbClr val="330066"/>
              </a:buClr>
              <a:buSzPct val="69642"/>
              <a:buFont typeface="Wingdings"/>
              <a:buChar char=""/>
              <a:tabLst>
                <a:tab pos="355600" algn="l"/>
              </a:tabLst>
            </a:pPr>
            <a:r>
              <a:rPr sz="2800" spc="-5" dirty="0">
                <a:latin typeface="Arial"/>
                <a:cs typeface="Arial"/>
              </a:rPr>
              <a:t>IF-THEN-ELSE </a:t>
            </a:r>
            <a:r>
              <a:rPr sz="2800" dirty="0">
                <a:latin typeface="Arial"/>
                <a:cs typeface="Arial"/>
              </a:rPr>
              <a:t>control</a:t>
            </a:r>
            <a:r>
              <a:rPr sz="2800" spc="-45" dirty="0">
                <a:latin typeface="Arial"/>
                <a:cs typeface="Arial"/>
              </a:rPr>
              <a:t> </a:t>
            </a:r>
            <a:r>
              <a:rPr sz="2800" dirty="0">
                <a:latin typeface="Arial"/>
                <a:cs typeface="Arial"/>
              </a:rPr>
              <a:t>structure</a:t>
            </a:r>
            <a:endParaRPr sz="2800">
              <a:latin typeface="Arial"/>
              <a:cs typeface="Arial"/>
            </a:endParaRPr>
          </a:p>
        </p:txBody>
      </p:sp>
      <p:sp>
        <p:nvSpPr>
          <p:cNvPr id="4" name="object 4"/>
          <p:cNvSpPr txBox="1"/>
          <p:nvPr/>
        </p:nvSpPr>
        <p:spPr>
          <a:xfrm>
            <a:off x="880363" y="3268345"/>
            <a:ext cx="7456170" cy="741680"/>
          </a:xfrm>
          <a:prstGeom prst="rect">
            <a:avLst/>
          </a:prstGeom>
        </p:spPr>
        <p:txBody>
          <a:bodyPr vert="horz" wrap="square" lIns="0" tIns="0" rIns="0" bIns="0" rtlCol="0">
            <a:spAutoFit/>
          </a:bodyPr>
          <a:lstStyle/>
          <a:p>
            <a:pPr marL="360045" marR="5080" indent="-347345">
              <a:lnSpc>
                <a:spcPct val="100000"/>
              </a:lnSpc>
              <a:buClr>
                <a:srgbClr val="669999"/>
              </a:buClr>
              <a:buSzPct val="68750"/>
              <a:buFont typeface="Wingdings"/>
              <a:buChar char=""/>
              <a:tabLst>
                <a:tab pos="360680" algn="l"/>
              </a:tabLst>
            </a:pPr>
            <a:r>
              <a:rPr sz="2400" spc="-5" dirty="0">
                <a:latin typeface="Arial"/>
                <a:cs typeface="Arial"/>
              </a:rPr>
              <a:t>Numbers </a:t>
            </a:r>
            <a:r>
              <a:rPr sz="2400" spc="-10" dirty="0">
                <a:latin typeface="Arial"/>
                <a:cs typeface="Arial"/>
              </a:rPr>
              <a:t>x, </a:t>
            </a:r>
            <a:r>
              <a:rPr sz="2400" dirty="0">
                <a:latin typeface="Arial"/>
                <a:cs typeface="Arial"/>
              </a:rPr>
              <a:t>z </a:t>
            </a:r>
            <a:r>
              <a:rPr sz="2400" spc="-5" dirty="0">
                <a:latin typeface="Arial"/>
                <a:cs typeface="Arial"/>
              </a:rPr>
              <a:t>are </a:t>
            </a:r>
            <a:r>
              <a:rPr sz="2400" dirty="0">
                <a:latin typeface="Arial"/>
                <a:cs typeface="Arial"/>
              </a:rPr>
              <a:t>8-bit </a:t>
            </a:r>
            <a:r>
              <a:rPr sz="2400" spc="-5" dirty="0">
                <a:latin typeface="Arial"/>
                <a:cs typeface="Arial"/>
              </a:rPr>
              <a:t>signed integers and stored in  </a:t>
            </a:r>
            <a:r>
              <a:rPr sz="2400" dirty="0">
                <a:latin typeface="Arial"/>
                <a:cs typeface="Arial"/>
              </a:rPr>
              <a:t>registers. </a:t>
            </a:r>
            <a:r>
              <a:rPr sz="2400" spc="-10" dirty="0">
                <a:latin typeface="Arial"/>
                <a:cs typeface="Arial"/>
              </a:rPr>
              <a:t>You </a:t>
            </a:r>
            <a:r>
              <a:rPr sz="2400" spc="-5" dirty="0">
                <a:latin typeface="Arial"/>
                <a:cs typeface="Arial"/>
              </a:rPr>
              <a:t>need </a:t>
            </a:r>
            <a:r>
              <a:rPr sz="2400" dirty="0">
                <a:latin typeface="Arial"/>
                <a:cs typeface="Arial"/>
              </a:rPr>
              <a:t>to </a:t>
            </a:r>
            <a:r>
              <a:rPr sz="2400" spc="-5" dirty="0">
                <a:latin typeface="Arial"/>
                <a:cs typeface="Arial"/>
              </a:rPr>
              <a:t>decide which registers </a:t>
            </a:r>
            <a:r>
              <a:rPr sz="2400" dirty="0">
                <a:latin typeface="Arial"/>
                <a:cs typeface="Arial"/>
              </a:rPr>
              <a:t>to</a:t>
            </a:r>
            <a:r>
              <a:rPr sz="2400" spc="80" dirty="0">
                <a:latin typeface="Arial"/>
                <a:cs typeface="Arial"/>
              </a:rPr>
              <a:t> </a:t>
            </a:r>
            <a:r>
              <a:rPr sz="2400" spc="-5" dirty="0">
                <a:latin typeface="Arial"/>
                <a:cs typeface="Arial"/>
              </a:rPr>
              <a:t>use.</a:t>
            </a:r>
            <a:endParaRPr sz="2400">
              <a:latin typeface="Arial"/>
              <a:cs typeface="Arial"/>
            </a:endParaRPr>
          </a:p>
        </p:txBody>
      </p:sp>
      <p:sp>
        <p:nvSpPr>
          <p:cNvPr id="5" name="object 5"/>
          <p:cNvSpPr/>
          <p:nvPr/>
        </p:nvSpPr>
        <p:spPr>
          <a:xfrm>
            <a:off x="1355725" y="4059301"/>
            <a:ext cx="6797675" cy="2554605"/>
          </a:xfrm>
          <a:custGeom>
            <a:avLst/>
            <a:gdLst/>
            <a:ahLst/>
            <a:cxnLst/>
            <a:rect l="l" t="t" r="r" b="b"/>
            <a:pathLst>
              <a:path w="6797675" h="2554604">
                <a:moveTo>
                  <a:pt x="0" y="2554224"/>
                </a:moveTo>
                <a:lnTo>
                  <a:pt x="6797675" y="2554224"/>
                </a:lnTo>
                <a:lnTo>
                  <a:pt x="6797675" y="0"/>
                </a:lnTo>
                <a:lnTo>
                  <a:pt x="0" y="0"/>
                </a:lnTo>
                <a:lnTo>
                  <a:pt x="0" y="2554224"/>
                </a:lnTo>
                <a:close/>
              </a:path>
            </a:pathLst>
          </a:custGeom>
          <a:ln w="9525">
            <a:solidFill>
              <a:srgbClr val="000000"/>
            </a:solidFill>
          </a:ln>
        </p:spPr>
        <p:txBody>
          <a:bodyPr wrap="square" lIns="0" tIns="0" rIns="0" bIns="0" rtlCol="0"/>
          <a:lstStyle/>
          <a:p>
            <a:endParaRPr/>
          </a:p>
        </p:txBody>
      </p:sp>
      <p:graphicFrame>
        <p:nvGraphicFramePr>
          <p:cNvPr id="6" name="object 6"/>
          <p:cNvGraphicFramePr>
            <a:graphicFrameLocks noGrp="1"/>
          </p:cNvGraphicFramePr>
          <p:nvPr>
            <p:extLst/>
          </p:nvPr>
        </p:nvGraphicFramePr>
        <p:xfrm>
          <a:off x="1403096" y="4059301"/>
          <a:ext cx="7214232" cy="2554221"/>
        </p:xfrm>
        <a:graphic>
          <a:graphicData uri="http://schemas.openxmlformats.org/drawingml/2006/table">
            <a:tbl>
              <a:tblPr firstRow="1" bandRow="1">
                <a:tableStyleId>{2D5ABB26-0587-4C30-8999-92F81FD0307C}</a:tableStyleId>
              </a:tblPr>
              <a:tblGrid>
                <a:gridCol w="851598"/>
                <a:gridCol w="666565"/>
                <a:gridCol w="1619358"/>
                <a:gridCol w="774216"/>
                <a:gridCol w="978637"/>
                <a:gridCol w="2323858"/>
              </a:tblGrid>
              <a:tr h="977716">
                <a:tc>
                  <a:txBody>
                    <a:bodyPr/>
                    <a:lstStyle/>
                    <a:p>
                      <a:pPr marL="44450">
                        <a:lnSpc>
                          <a:spcPct val="100000"/>
                        </a:lnSpc>
                        <a:spcBef>
                          <a:spcPts val="250"/>
                        </a:spcBef>
                      </a:pPr>
                      <a:r>
                        <a:rPr sz="1800" dirty="0">
                          <a:solidFill>
                            <a:srgbClr val="CCCC00"/>
                          </a:solidFill>
                          <a:latin typeface="Consolas"/>
                          <a:cs typeface="Consolas"/>
                        </a:rPr>
                        <a:t>.def</a:t>
                      </a:r>
                      <a:endParaRPr sz="1800" dirty="0">
                        <a:latin typeface="Consolas"/>
                        <a:cs typeface="Consolas"/>
                      </a:endParaRPr>
                    </a:p>
                    <a:p>
                      <a:pPr marL="44450">
                        <a:lnSpc>
                          <a:spcPct val="100000"/>
                        </a:lnSpc>
                      </a:pPr>
                      <a:r>
                        <a:rPr sz="1800" dirty="0">
                          <a:solidFill>
                            <a:srgbClr val="CCCC00"/>
                          </a:solidFill>
                          <a:latin typeface="Consolas"/>
                          <a:cs typeface="Consolas"/>
                        </a:rPr>
                        <a:t>.def</a:t>
                      </a:r>
                      <a:endParaRPr sz="1800" dirty="0">
                        <a:latin typeface="Consolas"/>
                        <a:cs typeface="Consolas"/>
                      </a:endParaRPr>
                    </a:p>
                  </a:txBody>
                  <a:tcPr marL="0" marR="0" marT="0" marB="0"/>
                </a:tc>
                <a:tc>
                  <a:txBody>
                    <a:bodyPr/>
                    <a:lstStyle/>
                    <a:p>
                      <a:pPr marL="106680">
                        <a:lnSpc>
                          <a:spcPct val="100000"/>
                        </a:lnSpc>
                        <a:spcBef>
                          <a:spcPts val="250"/>
                        </a:spcBef>
                      </a:pPr>
                      <a:r>
                        <a:rPr sz="1800" dirty="0">
                          <a:solidFill>
                            <a:srgbClr val="800000"/>
                          </a:solidFill>
                          <a:latin typeface="Consolas"/>
                          <a:cs typeface="Consolas"/>
                        </a:rPr>
                        <a:t>a</a:t>
                      </a:r>
                      <a:r>
                        <a:rPr sz="1800" spc="-95" dirty="0">
                          <a:solidFill>
                            <a:srgbClr val="800000"/>
                          </a:solidFill>
                          <a:latin typeface="Consolas"/>
                          <a:cs typeface="Consolas"/>
                        </a:rPr>
                        <a:t> </a:t>
                      </a:r>
                      <a:r>
                        <a:rPr sz="1800" dirty="0">
                          <a:solidFill>
                            <a:srgbClr val="800000"/>
                          </a:solidFill>
                          <a:latin typeface="Consolas"/>
                          <a:cs typeface="Consolas"/>
                        </a:rPr>
                        <a:t>=</a:t>
                      </a:r>
                      <a:endParaRPr sz="1800" dirty="0">
                        <a:latin typeface="Consolas"/>
                        <a:cs typeface="Consolas"/>
                      </a:endParaRPr>
                    </a:p>
                    <a:p>
                      <a:pPr marL="106680" marR="130810">
                        <a:lnSpc>
                          <a:spcPct val="100000"/>
                        </a:lnSpc>
                      </a:pPr>
                      <a:r>
                        <a:rPr sz="1800" dirty="0">
                          <a:solidFill>
                            <a:srgbClr val="800000"/>
                          </a:solidFill>
                          <a:latin typeface="Consolas"/>
                          <a:cs typeface="Consolas"/>
                        </a:rPr>
                        <a:t>b</a:t>
                      </a:r>
                      <a:r>
                        <a:rPr sz="1800" spc="-95" dirty="0">
                          <a:solidFill>
                            <a:srgbClr val="800000"/>
                          </a:solidFill>
                          <a:latin typeface="Consolas"/>
                          <a:cs typeface="Consolas"/>
                        </a:rPr>
                        <a:t> </a:t>
                      </a:r>
                      <a:r>
                        <a:rPr sz="1800" dirty="0">
                          <a:solidFill>
                            <a:srgbClr val="800000"/>
                          </a:solidFill>
                          <a:latin typeface="Consolas"/>
                          <a:cs typeface="Consolas"/>
                        </a:rPr>
                        <a:t>=  cpi</a:t>
                      </a:r>
                      <a:endParaRPr sz="1800" dirty="0">
                        <a:latin typeface="Consolas"/>
                        <a:cs typeface="Consolas"/>
                      </a:endParaRPr>
                    </a:p>
                  </a:txBody>
                  <a:tcPr marL="0" marR="0" marT="0" marB="0"/>
                </a:tc>
                <a:tc>
                  <a:txBody>
                    <a:bodyPr/>
                    <a:lstStyle/>
                    <a:p>
                      <a:pPr>
                        <a:lnSpc>
                          <a:spcPct val="100000"/>
                        </a:lnSpc>
                        <a:spcBef>
                          <a:spcPts val="250"/>
                        </a:spcBef>
                      </a:pPr>
                      <a:r>
                        <a:rPr sz="1800" dirty="0">
                          <a:solidFill>
                            <a:srgbClr val="800000"/>
                          </a:solidFill>
                          <a:latin typeface="Consolas"/>
                          <a:cs typeface="Consolas"/>
                        </a:rPr>
                        <a:t>r16</a:t>
                      </a:r>
                      <a:endParaRPr sz="1800">
                        <a:latin typeface="Consolas"/>
                        <a:cs typeface="Consolas"/>
                      </a:endParaRPr>
                    </a:p>
                    <a:p>
                      <a:pPr>
                        <a:lnSpc>
                          <a:spcPct val="100000"/>
                        </a:lnSpc>
                      </a:pPr>
                      <a:r>
                        <a:rPr sz="1800" dirty="0">
                          <a:solidFill>
                            <a:srgbClr val="800000"/>
                          </a:solidFill>
                          <a:latin typeface="Consolas"/>
                          <a:cs typeface="Consolas"/>
                        </a:rPr>
                        <a:t>r17</a:t>
                      </a:r>
                      <a:endParaRPr sz="1800">
                        <a:latin typeface="Consolas"/>
                        <a:cs typeface="Consolas"/>
                      </a:endParaRPr>
                    </a:p>
                    <a:p>
                      <a:pPr marL="354965">
                        <a:lnSpc>
                          <a:spcPct val="100000"/>
                        </a:lnSpc>
                      </a:pPr>
                      <a:r>
                        <a:rPr sz="1800" dirty="0">
                          <a:solidFill>
                            <a:srgbClr val="800000"/>
                          </a:solidFill>
                          <a:latin typeface="Consolas"/>
                          <a:cs typeface="Consolas"/>
                        </a:rPr>
                        <a:t>a,</a:t>
                      </a:r>
                      <a:r>
                        <a:rPr sz="1800" spc="-90" dirty="0">
                          <a:solidFill>
                            <a:srgbClr val="800000"/>
                          </a:solidFill>
                          <a:latin typeface="Consolas"/>
                          <a:cs typeface="Consolas"/>
                        </a:rPr>
                        <a:t> </a:t>
                      </a:r>
                      <a:r>
                        <a:rPr sz="1800" dirty="0">
                          <a:solidFill>
                            <a:srgbClr val="800000"/>
                          </a:solidFill>
                          <a:latin typeface="Consolas"/>
                          <a:cs typeface="Consolas"/>
                        </a:rPr>
                        <a:t>0</a:t>
                      </a:r>
                      <a:endParaRPr sz="1800">
                        <a:latin typeface="Consolas"/>
                        <a:cs typeface="Consolas"/>
                      </a:endParaRPr>
                    </a:p>
                  </a:txBody>
                  <a:tcPr marL="0" marR="0" marT="0" marB="0"/>
                </a:tc>
                <a:tc>
                  <a:txBody>
                    <a:bodyPr/>
                    <a:lstStyle/>
                    <a:p>
                      <a:pPr>
                        <a:lnSpc>
                          <a:spcPct val="100000"/>
                        </a:lnSpc>
                      </a:pPr>
                      <a:endParaRPr sz="1800">
                        <a:latin typeface="Times New Roman"/>
                        <a:cs typeface="Times New Roman"/>
                      </a:endParaRPr>
                    </a:p>
                    <a:p>
                      <a:pPr>
                        <a:lnSpc>
                          <a:spcPct val="100000"/>
                        </a:lnSpc>
                        <a:spcBef>
                          <a:spcPts val="48"/>
                        </a:spcBef>
                      </a:pPr>
                      <a:endParaRPr sz="2000">
                        <a:latin typeface="Times New Roman"/>
                        <a:cs typeface="Times New Roman"/>
                      </a:endParaRPr>
                    </a:p>
                    <a:p>
                      <a:pPr marR="61594" algn="r">
                        <a:lnSpc>
                          <a:spcPct val="100000"/>
                        </a:lnSpc>
                      </a:pPr>
                      <a:r>
                        <a:rPr sz="1800" dirty="0">
                          <a:solidFill>
                            <a:srgbClr val="006600"/>
                          </a:solidFill>
                          <a:latin typeface="Consolas"/>
                          <a:cs typeface="Consolas"/>
                        </a:rPr>
                        <a:t>;</a:t>
                      </a:r>
                      <a:endParaRPr sz="1800">
                        <a:latin typeface="Consolas"/>
                        <a:cs typeface="Consolas"/>
                      </a:endParaRPr>
                    </a:p>
                  </a:txBody>
                  <a:tcPr marL="0" marR="0" marT="0" marB="0"/>
                </a:tc>
                <a:tc>
                  <a:txBody>
                    <a:bodyPr/>
                    <a:lstStyle/>
                    <a:p>
                      <a:pPr>
                        <a:lnSpc>
                          <a:spcPct val="100000"/>
                        </a:lnSpc>
                      </a:pPr>
                      <a:endParaRPr sz="1800">
                        <a:latin typeface="Times New Roman"/>
                        <a:cs typeface="Times New Roman"/>
                      </a:endParaRPr>
                    </a:p>
                    <a:p>
                      <a:pPr>
                        <a:lnSpc>
                          <a:spcPct val="100000"/>
                        </a:lnSpc>
                        <a:spcBef>
                          <a:spcPts val="48"/>
                        </a:spcBef>
                      </a:pPr>
                      <a:endParaRPr sz="2000">
                        <a:latin typeface="Times New Roman"/>
                        <a:cs typeface="Times New Roman"/>
                      </a:endParaRPr>
                    </a:p>
                    <a:p>
                      <a:pPr marL="70485">
                        <a:lnSpc>
                          <a:spcPct val="100000"/>
                        </a:lnSpc>
                      </a:pPr>
                      <a:r>
                        <a:rPr sz="1800" dirty="0">
                          <a:solidFill>
                            <a:srgbClr val="006600"/>
                          </a:solidFill>
                          <a:latin typeface="Consolas"/>
                          <a:cs typeface="Consolas"/>
                        </a:rPr>
                        <a:t>a -</a:t>
                      </a:r>
                      <a:r>
                        <a:rPr sz="1800" spc="-95" dirty="0">
                          <a:solidFill>
                            <a:srgbClr val="006600"/>
                          </a:solidFill>
                          <a:latin typeface="Consolas"/>
                          <a:cs typeface="Consolas"/>
                        </a:rPr>
                        <a:t> </a:t>
                      </a:r>
                      <a:r>
                        <a:rPr sz="1800" dirty="0">
                          <a:solidFill>
                            <a:srgbClr val="006600"/>
                          </a:solidFill>
                          <a:latin typeface="Consolas"/>
                          <a:cs typeface="Consolas"/>
                        </a:rPr>
                        <a:t>0</a:t>
                      </a:r>
                      <a:endParaRPr sz="1800">
                        <a:latin typeface="Consolas"/>
                        <a:cs typeface="Consolas"/>
                      </a:endParaRPr>
                    </a:p>
                  </a:txBody>
                  <a:tcPr marL="0" marR="0" marT="0" marB="0"/>
                </a:tc>
                <a:tc>
                  <a:txBody>
                    <a:bodyPr/>
                    <a:lstStyle/>
                    <a:p>
                      <a:endParaRPr sz="1800">
                        <a:latin typeface="Consolas"/>
                        <a:cs typeface="Consolas"/>
                      </a:endParaRPr>
                    </a:p>
                  </a:txBody>
                  <a:tcPr marL="0" marR="0" marT="0" marB="0"/>
                </a:tc>
              </a:tr>
              <a:tr h="314721">
                <a:tc>
                  <a:txBody>
                    <a:bodyPr/>
                    <a:lstStyle/>
                    <a:p>
                      <a:endParaRPr sz="1800" dirty="0">
                        <a:latin typeface="Consolas"/>
                        <a:cs typeface="Consolas"/>
                      </a:endParaRPr>
                    </a:p>
                  </a:txBody>
                  <a:tcPr marL="0" marR="0" marT="0" marB="0"/>
                </a:tc>
                <a:tc>
                  <a:txBody>
                    <a:bodyPr/>
                    <a:lstStyle/>
                    <a:p>
                      <a:pPr marL="106680">
                        <a:lnSpc>
                          <a:spcPts val="2175"/>
                        </a:lnSpc>
                      </a:pPr>
                      <a:r>
                        <a:rPr sz="1800" dirty="0">
                          <a:solidFill>
                            <a:srgbClr val="800000"/>
                          </a:solidFill>
                          <a:latin typeface="Consolas"/>
                          <a:cs typeface="Consolas"/>
                        </a:rPr>
                        <a:t>brge</a:t>
                      </a:r>
                      <a:endParaRPr sz="1800">
                        <a:latin typeface="Consolas"/>
                        <a:cs typeface="Consolas"/>
                      </a:endParaRPr>
                    </a:p>
                  </a:txBody>
                  <a:tcPr marL="0" marR="0" marT="0" marB="0"/>
                </a:tc>
                <a:tc>
                  <a:txBody>
                    <a:bodyPr/>
                    <a:lstStyle/>
                    <a:p>
                      <a:pPr marL="354965">
                        <a:lnSpc>
                          <a:spcPts val="2175"/>
                        </a:lnSpc>
                      </a:pPr>
                      <a:r>
                        <a:rPr sz="1800" dirty="0">
                          <a:solidFill>
                            <a:srgbClr val="800000"/>
                          </a:solidFill>
                          <a:latin typeface="Consolas"/>
                          <a:cs typeface="Consolas"/>
                        </a:rPr>
                        <a:t>ELSE</a:t>
                      </a:r>
                      <a:endParaRPr sz="1800">
                        <a:latin typeface="Consolas"/>
                        <a:cs typeface="Consolas"/>
                      </a:endParaRPr>
                    </a:p>
                  </a:txBody>
                  <a:tcPr marL="0" marR="0" marT="0" marB="0"/>
                </a:tc>
                <a:tc>
                  <a:txBody>
                    <a:bodyPr/>
                    <a:lstStyle/>
                    <a:p>
                      <a:pPr marR="61594" algn="r">
                        <a:lnSpc>
                          <a:spcPts val="2175"/>
                        </a:lnSpc>
                      </a:pPr>
                      <a:r>
                        <a:rPr sz="1800" dirty="0">
                          <a:solidFill>
                            <a:srgbClr val="006600"/>
                          </a:solidFill>
                          <a:latin typeface="Consolas"/>
                          <a:cs typeface="Consolas"/>
                        </a:rPr>
                        <a:t>;</a:t>
                      </a:r>
                      <a:endParaRPr sz="1800">
                        <a:latin typeface="Consolas"/>
                        <a:cs typeface="Consolas"/>
                      </a:endParaRPr>
                    </a:p>
                  </a:txBody>
                  <a:tcPr marL="0" marR="0" marT="0" marB="0"/>
                </a:tc>
                <a:tc>
                  <a:txBody>
                    <a:bodyPr/>
                    <a:lstStyle/>
                    <a:p>
                      <a:pPr marL="69215">
                        <a:lnSpc>
                          <a:spcPts val="2175"/>
                        </a:lnSpc>
                      </a:pPr>
                      <a:r>
                        <a:rPr sz="1800" dirty="0">
                          <a:solidFill>
                            <a:srgbClr val="006600"/>
                          </a:solidFill>
                          <a:latin typeface="Consolas"/>
                          <a:cs typeface="Consolas"/>
                        </a:rPr>
                        <a:t>if a</a:t>
                      </a:r>
                      <a:r>
                        <a:rPr sz="1800" spc="-95" dirty="0">
                          <a:solidFill>
                            <a:srgbClr val="006600"/>
                          </a:solidFill>
                          <a:latin typeface="Consolas"/>
                          <a:cs typeface="Consolas"/>
                        </a:rPr>
                        <a:t> </a:t>
                      </a:r>
                      <a:r>
                        <a:rPr sz="1800" dirty="0">
                          <a:solidFill>
                            <a:srgbClr val="006600"/>
                          </a:solidFill>
                          <a:latin typeface="Symbol"/>
                          <a:cs typeface="Symbol"/>
                        </a:rPr>
                        <a:t></a:t>
                      </a:r>
                      <a:endParaRPr sz="1800">
                        <a:latin typeface="Symbol"/>
                        <a:cs typeface="Symbol"/>
                      </a:endParaRPr>
                    </a:p>
                  </a:txBody>
                  <a:tcPr marL="0" marR="0" marT="0" marB="0"/>
                </a:tc>
                <a:tc>
                  <a:txBody>
                    <a:bodyPr/>
                    <a:lstStyle/>
                    <a:p>
                      <a:pPr marL="69215">
                        <a:lnSpc>
                          <a:spcPts val="2175"/>
                        </a:lnSpc>
                      </a:pPr>
                      <a:r>
                        <a:rPr sz="1800" dirty="0">
                          <a:solidFill>
                            <a:srgbClr val="006600"/>
                          </a:solidFill>
                          <a:latin typeface="Consolas"/>
                          <a:cs typeface="Consolas"/>
                        </a:rPr>
                        <a:t>0</a:t>
                      </a:r>
                      <a:endParaRPr sz="1800">
                        <a:latin typeface="Consolas"/>
                        <a:cs typeface="Consolas"/>
                      </a:endParaRPr>
                    </a:p>
                  </a:txBody>
                  <a:tcPr marL="0" marR="0" marT="0" marB="0"/>
                </a:tc>
              </a:tr>
              <a:tr h="303301">
                <a:tc>
                  <a:txBody>
                    <a:bodyPr/>
                    <a:lstStyle/>
                    <a:p>
                      <a:endParaRPr sz="1800" dirty="0">
                        <a:latin typeface="Consolas"/>
                        <a:cs typeface="Consolas"/>
                      </a:endParaRPr>
                    </a:p>
                  </a:txBody>
                  <a:tcPr marL="0" marR="0" marT="0" marB="0"/>
                </a:tc>
                <a:tc>
                  <a:txBody>
                    <a:bodyPr/>
                    <a:lstStyle/>
                    <a:p>
                      <a:pPr marL="106680">
                        <a:lnSpc>
                          <a:spcPts val="2075"/>
                        </a:lnSpc>
                      </a:pPr>
                      <a:r>
                        <a:rPr sz="1800" dirty="0">
                          <a:solidFill>
                            <a:srgbClr val="800000"/>
                          </a:solidFill>
                          <a:latin typeface="Consolas"/>
                          <a:cs typeface="Consolas"/>
                        </a:rPr>
                        <a:t>ldi</a:t>
                      </a:r>
                      <a:endParaRPr sz="1800">
                        <a:latin typeface="Consolas"/>
                        <a:cs typeface="Consolas"/>
                      </a:endParaRPr>
                    </a:p>
                  </a:txBody>
                  <a:tcPr marL="0" marR="0" marT="0" marB="0"/>
                </a:tc>
                <a:tc>
                  <a:txBody>
                    <a:bodyPr/>
                    <a:lstStyle/>
                    <a:p>
                      <a:pPr marL="354965">
                        <a:lnSpc>
                          <a:spcPts val="2075"/>
                        </a:lnSpc>
                      </a:pPr>
                      <a:r>
                        <a:rPr sz="1800" dirty="0">
                          <a:solidFill>
                            <a:srgbClr val="800000"/>
                          </a:solidFill>
                          <a:latin typeface="Consolas"/>
                          <a:cs typeface="Consolas"/>
                        </a:rPr>
                        <a:t>b,</a:t>
                      </a:r>
                      <a:r>
                        <a:rPr sz="1800" spc="-90" dirty="0">
                          <a:solidFill>
                            <a:srgbClr val="800000"/>
                          </a:solidFill>
                          <a:latin typeface="Consolas"/>
                          <a:cs typeface="Consolas"/>
                        </a:rPr>
                        <a:t> </a:t>
                      </a:r>
                      <a:r>
                        <a:rPr sz="1800" dirty="0">
                          <a:solidFill>
                            <a:srgbClr val="800000"/>
                          </a:solidFill>
                          <a:latin typeface="Consolas"/>
                          <a:cs typeface="Consolas"/>
                        </a:rPr>
                        <a:t>1</a:t>
                      </a:r>
                      <a:endParaRPr sz="1800">
                        <a:latin typeface="Consolas"/>
                        <a:cs typeface="Consolas"/>
                      </a:endParaRPr>
                    </a:p>
                  </a:txBody>
                  <a:tcPr marL="0" marR="0" marT="0" marB="0"/>
                </a:tc>
                <a:tc>
                  <a:txBody>
                    <a:bodyPr/>
                    <a:lstStyle/>
                    <a:p>
                      <a:pPr marR="61594" algn="r">
                        <a:lnSpc>
                          <a:spcPts val="2075"/>
                        </a:lnSpc>
                      </a:pPr>
                      <a:r>
                        <a:rPr sz="1800" dirty="0">
                          <a:solidFill>
                            <a:srgbClr val="006600"/>
                          </a:solidFill>
                          <a:latin typeface="Consolas"/>
                          <a:cs typeface="Consolas"/>
                        </a:rPr>
                        <a:t>;</a:t>
                      </a:r>
                      <a:endParaRPr sz="1800">
                        <a:latin typeface="Consolas"/>
                        <a:cs typeface="Consolas"/>
                      </a:endParaRPr>
                    </a:p>
                  </a:txBody>
                  <a:tcPr marL="0" marR="0" marT="0" marB="0"/>
                </a:tc>
                <a:tc>
                  <a:txBody>
                    <a:bodyPr/>
                    <a:lstStyle/>
                    <a:p>
                      <a:pPr marL="70485">
                        <a:lnSpc>
                          <a:spcPts val="2075"/>
                        </a:lnSpc>
                      </a:pPr>
                      <a:r>
                        <a:rPr sz="1800" dirty="0">
                          <a:solidFill>
                            <a:srgbClr val="006600"/>
                          </a:solidFill>
                          <a:latin typeface="Consolas"/>
                          <a:cs typeface="Consolas"/>
                        </a:rPr>
                        <a:t>b =</a:t>
                      </a:r>
                      <a:r>
                        <a:rPr sz="1800" spc="-95" dirty="0">
                          <a:solidFill>
                            <a:srgbClr val="006600"/>
                          </a:solidFill>
                          <a:latin typeface="Consolas"/>
                          <a:cs typeface="Consolas"/>
                        </a:rPr>
                        <a:t> </a:t>
                      </a:r>
                      <a:r>
                        <a:rPr sz="1800" dirty="0">
                          <a:solidFill>
                            <a:srgbClr val="006600"/>
                          </a:solidFill>
                          <a:latin typeface="Consolas"/>
                          <a:cs typeface="Consolas"/>
                        </a:rPr>
                        <a:t>1</a:t>
                      </a:r>
                      <a:endParaRPr sz="1800">
                        <a:latin typeface="Consolas"/>
                        <a:cs typeface="Consolas"/>
                      </a:endParaRPr>
                    </a:p>
                  </a:txBody>
                  <a:tcPr marL="0" marR="0" marT="0" marB="0"/>
                </a:tc>
                <a:tc>
                  <a:txBody>
                    <a:bodyPr/>
                    <a:lstStyle/>
                    <a:p>
                      <a:endParaRPr sz="1800">
                        <a:latin typeface="Consolas"/>
                        <a:cs typeface="Consolas"/>
                      </a:endParaRPr>
                    </a:p>
                  </a:txBody>
                  <a:tcPr marL="0" marR="0" marT="0" marB="0"/>
                </a:tc>
              </a:tr>
              <a:tr h="304977">
                <a:tc>
                  <a:txBody>
                    <a:bodyPr/>
                    <a:lstStyle/>
                    <a:p>
                      <a:endParaRPr sz="1800" dirty="0">
                        <a:latin typeface="Consolas"/>
                        <a:cs typeface="Consolas"/>
                      </a:endParaRPr>
                    </a:p>
                  </a:txBody>
                  <a:tcPr marL="0" marR="0" marT="0" marB="0"/>
                </a:tc>
                <a:tc>
                  <a:txBody>
                    <a:bodyPr/>
                    <a:lstStyle/>
                    <a:p>
                      <a:pPr marL="106680">
                        <a:lnSpc>
                          <a:spcPts val="2085"/>
                        </a:lnSpc>
                      </a:pPr>
                      <a:r>
                        <a:rPr sz="1800" dirty="0">
                          <a:solidFill>
                            <a:srgbClr val="800000"/>
                          </a:solidFill>
                          <a:latin typeface="Consolas"/>
                          <a:cs typeface="Consolas"/>
                        </a:rPr>
                        <a:t>rjmp</a:t>
                      </a:r>
                      <a:endParaRPr sz="1800" dirty="0">
                        <a:latin typeface="Consolas"/>
                        <a:cs typeface="Consolas"/>
                      </a:endParaRPr>
                    </a:p>
                  </a:txBody>
                  <a:tcPr marL="0" marR="0" marT="0" marB="0"/>
                </a:tc>
                <a:tc>
                  <a:txBody>
                    <a:bodyPr/>
                    <a:lstStyle/>
                    <a:p>
                      <a:pPr marL="354965">
                        <a:lnSpc>
                          <a:spcPts val="2085"/>
                        </a:lnSpc>
                      </a:pPr>
                      <a:r>
                        <a:rPr sz="1800" dirty="0">
                          <a:solidFill>
                            <a:srgbClr val="800000"/>
                          </a:solidFill>
                          <a:latin typeface="Consolas"/>
                          <a:cs typeface="Consolas"/>
                        </a:rPr>
                        <a:t>END</a:t>
                      </a:r>
                      <a:endParaRPr sz="1800" dirty="0">
                        <a:latin typeface="Consolas"/>
                        <a:cs typeface="Consolas"/>
                      </a:endParaRPr>
                    </a:p>
                  </a:txBody>
                  <a:tcPr marL="0" marR="0" marT="0" marB="0"/>
                </a:tc>
                <a:tc>
                  <a:txBody>
                    <a:bodyPr/>
                    <a:lstStyle/>
                    <a:p>
                      <a:pPr marR="61594" algn="r">
                        <a:lnSpc>
                          <a:spcPts val="2085"/>
                        </a:lnSpc>
                      </a:pPr>
                      <a:r>
                        <a:rPr sz="1800" dirty="0">
                          <a:solidFill>
                            <a:srgbClr val="006600"/>
                          </a:solidFill>
                          <a:latin typeface="Consolas"/>
                          <a:cs typeface="Consolas"/>
                        </a:rPr>
                        <a:t>;</a:t>
                      </a:r>
                      <a:endParaRPr sz="1800" dirty="0">
                        <a:latin typeface="Consolas"/>
                        <a:cs typeface="Consolas"/>
                      </a:endParaRPr>
                    </a:p>
                  </a:txBody>
                  <a:tcPr marL="0" marR="0" marT="0" marB="0"/>
                </a:tc>
                <a:tc>
                  <a:txBody>
                    <a:bodyPr/>
                    <a:lstStyle/>
                    <a:p>
                      <a:pPr marL="70485">
                        <a:lnSpc>
                          <a:spcPts val="2085"/>
                        </a:lnSpc>
                      </a:pPr>
                      <a:r>
                        <a:rPr sz="1800" dirty="0">
                          <a:solidFill>
                            <a:srgbClr val="006600"/>
                          </a:solidFill>
                          <a:latin typeface="Consolas"/>
                          <a:cs typeface="Consolas"/>
                        </a:rPr>
                        <a:t>end</a:t>
                      </a:r>
                      <a:r>
                        <a:rPr sz="1800" spc="-85" dirty="0">
                          <a:solidFill>
                            <a:srgbClr val="006600"/>
                          </a:solidFill>
                          <a:latin typeface="Consolas"/>
                          <a:cs typeface="Consolas"/>
                        </a:rPr>
                        <a:t> </a:t>
                      </a:r>
                      <a:r>
                        <a:rPr sz="1800" spc="-10" dirty="0">
                          <a:solidFill>
                            <a:srgbClr val="006600"/>
                          </a:solidFill>
                          <a:latin typeface="Consolas"/>
                          <a:cs typeface="Consolas"/>
                        </a:rPr>
                        <a:t>of</a:t>
                      </a:r>
                      <a:endParaRPr sz="1800" dirty="0">
                        <a:latin typeface="Consolas"/>
                        <a:cs typeface="Consolas"/>
                      </a:endParaRPr>
                    </a:p>
                  </a:txBody>
                  <a:tcPr marL="0" marR="0" marT="0" marB="0"/>
                </a:tc>
                <a:tc>
                  <a:txBody>
                    <a:bodyPr/>
                    <a:lstStyle/>
                    <a:p>
                      <a:pPr marL="69850">
                        <a:lnSpc>
                          <a:spcPts val="2085"/>
                        </a:lnSpc>
                      </a:pPr>
                      <a:r>
                        <a:rPr sz="1800" spc="-5" dirty="0">
                          <a:solidFill>
                            <a:srgbClr val="006600"/>
                          </a:solidFill>
                          <a:latin typeface="Consolas"/>
                          <a:cs typeface="Consolas"/>
                        </a:rPr>
                        <a:t>IF</a:t>
                      </a:r>
                      <a:r>
                        <a:rPr sz="1800" spc="-105" dirty="0">
                          <a:solidFill>
                            <a:srgbClr val="006600"/>
                          </a:solidFill>
                          <a:latin typeface="Consolas"/>
                          <a:cs typeface="Consolas"/>
                        </a:rPr>
                        <a:t> </a:t>
                      </a:r>
                      <a:r>
                        <a:rPr sz="1800" dirty="0">
                          <a:solidFill>
                            <a:srgbClr val="006600"/>
                          </a:solidFill>
                          <a:latin typeface="Consolas"/>
                          <a:cs typeface="Consolas"/>
                        </a:rPr>
                        <a:t>statement</a:t>
                      </a:r>
                      <a:endParaRPr sz="1800">
                        <a:latin typeface="Consolas"/>
                        <a:cs typeface="Consolas"/>
                      </a:endParaRPr>
                    </a:p>
                  </a:txBody>
                  <a:tcPr marL="0" marR="0" marT="0" marB="0"/>
                </a:tc>
              </a:tr>
              <a:tr h="304952">
                <a:tc>
                  <a:txBody>
                    <a:bodyPr/>
                    <a:lstStyle/>
                    <a:p>
                      <a:pPr marL="44450">
                        <a:lnSpc>
                          <a:spcPts val="2090"/>
                        </a:lnSpc>
                      </a:pPr>
                      <a:r>
                        <a:rPr sz="1800" dirty="0">
                          <a:solidFill>
                            <a:srgbClr val="800000"/>
                          </a:solidFill>
                          <a:latin typeface="Consolas"/>
                          <a:cs typeface="Consolas"/>
                        </a:rPr>
                        <a:t>ELSE:</a:t>
                      </a:r>
                      <a:endParaRPr sz="1800" dirty="0">
                        <a:latin typeface="Consolas"/>
                        <a:cs typeface="Consolas"/>
                      </a:endParaRPr>
                    </a:p>
                  </a:txBody>
                  <a:tcPr marL="0" marR="0" marT="0" marB="0"/>
                </a:tc>
                <a:tc>
                  <a:txBody>
                    <a:bodyPr/>
                    <a:lstStyle/>
                    <a:p>
                      <a:pPr marL="106680">
                        <a:lnSpc>
                          <a:spcPts val="2090"/>
                        </a:lnSpc>
                      </a:pPr>
                      <a:r>
                        <a:rPr sz="1800" dirty="0">
                          <a:solidFill>
                            <a:srgbClr val="800000"/>
                          </a:solidFill>
                          <a:latin typeface="Consolas"/>
                          <a:cs typeface="Consolas"/>
                        </a:rPr>
                        <a:t>ldi</a:t>
                      </a:r>
                      <a:endParaRPr sz="1800" dirty="0">
                        <a:latin typeface="Consolas"/>
                        <a:cs typeface="Consolas"/>
                      </a:endParaRPr>
                    </a:p>
                  </a:txBody>
                  <a:tcPr marL="0" marR="0" marT="0" marB="0"/>
                </a:tc>
                <a:tc>
                  <a:txBody>
                    <a:bodyPr/>
                    <a:lstStyle/>
                    <a:p>
                      <a:pPr marL="354965">
                        <a:lnSpc>
                          <a:spcPts val="2090"/>
                        </a:lnSpc>
                      </a:pPr>
                      <a:r>
                        <a:rPr sz="1800" dirty="0">
                          <a:solidFill>
                            <a:srgbClr val="800000"/>
                          </a:solidFill>
                          <a:latin typeface="Consolas"/>
                          <a:cs typeface="Consolas"/>
                        </a:rPr>
                        <a:t>b,</a:t>
                      </a:r>
                      <a:r>
                        <a:rPr sz="1800" spc="-90" dirty="0">
                          <a:solidFill>
                            <a:srgbClr val="800000"/>
                          </a:solidFill>
                          <a:latin typeface="Consolas"/>
                          <a:cs typeface="Consolas"/>
                        </a:rPr>
                        <a:t> </a:t>
                      </a:r>
                      <a:r>
                        <a:rPr lang="en-US" sz="1800" spc="-5" dirty="0" smtClean="0">
                          <a:solidFill>
                            <a:srgbClr val="800000"/>
                          </a:solidFill>
                          <a:latin typeface="Consolas"/>
                          <a:cs typeface="Consolas"/>
                        </a:rPr>
                        <a:t>3</a:t>
                      </a:r>
                      <a:endParaRPr sz="1800" dirty="0">
                        <a:latin typeface="Consolas"/>
                        <a:cs typeface="Consolas"/>
                      </a:endParaRPr>
                    </a:p>
                  </a:txBody>
                  <a:tcPr marL="0" marR="0" marT="0" marB="0"/>
                </a:tc>
                <a:tc>
                  <a:txBody>
                    <a:bodyPr/>
                    <a:lstStyle/>
                    <a:p>
                      <a:pPr marR="61594" algn="r">
                        <a:lnSpc>
                          <a:spcPts val="2090"/>
                        </a:lnSpc>
                      </a:pPr>
                      <a:r>
                        <a:rPr sz="1800" dirty="0">
                          <a:solidFill>
                            <a:srgbClr val="006600"/>
                          </a:solidFill>
                          <a:latin typeface="Consolas"/>
                          <a:cs typeface="Consolas"/>
                        </a:rPr>
                        <a:t>;</a:t>
                      </a:r>
                      <a:endParaRPr sz="1800">
                        <a:latin typeface="Consolas"/>
                        <a:cs typeface="Consolas"/>
                      </a:endParaRPr>
                    </a:p>
                  </a:txBody>
                  <a:tcPr marL="0" marR="0" marT="0" marB="0"/>
                </a:tc>
                <a:tc>
                  <a:txBody>
                    <a:bodyPr/>
                    <a:lstStyle/>
                    <a:p>
                      <a:pPr marL="70485">
                        <a:lnSpc>
                          <a:spcPts val="2090"/>
                        </a:lnSpc>
                      </a:pPr>
                      <a:r>
                        <a:rPr sz="1800" dirty="0">
                          <a:solidFill>
                            <a:srgbClr val="006600"/>
                          </a:solidFill>
                          <a:latin typeface="Consolas"/>
                          <a:cs typeface="Consolas"/>
                        </a:rPr>
                        <a:t>b =</a:t>
                      </a:r>
                      <a:r>
                        <a:rPr sz="1800" spc="-95" dirty="0">
                          <a:solidFill>
                            <a:srgbClr val="006600"/>
                          </a:solidFill>
                          <a:latin typeface="Consolas"/>
                          <a:cs typeface="Consolas"/>
                        </a:rPr>
                        <a:t> </a:t>
                      </a:r>
                      <a:r>
                        <a:rPr lang="en-US" sz="1800" spc="-5" dirty="0" smtClean="0">
                          <a:solidFill>
                            <a:srgbClr val="006600"/>
                          </a:solidFill>
                          <a:latin typeface="Consolas"/>
                          <a:cs typeface="Consolas"/>
                        </a:rPr>
                        <a:t>3</a:t>
                      </a:r>
                      <a:endParaRPr sz="1800" dirty="0">
                        <a:latin typeface="Consolas"/>
                        <a:cs typeface="Consolas"/>
                      </a:endParaRPr>
                    </a:p>
                  </a:txBody>
                  <a:tcPr marL="0" marR="0" marT="0" marB="0"/>
                </a:tc>
                <a:tc>
                  <a:txBody>
                    <a:bodyPr/>
                    <a:lstStyle/>
                    <a:p>
                      <a:endParaRPr sz="1800" dirty="0">
                        <a:latin typeface="Consolas"/>
                        <a:cs typeface="Consolas"/>
                      </a:endParaRPr>
                    </a:p>
                  </a:txBody>
                  <a:tcPr marL="0" marR="0" marT="0" marB="0"/>
                </a:tc>
              </a:tr>
              <a:tr h="348554">
                <a:tc>
                  <a:txBody>
                    <a:bodyPr/>
                    <a:lstStyle/>
                    <a:p>
                      <a:pPr marL="44450">
                        <a:lnSpc>
                          <a:spcPts val="2085"/>
                        </a:lnSpc>
                      </a:pPr>
                      <a:r>
                        <a:rPr sz="1800" dirty="0">
                          <a:solidFill>
                            <a:srgbClr val="800000"/>
                          </a:solidFill>
                          <a:latin typeface="Consolas"/>
                          <a:cs typeface="Consolas"/>
                        </a:rPr>
                        <a:t>END:</a:t>
                      </a:r>
                      <a:endParaRPr sz="1800">
                        <a:latin typeface="Consolas"/>
                        <a:cs typeface="Consolas"/>
                      </a:endParaRPr>
                    </a:p>
                  </a:txBody>
                  <a:tcPr marL="0" marR="0" marT="0" marB="0"/>
                </a:tc>
                <a:tc>
                  <a:txBody>
                    <a:bodyPr/>
                    <a:lstStyle/>
                    <a:p>
                      <a:pPr marL="106680">
                        <a:lnSpc>
                          <a:spcPts val="2085"/>
                        </a:lnSpc>
                      </a:pPr>
                      <a:r>
                        <a:rPr sz="1800" dirty="0">
                          <a:solidFill>
                            <a:srgbClr val="800000"/>
                          </a:solidFill>
                          <a:latin typeface="Consolas"/>
                          <a:cs typeface="Consolas"/>
                        </a:rPr>
                        <a:t>…</a:t>
                      </a:r>
                      <a:endParaRPr sz="1800">
                        <a:latin typeface="Consolas"/>
                        <a:cs typeface="Consolas"/>
                      </a:endParaRPr>
                    </a:p>
                  </a:txBody>
                  <a:tcPr marL="0" marR="0" marT="0" marB="0"/>
                </a:tc>
                <a:tc>
                  <a:txBody>
                    <a:bodyPr/>
                    <a:lstStyle/>
                    <a:p>
                      <a:endParaRPr sz="1800" dirty="0">
                        <a:latin typeface="Consolas"/>
                        <a:cs typeface="Consolas"/>
                      </a:endParaRPr>
                    </a:p>
                  </a:txBody>
                  <a:tcPr marL="0" marR="0" marT="0" marB="0"/>
                </a:tc>
                <a:tc>
                  <a:txBody>
                    <a:bodyPr/>
                    <a:lstStyle/>
                    <a:p>
                      <a:endParaRPr sz="1800">
                        <a:latin typeface="Consolas"/>
                        <a:cs typeface="Consolas"/>
                      </a:endParaRPr>
                    </a:p>
                  </a:txBody>
                  <a:tcPr marL="0" marR="0" marT="0" marB="0"/>
                </a:tc>
                <a:tc>
                  <a:txBody>
                    <a:bodyPr/>
                    <a:lstStyle/>
                    <a:p>
                      <a:endParaRPr sz="1800">
                        <a:latin typeface="Consolas"/>
                        <a:cs typeface="Consolas"/>
                      </a:endParaRPr>
                    </a:p>
                  </a:txBody>
                  <a:tcPr marL="0" marR="0" marT="0" marB="0"/>
                </a:tc>
                <a:tc>
                  <a:txBody>
                    <a:bodyPr/>
                    <a:lstStyle/>
                    <a:p>
                      <a:pPr marR="14604" algn="r">
                        <a:lnSpc>
                          <a:spcPct val="100000"/>
                        </a:lnSpc>
                        <a:spcBef>
                          <a:spcPts val="195"/>
                        </a:spcBef>
                      </a:pPr>
                      <a:r>
                        <a:rPr sz="1200" spc="-5" dirty="0">
                          <a:latin typeface="Arial"/>
                          <a:cs typeface="Arial"/>
                        </a:rPr>
                        <a:t>61</a:t>
                      </a:r>
                      <a:endParaRPr sz="1200" dirty="0">
                        <a:latin typeface="Arial"/>
                        <a:cs typeface="Arial"/>
                      </a:endParaRPr>
                    </a:p>
                  </a:txBody>
                  <a:tcPr marL="0" marR="0" marT="0" marB="0"/>
                </a:tc>
              </a:tr>
            </a:tbl>
          </a:graphicData>
        </a:graphic>
      </p:graphicFrame>
      <p:sp>
        <p:nvSpPr>
          <p:cNvPr id="7" name="object 7"/>
          <p:cNvSpPr txBox="1"/>
          <p:nvPr/>
        </p:nvSpPr>
        <p:spPr>
          <a:xfrm>
            <a:off x="3214751" y="1946275"/>
            <a:ext cx="2095500" cy="1258037"/>
          </a:xfrm>
          <a:prstGeom prst="rect">
            <a:avLst/>
          </a:prstGeom>
          <a:ln w="9525">
            <a:solidFill>
              <a:srgbClr val="000000"/>
            </a:solidFill>
          </a:ln>
        </p:spPr>
        <p:txBody>
          <a:bodyPr vert="horz" wrap="square" lIns="0" tIns="26670" rIns="0" bIns="0" rtlCol="0">
            <a:spAutoFit/>
          </a:bodyPr>
          <a:lstStyle/>
          <a:p>
            <a:pPr marL="86995">
              <a:lnSpc>
                <a:spcPct val="100000"/>
              </a:lnSpc>
              <a:spcBef>
                <a:spcPts val="210"/>
              </a:spcBef>
            </a:pPr>
            <a:r>
              <a:rPr sz="2000" dirty="0">
                <a:solidFill>
                  <a:srgbClr val="800000"/>
                </a:solidFill>
                <a:latin typeface="Consolas"/>
                <a:cs typeface="Consolas"/>
              </a:rPr>
              <a:t>if (a &lt;</a:t>
            </a:r>
            <a:r>
              <a:rPr sz="2000" spc="-95" dirty="0">
                <a:solidFill>
                  <a:srgbClr val="800000"/>
                </a:solidFill>
                <a:latin typeface="Consolas"/>
                <a:cs typeface="Consolas"/>
              </a:rPr>
              <a:t> </a:t>
            </a:r>
            <a:r>
              <a:rPr sz="2000" dirty="0">
                <a:solidFill>
                  <a:srgbClr val="800000"/>
                </a:solidFill>
                <a:latin typeface="Consolas"/>
                <a:cs typeface="Consolas"/>
              </a:rPr>
              <a:t>0)</a:t>
            </a:r>
            <a:endParaRPr sz="2000" dirty="0">
              <a:latin typeface="Consolas"/>
              <a:cs typeface="Consolas"/>
            </a:endParaRPr>
          </a:p>
          <a:p>
            <a:pPr marL="1001394">
              <a:lnSpc>
                <a:spcPct val="100000"/>
              </a:lnSpc>
            </a:pPr>
            <a:r>
              <a:rPr sz="2000" dirty="0">
                <a:solidFill>
                  <a:srgbClr val="800000"/>
                </a:solidFill>
                <a:latin typeface="Consolas"/>
                <a:cs typeface="Consolas"/>
              </a:rPr>
              <a:t>b =</a:t>
            </a:r>
            <a:r>
              <a:rPr sz="2000" spc="-95" dirty="0">
                <a:solidFill>
                  <a:srgbClr val="800000"/>
                </a:solidFill>
                <a:latin typeface="Consolas"/>
                <a:cs typeface="Consolas"/>
              </a:rPr>
              <a:t> </a:t>
            </a:r>
            <a:r>
              <a:rPr sz="2000" dirty="0">
                <a:solidFill>
                  <a:srgbClr val="800000"/>
                </a:solidFill>
                <a:latin typeface="Consolas"/>
                <a:cs typeface="Consolas"/>
              </a:rPr>
              <a:t>1;</a:t>
            </a:r>
            <a:endParaRPr sz="2000" dirty="0">
              <a:latin typeface="Consolas"/>
              <a:cs typeface="Consolas"/>
            </a:endParaRPr>
          </a:p>
          <a:p>
            <a:pPr marL="86995">
              <a:lnSpc>
                <a:spcPct val="100000"/>
              </a:lnSpc>
            </a:pPr>
            <a:r>
              <a:rPr sz="2000" dirty="0">
                <a:solidFill>
                  <a:srgbClr val="800000"/>
                </a:solidFill>
                <a:latin typeface="Consolas"/>
                <a:cs typeface="Consolas"/>
              </a:rPr>
              <a:t>else</a:t>
            </a:r>
            <a:endParaRPr sz="2000" dirty="0">
              <a:latin typeface="Consolas"/>
              <a:cs typeface="Consolas"/>
            </a:endParaRPr>
          </a:p>
          <a:p>
            <a:pPr marL="1001394">
              <a:lnSpc>
                <a:spcPct val="100000"/>
              </a:lnSpc>
            </a:pPr>
            <a:r>
              <a:rPr sz="2000" dirty="0">
                <a:solidFill>
                  <a:srgbClr val="800000"/>
                </a:solidFill>
                <a:latin typeface="Consolas"/>
                <a:cs typeface="Consolas"/>
              </a:rPr>
              <a:t>b =</a:t>
            </a:r>
            <a:r>
              <a:rPr sz="2000" spc="-95" dirty="0">
                <a:solidFill>
                  <a:srgbClr val="800000"/>
                </a:solidFill>
                <a:latin typeface="Consolas"/>
                <a:cs typeface="Consolas"/>
              </a:rPr>
              <a:t> </a:t>
            </a:r>
            <a:r>
              <a:rPr lang="en-US" sz="2000" dirty="0">
                <a:solidFill>
                  <a:srgbClr val="800000"/>
                </a:solidFill>
                <a:latin typeface="Consolas"/>
                <a:cs typeface="Consolas"/>
              </a:rPr>
              <a:t>3</a:t>
            </a:r>
            <a:r>
              <a:rPr sz="2000" dirty="0" smtClean="0">
                <a:solidFill>
                  <a:srgbClr val="800000"/>
                </a:solidFill>
                <a:latin typeface="Consolas"/>
                <a:cs typeface="Consolas"/>
              </a:rPr>
              <a:t>;</a:t>
            </a:r>
            <a:endParaRPr sz="2000" dirty="0">
              <a:latin typeface="Consolas"/>
              <a:cs typeface="Consolas"/>
            </a:endParaRPr>
          </a:p>
        </p:txBody>
      </p:sp>
    </p:spTree>
    <p:extLst>
      <p:ext uri="{BB962C8B-B14F-4D97-AF65-F5344CB8AC3E}">
        <p14:creationId xmlns:p14="http://schemas.microsoft.com/office/powerpoint/2010/main" val="1610054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a:t>
            </a:r>
            <a:endParaRPr lang="en-US" dirty="0"/>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6F69B36C-C41C-D940-B3FE-1835E081FFB0}" type="slidenum">
              <a:rPr lang="en-US" smtClean="0"/>
              <a:t>27</a:t>
            </a:fld>
            <a:endParaRPr lang="en-US"/>
          </a:p>
        </p:txBody>
      </p:sp>
    </p:spTree>
    <p:extLst>
      <p:ext uri="{BB962C8B-B14F-4D97-AF65-F5344CB8AC3E}">
        <p14:creationId xmlns:p14="http://schemas.microsoft.com/office/powerpoint/2010/main" val="1045555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94741" rIns="0" bIns="0" rtlCol="0">
            <a:spAutoFit/>
          </a:bodyPr>
          <a:lstStyle/>
          <a:p>
            <a:pPr marL="12700">
              <a:lnSpc>
                <a:spcPct val="100000"/>
              </a:lnSpc>
            </a:pPr>
            <a:r>
              <a:rPr spc="-5" dirty="0"/>
              <a:t>AVR Registers</a:t>
            </a:r>
            <a:r>
              <a:rPr spc="-20" dirty="0"/>
              <a:t> </a:t>
            </a:r>
            <a:r>
              <a:rPr dirty="0"/>
              <a:t>(cont.)</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355600" indent="-342900">
              <a:lnSpc>
                <a:spcPct val="100000"/>
              </a:lnSpc>
              <a:buClr>
                <a:srgbClr val="330066"/>
              </a:buClr>
              <a:buSzPct val="70000"/>
              <a:buFont typeface="Wingdings"/>
              <a:buChar char=""/>
              <a:tabLst>
                <a:tab pos="355600" algn="l"/>
              </a:tabLst>
            </a:pPr>
            <a:r>
              <a:rPr spc="-5" dirty="0"/>
              <a:t>General purpose</a:t>
            </a:r>
            <a:r>
              <a:rPr spc="-40" dirty="0"/>
              <a:t> </a:t>
            </a:r>
            <a:r>
              <a:rPr spc="-5" dirty="0"/>
              <a:t>registers</a:t>
            </a:r>
          </a:p>
          <a:p>
            <a:pPr marL="704850" lvl="1" indent="-347980">
              <a:lnSpc>
                <a:spcPct val="100000"/>
              </a:lnSpc>
              <a:spcBef>
                <a:spcPts val="640"/>
              </a:spcBef>
              <a:buClr>
                <a:srgbClr val="669999"/>
              </a:buClr>
              <a:buSzPct val="69230"/>
              <a:buFont typeface="Wingdings"/>
              <a:buChar char=""/>
              <a:tabLst>
                <a:tab pos="705485" algn="l"/>
              </a:tabLst>
            </a:pPr>
            <a:r>
              <a:rPr sz="2600" dirty="0">
                <a:latin typeface="Arial"/>
                <a:cs typeface="Arial"/>
              </a:rPr>
              <a:t>The following register pairs can work as</a:t>
            </a:r>
            <a:r>
              <a:rPr sz="2600" spc="-70" dirty="0">
                <a:latin typeface="Arial"/>
                <a:cs typeface="Arial"/>
              </a:rPr>
              <a:t> </a:t>
            </a:r>
            <a:r>
              <a:rPr sz="2600" dirty="0">
                <a:latin typeface="Arial"/>
                <a:cs typeface="Arial"/>
              </a:rPr>
              <a:t>address</a:t>
            </a:r>
            <a:endParaRPr sz="2600">
              <a:latin typeface="Arial"/>
              <a:cs typeface="Arial"/>
            </a:endParaRPr>
          </a:p>
          <a:p>
            <a:pPr marL="704850">
              <a:lnSpc>
                <a:spcPct val="100000"/>
              </a:lnSpc>
            </a:pPr>
            <a:r>
              <a:rPr sz="2600" dirty="0"/>
              <a:t>indexes</a:t>
            </a:r>
            <a:endParaRPr sz="2600"/>
          </a:p>
          <a:p>
            <a:pPr marL="706120">
              <a:lnSpc>
                <a:spcPct val="100000"/>
              </a:lnSpc>
              <a:spcBef>
                <a:spcPts val="550"/>
              </a:spcBef>
              <a:tabLst>
                <a:tab pos="1000125" algn="l"/>
              </a:tabLst>
            </a:pPr>
            <a:r>
              <a:rPr sz="1600" spc="5" dirty="0">
                <a:solidFill>
                  <a:srgbClr val="CCCC00"/>
                </a:solidFill>
                <a:latin typeface="Wingdings"/>
                <a:cs typeface="Wingdings"/>
              </a:rPr>
              <a:t></a:t>
            </a:r>
            <a:r>
              <a:rPr sz="1600" spc="5" dirty="0">
                <a:solidFill>
                  <a:srgbClr val="CCCC00"/>
                </a:solidFill>
                <a:latin typeface="Times New Roman"/>
                <a:cs typeface="Times New Roman"/>
              </a:rPr>
              <a:t>	</a:t>
            </a:r>
            <a:r>
              <a:rPr sz="2300" spc="-10" dirty="0"/>
              <a:t>X,</a:t>
            </a:r>
            <a:r>
              <a:rPr sz="2300" spc="-75" dirty="0"/>
              <a:t> </a:t>
            </a:r>
            <a:r>
              <a:rPr sz="2300" dirty="0"/>
              <a:t>r26:r27</a:t>
            </a:r>
            <a:endParaRPr sz="2300">
              <a:latin typeface="Times New Roman"/>
              <a:cs typeface="Times New Roman"/>
            </a:endParaRPr>
          </a:p>
          <a:p>
            <a:pPr marL="706120">
              <a:lnSpc>
                <a:spcPct val="100000"/>
              </a:lnSpc>
              <a:spcBef>
                <a:spcPts val="550"/>
              </a:spcBef>
              <a:tabLst>
                <a:tab pos="1000125" algn="l"/>
              </a:tabLst>
            </a:pPr>
            <a:r>
              <a:rPr sz="1600" spc="5" dirty="0">
                <a:solidFill>
                  <a:srgbClr val="CCCC00"/>
                </a:solidFill>
                <a:latin typeface="Wingdings"/>
                <a:cs typeface="Wingdings"/>
              </a:rPr>
              <a:t></a:t>
            </a:r>
            <a:r>
              <a:rPr sz="1600" spc="5" dirty="0">
                <a:solidFill>
                  <a:srgbClr val="CCCC00"/>
                </a:solidFill>
                <a:latin typeface="Times New Roman"/>
                <a:cs typeface="Times New Roman"/>
              </a:rPr>
              <a:t>	</a:t>
            </a:r>
            <a:r>
              <a:rPr sz="2300" dirty="0"/>
              <a:t>Y,</a:t>
            </a:r>
            <a:r>
              <a:rPr sz="2300" spc="-95" dirty="0"/>
              <a:t> </a:t>
            </a:r>
            <a:r>
              <a:rPr sz="2300" dirty="0"/>
              <a:t>r28:r29</a:t>
            </a:r>
            <a:endParaRPr sz="2300">
              <a:latin typeface="Times New Roman"/>
              <a:cs typeface="Times New Roman"/>
            </a:endParaRPr>
          </a:p>
          <a:p>
            <a:pPr marL="706120">
              <a:lnSpc>
                <a:spcPct val="100000"/>
              </a:lnSpc>
              <a:spcBef>
                <a:spcPts val="550"/>
              </a:spcBef>
              <a:tabLst>
                <a:tab pos="1000125" algn="l"/>
              </a:tabLst>
            </a:pPr>
            <a:r>
              <a:rPr sz="1600" spc="5" dirty="0">
                <a:solidFill>
                  <a:srgbClr val="CCCC00"/>
                </a:solidFill>
                <a:latin typeface="Wingdings"/>
                <a:cs typeface="Wingdings"/>
              </a:rPr>
              <a:t></a:t>
            </a:r>
            <a:r>
              <a:rPr sz="1600" spc="5" dirty="0">
                <a:solidFill>
                  <a:srgbClr val="CCCC00"/>
                </a:solidFill>
                <a:latin typeface="Times New Roman"/>
                <a:cs typeface="Times New Roman"/>
              </a:rPr>
              <a:t>	</a:t>
            </a:r>
            <a:r>
              <a:rPr sz="2300" dirty="0"/>
              <a:t>Z,</a:t>
            </a:r>
            <a:r>
              <a:rPr sz="2300" spc="-95" dirty="0"/>
              <a:t> </a:t>
            </a:r>
            <a:r>
              <a:rPr sz="2300" dirty="0"/>
              <a:t>r30:r31</a:t>
            </a:r>
            <a:endParaRPr sz="2300">
              <a:latin typeface="Times New Roman"/>
              <a:cs typeface="Times New Roman"/>
            </a:endParaRPr>
          </a:p>
          <a:p>
            <a:pPr marL="704850" lvl="1" indent="-347980">
              <a:lnSpc>
                <a:spcPct val="100000"/>
              </a:lnSpc>
              <a:spcBef>
                <a:spcPts val="625"/>
              </a:spcBef>
              <a:buClr>
                <a:srgbClr val="669999"/>
              </a:buClr>
              <a:buSzPct val="69230"/>
              <a:buFont typeface="Wingdings"/>
              <a:buChar char=""/>
              <a:tabLst>
                <a:tab pos="705485" algn="l"/>
              </a:tabLst>
            </a:pPr>
            <a:r>
              <a:rPr sz="2600" dirty="0">
                <a:latin typeface="Arial"/>
                <a:cs typeface="Arial"/>
              </a:rPr>
              <a:t>The following registers can be applied for</a:t>
            </a:r>
            <a:r>
              <a:rPr sz="2600" spc="-20" dirty="0">
                <a:latin typeface="Arial"/>
                <a:cs typeface="Arial"/>
              </a:rPr>
              <a:t> </a:t>
            </a:r>
            <a:r>
              <a:rPr sz="2600" dirty="0">
                <a:latin typeface="Arial"/>
                <a:cs typeface="Arial"/>
              </a:rPr>
              <a:t>specific</a:t>
            </a:r>
            <a:endParaRPr sz="2600">
              <a:latin typeface="Arial"/>
              <a:cs typeface="Arial"/>
            </a:endParaRPr>
          </a:p>
          <a:p>
            <a:pPr marL="704850">
              <a:lnSpc>
                <a:spcPct val="100000"/>
              </a:lnSpc>
            </a:pPr>
            <a:r>
              <a:rPr sz="2600" dirty="0"/>
              <a:t>use</a:t>
            </a:r>
            <a:endParaRPr sz="2600"/>
          </a:p>
          <a:p>
            <a:pPr marL="1000125" lvl="2" indent="-294005">
              <a:lnSpc>
                <a:spcPct val="100000"/>
              </a:lnSpc>
              <a:spcBef>
                <a:spcPts val="550"/>
              </a:spcBef>
              <a:buClr>
                <a:srgbClr val="CCCC00"/>
              </a:buClr>
              <a:buSzPct val="69565"/>
              <a:buFont typeface="Wingdings"/>
              <a:buChar char=""/>
              <a:tabLst>
                <a:tab pos="1000760" algn="l"/>
              </a:tabLst>
            </a:pPr>
            <a:r>
              <a:rPr sz="2300" dirty="0">
                <a:latin typeface="Arial"/>
                <a:cs typeface="Arial"/>
              </a:rPr>
              <a:t>r1:r0 store the result of multiplication</a:t>
            </a:r>
            <a:r>
              <a:rPr sz="2300" spc="-204" dirty="0">
                <a:latin typeface="Arial"/>
                <a:cs typeface="Arial"/>
              </a:rPr>
              <a:t> </a:t>
            </a:r>
            <a:r>
              <a:rPr sz="2300" dirty="0">
                <a:latin typeface="Arial"/>
                <a:cs typeface="Arial"/>
              </a:rPr>
              <a:t>instruction</a:t>
            </a:r>
            <a:endParaRPr sz="2300">
              <a:latin typeface="Arial"/>
              <a:cs typeface="Arial"/>
            </a:endParaRPr>
          </a:p>
          <a:p>
            <a:pPr marL="1000125" lvl="2" indent="-294005">
              <a:lnSpc>
                <a:spcPct val="100000"/>
              </a:lnSpc>
              <a:spcBef>
                <a:spcPts val="550"/>
              </a:spcBef>
              <a:buClr>
                <a:srgbClr val="CCCC00"/>
              </a:buClr>
              <a:buSzPct val="69565"/>
              <a:buFont typeface="Wingdings"/>
              <a:buChar char=""/>
              <a:tabLst>
                <a:tab pos="1000760" algn="l"/>
              </a:tabLst>
            </a:pPr>
            <a:r>
              <a:rPr sz="2300" dirty="0">
                <a:latin typeface="Arial"/>
                <a:cs typeface="Arial"/>
              </a:rPr>
              <a:t>r0 stores the data loaded from the program</a:t>
            </a:r>
            <a:r>
              <a:rPr sz="2300" spc="-250" dirty="0">
                <a:latin typeface="Arial"/>
                <a:cs typeface="Arial"/>
              </a:rPr>
              <a:t> </a:t>
            </a:r>
            <a:r>
              <a:rPr sz="2300" dirty="0">
                <a:latin typeface="Arial"/>
                <a:cs typeface="Arial"/>
              </a:rPr>
              <a:t>memory</a:t>
            </a:r>
            <a:endParaRPr sz="230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28</a:t>
            </a:fld>
            <a:endParaRPr dirty="0"/>
          </a:p>
        </p:txBody>
      </p:sp>
    </p:spTree>
    <p:extLst>
      <p:ext uri="{BB962C8B-B14F-4D97-AF65-F5344CB8AC3E}">
        <p14:creationId xmlns:p14="http://schemas.microsoft.com/office/powerpoint/2010/main" val="1899676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89205"/>
            <a:ext cx="8551817" cy="1216102"/>
          </a:xfrm>
          <a:prstGeom prst="rect">
            <a:avLst/>
          </a:prstGeom>
        </p:spPr>
        <p:txBody>
          <a:bodyPr vert="horz" wrap="square" lIns="0" tIns="594741" rIns="0" bIns="0" rtlCol="0">
            <a:spAutoFit/>
          </a:bodyPr>
          <a:lstStyle/>
          <a:p>
            <a:pPr marL="12700">
              <a:lnSpc>
                <a:spcPct val="100000"/>
              </a:lnSpc>
            </a:pPr>
            <a:r>
              <a:rPr lang="en-US" spc="-5" dirty="0" smtClean="0"/>
              <a:t>OUT</a:t>
            </a:r>
            <a:endParaRPr spc="-5" dirty="0"/>
          </a:p>
        </p:txBody>
      </p:sp>
      <p:sp>
        <p:nvSpPr>
          <p:cNvPr id="12" name="Rectangle 11"/>
          <p:cNvSpPr/>
          <p:nvPr/>
        </p:nvSpPr>
        <p:spPr>
          <a:xfrm>
            <a:off x="660938" y="1447800"/>
            <a:ext cx="7735038" cy="646331"/>
          </a:xfrm>
          <a:prstGeom prst="rect">
            <a:avLst/>
          </a:prstGeom>
        </p:spPr>
        <p:txBody>
          <a:bodyPr wrap="square">
            <a:spAutoFit/>
          </a:bodyPr>
          <a:lstStyle/>
          <a:p>
            <a:r>
              <a:rPr lang="en-US">
                <a:latin typeface="Helvetica" charset="0"/>
              </a:rPr>
              <a:t>Stores data from register Rr in the Register File to I/O Space (Ports, Timers, Configuration Registers etc.). </a:t>
            </a:r>
            <a:endParaRPr lang="en-US"/>
          </a:p>
        </p:txBody>
      </p:sp>
      <p:sp>
        <p:nvSpPr>
          <p:cNvPr id="13" name="Rectangle 12"/>
          <p:cNvSpPr/>
          <p:nvPr/>
        </p:nvSpPr>
        <p:spPr>
          <a:xfrm>
            <a:off x="533400" y="2474893"/>
            <a:ext cx="7696200" cy="1415772"/>
          </a:xfrm>
          <a:prstGeom prst="rect">
            <a:avLst/>
          </a:prstGeom>
        </p:spPr>
        <p:txBody>
          <a:bodyPr wrap="square">
            <a:spAutoFit/>
          </a:bodyPr>
          <a:lstStyle/>
          <a:p>
            <a:r>
              <a:rPr lang="en-US" sz="1600" b="1" dirty="0">
                <a:latin typeface="Helvetica" charset="0"/>
              </a:rPr>
              <a:t>Operation: </a:t>
            </a:r>
            <a:endParaRPr lang="en-US" dirty="0"/>
          </a:p>
          <a:p>
            <a:pPr marL="400050" indent="-400050">
              <a:buAutoNum type="romanLcParenBoth"/>
            </a:pPr>
            <a:r>
              <a:rPr lang="en-US" dirty="0" smtClean="0">
                <a:latin typeface="Helvetica" charset="0"/>
              </a:rPr>
              <a:t>I/O(A</a:t>
            </a:r>
            <a:r>
              <a:rPr lang="en-US" dirty="0">
                <a:latin typeface="Helvetica" charset="0"/>
              </a:rPr>
              <a:t>) </a:t>
            </a:r>
            <a:r>
              <a:rPr lang="en-US" dirty="0">
                <a:latin typeface="SymbolMT" charset="0"/>
              </a:rPr>
              <a:t>← </a:t>
            </a:r>
            <a:r>
              <a:rPr lang="en-US" dirty="0">
                <a:latin typeface="Helvetica" charset="0"/>
              </a:rPr>
              <a:t>Rr</a:t>
            </a:r>
            <a:br>
              <a:rPr lang="en-US" dirty="0">
                <a:latin typeface="Helvetica" charset="0"/>
              </a:rPr>
            </a:br>
            <a:endParaRPr lang="en-US" dirty="0" smtClean="0">
              <a:latin typeface="Helvetica" charset="0"/>
            </a:endParaRPr>
          </a:p>
          <a:p>
            <a:pPr marL="400050" indent="-400050">
              <a:buAutoNum type="romanLcParenBoth"/>
            </a:pPr>
            <a:r>
              <a:rPr lang="en-US" sz="1600" b="1" dirty="0" smtClean="0">
                <a:latin typeface="Helvetica" charset="0"/>
              </a:rPr>
              <a:t>Program </a:t>
            </a:r>
            <a:r>
              <a:rPr lang="en-US" sz="1600" b="1" dirty="0">
                <a:latin typeface="Helvetica" charset="0"/>
              </a:rPr>
              <a:t>Counter: </a:t>
            </a:r>
            <a:endParaRPr lang="en-US" dirty="0"/>
          </a:p>
          <a:p>
            <a:r>
              <a:rPr lang="en-US" dirty="0">
                <a:latin typeface="Helvetica" charset="0"/>
              </a:rPr>
              <a:t>PC </a:t>
            </a:r>
            <a:r>
              <a:rPr lang="en-US" dirty="0">
                <a:latin typeface="SymbolMT" charset="0"/>
              </a:rPr>
              <a:t>← </a:t>
            </a:r>
            <a:r>
              <a:rPr lang="en-US" dirty="0">
                <a:latin typeface="Helvetica" charset="0"/>
              </a:rPr>
              <a:t>PC + 1 </a:t>
            </a:r>
            <a:endParaRPr lang="en-US" dirty="0"/>
          </a:p>
        </p:txBody>
      </p:sp>
      <p:sp>
        <p:nvSpPr>
          <p:cNvPr id="14" name="Rectangle 13"/>
          <p:cNvSpPr/>
          <p:nvPr/>
        </p:nvSpPr>
        <p:spPr>
          <a:xfrm>
            <a:off x="1066800" y="4161443"/>
            <a:ext cx="7162800" cy="1785104"/>
          </a:xfrm>
          <a:prstGeom prst="rect">
            <a:avLst/>
          </a:prstGeom>
        </p:spPr>
        <p:txBody>
          <a:bodyPr wrap="square">
            <a:spAutoFit/>
          </a:bodyPr>
          <a:lstStyle/>
          <a:p>
            <a:r>
              <a:rPr lang="en-US" sz="2000" b="1" dirty="0">
                <a:latin typeface="Helvetica" charset="0"/>
              </a:rPr>
              <a:t>Example: </a:t>
            </a:r>
            <a:endParaRPr lang="en-US" dirty="0"/>
          </a:p>
          <a:p>
            <a:r>
              <a:rPr lang="en-US" dirty="0" err="1" smtClean="0">
                <a:latin typeface="Courier" charset="0"/>
              </a:rPr>
              <a:t>clr</a:t>
            </a:r>
            <a:r>
              <a:rPr lang="en-US" dirty="0" smtClean="0">
                <a:latin typeface="Courier" charset="0"/>
              </a:rPr>
              <a:t> </a:t>
            </a:r>
            <a:r>
              <a:rPr lang="en-US" dirty="0">
                <a:latin typeface="Courier" charset="0"/>
              </a:rPr>
              <a:t>r16</a:t>
            </a:r>
            <a:br>
              <a:rPr lang="en-US" dirty="0">
                <a:latin typeface="Courier" charset="0"/>
              </a:rPr>
            </a:br>
            <a:r>
              <a:rPr lang="en-US" dirty="0" err="1">
                <a:latin typeface="Courier" charset="0"/>
              </a:rPr>
              <a:t>ser</a:t>
            </a:r>
            <a:r>
              <a:rPr lang="en-US" dirty="0">
                <a:latin typeface="Courier" charset="0"/>
              </a:rPr>
              <a:t> r17</a:t>
            </a:r>
            <a:br>
              <a:rPr lang="en-US" dirty="0">
                <a:latin typeface="Courier" charset="0"/>
              </a:rPr>
            </a:br>
            <a:r>
              <a:rPr lang="en-US" dirty="0">
                <a:latin typeface="Courier" charset="0"/>
              </a:rPr>
              <a:t>out $18,r16 </a:t>
            </a:r>
            <a:endParaRPr lang="en-US" dirty="0" smtClean="0">
              <a:latin typeface="Courier" charset="0"/>
            </a:endParaRPr>
          </a:p>
          <a:p>
            <a:r>
              <a:rPr lang="en-US" dirty="0" err="1" smtClean="0">
                <a:latin typeface="Courier" charset="0"/>
              </a:rPr>
              <a:t>nop</a:t>
            </a:r>
            <a:r>
              <a:rPr lang="en-US" dirty="0">
                <a:latin typeface="Courier" charset="0"/>
              </a:rPr>
              <a:t/>
            </a:r>
            <a:br>
              <a:rPr lang="en-US" dirty="0">
                <a:latin typeface="Courier" charset="0"/>
              </a:rPr>
            </a:br>
            <a:r>
              <a:rPr lang="en-US" dirty="0">
                <a:latin typeface="Courier" charset="0"/>
              </a:rPr>
              <a:t>out $18,r17 </a:t>
            </a:r>
            <a:endParaRPr lang="en-US" dirty="0"/>
          </a:p>
        </p:txBody>
      </p:sp>
    </p:spTree>
    <p:extLst>
      <p:ext uri="{BB962C8B-B14F-4D97-AF65-F5344CB8AC3E}">
        <p14:creationId xmlns:p14="http://schemas.microsoft.com/office/powerpoint/2010/main" val="2010013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592" y="24456"/>
            <a:ext cx="8300293" cy="1159967"/>
          </a:xfrm>
          <a:prstGeom prst="rect">
            <a:avLst/>
          </a:prstGeom>
        </p:spPr>
        <p:txBody>
          <a:bodyPr vert="horz" wrap="square" lIns="0" tIns="577249" rIns="0" bIns="0" rtlCol="0" anchor="ctr">
            <a:spAutoFit/>
          </a:bodyPr>
          <a:lstStyle/>
          <a:p>
            <a:pPr marL="12327">
              <a:lnSpc>
                <a:spcPts val="4455"/>
              </a:lnSpc>
            </a:pPr>
            <a:r>
              <a:rPr spc="-5" dirty="0"/>
              <a:t>Arithmetic </a:t>
            </a:r>
            <a:r>
              <a:rPr dirty="0" smtClean="0"/>
              <a:t>calculation</a:t>
            </a:r>
            <a:endParaRPr spc="-5" dirty="0"/>
          </a:p>
        </p:txBody>
      </p:sp>
      <p:sp>
        <p:nvSpPr>
          <p:cNvPr id="7" name="object 7"/>
          <p:cNvSpPr txBox="1">
            <a:spLocks noGrp="1"/>
          </p:cNvSpPr>
          <p:nvPr>
            <p:ph type="sldNum" sz="quarter" idx="12"/>
          </p:nvPr>
        </p:nvSpPr>
        <p:spPr>
          <a:xfrm>
            <a:off x="7337849" y="7298333"/>
            <a:ext cx="2196577" cy="192360"/>
          </a:xfrm>
          <a:prstGeom prst="rect">
            <a:avLst/>
          </a:prstGeom>
        </p:spPr>
        <p:txBody>
          <a:bodyPr vert="horz" wrap="square" lIns="0" tIns="0" rIns="0" bIns="0" rtlCol="0" anchor="ctr">
            <a:spAutoFit/>
          </a:bodyPr>
          <a:lstStyle/>
          <a:p>
            <a:pPr marL="24654">
              <a:lnSpc>
                <a:spcPts val="1475"/>
              </a:lnSpc>
            </a:pPr>
            <a:fld id="{81D60167-4931-47E6-BA6A-407CBD079E47}" type="slidenum">
              <a:rPr dirty="0"/>
              <a:pPr marL="24654">
                <a:lnSpc>
                  <a:spcPts val="1475"/>
                </a:lnSpc>
              </a:pPr>
              <a:t>3</a:t>
            </a:fld>
            <a:endParaRPr dirty="0"/>
          </a:p>
        </p:txBody>
      </p:sp>
      <p:sp>
        <p:nvSpPr>
          <p:cNvPr id="3" name="object 3"/>
          <p:cNvSpPr txBox="1"/>
          <p:nvPr/>
        </p:nvSpPr>
        <p:spPr>
          <a:xfrm>
            <a:off x="876524" y="1408167"/>
            <a:ext cx="7615294" cy="1282402"/>
          </a:xfrm>
          <a:prstGeom prst="rect">
            <a:avLst/>
          </a:prstGeom>
        </p:spPr>
        <p:txBody>
          <a:bodyPr vert="horz" wrap="square" lIns="0" tIns="0" rIns="0" bIns="0" rtlCol="0">
            <a:spAutoFit/>
          </a:bodyPr>
          <a:lstStyle/>
          <a:p>
            <a:pPr marL="345160" indent="-332832">
              <a:lnSpc>
                <a:spcPts val="3407"/>
              </a:lnSpc>
              <a:buClr>
                <a:srgbClr val="330066"/>
              </a:buClr>
              <a:buSzPct val="70000"/>
              <a:buFont typeface="Wingdings"/>
              <a:buChar char=""/>
              <a:tabLst>
                <a:tab pos="345776" algn="l"/>
                <a:tab pos="2713818" algn="l"/>
              </a:tabLst>
            </a:pPr>
            <a:r>
              <a:rPr sz="4368" baseline="1851" dirty="0">
                <a:latin typeface="Arial"/>
                <a:cs typeface="Arial"/>
              </a:rPr>
              <a:t>AVR</a:t>
            </a:r>
            <a:r>
              <a:rPr sz="4368" spc="997" baseline="1851" dirty="0">
                <a:latin typeface="Arial"/>
                <a:cs typeface="Arial"/>
              </a:rPr>
              <a:t> </a:t>
            </a:r>
            <a:r>
              <a:rPr sz="4368" spc="-7" baseline="1851" dirty="0">
                <a:latin typeface="Arial"/>
                <a:cs typeface="Arial"/>
              </a:rPr>
              <a:t>code</a:t>
            </a:r>
            <a:r>
              <a:rPr sz="4368" spc="1026" baseline="1851" dirty="0">
                <a:latin typeface="Arial"/>
                <a:cs typeface="Arial"/>
              </a:rPr>
              <a:t> </a:t>
            </a:r>
            <a:r>
              <a:rPr sz="4368" spc="-7" baseline="1851" dirty="0">
                <a:latin typeface="Arial"/>
                <a:cs typeface="Arial"/>
              </a:rPr>
              <a:t>for	</a:t>
            </a:r>
            <a:r>
              <a:rPr lang="en-US" sz="4368" spc="-7" baseline="1851" dirty="0">
                <a:latin typeface="Arial"/>
                <a:cs typeface="Arial"/>
              </a:rPr>
              <a:t>  </a:t>
            </a:r>
            <a:r>
              <a:rPr sz="2766" b="1" spc="83" dirty="0">
                <a:latin typeface="Arial"/>
                <a:cs typeface="Arial"/>
              </a:rPr>
              <a:t>z</a:t>
            </a:r>
            <a:r>
              <a:rPr sz="2766" b="1" spc="-58" dirty="0">
                <a:latin typeface="Arial"/>
                <a:cs typeface="Arial"/>
              </a:rPr>
              <a:t> </a:t>
            </a:r>
            <a:r>
              <a:rPr sz="2766" spc="93" dirty="0">
                <a:latin typeface="Symbol"/>
                <a:cs typeface="Symbol"/>
              </a:rPr>
              <a:t></a:t>
            </a:r>
            <a:r>
              <a:rPr sz="2766" spc="-39" dirty="0">
                <a:latin typeface="Times New Roman"/>
                <a:cs typeface="Times New Roman"/>
              </a:rPr>
              <a:t> </a:t>
            </a:r>
            <a:r>
              <a:rPr sz="2766" b="1" spc="87" dirty="0">
                <a:latin typeface="Arial"/>
                <a:cs typeface="Arial"/>
              </a:rPr>
              <a:t>2x</a:t>
            </a:r>
            <a:r>
              <a:rPr sz="2766" b="1" spc="-219" dirty="0">
                <a:latin typeface="Arial"/>
                <a:cs typeface="Arial"/>
              </a:rPr>
              <a:t> </a:t>
            </a:r>
            <a:r>
              <a:rPr sz="2766" spc="93" dirty="0">
                <a:latin typeface="Symbol"/>
                <a:cs typeface="Symbol"/>
              </a:rPr>
              <a:t></a:t>
            </a:r>
            <a:r>
              <a:rPr sz="2766" spc="-126" dirty="0">
                <a:latin typeface="Times New Roman"/>
                <a:cs typeface="Times New Roman"/>
              </a:rPr>
              <a:t> </a:t>
            </a:r>
            <a:r>
              <a:rPr sz="2766" b="1" spc="97" dirty="0">
                <a:latin typeface="Arial"/>
                <a:cs typeface="Arial"/>
              </a:rPr>
              <a:t>xy</a:t>
            </a:r>
            <a:r>
              <a:rPr sz="2766" b="1" spc="-364" dirty="0">
                <a:latin typeface="Arial"/>
                <a:cs typeface="Arial"/>
              </a:rPr>
              <a:t> </a:t>
            </a:r>
            <a:r>
              <a:rPr sz="2766" spc="93" dirty="0">
                <a:latin typeface="Symbol"/>
                <a:cs typeface="Symbol"/>
              </a:rPr>
              <a:t></a:t>
            </a:r>
            <a:r>
              <a:rPr sz="2766" spc="-126" dirty="0">
                <a:latin typeface="Times New Roman"/>
                <a:cs typeface="Times New Roman"/>
              </a:rPr>
              <a:t> </a:t>
            </a:r>
            <a:r>
              <a:rPr sz="2766" b="1" spc="122" dirty="0">
                <a:latin typeface="Arial"/>
                <a:cs typeface="Arial"/>
              </a:rPr>
              <a:t>x</a:t>
            </a:r>
            <a:r>
              <a:rPr sz="2403" b="1" spc="182" baseline="43771" dirty="0">
                <a:latin typeface="Arial"/>
                <a:cs typeface="Arial"/>
              </a:rPr>
              <a:t>2</a:t>
            </a:r>
            <a:endParaRPr sz="2403" baseline="43771" dirty="0">
              <a:latin typeface="Arial"/>
              <a:cs typeface="Arial"/>
            </a:endParaRPr>
          </a:p>
          <a:p>
            <a:pPr marL="684156" marR="4931" lvl="1" indent="-337763">
              <a:lnSpc>
                <a:spcPts val="2727"/>
              </a:lnSpc>
              <a:spcBef>
                <a:spcPts val="578"/>
              </a:spcBef>
              <a:buClr>
                <a:srgbClr val="669999"/>
              </a:buClr>
              <a:buSzPct val="69230"/>
              <a:buFont typeface="Wingdings"/>
              <a:buChar char=""/>
              <a:tabLst>
                <a:tab pos="684156" algn="l"/>
              </a:tabLst>
            </a:pPr>
            <a:r>
              <a:rPr lang="en-US" sz="2524" dirty="0">
                <a:latin typeface="Arial"/>
                <a:cs typeface="Arial"/>
              </a:rPr>
              <a:t>Assume that all numbers are </a:t>
            </a:r>
            <a:r>
              <a:rPr sz="2524" dirty="0">
                <a:latin typeface="Arial"/>
                <a:cs typeface="Arial"/>
              </a:rPr>
              <a:t>8-bit unsigned</a:t>
            </a:r>
            <a:endParaRPr lang="en-US" sz="2524" dirty="0">
              <a:latin typeface="Arial"/>
              <a:cs typeface="Arial"/>
            </a:endParaRPr>
          </a:p>
          <a:p>
            <a:pPr marL="684156" marR="4931" lvl="1" indent="-337763">
              <a:lnSpc>
                <a:spcPts val="2727"/>
              </a:lnSpc>
              <a:spcBef>
                <a:spcPts val="578"/>
              </a:spcBef>
              <a:buClr>
                <a:srgbClr val="669999"/>
              </a:buClr>
              <a:buSzPct val="69230"/>
              <a:buFont typeface="Wingdings"/>
              <a:buChar char=""/>
              <a:tabLst>
                <a:tab pos="684156" algn="l"/>
              </a:tabLst>
            </a:pPr>
            <a:r>
              <a:rPr sz="2524" dirty="0">
                <a:latin typeface="Arial"/>
                <a:cs typeface="Arial"/>
              </a:rPr>
              <a:t> </a:t>
            </a:r>
            <a:r>
              <a:rPr lang="en-US" sz="2524" dirty="0">
                <a:latin typeface="Arial"/>
                <a:cs typeface="Arial"/>
              </a:rPr>
              <a:t>For </a:t>
            </a:r>
            <a:r>
              <a:rPr sz="2524" dirty="0">
                <a:latin typeface="Arial"/>
                <a:cs typeface="Arial"/>
              </a:rPr>
              <a:t>x, y, z </a:t>
            </a:r>
            <a:r>
              <a:rPr lang="en-US" sz="2524" dirty="0">
                <a:latin typeface="Arial"/>
                <a:cs typeface="Arial"/>
              </a:rPr>
              <a:t>use</a:t>
            </a:r>
            <a:r>
              <a:rPr sz="2524" dirty="0">
                <a:latin typeface="Arial"/>
                <a:cs typeface="Arial"/>
              </a:rPr>
              <a:t> registers r</a:t>
            </a:r>
            <a:r>
              <a:rPr lang="en-US" sz="2524" dirty="0">
                <a:latin typeface="Arial"/>
                <a:cs typeface="Arial"/>
              </a:rPr>
              <a:t>16</a:t>
            </a:r>
            <a:r>
              <a:rPr sz="2524" dirty="0">
                <a:latin typeface="Arial"/>
                <a:cs typeface="Arial"/>
              </a:rPr>
              <a:t>, r</a:t>
            </a:r>
            <a:r>
              <a:rPr lang="en-US" sz="2524" dirty="0">
                <a:latin typeface="Arial"/>
                <a:cs typeface="Arial"/>
              </a:rPr>
              <a:t>17</a:t>
            </a:r>
            <a:r>
              <a:rPr sz="2524" dirty="0">
                <a:latin typeface="Arial"/>
                <a:cs typeface="Arial"/>
              </a:rPr>
              <a:t>, and</a:t>
            </a:r>
            <a:r>
              <a:rPr sz="2524" spc="-44" dirty="0">
                <a:latin typeface="Arial"/>
                <a:cs typeface="Arial"/>
              </a:rPr>
              <a:t> </a:t>
            </a:r>
            <a:r>
              <a:rPr sz="2524" dirty="0">
                <a:latin typeface="Arial"/>
                <a:cs typeface="Arial"/>
              </a:rPr>
              <a:t>r</a:t>
            </a:r>
            <a:r>
              <a:rPr lang="en-US" sz="2524" dirty="0">
                <a:latin typeface="Arial"/>
                <a:cs typeface="Arial"/>
              </a:rPr>
              <a:t>18</a:t>
            </a:r>
            <a:r>
              <a:rPr sz="2524" dirty="0">
                <a:latin typeface="Arial"/>
                <a:cs typeface="Arial"/>
              </a:rPr>
              <a:t>.</a:t>
            </a:r>
          </a:p>
        </p:txBody>
      </p:sp>
    </p:spTree>
    <p:extLst>
      <p:ext uri="{BB962C8B-B14F-4D97-AF65-F5344CB8AC3E}">
        <p14:creationId xmlns:p14="http://schemas.microsoft.com/office/powerpoint/2010/main" val="468229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49" y="-58427"/>
            <a:ext cx="8551817" cy="1154547"/>
          </a:xfrm>
          <a:prstGeom prst="rect">
            <a:avLst/>
          </a:prstGeom>
        </p:spPr>
        <p:txBody>
          <a:bodyPr vert="horz" wrap="square" lIns="0" tIns="594741" rIns="0" bIns="0" rtlCol="0">
            <a:spAutoFit/>
          </a:bodyPr>
          <a:lstStyle/>
          <a:p>
            <a:r>
              <a:rPr lang="en-US" dirty="0"/>
              <a:t>IN - Load an I/O Location to Register </a:t>
            </a:r>
          </a:p>
        </p:txBody>
      </p:sp>
      <p:sp>
        <p:nvSpPr>
          <p:cNvPr id="12" name="Rectangle 11"/>
          <p:cNvSpPr/>
          <p:nvPr/>
        </p:nvSpPr>
        <p:spPr>
          <a:xfrm>
            <a:off x="660938" y="1447800"/>
            <a:ext cx="7735038" cy="646331"/>
          </a:xfrm>
          <a:prstGeom prst="rect">
            <a:avLst/>
          </a:prstGeom>
        </p:spPr>
        <p:txBody>
          <a:bodyPr wrap="square">
            <a:spAutoFit/>
          </a:bodyPr>
          <a:lstStyle/>
          <a:p>
            <a:r>
              <a:rPr lang="en-US" dirty="0"/>
              <a:t>Loads data from the I/O Space (Ports, Timers, Configuration Registers etc.) into register Rd in the Register File. </a:t>
            </a:r>
          </a:p>
        </p:txBody>
      </p:sp>
      <p:sp>
        <p:nvSpPr>
          <p:cNvPr id="13" name="Rectangle 12"/>
          <p:cNvSpPr/>
          <p:nvPr/>
        </p:nvSpPr>
        <p:spPr>
          <a:xfrm>
            <a:off x="533400" y="2474893"/>
            <a:ext cx="7696200" cy="1692771"/>
          </a:xfrm>
          <a:prstGeom prst="rect">
            <a:avLst/>
          </a:prstGeom>
        </p:spPr>
        <p:txBody>
          <a:bodyPr wrap="square">
            <a:spAutoFit/>
          </a:bodyPr>
          <a:lstStyle/>
          <a:p>
            <a:r>
              <a:rPr lang="en-US" sz="1600" b="1" dirty="0">
                <a:latin typeface="Helvetica" charset="0"/>
              </a:rPr>
              <a:t>Operation: </a:t>
            </a:r>
            <a:endParaRPr lang="en-US" dirty="0"/>
          </a:p>
          <a:p>
            <a:pPr marL="400050" indent="-400050">
              <a:buFontTx/>
              <a:buAutoNum type="romanLcParenBoth"/>
            </a:pPr>
            <a:r>
              <a:rPr lang="is-IS" dirty="0"/>
              <a:t>Rd ← </a:t>
            </a:r>
            <a:r>
              <a:rPr lang="is-IS" dirty="0" smtClean="0"/>
              <a:t>I/O(A)</a:t>
            </a:r>
            <a:r>
              <a:rPr lang="is-IS" dirty="0"/>
              <a:t/>
            </a:r>
            <a:br>
              <a:rPr lang="is-IS" dirty="0"/>
            </a:br>
            <a:r>
              <a:rPr lang="en-US" dirty="0" smtClean="0">
                <a:latin typeface="Helvetica" charset="0"/>
              </a:rPr>
              <a:t/>
            </a:r>
            <a:br>
              <a:rPr lang="en-US" dirty="0" smtClean="0">
                <a:latin typeface="Helvetica" charset="0"/>
              </a:rPr>
            </a:br>
            <a:endParaRPr lang="en-US" dirty="0" smtClean="0">
              <a:latin typeface="Helvetica" charset="0"/>
            </a:endParaRPr>
          </a:p>
          <a:p>
            <a:pPr marL="400050" indent="-400050">
              <a:buAutoNum type="romanLcParenBoth"/>
            </a:pPr>
            <a:r>
              <a:rPr lang="en-US" sz="1600" b="1" dirty="0" smtClean="0">
                <a:latin typeface="Helvetica" charset="0"/>
              </a:rPr>
              <a:t>Program </a:t>
            </a:r>
            <a:r>
              <a:rPr lang="en-US" sz="1600" b="1" dirty="0">
                <a:latin typeface="Helvetica" charset="0"/>
              </a:rPr>
              <a:t>Counter: </a:t>
            </a:r>
            <a:endParaRPr lang="en-US" dirty="0"/>
          </a:p>
          <a:p>
            <a:r>
              <a:rPr lang="en-US" dirty="0">
                <a:latin typeface="Helvetica" charset="0"/>
              </a:rPr>
              <a:t>PC </a:t>
            </a:r>
            <a:r>
              <a:rPr lang="en-US" dirty="0">
                <a:latin typeface="SymbolMT" charset="0"/>
              </a:rPr>
              <a:t>← </a:t>
            </a:r>
            <a:r>
              <a:rPr lang="en-US" dirty="0">
                <a:latin typeface="Helvetica" charset="0"/>
              </a:rPr>
              <a:t>PC + 1 </a:t>
            </a:r>
            <a:endParaRPr lang="en-US" dirty="0"/>
          </a:p>
        </p:txBody>
      </p:sp>
      <p:sp>
        <p:nvSpPr>
          <p:cNvPr id="14" name="Rectangle 13"/>
          <p:cNvSpPr/>
          <p:nvPr/>
        </p:nvSpPr>
        <p:spPr>
          <a:xfrm>
            <a:off x="1066800" y="4161443"/>
            <a:ext cx="7162800" cy="954107"/>
          </a:xfrm>
          <a:prstGeom prst="rect">
            <a:avLst/>
          </a:prstGeom>
        </p:spPr>
        <p:txBody>
          <a:bodyPr wrap="square">
            <a:spAutoFit/>
          </a:bodyPr>
          <a:lstStyle/>
          <a:p>
            <a:r>
              <a:rPr lang="en-US" sz="2000" b="1" dirty="0">
                <a:latin typeface="Helvetica" charset="0"/>
              </a:rPr>
              <a:t>Example: </a:t>
            </a:r>
            <a:endParaRPr lang="en-US" dirty="0"/>
          </a:p>
          <a:p>
            <a:r>
              <a:rPr lang="pl-PL" dirty="0"/>
              <a:t> </a:t>
            </a:r>
            <a:endParaRPr lang="pl-PL" dirty="0" smtClean="0"/>
          </a:p>
          <a:p>
            <a:r>
              <a:rPr lang="pl-PL" dirty="0" smtClean="0"/>
              <a:t>in </a:t>
            </a:r>
            <a:r>
              <a:rPr lang="pl-PL" dirty="0"/>
              <a:t>   r16, </a:t>
            </a:r>
            <a:r>
              <a:rPr lang="pl-PL" dirty="0" err="1"/>
              <a:t>PinD</a:t>
            </a:r>
            <a:endParaRPr lang="pl-PL" dirty="0"/>
          </a:p>
        </p:txBody>
      </p:sp>
    </p:spTree>
    <p:extLst>
      <p:ext uri="{BB962C8B-B14F-4D97-AF65-F5344CB8AC3E}">
        <p14:creationId xmlns:p14="http://schemas.microsoft.com/office/powerpoint/2010/main" val="235559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Port </a:t>
            </a:r>
            <a:r>
              <a:rPr lang="en-US" b="0" dirty="0" smtClean="0"/>
              <a:t>Registers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PORTD maps to Arduino digital pins 0 to 7</a:t>
            </a:r>
          </a:p>
          <a:p>
            <a:pPr lvl="1"/>
            <a:r>
              <a:rPr lang="en-US" dirty="0"/>
              <a:t>DDRD - The Port D Data Direction Register - read/write</a:t>
            </a:r>
          </a:p>
          <a:p>
            <a:pPr lvl="1"/>
            <a:r>
              <a:rPr lang="en-US" dirty="0"/>
              <a:t>PORTD - The Port D Data Register - read/write</a:t>
            </a:r>
          </a:p>
          <a:p>
            <a:pPr lvl="1"/>
            <a:r>
              <a:rPr lang="en-US" dirty="0"/>
              <a:t>PIND - The Port D Input Pins Register - read </a:t>
            </a:r>
            <a:r>
              <a:rPr lang="en-US" dirty="0" smtClean="0"/>
              <a:t>only</a:t>
            </a:r>
            <a:r>
              <a:rPr lang="en-US" dirty="0"/>
              <a:t/>
            </a:r>
            <a:br>
              <a:rPr lang="en-US" dirty="0"/>
            </a:br>
            <a:endParaRPr lang="en-US" dirty="0" smtClean="0"/>
          </a:p>
          <a:p>
            <a:r>
              <a:rPr lang="en-US" dirty="0"/>
              <a:t>PORTB maps to Arduino digital pins 8 to 13 The two high bits (6 &amp; 7) map to the crystal pins and are not usable</a:t>
            </a:r>
          </a:p>
          <a:p>
            <a:pPr lvl="1"/>
            <a:r>
              <a:rPr lang="en-US" dirty="0"/>
              <a:t>DDRB - The Port B Data Direction Register - read/write</a:t>
            </a:r>
          </a:p>
          <a:p>
            <a:pPr lvl="1"/>
            <a:r>
              <a:rPr lang="en-US" dirty="0"/>
              <a:t>PORTB - The Port B Data Register - read/write</a:t>
            </a:r>
          </a:p>
          <a:p>
            <a:pPr lvl="1"/>
            <a:r>
              <a:rPr lang="en-US" dirty="0"/>
              <a:t>PINB - The Port B Input Pins Register - read only</a:t>
            </a:r>
          </a:p>
          <a:p>
            <a:pPr marL="0" indent="0">
              <a:buNone/>
            </a:pPr>
            <a:endParaRPr lang="en-US" dirty="0"/>
          </a:p>
          <a:p>
            <a:r>
              <a:rPr lang="en-US" dirty="0"/>
              <a:t>PORTC maps to Arduino analog pins 0 to 5. Pins 6 &amp; 7 are only accessible on the Arduino Mini</a:t>
            </a:r>
          </a:p>
          <a:p>
            <a:pPr lvl="1"/>
            <a:r>
              <a:rPr lang="en-US" dirty="0"/>
              <a:t>DDRC - The Port C Data Direction Register - read/write</a:t>
            </a:r>
          </a:p>
          <a:p>
            <a:pPr lvl="1"/>
            <a:r>
              <a:rPr lang="en-US" dirty="0"/>
              <a:t>PORTC - The Port C Data Register - read/write</a:t>
            </a:r>
          </a:p>
          <a:p>
            <a:pPr lvl="1"/>
            <a:r>
              <a:rPr lang="en-US" dirty="0"/>
              <a:t>PINC - The Port C Input Pins Register - read </a:t>
            </a:r>
            <a:r>
              <a:rPr lang="en-US" dirty="0" smtClean="0"/>
              <a:t>only</a:t>
            </a:r>
          </a:p>
          <a:p>
            <a:pPr lvl="1"/>
            <a:endParaRPr lang="en-US" dirty="0" smtClean="0"/>
          </a:p>
          <a:p>
            <a:r>
              <a:rPr lang="en-US" dirty="0"/>
              <a:t>Each bit of these registers corresponds to a single pin; e.g. the low bit of DDRB, PORTB, and PINB refers to pin PB0(digital pin 8)</a:t>
            </a:r>
            <a:endParaRPr lang="en-US" dirty="0">
              <a:effectLst/>
            </a:endParaRPr>
          </a:p>
        </p:txBody>
      </p:sp>
    </p:spTree>
    <p:extLst>
      <p:ext uri="{BB962C8B-B14F-4D97-AF65-F5344CB8AC3E}">
        <p14:creationId xmlns:p14="http://schemas.microsoft.com/office/powerpoint/2010/main" val="716583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Input and Output</a:t>
            </a:r>
            <a:endParaRPr lang="en-US" dirty="0"/>
          </a:p>
        </p:txBody>
      </p:sp>
      <p:sp>
        <p:nvSpPr>
          <p:cNvPr id="3" name="Content Placeholder 2"/>
          <p:cNvSpPr>
            <a:spLocks noGrp="1"/>
          </p:cNvSpPr>
          <p:nvPr>
            <p:ph idx="1"/>
          </p:nvPr>
        </p:nvSpPr>
        <p:spPr>
          <a:xfrm>
            <a:off x="379592" y="1221580"/>
            <a:ext cx="2444291" cy="4955384"/>
          </a:xfrm>
        </p:spPr>
        <p:txBody>
          <a:bodyPr>
            <a:normAutofit fontScale="55000" lnSpcReduction="20000"/>
          </a:bodyPr>
          <a:lstStyle/>
          <a:p>
            <a:pPr marL="0" indent="0">
              <a:buNone/>
            </a:pPr>
            <a:r>
              <a:rPr lang="pl-PL" dirty="0"/>
              <a:t>.</a:t>
            </a:r>
            <a:r>
              <a:rPr lang="pl-PL" dirty="0" err="1"/>
              <a:t>include</a:t>
            </a:r>
            <a:r>
              <a:rPr lang="pl-PL" dirty="0"/>
              <a:t> "m328Pdef.inc"</a:t>
            </a:r>
          </a:p>
          <a:p>
            <a:pPr marL="0" indent="0">
              <a:buNone/>
            </a:pPr>
            <a:r>
              <a:rPr lang="pl-PL" dirty="0"/>
              <a:t/>
            </a:r>
            <a:br>
              <a:rPr lang="pl-PL" dirty="0"/>
            </a:br>
            <a:r>
              <a:rPr lang="pl-PL" dirty="0" err="1"/>
              <a:t>Init</a:t>
            </a:r>
            <a:r>
              <a:rPr lang="pl-PL" dirty="0"/>
              <a:t>:    </a:t>
            </a:r>
          </a:p>
          <a:p>
            <a:pPr marL="0" indent="0">
              <a:buNone/>
            </a:pPr>
            <a:r>
              <a:rPr lang="pl-PL" dirty="0"/>
              <a:t>  ser    r16         </a:t>
            </a:r>
          </a:p>
          <a:p>
            <a:pPr marL="0" indent="0">
              <a:buNone/>
            </a:pPr>
            <a:r>
              <a:rPr lang="pl-PL" dirty="0"/>
              <a:t>  out    DDRB, r16    </a:t>
            </a:r>
          </a:p>
          <a:p>
            <a:pPr marL="0" indent="0">
              <a:buNone/>
            </a:pPr>
            <a:r>
              <a:rPr lang="pl-PL" dirty="0"/>
              <a:t>  </a:t>
            </a:r>
            <a:r>
              <a:rPr lang="pl-PL" dirty="0" err="1"/>
              <a:t>ldi</a:t>
            </a:r>
            <a:r>
              <a:rPr lang="pl-PL" dirty="0"/>
              <a:t>    r16, 0b11111110 </a:t>
            </a:r>
          </a:p>
          <a:p>
            <a:pPr marL="0" indent="0">
              <a:buNone/>
            </a:pPr>
            <a:r>
              <a:rPr lang="pl-PL" dirty="0"/>
              <a:t>  out    DDRD, r16   </a:t>
            </a:r>
          </a:p>
          <a:p>
            <a:pPr marL="0" indent="0">
              <a:buNone/>
            </a:pPr>
            <a:r>
              <a:rPr lang="pl-PL" dirty="0"/>
              <a:t>  </a:t>
            </a:r>
            <a:r>
              <a:rPr lang="pl-PL" dirty="0" err="1"/>
              <a:t>clr</a:t>
            </a:r>
            <a:r>
              <a:rPr lang="pl-PL" dirty="0"/>
              <a:t>    r16        </a:t>
            </a:r>
          </a:p>
          <a:p>
            <a:pPr marL="0" indent="0">
              <a:buNone/>
            </a:pPr>
            <a:r>
              <a:rPr lang="pl-PL" dirty="0"/>
              <a:t>  out    </a:t>
            </a:r>
            <a:r>
              <a:rPr lang="pl-PL" dirty="0" err="1"/>
              <a:t>PortB</a:t>
            </a:r>
            <a:r>
              <a:rPr lang="pl-PL" dirty="0"/>
              <a:t>, r16  </a:t>
            </a:r>
          </a:p>
          <a:p>
            <a:pPr marL="0" indent="0">
              <a:buNone/>
            </a:pPr>
            <a:r>
              <a:rPr lang="pl-PL" dirty="0"/>
              <a:t>  </a:t>
            </a:r>
            <a:r>
              <a:rPr lang="pl-PL" dirty="0" err="1"/>
              <a:t>ldi</a:t>
            </a:r>
            <a:r>
              <a:rPr lang="pl-PL" dirty="0"/>
              <a:t>  r16, 0b00000001</a:t>
            </a:r>
          </a:p>
          <a:p>
            <a:pPr marL="0" indent="0">
              <a:buNone/>
            </a:pPr>
            <a:r>
              <a:rPr lang="pl-PL" dirty="0"/>
              <a:t>  out    </a:t>
            </a:r>
            <a:r>
              <a:rPr lang="pl-PL" dirty="0" err="1"/>
              <a:t>PortD</a:t>
            </a:r>
            <a:r>
              <a:rPr lang="pl-PL" dirty="0"/>
              <a:t>, r16  </a:t>
            </a:r>
          </a:p>
          <a:p>
            <a:pPr marL="0" indent="0">
              <a:buNone/>
            </a:pPr>
            <a:r>
              <a:rPr lang="pl-PL" dirty="0" err="1"/>
              <a:t>Main</a:t>
            </a:r>
            <a:r>
              <a:rPr lang="pl-PL" dirty="0"/>
              <a:t>:</a:t>
            </a:r>
          </a:p>
          <a:p>
            <a:pPr marL="0" indent="0">
              <a:buNone/>
            </a:pPr>
            <a:r>
              <a:rPr lang="pl-PL" dirty="0"/>
              <a:t>  in    r16, </a:t>
            </a:r>
            <a:r>
              <a:rPr lang="pl-PL" dirty="0" err="1"/>
              <a:t>PinD</a:t>
            </a:r>
            <a:endParaRPr lang="pl-PL" dirty="0"/>
          </a:p>
          <a:p>
            <a:pPr marL="0" indent="0">
              <a:buNone/>
            </a:pPr>
            <a:r>
              <a:rPr lang="pl-PL" dirty="0"/>
              <a:t>  out    </a:t>
            </a:r>
            <a:r>
              <a:rPr lang="pl-PL" dirty="0" err="1"/>
              <a:t>PortB</a:t>
            </a:r>
            <a:r>
              <a:rPr lang="pl-PL" dirty="0"/>
              <a:t>, r16</a:t>
            </a:r>
          </a:p>
          <a:p>
            <a:pPr marL="0" indent="0">
              <a:buNone/>
            </a:pPr>
            <a:r>
              <a:rPr lang="pl-PL" dirty="0"/>
              <a:t>  </a:t>
            </a:r>
            <a:r>
              <a:rPr lang="pl-PL" dirty="0" err="1"/>
              <a:t>rjmp</a:t>
            </a:r>
            <a:r>
              <a:rPr lang="pl-PL" dirty="0"/>
              <a:t>    </a:t>
            </a:r>
            <a:r>
              <a:rPr lang="pl-PL" dirty="0" err="1"/>
              <a:t>Main</a:t>
            </a:r>
            <a:endParaRPr lang="pl-PL" dirty="0"/>
          </a:p>
          <a:p>
            <a:pPr marL="0" indent="0">
              <a:buNone/>
            </a:pPr>
            <a:r>
              <a:rPr lang="pl-PL" dirty="0"/>
              <a:t/>
            </a:r>
            <a:br>
              <a:rPr lang="pl-PL" dirty="0"/>
            </a:br>
            <a:endParaRPr lang="en-US" dirty="0"/>
          </a:p>
        </p:txBody>
      </p:sp>
      <p:sp>
        <p:nvSpPr>
          <p:cNvPr id="4" name="Rectangle 3"/>
          <p:cNvSpPr/>
          <p:nvPr/>
        </p:nvSpPr>
        <p:spPr>
          <a:xfrm>
            <a:off x="3697941" y="1479177"/>
            <a:ext cx="4437529" cy="2265236"/>
          </a:xfrm>
          <a:prstGeom prst="rect">
            <a:avLst/>
          </a:prstGeom>
        </p:spPr>
        <p:txBody>
          <a:bodyPr>
            <a:spAutoFit/>
          </a:bodyPr>
          <a:lstStyle/>
          <a:p>
            <a:pPr marL="252146" indent="-252146">
              <a:buFont typeface="Arial" charset="0"/>
              <a:buChar char="•"/>
            </a:pPr>
            <a:r>
              <a:rPr lang="en-US" sz="1765" dirty="0"/>
              <a:t>We use the last bit of D as input </a:t>
            </a:r>
          </a:p>
          <a:p>
            <a:pPr marL="252146" indent="-252146">
              <a:buFont typeface="Arial" charset="0"/>
              <a:buChar char="•"/>
            </a:pPr>
            <a:r>
              <a:rPr lang="en-US" sz="1765" dirty="0"/>
              <a:t>We use the whole bits of B as output</a:t>
            </a:r>
          </a:p>
          <a:p>
            <a:pPr marL="252146" indent="-252146">
              <a:buFont typeface="Arial" charset="0"/>
              <a:buChar char="•"/>
            </a:pPr>
            <a:r>
              <a:rPr lang="en-US" sz="1765" dirty="0"/>
              <a:t>For the first run of the code, nothing happened. </a:t>
            </a:r>
          </a:p>
          <a:p>
            <a:pPr marL="252146" indent="-252146">
              <a:buFont typeface="Arial" charset="0"/>
              <a:buChar char="•"/>
            </a:pPr>
            <a:endParaRPr lang="en-US" sz="1765" dirty="0"/>
          </a:p>
          <a:p>
            <a:pPr marL="252146" indent="-252146">
              <a:buFont typeface="Arial" charset="0"/>
              <a:buChar char="•"/>
            </a:pPr>
            <a:r>
              <a:rPr lang="en-US" sz="1765" dirty="0" err="1"/>
              <a:t>PortB</a:t>
            </a:r>
            <a:r>
              <a:rPr lang="en-US" sz="1765" dirty="0"/>
              <a:t> and </a:t>
            </a:r>
            <a:r>
              <a:rPr lang="en-US" sz="1765" dirty="0" err="1"/>
              <a:t>PortD</a:t>
            </a:r>
            <a:r>
              <a:rPr lang="en-US" sz="1765" dirty="0"/>
              <a:t> should look like this:</a:t>
            </a:r>
          </a:p>
          <a:p>
            <a:r>
              <a:rPr lang="en-US" sz="1765" dirty="0"/>
              <a:t/>
            </a:r>
            <a:br>
              <a:rPr lang="en-US" sz="1765" dirty="0"/>
            </a:br>
            <a:endParaRPr lang="en-US" sz="1765" dirty="0"/>
          </a:p>
        </p:txBody>
      </p:sp>
      <p:pic>
        <p:nvPicPr>
          <p:cNvPr id="3074" name="Picture 2" descr="https://lh5.googleusercontent.com/TgT1-vWjIj-vHGrFdd-Rmu921vzXTi1aaGs6OAIpHc2a-0G6R9dFm8EF00qwHOWvWCmT-Xi4pXA7llP9OTITcW1fIR2A1y-s6JVHWo7696nbDdxzWZ_2kezjfwm9hSRawA=s1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89" y="3237016"/>
            <a:ext cx="5244353" cy="3302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9592" y="6057234"/>
            <a:ext cx="7621408" cy="418256"/>
          </a:xfrm>
          <a:prstGeom prst="rect">
            <a:avLst/>
          </a:prstGeom>
        </p:spPr>
        <p:txBody>
          <a:bodyPr wrap="square">
            <a:spAutoFit/>
          </a:bodyPr>
          <a:lstStyle/>
          <a:p>
            <a:r>
              <a:rPr lang="en-US" sz="2118" dirty="0">
                <a:solidFill>
                  <a:srgbClr val="4F4E4E"/>
                </a:solidFill>
                <a:latin typeface="TyponineSans Regular 18" charset="0"/>
              </a:rPr>
              <a:t>Prefix </a:t>
            </a:r>
            <a:r>
              <a:rPr lang="en-US" sz="2118" dirty="0"/>
              <a:t>0b</a:t>
            </a:r>
            <a:r>
              <a:rPr lang="en-US" sz="2118" dirty="0">
                <a:solidFill>
                  <a:srgbClr val="4F4E4E"/>
                </a:solidFill>
                <a:latin typeface="TyponineSans Regular 18" charset="0"/>
              </a:rPr>
              <a:t> followed by a series of </a:t>
            </a:r>
            <a:r>
              <a:rPr lang="en-US" sz="2118" dirty="0"/>
              <a:t>0</a:t>
            </a:r>
            <a:r>
              <a:rPr lang="en-US" sz="2118" dirty="0">
                <a:solidFill>
                  <a:srgbClr val="4F4E4E"/>
                </a:solidFill>
                <a:latin typeface="TyponineSans Regular 18" charset="0"/>
              </a:rPr>
              <a:t> and </a:t>
            </a:r>
            <a:r>
              <a:rPr lang="en-US" sz="2118" dirty="0"/>
              <a:t>1</a:t>
            </a:r>
            <a:r>
              <a:rPr lang="en-US" sz="2118" dirty="0">
                <a:solidFill>
                  <a:srgbClr val="4F4E4E"/>
                </a:solidFill>
                <a:latin typeface="TyponineSans Regular 18" charset="0"/>
              </a:rPr>
              <a:t>digits, e.g. 0b11 == 3. </a:t>
            </a:r>
            <a:endParaRPr lang="en-US" sz="2118" dirty="0"/>
          </a:p>
        </p:txBody>
      </p:sp>
      <p:sp>
        <p:nvSpPr>
          <p:cNvPr id="6" name="Rectangle 5"/>
          <p:cNvSpPr/>
          <p:nvPr/>
        </p:nvSpPr>
        <p:spPr>
          <a:xfrm>
            <a:off x="1971531" y="6461671"/>
            <a:ext cx="4437529" cy="418256"/>
          </a:xfrm>
          <a:prstGeom prst="rect">
            <a:avLst/>
          </a:prstGeom>
        </p:spPr>
        <p:txBody>
          <a:bodyPr>
            <a:spAutoFit/>
          </a:bodyPr>
          <a:lstStyle/>
          <a:p>
            <a:r>
              <a:rPr lang="en-US" sz="2118" i="1" dirty="0"/>
              <a:t>Constants B0 through B11111111</a:t>
            </a:r>
          </a:p>
        </p:txBody>
      </p:sp>
    </p:spTree>
    <p:extLst>
      <p:ext uri="{BB962C8B-B14F-4D97-AF65-F5344CB8AC3E}">
        <p14:creationId xmlns:p14="http://schemas.microsoft.com/office/powerpoint/2010/main" val="1237398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Input and Output</a:t>
            </a:r>
            <a:endParaRPr lang="en-US" dirty="0"/>
          </a:p>
        </p:txBody>
      </p:sp>
      <p:sp>
        <p:nvSpPr>
          <p:cNvPr id="3" name="Content Placeholder 2"/>
          <p:cNvSpPr>
            <a:spLocks noGrp="1"/>
          </p:cNvSpPr>
          <p:nvPr>
            <p:ph idx="1"/>
          </p:nvPr>
        </p:nvSpPr>
        <p:spPr>
          <a:xfrm>
            <a:off x="379592" y="1221580"/>
            <a:ext cx="2444291" cy="4955384"/>
          </a:xfrm>
        </p:spPr>
        <p:txBody>
          <a:bodyPr>
            <a:normAutofit fontScale="55000" lnSpcReduction="20000"/>
          </a:bodyPr>
          <a:lstStyle/>
          <a:p>
            <a:pPr marL="0" indent="0">
              <a:buNone/>
            </a:pPr>
            <a:r>
              <a:rPr lang="pl-PL" dirty="0"/>
              <a:t>.</a:t>
            </a:r>
            <a:r>
              <a:rPr lang="pl-PL" dirty="0" err="1"/>
              <a:t>include</a:t>
            </a:r>
            <a:r>
              <a:rPr lang="pl-PL" dirty="0"/>
              <a:t> "m328Pdef.inc"</a:t>
            </a:r>
          </a:p>
          <a:p>
            <a:pPr marL="0" indent="0">
              <a:buNone/>
            </a:pPr>
            <a:r>
              <a:rPr lang="pl-PL" dirty="0"/>
              <a:t/>
            </a:r>
            <a:br>
              <a:rPr lang="pl-PL" dirty="0"/>
            </a:br>
            <a:r>
              <a:rPr lang="pl-PL" dirty="0" err="1"/>
              <a:t>Init</a:t>
            </a:r>
            <a:r>
              <a:rPr lang="pl-PL" dirty="0"/>
              <a:t>:    </a:t>
            </a:r>
          </a:p>
          <a:p>
            <a:pPr marL="0" indent="0">
              <a:buNone/>
            </a:pPr>
            <a:r>
              <a:rPr lang="pl-PL" dirty="0"/>
              <a:t>  ser    r16         </a:t>
            </a:r>
          </a:p>
          <a:p>
            <a:pPr marL="0" indent="0">
              <a:buNone/>
            </a:pPr>
            <a:r>
              <a:rPr lang="pl-PL" dirty="0"/>
              <a:t>  out    DDRB, r16    </a:t>
            </a:r>
          </a:p>
          <a:p>
            <a:pPr marL="0" indent="0">
              <a:buNone/>
            </a:pPr>
            <a:r>
              <a:rPr lang="pl-PL" dirty="0"/>
              <a:t>  </a:t>
            </a:r>
            <a:r>
              <a:rPr lang="pl-PL" dirty="0" err="1"/>
              <a:t>ldi</a:t>
            </a:r>
            <a:r>
              <a:rPr lang="pl-PL" dirty="0"/>
              <a:t>    r16, 0b11111110 </a:t>
            </a:r>
          </a:p>
          <a:p>
            <a:pPr marL="0" indent="0">
              <a:buNone/>
            </a:pPr>
            <a:r>
              <a:rPr lang="pl-PL" dirty="0"/>
              <a:t>  out    DDRD, r16   </a:t>
            </a:r>
          </a:p>
          <a:p>
            <a:pPr marL="0" indent="0">
              <a:buNone/>
            </a:pPr>
            <a:r>
              <a:rPr lang="pl-PL" dirty="0"/>
              <a:t>  </a:t>
            </a:r>
            <a:r>
              <a:rPr lang="pl-PL" dirty="0" err="1"/>
              <a:t>clr</a:t>
            </a:r>
            <a:r>
              <a:rPr lang="pl-PL" dirty="0"/>
              <a:t>    r16        </a:t>
            </a:r>
          </a:p>
          <a:p>
            <a:pPr marL="0" indent="0">
              <a:buNone/>
            </a:pPr>
            <a:r>
              <a:rPr lang="pl-PL" dirty="0"/>
              <a:t>  out    </a:t>
            </a:r>
            <a:r>
              <a:rPr lang="pl-PL" dirty="0" err="1"/>
              <a:t>PortB</a:t>
            </a:r>
            <a:r>
              <a:rPr lang="pl-PL" dirty="0"/>
              <a:t>, r16  </a:t>
            </a:r>
          </a:p>
          <a:p>
            <a:pPr marL="0" indent="0">
              <a:buNone/>
            </a:pPr>
            <a:r>
              <a:rPr lang="pl-PL" dirty="0"/>
              <a:t>  </a:t>
            </a:r>
            <a:r>
              <a:rPr lang="pl-PL" dirty="0" err="1"/>
              <a:t>ldi</a:t>
            </a:r>
            <a:r>
              <a:rPr lang="pl-PL" dirty="0"/>
              <a:t>  r16, 0b00000001</a:t>
            </a:r>
          </a:p>
          <a:p>
            <a:pPr marL="0" indent="0">
              <a:buNone/>
            </a:pPr>
            <a:r>
              <a:rPr lang="pl-PL" dirty="0"/>
              <a:t>  out    </a:t>
            </a:r>
            <a:r>
              <a:rPr lang="pl-PL" dirty="0" err="1"/>
              <a:t>PortD</a:t>
            </a:r>
            <a:r>
              <a:rPr lang="pl-PL" dirty="0"/>
              <a:t>, r16  </a:t>
            </a:r>
          </a:p>
          <a:p>
            <a:pPr marL="0" indent="0">
              <a:buNone/>
            </a:pPr>
            <a:r>
              <a:rPr lang="pl-PL" dirty="0" err="1"/>
              <a:t>Main</a:t>
            </a:r>
            <a:r>
              <a:rPr lang="pl-PL" dirty="0"/>
              <a:t>:</a:t>
            </a:r>
          </a:p>
          <a:p>
            <a:pPr marL="0" indent="0">
              <a:buNone/>
            </a:pPr>
            <a:r>
              <a:rPr lang="pl-PL" dirty="0"/>
              <a:t>  in    r16, </a:t>
            </a:r>
            <a:r>
              <a:rPr lang="pl-PL" dirty="0" err="1"/>
              <a:t>PinD</a:t>
            </a:r>
            <a:endParaRPr lang="pl-PL" dirty="0"/>
          </a:p>
          <a:p>
            <a:pPr marL="0" indent="0">
              <a:buNone/>
            </a:pPr>
            <a:r>
              <a:rPr lang="pl-PL" dirty="0"/>
              <a:t>  out    </a:t>
            </a:r>
            <a:r>
              <a:rPr lang="pl-PL" dirty="0" err="1"/>
              <a:t>PortB</a:t>
            </a:r>
            <a:r>
              <a:rPr lang="pl-PL" dirty="0"/>
              <a:t>, r16</a:t>
            </a:r>
          </a:p>
          <a:p>
            <a:pPr marL="0" indent="0">
              <a:buNone/>
            </a:pPr>
            <a:r>
              <a:rPr lang="pl-PL" dirty="0"/>
              <a:t>  </a:t>
            </a:r>
            <a:r>
              <a:rPr lang="pl-PL" dirty="0" err="1"/>
              <a:t>rjmp</a:t>
            </a:r>
            <a:r>
              <a:rPr lang="pl-PL" dirty="0"/>
              <a:t>    </a:t>
            </a:r>
            <a:r>
              <a:rPr lang="pl-PL" dirty="0" err="1"/>
              <a:t>Main</a:t>
            </a:r>
            <a:endParaRPr lang="pl-PL" dirty="0"/>
          </a:p>
          <a:p>
            <a:pPr marL="0" indent="0">
              <a:buNone/>
            </a:pPr>
            <a:r>
              <a:rPr lang="pl-PL" dirty="0"/>
              <a:t/>
            </a:r>
            <a:br>
              <a:rPr lang="pl-PL" dirty="0"/>
            </a:br>
            <a:endParaRPr lang="en-US" dirty="0"/>
          </a:p>
        </p:txBody>
      </p:sp>
      <p:sp>
        <p:nvSpPr>
          <p:cNvPr id="4" name="Rectangle 3"/>
          <p:cNvSpPr/>
          <p:nvPr/>
        </p:nvSpPr>
        <p:spPr>
          <a:xfrm>
            <a:off x="3697941" y="1479177"/>
            <a:ext cx="4437529" cy="2265236"/>
          </a:xfrm>
          <a:prstGeom prst="rect">
            <a:avLst/>
          </a:prstGeom>
        </p:spPr>
        <p:txBody>
          <a:bodyPr>
            <a:spAutoFit/>
          </a:bodyPr>
          <a:lstStyle/>
          <a:p>
            <a:pPr marL="252146" indent="-252146">
              <a:buFont typeface="Arial" charset="0"/>
              <a:buChar char="•"/>
            </a:pPr>
            <a:r>
              <a:rPr lang="en-US" sz="1765" dirty="0"/>
              <a:t>We use the last bit of D as input </a:t>
            </a:r>
          </a:p>
          <a:p>
            <a:pPr marL="252146" indent="-252146">
              <a:buFont typeface="Arial" charset="0"/>
              <a:buChar char="•"/>
            </a:pPr>
            <a:r>
              <a:rPr lang="en-US" sz="1765" dirty="0"/>
              <a:t>We use the whole bits of B as output</a:t>
            </a:r>
          </a:p>
          <a:p>
            <a:pPr marL="252146" indent="-252146">
              <a:buFont typeface="Arial" charset="0"/>
              <a:buChar char="•"/>
            </a:pPr>
            <a:r>
              <a:rPr lang="en-US" sz="1765" dirty="0"/>
              <a:t>For the first run of the code, nothing happened. </a:t>
            </a:r>
          </a:p>
          <a:p>
            <a:pPr marL="252146" indent="-252146">
              <a:buFont typeface="Arial" charset="0"/>
              <a:buChar char="•"/>
            </a:pPr>
            <a:endParaRPr lang="en-US" sz="1765" dirty="0"/>
          </a:p>
          <a:p>
            <a:pPr marL="252146" indent="-252146">
              <a:buFont typeface="Arial" charset="0"/>
              <a:buChar char="•"/>
            </a:pPr>
            <a:r>
              <a:rPr lang="en-US" sz="1765" dirty="0" err="1"/>
              <a:t>PortB</a:t>
            </a:r>
            <a:r>
              <a:rPr lang="en-US" sz="1765" dirty="0"/>
              <a:t> and </a:t>
            </a:r>
            <a:r>
              <a:rPr lang="en-US" sz="1765" dirty="0" err="1"/>
              <a:t>PortD</a:t>
            </a:r>
            <a:r>
              <a:rPr lang="en-US" sz="1765" dirty="0"/>
              <a:t> should look like this:</a:t>
            </a:r>
          </a:p>
          <a:p>
            <a:r>
              <a:rPr lang="en-US" sz="1765" dirty="0"/>
              <a:t/>
            </a:r>
            <a:br>
              <a:rPr lang="en-US" sz="1765" dirty="0"/>
            </a:br>
            <a:endParaRPr lang="en-US" sz="1765" dirty="0"/>
          </a:p>
        </p:txBody>
      </p:sp>
      <p:pic>
        <p:nvPicPr>
          <p:cNvPr id="4098" name="Picture 2" descr="https://lh6.googleusercontent.com/0J03hr-bXPHQsTJnE7d0aUx0jtZ0jF3sVTq0nfaxabfLZg6Gus4hdvh9SkM1d-g1_GoB3CB2JM-IpopdxcTQGT7XWElRsv38kIJmJucbH0HF-G2BbLGl5tPA_zEqxLM4=s1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588" y="3272485"/>
            <a:ext cx="5769429" cy="356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943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Input and Output</a:t>
            </a:r>
            <a:endParaRPr lang="en-US" dirty="0"/>
          </a:p>
        </p:txBody>
      </p:sp>
      <p:sp>
        <p:nvSpPr>
          <p:cNvPr id="3" name="Content Placeholder 2"/>
          <p:cNvSpPr>
            <a:spLocks noGrp="1"/>
          </p:cNvSpPr>
          <p:nvPr>
            <p:ph idx="1"/>
          </p:nvPr>
        </p:nvSpPr>
        <p:spPr>
          <a:xfrm>
            <a:off x="379592" y="1221580"/>
            <a:ext cx="2444291" cy="4955384"/>
          </a:xfrm>
        </p:spPr>
        <p:txBody>
          <a:bodyPr>
            <a:normAutofit fontScale="55000" lnSpcReduction="20000"/>
          </a:bodyPr>
          <a:lstStyle/>
          <a:p>
            <a:pPr marL="0" indent="0">
              <a:buNone/>
            </a:pPr>
            <a:r>
              <a:rPr lang="pl-PL" dirty="0"/>
              <a:t>.</a:t>
            </a:r>
            <a:r>
              <a:rPr lang="pl-PL" dirty="0" err="1"/>
              <a:t>include</a:t>
            </a:r>
            <a:r>
              <a:rPr lang="pl-PL" dirty="0"/>
              <a:t> "m328Pdef.inc"</a:t>
            </a:r>
          </a:p>
          <a:p>
            <a:pPr marL="0" indent="0">
              <a:buNone/>
            </a:pPr>
            <a:r>
              <a:rPr lang="pl-PL" dirty="0"/>
              <a:t/>
            </a:r>
            <a:br>
              <a:rPr lang="pl-PL" dirty="0"/>
            </a:br>
            <a:r>
              <a:rPr lang="pl-PL" dirty="0" err="1"/>
              <a:t>Init</a:t>
            </a:r>
            <a:r>
              <a:rPr lang="pl-PL" dirty="0"/>
              <a:t>:    </a:t>
            </a:r>
          </a:p>
          <a:p>
            <a:pPr marL="0" indent="0">
              <a:buNone/>
            </a:pPr>
            <a:r>
              <a:rPr lang="pl-PL" dirty="0"/>
              <a:t>  ser    r16         </a:t>
            </a:r>
          </a:p>
          <a:p>
            <a:pPr marL="0" indent="0">
              <a:buNone/>
            </a:pPr>
            <a:r>
              <a:rPr lang="pl-PL" dirty="0"/>
              <a:t>  out    DDRB, r16    </a:t>
            </a:r>
          </a:p>
          <a:p>
            <a:pPr marL="0" indent="0">
              <a:buNone/>
            </a:pPr>
            <a:r>
              <a:rPr lang="pl-PL" dirty="0"/>
              <a:t>  </a:t>
            </a:r>
            <a:r>
              <a:rPr lang="pl-PL" dirty="0" err="1"/>
              <a:t>ldi</a:t>
            </a:r>
            <a:r>
              <a:rPr lang="pl-PL" dirty="0"/>
              <a:t>    r16, 0b11111110 </a:t>
            </a:r>
          </a:p>
          <a:p>
            <a:pPr marL="0" indent="0">
              <a:buNone/>
            </a:pPr>
            <a:r>
              <a:rPr lang="pl-PL" dirty="0"/>
              <a:t>  out    DDRD, r16   </a:t>
            </a:r>
          </a:p>
          <a:p>
            <a:pPr marL="0" indent="0">
              <a:buNone/>
            </a:pPr>
            <a:r>
              <a:rPr lang="pl-PL" dirty="0"/>
              <a:t>  </a:t>
            </a:r>
            <a:r>
              <a:rPr lang="pl-PL" dirty="0" err="1"/>
              <a:t>clr</a:t>
            </a:r>
            <a:r>
              <a:rPr lang="pl-PL" dirty="0"/>
              <a:t>    r16        </a:t>
            </a:r>
          </a:p>
          <a:p>
            <a:pPr marL="0" indent="0">
              <a:buNone/>
            </a:pPr>
            <a:r>
              <a:rPr lang="pl-PL" dirty="0"/>
              <a:t>  out    </a:t>
            </a:r>
            <a:r>
              <a:rPr lang="pl-PL" dirty="0" err="1"/>
              <a:t>PortB</a:t>
            </a:r>
            <a:r>
              <a:rPr lang="pl-PL" dirty="0"/>
              <a:t>, r16  </a:t>
            </a:r>
          </a:p>
          <a:p>
            <a:pPr marL="0" indent="0">
              <a:buNone/>
            </a:pPr>
            <a:r>
              <a:rPr lang="pl-PL" dirty="0"/>
              <a:t>  </a:t>
            </a:r>
            <a:r>
              <a:rPr lang="pl-PL" dirty="0" err="1"/>
              <a:t>ldi</a:t>
            </a:r>
            <a:r>
              <a:rPr lang="pl-PL" dirty="0"/>
              <a:t>  r16, 0b00000001</a:t>
            </a:r>
          </a:p>
          <a:p>
            <a:pPr marL="0" indent="0">
              <a:buNone/>
            </a:pPr>
            <a:r>
              <a:rPr lang="pl-PL" dirty="0"/>
              <a:t>  out    </a:t>
            </a:r>
            <a:r>
              <a:rPr lang="pl-PL" dirty="0" err="1"/>
              <a:t>PortD</a:t>
            </a:r>
            <a:r>
              <a:rPr lang="pl-PL" dirty="0"/>
              <a:t>, r16  </a:t>
            </a:r>
          </a:p>
          <a:p>
            <a:pPr marL="0" indent="0">
              <a:buNone/>
            </a:pPr>
            <a:r>
              <a:rPr lang="pl-PL" dirty="0" err="1"/>
              <a:t>Main</a:t>
            </a:r>
            <a:r>
              <a:rPr lang="pl-PL" dirty="0"/>
              <a:t>:</a:t>
            </a:r>
          </a:p>
          <a:p>
            <a:pPr marL="0" indent="0">
              <a:buNone/>
            </a:pPr>
            <a:r>
              <a:rPr lang="pl-PL" dirty="0"/>
              <a:t>  in    r16, </a:t>
            </a:r>
            <a:r>
              <a:rPr lang="pl-PL" dirty="0" err="1"/>
              <a:t>PinD</a:t>
            </a:r>
            <a:endParaRPr lang="pl-PL" dirty="0"/>
          </a:p>
          <a:p>
            <a:pPr marL="0" indent="0">
              <a:buNone/>
            </a:pPr>
            <a:r>
              <a:rPr lang="pl-PL" dirty="0"/>
              <a:t>  out    </a:t>
            </a:r>
            <a:r>
              <a:rPr lang="pl-PL" dirty="0" err="1"/>
              <a:t>PortB</a:t>
            </a:r>
            <a:r>
              <a:rPr lang="pl-PL" dirty="0"/>
              <a:t>, r16</a:t>
            </a:r>
          </a:p>
          <a:p>
            <a:pPr marL="0" indent="0">
              <a:buNone/>
            </a:pPr>
            <a:r>
              <a:rPr lang="pl-PL" dirty="0"/>
              <a:t>  </a:t>
            </a:r>
            <a:r>
              <a:rPr lang="pl-PL" dirty="0" err="1"/>
              <a:t>rjmp</a:t>
            </a:r>
            <a:r>
              <a:rPr lang="pl-PL" dirty="0"/>
              <a:t>    </a:t>
            </a:r>
            <a:r>
              <a:rPr lang="pl-PL" dirty="0" err="1"/>
              <a:t>Main</a:t>
            </a:r>
            <a:endParaRPr lang="pl-PL" dirty="0"/>
          </a:p>
          <a:p>
            <a:pPr marL="0" indent="0">
              <a:buNone/>
            </a:pPr>
            <a:r>
              <a:rPr lang="pl-PL" dirty="0"/>
              <a:t/>
            </a:r>
            <a:br>
              <a:rPr lang="pl-PL" dirty="0"/>
            </a:br>
            <a:endParaRPr lang="en-US" dirty="0"/>
          </a:p>
        </p:txBody>
      </p:sp>
      <p:sp>
        <p:nvSpPr>
          <p:cNvPr id="4" name="Rectangle 3"/>
          <p:cNvSpPr/>
          <p:nvPr/>
        </p:nvSpPr>
        <p:spPr>
          <a:xfrm>
            <a:off x="3697941" y="1479177"/>
            <a:ext cx="4437529" cy="1070101"/>
          </a:xfrm>
          <a:prstGeom prst="rect">
            <a:avLst/>
          </a:prstGeom>
        </p:spPr>
        <p:txBody>
          <a:bodyPr>
            <a:spAutoFit/>
          </a:bodyPr>
          <a:lstStyle/>
          <a:p>
            <a:pPr marL="252146" indent="-252146">
              <a:buFont typeface="Arial" charset="0"/>
              <a:buChar char="•"/>
            </a:pPr>
            <a:r>
              <a:rPr lang="en-US" sz="2118" dirty="0"/>
              <a:t>When the code runs to the point “</a:t>
            </a:r>
            <a:r>
              <a:rPr lang="en-US" sz="2118" dirty="0" err="1"/>
              <a:t>rjmp</a:t>
            </a:r>
            <a:r>
              <a:rPr lang="en-US" sz="2118" dirty="0"/>
              <a:t> Main”, click the last bit of the PIND to light up the bit as an input:</a:t>
            </a:r>
          </a:p>
        </p:txBody>
      </p:sp>
      <p:pic>
        <p:nvPicPr>
          <p:cNvPr id="5122" name="Picture 2" descr="https://lh5.googleusercontent.com/G4A-SiK2WfMgnO9fj1ood0tGUsOLc9Q5XamJ2eNIe0e6cj3bBo3JMy0c-mxrd_XcCYbydeDiM9xY634Y7IaPZh-wMx44WOmYc4T7cUzqEb_OO8rTHIaFcbbIXtu7fqA_Yg=s1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588" y="2689412"/>
            <a:ext cx="5545290" cy="363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014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Input and Output</a:t>
            </a:r>
            <a:endParaRPr lang="en-US" dirty="0"/>
          </a:p>
        </p:txBody>
      </p:sp>
      <p:sp>
        <p:nvSpPr>
          <p:cNvPr id="3" name="Content Placeholder 2"/>
          <p:cNvSpPr>
            <a:spLocks noGrp="1"/>
          </p:cNvSpPr>
          <p:nvPr>
            <p:ph idx="1"/>
          </p:nvPr>
        </p:nvSpPr>
        <p:spPr>
          <a:xfrm>
            <a:off x="379592" y="1221580"/>
            <a:ext cx="2444291" cy="4955384"/>
          </a:xfrm>
        </p:spPr>
        <p:txBody>
          <a:bodyPr>
            <a:normAutofit fontScale="55000" lnSpcReduction="20000"/>
          </a:bodyPr>
          <a:lstStyle/>
          <a:p>
            <a:pPr marL="0" indent="0">
              <a:buNone/>
            </a:pPr>
            <a:r>
              <a:rPr lang="pl-PL" dirty="0"/>
              <a:t>.</a:t>
            </a:r>
            <a:r>
              <a:rPr lang="pl-PL" dirty="0" err="1"/>
              <a:t>include</a:t>
            </a:r>
            <a:r>
              <a:rPr lang="pl-PL" dirty="0"/>
              <a:t> "m328Pdef.inc"</a:t>
            </a:r>
          </a:p>
          <a:p>
            <a:pPr marL="0" indent="0">
              <a:buNone/>
            </a:pPr>
            <a:r>
              <a:rPr lang="pl-PL" dirty="0"/>
              <a:t/>
            </a:r>
            <a:br>
              <a:rPr lang="pl-PL" dirty="0"/>
            </a:br>
            <a:r>
              <a:rPr lang="pl-PL" dirty="0" err="1"/>
              <a:t>Init</a:t>
            </a:r>
            <a:r>
              <a:rPr lang="pl-PL" dirty="0"/>
              <a:t>:    </a:t>
            </a:r>
          </a:p>
          <a:p>
            <a:pPr marL="0" indent="0">
              <a:buNone/>
            </a:pPr>
            <a:r>
              <a:rPr lang="pl-PL" dirty="0"/>
              <a:t>  ser    r16         </a:t>
            </a:r>
          </a:p>
          <a:p>
            <a:pPr marL="0" indent="0">
              <a:buNone/>
            </a:pPr>
            <a:r>
              <a:rPr lang="pl-PL" dirty="0"/>
              <a:t>  out    DDRB, r16    </a:t>
            </a:r>
          </a:p>
          <a:p>
            <a:pPr marL="0" indent="0">
              <a:buNone/>
            </a:pPr>
            <a:r>
              <a:rPr lang="pl-PL" dirty="0"/>
              <a:t>  </a:t>
            </a:r>
            <a:r>
              <a:rPr lang="pl-PL" dirty="0" err="1"/>
              <a:t>ldi</a:t>
            </a:r>
            <a:r>
              <a:rPr lang="pl-PL" dirty="0"/>
              <a:t>    r16, 0b11111110 </a:t>
            </a:r>
          </a:p>
          <a:p>
            <a:pPr marL="0" indent="0">
              <a:buNone/>
            </a:pPr>
            <a:r>
              <a:rPr lang="pl-PL" dirty="0"/>
              <a:t>  out    DDRD, r16   </a:t>
            </a:r>
          </a:p>
          <a:p>
            <a:pPr marL="0" indent="0">
              <a:buNone/>
            </a:pPr>
            <a:r>
              <a:rPr lang="pl-PL" dirty="0"/>
              <a:t>  </a:t>
            </a:r>
            <a:r>
              <a:rPr lang="pl-PL" dirty="0" err="1"/>
              <a:t>clr</a:t>
            </a:r>
            <a:r>
              <a:rPr lang="pl-PL" dirty="0"/>
              <a:t>    r16        </a:t>
            </a:r>
          </a:p>
          <a:p>
            <a:pPr marL="0" indent="0">
              <a:buNone/>
            </a:pPr>
            <a:r>
              <a:rPr lang="pl-PL" dirty="0"/>
              <a:t>  out    </a:t>
            </a:r>
            <a:r>
              <a:rPr lang="pl-PL" dirty="0" err="1"/>
              <a:t>PortB</a:t>
            </a:r>
            <a:r>
              <a:rPr lang="pl-PL" dirty="0"/>
              <a:t>, r16  </a:t>
            </a:r>
          </a:p>
          <a:p>
            <a:pPr marL="0" indent="0">
              <a:buNone/>
            </a:pPr>
            <a:r>
              <a:rPr lang="pl-PL" dirty="0"/>
              <a:t>  </a:t>
            </a:r>
            <a:r>
              <a:rPr lang="pl-PL" dirty="0" err="1"/>
              <a:t>ldi</a:t>
            </a:r>
            <a:r>
              <a:rPr lang="pl-PL" dirty="0"/>
              <a:t>  r16, 0b00000001</a:t>
            </a:r>
          </a:p>
          <a:p>
            <a:pPr marL="0" indent="0">
              <a:buNone/>
            </a:pPr>
            <a:r>
              <a:rPr lang="pl-PL" dirty="0"/>
              <a:t>  out    </a:t>
            </a:r>
            <a:r>
              <a:rPr lang="pl-PL" dirty="0" err="1"/>
              <a:t>PortD</a:t>
            </a:r>
            <a:r>
              <a:rPr lang="pl-PL" dirty="0"/>
              <a:t>, r16  </a:t>
            </a:r>
          </a:p>
          <a:p>
            <a:pPr marL="0" indent="0">
              <a:buNone/>
            </a:pPr>
            <a:r>
              <a:rPr lang="pl-PL" dirty="0" err="1"/>
              <a:t>Main</a:t>
            </a:r>
            <a:r>
              <a:rPr lang="pl-PL" dirty="0"/>
              <a:t>:</a:t>
            </a:r>
          </a:p>
          <a:p>
            <a:pPr marL="0" indent="0">
              <a:buNone/>
            </a:pPr>
            <a:r>
              <a:rPr lang="pl-PL" dirty="0"/>
              <a:t>  in    r16, </a:t>
            </a:r>
            <a:r>
              <a:rPr lang="pl-PL" dirty="0" err="1"/>
              <a:t>PinD</a:t>
            </a:r>
            <a:endParaRPr lang="pl-PL" dirty="0"/>
          </a:p>
          <a:p>
            <a:pPr marL="0" indent="0">
              <a:buNone/>
            </a:pPr>
            <a:r>
              <a:rPr lang="pl-PL" dirty="0"/>
              <a:t>  out    </a:t>
            </a:r>
            <a:r>
              <a:rPr lang="pl-PL" dirty="0" err="1"/>
              <a:t>PortB</a:t>
            </a:r>
            <a:r>
              <a:rPr lang="pl-PL" dirty="0"/>
              <a:t>, r16</a:t>
            </a:r>
          </a:p>
          <a:p>
            <a:pPr marL="0" indent="0">
              <a:buNone/>
            </a:pPr>
            <a:r>
              <a:rPr lang="pl-PL" dirty="0"/>
              <a:t>  </a:t>
            </a:r>
            <a:r>
              <a:rPr lang="pl-PL" dirty="0" err="1"/>
              <a:t>rjmp</a:t>
            </a:r>
            <a:r>
              <a:rPr lang="pl-PL" dirty="0"/>
              <a:t>    </a:t>
            </a:r>
            <a:r>
              <a:rPr lang="pl-PL" dirty="0" err="1"/>
              <a:t>Main</a:t>
            </a:r>
            <a:endParaRPr lang="pl-PL" dirty="0"/>
          </a:p>
          <a:p>
            <a:pPr marL="0" indent="0">
              <a:buNone/>
            </a:pPr>
            <a:r>
              <a:rPr lang="pl-PL" dirty="0"/>
              <a:t/>
            </a:r>
            <a:br>
              <a:rPr lang="pl-PL" dirty="0"/>
            </a:br>
            <a:endParaRPr lang="en-US" dirty="0"/>
          </a:p>
        </p:txBody>
      </p:sp>
      <p:sp>
        <p:nvSpPr>
          <p:cNvPr id="4" name="Rectangle 3"/>
          <p:cNvSpPr/>
          <p:nvPr/>
        </p:nvSpPr>
        <p:spPr>
          <a:xfrm>
            <a:off x="3697941" y="1479177"/>
            <a:ext cx="4437529" cy="2699713"/>
          </a:xfrm>
          <a:prstGeom prst="rect">
            <a:avLst/>
          </a:prstGeom>
        </p:spPr>
        <p:txBody>
          <a:bodyPr>
            <a:spAutoFit/>
          </a:bodyPr>
          <a:lstStyle/>
          <a:p>
            <a:pPr marL="302575" indent="-302575">
              <a:buFont typeface="Arial" charset="0"/>
              <a:buChar char="•"/>
            </a:pPr>
            <a:r>
              <a:rPr lang="en-US" sz="2118" dirty="0"/>
              <a:t>then continue to execute the program, you can see that the r16 register becomes 1, which means it reads the bit we modified, then you can see the last bit of </a:t>
            </a:r>
            <a:r>
              <a:rPr lang="en-US" sz="2118" dirty="0" err="1"/>
              <a:t>PortB</a:t>
            </a:r>
            <a:r>
              <a:rPr lang="en-US" sz="2118" dirty="0"/>
              <a:t> lights up.</a:t>
            </a:r>
          </a:p>
          <a:p>
            <a:r>
              <a:rPr lang="en-US" sz="2118" dirty="0"/>
              <a:t/>
            </a:r>
            <a:br>
              <a:rPr lang="en-US" sz="2118" dirty="0"/>
            </a:br>
            <a:endParaRPr lang="en-US" sz="2118" dirty="0"/>
          </a:p>
        </p:txBody>
      </p:sp>
      <p:pic>
        <p:nvPicPr>
          <p:cNvPr id="6146" name="Picture 2" descr="https://lh6.googleusercontent.com/qpkWhKtSEe80hFYUAldR2jOm0bBRYWzbeLIQlmG6wDd-UsVrBWijJUVF-I-HZBFoZMpe4g5TDgDsb1cH_ZTrtAmLdyWKvXGTtWoFXukItWIiGqFFQstW1RThmRP3BRE4z_U=s1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361" y="3684944"/>
            <a:ext cx="4664689" cy="294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6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592" y="24456"/>
            <a:ext cx="8300293" cy="1159967"/>
          </a:xfrm>
          <a:prstGeom prst="rect">
            <a:avLst/>
          </a:prstGeom>
        </p:spPr>
        <p:txBody>
          <a:bodyPr vert="horz" wrap="square" lIns="0" tIns="577249" rIns="0" bIns="0" rtlCol="0" anchor="ctr">
            <a:spAutoFit/>
          </a:bodyPr>
          <a:lstStyle/>
          <a:p>
            <a:pPr marL="12327">
              <a:lnSpc>
                <a:spcPts val="4455"/>
              </a:lnSpc>
            </a:pPr>
            <a:r>
              <a:rPr spc="-5" dirty="0"/>
              <a:t>Arithmetic </a:t>
            </a:r>
            <a:r>
              <a:rPr dirty="0" smtClean="0"/>
              <a:t>calculation</a:t>
            </a:r>
            <a:endParaRPr spc="-5" dirty="0"/>
          </a:p>
        </p:txBody>
      </p:sp>
      <p:sp>
        <p:nvSpPr>
          <p:cNvPr id="7" name="object 7"/>
          <p:cNvSpPr txBox="1">
            <a:spLocks noGrp="1"/>
          </p:cNvSpPr>
          <p:nvPr>
            <p:ph type="sldNum" sz="quarter" idx="12"/>
          </p:nvPr>
        </p:nvSpPr>
        <p:spPr>
          <a:xfrm>
            <a:off x="7337849" y="7298333"/>
            <a:ext cx="2196577" cy="192360"/>
          </a:xfrm>
          <a:prstGeom prst="rect">
            <a:avLst/>
          </a:prstGeom>
        </p:spPr>
        <p:txBody>
          <a:bodyPr vert="horz" wrap="square" lIns="0" tIns="0" rIns="0" bIns="0" rtlCol="0" anchor="ctr">
            <a:spAutoFit/>
          </a:bodyPr>
          <a:lstStyle/>
          <a:p>
            <a:pPr marL="24654">
              <a:lnSpc>
                <a:spcPts val="1475"/>
              </a:lnSpc>
            </a:pPr>
            <a:fld id="{81D60167-4931-47E6-BA6A-407CBD079E47}" type="slidenum">
              <a:rPr dirty="0"/>
              <a:pPr marL="24654">
                <a:lnSpc>
                  <a:spcPts val="1475"/>
                </a:lnSpc>
              </a:pPr>
              <a:t>4</a:t>
            </a:fld>
            <a:endParaRPr dirty="0"/>
          </a:p>
        </p:txBody>
      </p:sp>
      <p:sp>
        <p:nvSpPr>
          <p:cNvPr id="3" name="object 3"/>
          <p:cNvSpPr txBox="1"/>
          <p:nvPr/>
        </p:nvSpPr>
        <p:spPr>
          <a:xfrm>
            <a:off x="876524" y="1408167"/>
            <a:ext cx="7615294" cy="1282402"/>
          </a:xfrm>
          <a:prstGeom prst="rect">
            <a:avLst/>
          </a:prstGeom>
        </p:spPr>
        <p:txBody>
          <a:bodyPr vert="horz" wrap="square" lIns="0" tIns="0" rIns="0" bIns="0" rtlCol="0">
            <a:spAutoFit/>
          </a:bodyPr>
          <a:lstStyle/>
          <a:p>
            <a:pPr marL="345160" indent="-332832">
              <a:lnSpc>
                <a:spcPts val="3407"/>
              </a:lnSpc>
              <a:buClr>
                <a:srgbClr val="330066"/>
              </a:buClr>
              <a:buSzPct val="70000"/>
              <a:buFont typeface="Wingdings"/>
              <a:buChar char=""/>
              <a:tabLst>
                <a:tab pos="345776" algn="l"/>
                <a:tab pos="2713818" algn="l"/>
              </a:tabLst>
            </a:pPr>
            <a:r>
              <a:rPr sz="4368" baseline="1851" dirty="0">
                <a:latin typeface="Arial"/>
                <a:cs typeface="Arial"/>
              </a:rPr>
              <a:t>AVR</a:t>
            </a:r>
            <a:r>
              <a:rPr sz="4368" spc="997" baseline="1851" dirty="0">
                <a:latin typeface="Arial"/>
                <a:cs typeface="Arial"/>
              </a:rPr>
              <a:t> </a:t>
            </a:r>
            <a:r>
              <a:rPr sz="4368" spc="-7" baseline="1851" dirty="0">
                <a:latin typeface="Arial"/>
                <a:cs typeface="Arial"/>
              </a:rPr>
              <a:t>code</a:t>
            </a:r>
            <a:r>
              <a:rPr sz="4368" spc="1026" baseline="1851" dirty="0">
                <a:latin typeface="Arial"/>
                <a:cs typeface="Arial"/>
              </a:rPr>
              <a:t> </a:t>
            </a:r>
            <a:r>
              <a:rPr sz="4368" spc="-7" baseline="1851" dirty="0">
                <a:latin typeface="Arial"/>
                <a:cs typeface="Arial"/>
              </a:rPr>
              <a:t>for	</a:t>
            </a:r>
            <a:r>
              <a:rPr lang="en-US" sz="4368" spc="-7" baseline="1851" dirty="0">
                <a:latin typeface="Arial"/>
                <a:cs typeface="Arial"/>
              </a:rPr>
              <a:t>  </a:t>
            </a:r>
            <a:r>
              <a:rPr sz="2766" b="1" spc="83" dirty="0">
                <a:latin typeface="Arial"/>
                <a:cs typeface="Arial"/>
              </a:rPr>
              <a:t>z</a:t>
            </a:r>
            <a:r>
              <a:rPr sz="2766" b="1" spc="-58" dirty="0">
                <a:latin typeface="Arial"/>
                <a:cs typeface="Arial"/>
              </a:rPr>
              <a:t> </a:t>
            </a:r>
            <a:r>
              <a:rPr sz="2766" spc="93" dirty="0">
                <a:latin typeface="Symbol"/>
                <a:cs typeface="Symbol"/>
              </a:rPr>
              <a:t></a:t>
            </a:r>
            <a:r>
              <a:rPr sz="2766" spc="-39" dirty="0">
                <a:latin typeface="Times New Roman"/>
                <a:cs typeface="Times New Roman"/>
              </a:rPr>
              <a:t> </a:t>
            </a:r>
            <a:r>
              <a:rPr sz="2766" b="1" spc="87" dirty="0">
                <a:latin typeface="Arial"/>
                <a:cs typeface="Arial"/>
              </a:rPr>
              <a:t>2x</a:t>
            </a:r>
            <a:r>
              <a:rPr sz="2766" b="1" spc="-219" dirty="0">
                <a:latin typeface="Arial"/>
                <a:cs typeface="Arial"/>
              </a:rPr>
              <a:t> </a:t>
            </a:r>
            <a:r>
              <a:rPr sz="2766" spc="93" dirty="0">
                <a:latin typeface="Symbol"/>
                <a:cs typeface="Symbol"/>
              </a:rPr>
              <a:t></a:t>
            </a:r>
            <a:r>
              <a:rPr sz="2766" spc="-126" dirty="0">
                <a:latin typeface="Times New Roman"/>
                <a:cs typeface="Times New Roman"/>
              </a:rPr>
              <a:t> </a:t>
            </a:r>
            <a:r>
              <a:rPr sz="2766" b="1" spc="97" dirty="0">
                <a:latin typeface="Arial"/>
                <a:cs typeface="Arial"/>
              </a:rPr>
              <a:t>xy</a:t>
            </a:r>
            <a:r>
              <a:rPr sz="2766" b="1" spc="-364" dirty="0">
                <a:latin typeface="Arial"/>
                <a:cs typeface="Arial"/>
              </a:rPr>
              <a:t> </a:t>
            </a:r>
            <a:r>
              <a:rPr sz="2766" spc="93" dirty="0">
                <a:latin typeface="Symbol"/>
                <a:cs typeface="Symbol"/>
              </a:rPr>
              <a:t></a:t>
            </a:r>
            <a:r>
              <a:rPr sz="2766" spc="-126" dirty="0">
                <a:latin typeface="Times New Roman"/>
                <a:cs typeface="Times New Roman"/>
              </a:rPr>
              <a:t> </a:t>
            </a:r>
            <a:r>
              <a:rPr sz="2766" b="1" spc="122" dirty="0">
                <a:latin typeface="Arial"/>
                <a:cs typeface="Arial"/>
              </a:rPr>
              <a:t>x</a:t>
            </a:r>
            <a:r>
              <a:rPr sz="2403" b="1" spc="182" baseline="43771" dirty="0">
                <a:latin typeface="Arial"/>
                <a:cs typeface="Arial"/>
              </a:rPr>
              <a:t>2</a:t>
            </a:r>
            <a:endParaRPr sz="2403" baseline="43771" dirty="0">
              <a:latin typeface="Arial"/>
              <a:cs typeface="Arial"/>
            </a:endParaRPr>
          </a:p>
          <a:p>
            <a:pPr marL="684156" marR="4931" lvl="1" indent="-337763">
              <a:lnSpc>
                <a:spcPts val="2727"/>
              </a:lnSpc>
              <a:spcBef>
                <a:spcPts val="578"/>
              </a:spcBef>
              <a:buClr>
                <a:srgbClr val="669999"/>
              </a:buClr>
              <a:buSzPct val="69230"/>
              <a:buFont typeface="Wingdings"/>
              <a:buChar char=""/>
              <a:tabLst>
                <a:tab pos="684156" algn="l"/>
              </a:tabLst>
            </a:pPr>
            <a:r>
              <a:rPr lang="en-US" sz="2524" dirty="0">
                <a:latin typeface="Arial"/>
                <a:cs typeface="Arial"/>
              </a:rPr>
              <a:t>Assume that all numbers are </a:t>
            </a:r>
            <a:r>
              <a:rPr sz="2524" dirty="0">
                <a:latin typeface="Arial"/>
                <a:cs typeface="Arial"/>
              </a:rPr>
              <a:t>8-bit unsigned</a:t>
            </a:r>
            <a:endParaRPr lang="en-US" sz="2524" dirty="0">
              <a:latin typeface="Arial"/>
              <a:cs typeface="Arial"/>
            </a:endParaRPr>
          </a:p>
          <a:p>
            <a:pPr marL="684156" marR="4931" lvl="1" indent="-337763">
              <a:lnSpc>
                <a:spcPts val="2727"/>
              </a:lnSpc>
              <a:spcBef>
                <a:spcPts val="578"/>
              </a:spcBef>
              <a:buClr>
                <a:srgbClr val="669999"/>
              </a:buClr>
              <a:buSzPct val="69230"/>
              <a:buFont typeface="Wingdings"/>
              <a:buChar char=""/>
              <a:tabLst>
                <a:tab pos="684156" algn="l"/>
              </a:tabLst>
            </a:pPr>
            <a:r>
              <a:rPr sz="2524" dirty="0">
                <a:latin typeface="Arial"/>
                <a:cs typeface="Arial"/>
              </a:rPr>
              <a:t> </a:t>
            </a:r>
            <a:r>
              <a:rPr lang="en-US" sz="2524" dirty="0">
                <a:latin typeface="Arial"/>
                <a:cs typeface="Arial"/>
              </a:rPr>
              <a:t>For </a:t>
            </a:r>
            <a:r>
              <a:rPr sz="2524" dirty="0">
                <a:latin typeface="Arial"/>
                <a:cs typeface="Arial"/>
              </a:rPr>
              <a:t>x, y, z </a:t>
            </a:r>
            <a:r>
              <a:rPr lang="en-US" sz="2524" dirty="0">
                <a:latin typeface="Arial"/>
                <a:cs typeface="Arial"/>
              </a:rPr>
              <a:t>use</a:t>
            </a:r>
            <a:r>
              <a:rPr sz="2524" dirty="0">
                <a:latin typeface="Arial"/>
                <a:cs typeface="Arial"/>
              </a:rPr>
              <a:t> registers r</a:t>
            </a:r>
            <a:r>
              <a:rPr lang="en-US" sz="2524" dirty="0">
                <a:latin typeface="Arial"/>
                <a:cs typeface="Arial"/>
              </a:rPr>
              <a:t>16</a:t>
            </a:r>
            <a:r>
              <a:rPr sz="2524" dirty="0">
                <a:latin typeface="Arial"/>
                <a:cs typeface="Arial"/>
              </a:rPr>
              <a:t>, r</a:t>
            </a:r>
            <a:r>
              <a:rPr lang="en-US" sz="2524" dirty="0">
                <a:latin typeface="Arial"/>
                <a:cs typeface="Arial"/>
              </a:rPr>
              <a:t>17</a:t>
            </a:r>
            <a:r>
              <a:rPr sz="2524" dirty="0">
                <a:latin typeface="Arial"/>
                <a:cs typeface="Arial"/>
              </a:rPr>
              <a:t>, and</a:t>
            </a:r>
            <a:r>
              <a:rPr sz="2524" spc="-44" dirty="0">
                <a:latin typeface="Arial"/>
                <a:cs typeface="Arial"/>
              </a:rPr>
              <a:t> </a:t>
            </a:r>
            <a:r>
              <a:rPr sz="2524" dirty="0">
                <a:latin typeface="Arial"/>
                <a:cs typeface="Arial"/>
              </a:rPr>
              <a:t>r</a:t>
            </a:r>
            <a:r>
              <a:rPr lang="en-US" sz="2524" dirty="0">
                <a:latin typeface="Arial"/>
                <a:cs typeface="Arial"/>
              </a:rPr>
              <a:t>18</a:t>
            </a:r>
            <a:r>
              <a:rPr sz="2524" dirty="0">
                <a:latin typeface="Arial"/>
                <a:cs typeface="Arial"/>
              </a:rPr>
              <a:t>.</a:t>
            </a:r>
          </a:p>
        </p:txBody>
      </p:sp>
      <p:sp>
        <p:nvSpPr>
          <p:cNvPr id="8" name="Rectangle 7"/>
          <p:cNvSpPr/>
          <p:nvPr/>
        </p:nvSpPr>
        <p:spPr>
          <a:xfrm>
            <a:off x="2465406" y="2746443"/>
            <a:ext cx="4437529" cy="3857210"/>
          </a:xfrm>
          <a:prstGeom prst="rect">
            <a:avLst/>
          </a:prstGeom>
        </p:spPr>
        <p:txBody>
          <a:bodyPr>
            <a:spAutoFit/>
          </a:bodyPr>
          <a:lstStyle/>
          <a:p>
            <a:endParaRPr lang="en-US" sz="1165" dirty="0">
              <a:latin typeface="Consolas" charset="0"/>
            </a:endParaRPr>
          </a:p>
          <a:p>
            <a:r>
              <a:rPr lang="en-US" sz="1165" dirty="0">
                <a:solidFill>
                  <a:srgbClr val="0000FF"/>
                </a:solidFill>
                <a:latin typeface="Consolas" charset="0"/>
              </a:rPr>
              <a:t>.include</a:t>
            </a:r>
            <a:r>
              <a:rPr lang="en-US" sz="1165" dirty="0">
                <a:solidFill>
                  <a:prstClr val="black"/>
                </a:solidFill>
                <a:latin typeface="Consolas" charset="0"/>
              </a:rPr>
              <a:t> "m325Pdef.inc"</a:t>
            </a:r>
          </a:p>
          <a:p>
            <a:endParaRPr lang="en-US" sz="1165" dirty="0">
              <a:solidFill>
                <a:prstClr val="black"/>
              </a:solidFill>
              <a:latin typeface="Consolas" charset="0"/>
            </a:endParaRPr>
          </a:p>
          <a:p>
            <a:r>
              <a:rPr lang="en-US" sz="1165" dirty="0">
                <a:solidFill>
                  <a:prstClr val="black"/>
                </a:solidFill>
                <a:latin typeface="Consolas" charset="0"/>
              </a:rPr>
              <a:t>Main:</a:t>
            </a:r>
          </a:p>
          <a:p>
            <a:r>
              <a:rPr lang="en-US" sz="1165" dirty="0">
                <a:solidFill>
                  <a:prstClr val="black"/>
                </a:solidFill>
                <a:latin typeface="Consolas" charset="0"/>
              </a:rPr>
              <a:t>	</a:t>
            </a:r>
            <a:r>
              <a:rPr lang="en-US" sz="1165" dirty="0" err="1">
                <a:solidFill>
                  <a:srgbClr val="0000FF"/>
                </a:solidFill>
                <a:latin typeface="Consolas" charset="0"/>
              </a:rPr>
              <a:t>ldi</a:t>
            </a:r>
            <a:r>
              <a:rPr lang="en-US" sz="1165" dirty="0">
                <a:solidFill>
                  <a:prstClr val="black"/>
                </a:solidFill>
                <a:latin typeface="Consolas" charset="0"/>
              </a:rPr>
              <a:t>	r16,</a:t>
            </a:r>
            <a:r>
              <a:rPr lang="en-US" sz="1165" dirty="0">
                <a:solidFill>
                  <a:srgbClr val="FF0000"/>
                </a:solidFill>
                <a:latin typeface="Consolas" charset="0"/>
              </a:rPr>
              <a:t>$</a:t>
            </a:r>
            <a:r>
              <a:rPr lang="en-US" sz="1165" dirty="0">
                <a:solidFill>
                  <a:prstClr val="black"/>
                </a:solidFill>
                <a:latin typeface="Consolas" charset="0"/>
              </a:rPr>
              <a:t>15</a:t>
            </a:r>
          </a:p>
          <a:p>
            <a:r>
              <a:rPr lang="en-US" sz="1165" dirty="0">
                <a:solidFill>
                  <a:prstClr val="black"/>
                </a:solidFill>
                <a:latin typeface="Consolas" charset="0"/>
              </a:rPr>
              <a:t>	</a:t>
            </a:r>
            <a:r>
              <a:rPr lang="en-US" sz="1165" dirty="0" err="1">
                <a:solidFill>
                  <a:srgbClr val="0000FF"/>
                </a:solidFill>
                <a:latin typeface="Consolas" charset="0"/>
              </a:rPr>
              <a:t>ldi</a:t>
            </a:r>
            <a:r>
              <a:rPr lang="en-US" sz="1165" dirty="0">
                <a:solidFill>
                  <a:prstClr val="black"/>
                </a:solidFill>
                <a:latin typeface="Consolas" charset="0"/>
              </a:rPr>
              <a:t>	r17,</a:t>
            </a:r>
            <a:r>
              <a:rPr lang="en-US" sz="1165" dirty="0">
                <a:solidFill>
                  <a:srgbClr val="FF0000"/>
                </a:solidFill>
                <a:latin typeface="Consolas" charset="0"/>
              </a:rPr>
              <a:t>$</a:t>
            </a:r>
            <a:r>
              <a:rPr lang="en-US" sz="1165" dirty="0">
                <a:solidFill>
                  <a:prstClr val="black"/>
                </a:solidFill>
                <a:latin typeface="Consolas" charset="0"/>
              </a:rPr>
              <a:t>3</a:t>
            </a:r>
          </a:p>
          <a:p>
            <a:r>
              <a:rPr lang="is-IS" sz="1165" dirty="0">
                <a:solidFill>
                  <a:prstClr val="black"/>
                </a:solidFill>
                <a:latin typeface="Consolas" charset="0"/>
              </a:rPr>
              <a:t>	</a:t>
            </a:r>
            <a:r>
              <a:rPr lang="is-IS" sz="1165" dirty="0">
                <a:solidFill>
                  <a:srgbClr val="0000FF"/>
                </a:solidFill>
                <a:latin typeface="Consolas" charset="0"/>
              </a:rPr>
              <a:t>ldi</a:t>
            </a:r>
            <a:r>
              <a:rPr lang="is-IS" sz="1165" dirty="0">
                <a:solidFill>
                  <a:prstClr val="black"/>
                </a:solidFill>
                <a:latin typeface="Consolas" charset="0"/>
              </a:rPr>
              <a:t>	r18,0X23</a:t>
            </a:r>
          </a:p>
          <a:p>
            <a:endParaRPr lang="is-IS" sz="1165" dirty="0">
              <a:solidFill>
                <a:prstClr val="black"/>
              </a:solidFill>
              <a:latin typeface="Consolas" charset="0"/>
            </a:endParaRPr>
          </a:p>
          <a:p>
            <a:r>
              <a:rPr lang="cs-CZ" sz="1165" dirty="0">
                <a:solidFill>
                  <a:prstClr val="black"/>
                </a:solidFill>
                <a:latin typeface="Consolas" charset="0"/>
              </a:rPr>
              <a:t>	</a:t>
            </a:r>
            <a:r>
              <a:rPr lang="cs-CZ" sz="1165" dirty="0" err="1">
                <a:solidFill>
                  <a:srgbClr val="0000FF"/>
                </a:solidFill>
                <a:latin typeface="Consolas" charset="0"/>
              </a:rPr>
              <a:t>ldi</a:t>
            </a:r>
            <a:r>
              <a:rPr lang="cs-CZ" sz="1165" dirty="0">
                <a:solidFill>
                  <a:prstClr val="black"/>
                </a:solidFill>
                <a:latin typeface="Consolas" charset="0"/>
              </a:rPr>
              <a:t>	r19, 2</a:t>
            </a:r>
          </a:p>
          <a:p>
            <a:endParaRPr lang="cs-CZ" sz="1165" dirty="0">
              <a:solidFill>
                <a:prstClr val="black"/>
              </a:solidFill>
              <a:latin typeface="Consolas" charset="0"/>
            </a:endParaRPr>
          </a:p>
          <a:p>
            <a:r>
              <a:rPr lang="pt-BR" sz="1165" dirty="0">
                <a:solidFill>
                  <a:prstClr val="black"/>
                </a:solidFill>
                <a:latin typeface="Consolas" charset="0"/>
              </a:rPr>
              <a:t>	</a:t>
            </a:r>
            <a:r>
              <a:rPr lang="pt-BR" sz="1165" dirty="0" err="1">
                <a:solidFill>
                  <a:srgbClr val="0000FF"/>
                </a:solidFill>
                <a:latin typeface="Consolas" charset="0"/>
              </a:rPr>
              <a:t>mul</a:t>
            </a:r>
            <a:r>
              <a:rPr lang="pt-BR" sz="1165" dirty="0">
                <a:solidFill>
                  <a:prstClr val="black"/>
                </a:solidFill>
                <a:latin typeface="Consolas" charset="0"/>
              </a:rPr>
              <a:t>	r19,r16</a:t>
            </a:r>
          </a:p>
          <a:p>
            <a:r>
              <a:rPr lang="pt-BR" sz="1165" dirty="0">
                <a:solidFill>
                  <a:prstClr val="black"/>
                </a:solidFill>
                <a:latin typeface="Consolas" charset="0"/>
              </a:rPr>
              <a:t>	</a:t>
            </a:r>
            <a:r>
              <a:rPr lang="pt-BR" sz="1165" dirty="0" err="1">
                <a:solidFill>
                  <a:srgbClr val="0000FF"/>
                </a:solidFill>
                <a:latin typeface="Consolas" charset="0"/>
              </a:rPr>
              <a:t>mov</a:t>
            </a:r>
            <a:r>
              <a:rPr lang="pt-BR" sz="1165" dirty="0">
                <a:solidFill>
                  <a:prstClr val="black"/>
                </a:solidFill>
                <a:latin typeface="Consolas" charset="0"/>
              </a:rPr>
              <a:t>	r20,r0</a:t>
            </a:r>
          </a:p>
          <a:p>
            <a:endParaRPr lang="pt-BR" sz="1165" dirty="0">
              <a:solidFill>
                <a:prstClr val="black"/>
              </a:solidFill>
              <a:latin typeface="Consolas" charset="0"/>
            </a:endParaRPr>
          </a:p>
          <a:p>
            <a:r>
              <a:rPr lang="pt-BR" sz="1165" dirty="0">
                <a:solidFill>
                  <a:prstClr val="black"/>
                </a:solidFill>
                <a:latin typeface="Consolas" charset="0"/>
              </a:rPr>
              <a:t>	</a:t>
            </a:r>
            <a:r>
              <a:rPr lang="pt-BR" sz="1165" dirty="0" err="1">
                <a:solidFill>
                  <a:srgbClr val="0000FF"/>
                </a:solidFill>
                <a:latin typeface="Consolas" charset="0"/>
              </a:rPr>
              <a:t>mul</a:t>
            </a:r>
            <a:r>
              <a:rPr lang="pt-BR" sz="1165" dirty="0">
                <a:solidFill>
                  <a:prstClr val="black"/>
                </a:solidFill>
                <a:latin typeface="Consolas" charset="0"/>
              </a:rPr>
              <a:t>	r16,r17</a:t>
            </a:r>
          </a:p>
          <a:p>
            <a:endParaRPr lang="pt-BR" sz="1165" dirty="0">
              <a:solidFill>
                <a:prstClr val="black"/>
              </a:solidFill>
              <a:latin typeface="Consolas" charset="0"/>
            </a:endParaRPr>
          </a:p>
          <a:p>
            <a:r>
              <a:rPr lang="pt-BR" sz="1165" dirty="0">
                <a:solidFill>
                  <a:prstClr val="black"/>
                </a:solidFill>
                <a:latin typeface="Consolas" charset="0"/>
              </a:rPr>
              <a:t>	</a:t>
            </a:r>
            <a:r>
              <a:rPr lang="pt-BR" sz="1165" dirty="0">
                <a:solidFill>
                  <a:srgbClr val="0000FF"/>
                </a:solidFill>
                <a:latin typeface="Consolas" charset="0"/>
              </a:rPr>
              <a:t>sub</a:t>
            </a:r>
            <a:r>
              <a:rPr lang="pt-BR" sz="1165" dirty="0">
                <a:solidFill>
                  <a:prstClr val="black"/>
                </a:solidFill>
                <a:latin typeface="Consolas" charset="0"/>
              </a:rPr>
              <a:t>	r20,r0</a:t>
            </a:r>
          </a:p>
          <a:p>
            <a:r>
              <a:rPr lang="pt-BR" sz="1165" dirty="0">
                <a:solidFill>
                  <a:prstClr val="black"/>
                </a:solidFill>
                <a:latin typeface="Consolas" charset="0"/>
              </a:rPr>
              <a:t>	</a:t>
            </a:r>
            <a:r>
              <a:rPr lang="pt-BR" sz="1165" dirty="0" err="1">
                <a:solidFill>
                  <a:srgbClr val="0000FF"/>
                </a:solidFill>
                <a:latin typeface="Consolas" charset="0"/>
              </a:rPr>
              <a:t>mul</a:t>
            </a:r>
            <a:r>
              <a:rPr lang="pt-BR" sz="1165" dirty="0">
                <a:solidFill>
                  <a:prstClr val="black"/>
                </a:solidFill>
                <a:latin typeface="Consolas" charset="0"/>
              </a:rPr>
              <a:t>	r16,r16</a:t>
            </a:r>
          </a:p>
          <a:p>
            <a:endParaRPr lang="pt-BR" sz="1165" dirty="0">
              <a:solidFill>
                <a:prstClr val="black"/>
              </a:solidFill>
              <a:latin typeface="Consolas" charset="0"/>
            </a:endParaRPr>
          </a:p>
          <a:p>
            <a:r>
              <a:rPr lang="pt-BR" sz="1165" dirty="0">
                <a:solidFill>
                  <a:prstClr val="black"/>
                </a:solidFill>
                <a:latin typeface="Consolas" charset="0"/>
              </a:rPr>
              <a:t>	</a:t>
            </a:r>
            <a:r>
              <a:rPr lang="pt-BR" sz="1165" dirty="0">
                <a:solidFill>
                  <a:srgbClr val="0000FF"/>
                </a:solidFill>
                <a:latin typeface="Consolas" charset="0"/>
              </a:rPr>
              <a:t>sub</a:t>
            </a:r>
            <a:r>
              <a:rPr lang="pt-BR" sz="1165" dirty="0">
                <a:solidFill>
                  <a:prstClr val="black"/>
                </a:solidFill>
                <a:latin typeface="Consolas" charset="0"/>
              </a:rPr>
              <a:t>	r20,r0</a:t>
            </a:r>
          </a:p>
          <a:p>
            <a:endParaRPr lang="pt-BR" sz="1165" dirty="0">
              <a:solidFill>
                <a:prstClr val="black"/>
              </a:solidFill>
              <a:latin typeface="Consolas" charset="0"/>
            </a:endParaRPr>
          </a:p>
          <a:p>
            <a:r>
              <a:rPr lang="pt-BR" sz="1165" dirty="0">
                <a:solidFill>
                  <a:prstClr val="black"/>
                </a:solidFill>
                <a:latin typeface="Consolas" charset="0"/>
              </a:rPr>
              <a:t>	</a:t>
            </a:r>
            <a:r>
              <a:rPr lang="pt-BR" sz="1165" dirty="0" err="1">
                <a:solidFill>
                  <a:srgbClr val="0000FF"/>
                </a:solidFill>
                <a:latin typeface="Consolas" charset="0"/>
              </a:rPr>
              <a:t>mov</a:t>
            </a:r>
            <a:r>
              <a:rPr lang="pt-BR" sz="1165" dirty="0">
                <a:solidFill>
                  <a:prstClr val="black"/>
                </a:solidFill>
                <a:latin typeface="Consolas" charset="0"/>
              </a:rPr>
              <a:t>	r21,r20</a:t>
            </a:r>
          </a:p>
        </p:txBody>
      </p:sp>
    </p:spTree>
    <p:extLst>
      <p:ext uri="{BB962C8B-B14F-4D97-AF65-F5344CB8AC3E}">
        <p14:creationId xmlns:p14="http://schemas.microsoft.com/office/powerpoint/2010/main" val="103190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Time</a:t>
            </a:r>
            <a:endParaRPr lang="en-US" dirty="0"/>
          </a:p>
        </p:txBody>
      </p:sp>
      <p:sp>
        <p:nvSpPr>
          <p:cNvPr id="3" name="Content Placeholder 2"/>
          <p:cNvSpPr>
            <a:spLocks noGrp="1"/>
          </p:cNvSpPr>
          <p:nvPr>
            <p:ph idx="1"/>
          </p:nvPr>
        </p:nvSpPr>
        <p:spPr/>
        <p:txBody>
          <a:bodyPr/>
          <a:lstStyle/>
          <a:p>
            <a:r>
              <a:rPr lang="en-US" b="1" dirty="0"/>
              <a:t>Compute the execution time for the following code snippet: </a:t>
            </a:r>
            <a:endParaRPr lang="en-US" b="1" dirty="0" smtClean="0"/>
          </a:p>
          <a:p>
            <a:endParaRPr lang="en-US" b="1" dirty="0"/>
          </a:p>
          <a:p>
            <a:endParaRPr lang="en-US" dirty="0"/>
          </a:p>
        </p:txBody>
      </p:sp>
      <p:sp>
        <p:nvSpPr>
          <p:cNvPr id="4" name="Rectangle 3"/>
          <p:cNvSpPr/>
          <p:nvPr/>
        </p:nvSpPr>
        <p:spPr>
          <a:xfrm>
            <a:off x="2558206" y="2084295"/>
            <a:ext cx="4437529" cy="2047997"/>
          </a:xfrm>
          <a:prstGeom prst="rect">
            <a:avLst/>
          </a:prstGeom>
        </p:spPr>
        <p:txBody>
          <a:bodyPr>
            <a:spAutoFit/>
          </a:bodyPr>
          <a:lstStyle/>
          <a:p>
            <a:r>
              <a:rPr lang="it-IT" sz="3177" b="1" dirty="0" err="1">
                <a:solidFill>
                  <a:srgbClr val="540505"/>
                </a:solidFill>
                <a:latin typeface="Consolas" charset="0"/>
              </a:rPr>
              <a:t>ldi</a:t>
            </a:r>
            <a:r>
              <a:rPr lang="it-IT" sz="3177" b="1" dirty="0">
                <a:solidFill>
                  <a:srgbClr val="540505"/>
                </a:solidFill>
                <a:latin typeface="Consolas" charset="0"/>
              </a:rPr>
              <a:t> r16, 0xff</a:t>
            </a:r>
          </a:p>
          <a:p>
            <a:r>
              <a:rPr lang="it-IT" sz="3177" b="1" dirty="0" err="1">
                <a:solidFill>
                  <a:srgbClr val="540505"/>
                </a:solidFill>
                <a:latin typeface="Consolas" charset="0"/>
              </a:rPr>
              <a:t>ldi</a:t>
            </a:r>
            <a:r>
              <a:rPr lang="it-IT" sz="3177" b="1" dirty="0">
                <a:solidFill>
                  <a:srgbClr val="540505"/>
                </a:solidFill>
                <a:latin typeface="Consolas" charset="0"/>
              </a:rPr>
              <a:t> r17, 0xee</a:t>
            </a:r>
          </a:p>
          <a:p>
            <a:r>
              <a:rPr lang="it-IT" sz="3177" b="1" dirty="0" err="1">
                <a:solidFill>
                  <a:srgbClr val="540505"/>
                </a:solidFill>
                <a:latin typeface="Consolas" charset="0"/>
              </a:rPr>
              <a:t>add</a:t>
            </a:r>
            <a:r>
              <a:rPr lang="it-IT" sz="3177" b="1" dirty="0">
                <a:solidFill>
                  <a:srgbClr val="540505"/>
                </a:solidFill>
                <a:latin typeface="Consolas" charset="0"/>
              </a:rPr>
              <a:t> r17, r16</a:t>
            </a:r>
          </a:p>
          <a:p>
            <a:r>
              <a:rPr lang="it-IT" sz="3177" b="1" dirty="0" err="1">
                <a:solidFill>
                  <a:srgbClr val="540505"/>
                </a:solidFill>
                <a:latin typeface="Consolas" charset="0"/>
              </a:rPr>
              <a:t>mov</a:t>
            </a:r>
            <a:r>
              <a:rPr lang="it-IT" sz="3177" b="1" dirty="0">
                <a:solidFill>
                  <a:srgbClr val="540505"/>
                </a:solidFill>
                <a:latin typeface="Consolas" charset="0"/>
              </a:rPr>
              <a:t> r20, r17 </a:t>
            </a:r>
            <a:endParaRPr lang="it-IT" sz="3177" dirty="0"/>
          </a:p>
        </p:txBody>
      </p:sp>
      <p:sp>
        <p:nvSpPr>
          <p:cNvPr id="5" name="Rectangle 4"/>
          <p:cNvSpPr/>
          <p:nvPr/>
        </p:nvSpPr>
        <p:spPr>
          <a:xfrm>
            <a:off x="874059" y="4330966"/>
            <a:ext cx="7805826" cy="472565"/>
          </a:xfrm>
          <a:prstGeom prst="rect">
            <a:avLst/>
          </a:prstGeom>
        </p:spPr>
        <p:txBody>
          <a:bodyPr wrap="square">
            <a:spAutoFit/>
          </a:bodyPr>
          <a:lstStyle/>
          <a:p>
            <a:r>
              <a:rPr lang="fr-FR" sz="2471" b="1" dirty="0" err="1">
                <a:solidFill>
                  <a:srgbClr val="540505"/>
                </a:solidFill>
                <a:latin typeface="Consolas" charset="0"/>
              </a:rPr>
              <a:t>Execution</a:t>
            </a:r>
            <a:r>
              <a:rPr lang="fr-FR" sz="2471" b="1" dirty="0">
                <a:solidFill>
                  <a:srgbClr val="540505"/>
                </a:solidFill>
                <a:latin typeface="Consolas" charset="0"/>
              </a:rPr>
              <a:t> Time = (4)/(16MHz) = 0.26μsec </a:t>
            </a:r>
            <a:endParaRPr lang="fr-FR" sz="2471" dirty="0"/>
          </a:p>
        </p:txBody>
      </p:sp>
      <p:sp>
        <p:nvSpPr>
          <p:cNvPr id="6" name="TextBox 5"/>
          <p:cNvSpPr txBox="1"/>
          <p:nvPr/>
        </p:nvSpPr>
        <p:spPr>
          <a:xfrm>
            <a:off x="3075472" y="5686805"/>
            <a:ext cx="184731" cy="336695"/>
          </a:xfrm>
          <a:prstGeom prst="rect">
            <a:avLst/>
          </a:prstGeom>
          <a:noFill/>
        </p:spPr>
        <p:txBody>
          <a:bodyPr wrap="none" rtlCol="0">
            <a:spAutoFit/>
          </a:bodyPr>
          <a:lstStyle/>
          <a:p>
            <a:endParaRPr lang="en-US" sz="1588" dirty="0"/>
          </a:p>
        </p:txBody>
      </p:sp>
      <p:sp>
        <p:nvSpPr>
          <p:cNvPr id="8" name="TextBox 7"/>
          <p:cNvSpPr txBox="1"/>
          <p:nvPr/>
        </p:nvSpPr>
        <p:spPr>
          <a:xfrm>
            <a:off x="626825" y="5483128"/>
            <a:ext cx="7805826" cy="1069780"/>
          </a:xfrm>
          <a:prstGeom prst="rect">
            <a:avLst/>
          </a:prstGeom>
          <a:noFill/>
        </p:spPr>
        <p:txBody>
          <a:bodyPr wrap="square" rtlCol="0">
            <a:spAutoFit/>
          </a:bodyPr>
          <a:lstStyle/>
          <a:p>
            <a:r>
              <a:rPr lang="en-US" sz="1588" b="1" dirty="0" err="1"/>
              <a:t>MegaHertZ</a:t>
            </a:r>
            <a:r>
              <a:rPr lang="en-US" sz="1588" b="1" dirty="0"/>
              <a:t> </a:t>
            </a:r>
            <a:r>
              <a:rPr lang="en-US" sz="1588" b="1" dirty="0"/>
              <a:t>(</a:t>
            </a:r>
            <a:r>
              <a:rPr lang="fr-FR" sz="1588" b="1" dirty="0">
                <a:solidFill>
                  <a:srgbClr val="540505"/>
                </a:solidFill>
                <a:latin typeface="Consolas" charset="0"/>
              </a:rPr>
              <a:t>MHz</a:t>
            </a:r>
            <a:r>
              <a:rPr lang="en-US" sz="1588" b="1" dirty="0"/>
              <a:t>) </a:t>
            </a:r>
            <a:r>
              <a:rPr lang="en-US" sz="1588" b="1" dirty="0"/>
              <a:t>One million cycles per second. </a:t>
            </a:r>
            <a:endParaRPr lang="en-US" sz="1588" b="1" dirty="0"/>
          </a:p>
          <a:p>
            <a:endParaRPr lang="en-US" sz="1588" dirty="0"/>
          </a:p>
          <a:p>
            <a:r>
              <a:rPr lang="en-US" sz="1588" dirty="0"/>
              <a:t>A </a:t>
            </a:r>
            <a:r>
              <a:rPr lang="en-US" sz="1588" dirty="0"/>
              <a:t>one-megahertz clock (1 MHz) means some number of bits </a:t>
            </a:r>
            <a:r>
              <a:rPr lang="en-US" sz="1588" dirty="0"/>
              <a:t>can </a:t>
            </a:r>
            <a:r>
              <a:rPr lang="en-US" sz="1588" dirty="0"/>
              <a:t>be manipulated at least one million times per second. </a:t>
            </a:r>
          </a:p>
        </p:txBody>
      </p:sp>
    </p:spTree>
    <p:extLst>
      <p:ext uri="{BB962C8B-B14F-4D97-AF65-F5344CB8AC3E}">
        <p14:creationId xmlns:p14="http://schemas.microsoft.com/office/powerpoint/2010/main" val="115793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a:t>
            </a:r>
            <a:r>
              <a:rPr lang="en-US" dirty="0" smtClean="0"/>
              <a:t>Time ?</a:t>
            </a:r>
            <a:endParaRPr lang="en-US" dirty="0"/>
          </a:p>
        </p:txBody>
      </p:sp>
      <p:sp>
        <p:nvSpPr>
          <p:cNvPr id="3" name="Content Placeholder 2"/>
          <p:cNvSpPr>
            <a:spLocks noGrp="1"/>
          </p:cNvSpPr>
          <p:nvPr>
            <p:ph idx="1"/>
          </p:nvPr>
        </p:nvSpPr>
        <p:spPr/>
        <p:txBody>
          <a:bodyPr/>
          <a:lstStyle/>
          <a:p>
            <a:endParaRPr lang="en-US" dirty="0"/>
          </a:p>
        </p:txBody>
      </p:sp>
      <p:sp>
        <p:nvSpPr>
          <p:cNvPr id="4" name="object 2"/>
          <p:cNvSpPr/>
          <p:nvPr/>
        </p:nvSpPr>
        <p:spPr>
          <a:xfrm>
            <a:off x="1109382" y="1800867"/>
            <a:ext cx="6937001" cy="0"/>
          </a:xfrm>
          <a:custGeom>
            <a:avLst/>
            <a:gdLst/>
            <a:ahLst/>
            <a:cxnLst/>
            <a:rect l="l" t="t" r="r" b="b"/>
            <a:pathLst>
              <a:path w="7861934">
                <a:moveTo>
                  <a:pt x="0" y="0"/>
                </a:moveTo>
                <a:lnTo>
                  <a:pt x="7861332" y="0"/>
                </a:lnTo>
              </a:path>
            </a:pathLst>
          </a:custGeom>
          <a:ln w="5999">
            <a:solidFill>
              <a:srgbClr val="B5B5AF"/>
            </a:solidFill>
          </a:ln>
        </p:spPr>
        <p:txBody>
          <a:bodyPr wrap="square" lIns="0" tIns="0" rIns="0" bIns="0" rtlCol="0"/>
          <a:lstStyle/>
          <a:p>
            <a:endParaRPr sz="1588"/>
          </a:p>
        </p:txBody>
      </p:sp>
      <p:sp>
        <p:nvSpPr>
          <p:cNvPr id="5" name="object 4"/>
          <p:cNvSpPr txBox="1"/>
          <p:nvPr/>
        </p:nvSpPr>
        <p:spPr>
          <a:xfrm>
            <a:off x="535927" y="1891766"/>
            <a:ext cx="650501" cy="230832"/>
          </a:xfrm>
          <a:prstGeom prst="rect">
            <a:avLst/>
          </a:prstGeom>
        </p:spPr>
        <p:txBody>
          <a:bodyPr vert="horz" wrap="square" lIns="0" tIns="0" rIns="0" bIns="0" rtlCol="0">
            <a:spAutoFit/>
          </a:bodyPr>
          <a:lstStyle/>
          <a:p>
            <a:pPr marL="11206"/>
            <a:r>
              <a:rPr sz="1500" b="1" spc="-4" dirty="0">
                <a:latin typeface="Consolas"/>
                <a:cs typeface="Consolas"/>
              </a:rPr>
              <a:t>;Col_1</a:t>
            </a:r>
            <a:endParaRPr sz="1500" dirty="0">
              <a:latin typeface="Consolas"/>
              <a:cs typeface="Consolas"/>
            </a:endParaRPr>
          </a:p>
        </p:txBody>
      </p:sp>
      <p:sp>
        <p:nvSpPr>
          <p:cNvPr id="6" name="object 5"/>
          <p:cNvSpPr txBox="1"/>
          <p:nvPr/>
        </p:nvSpPr>
        <p:spPr>
          <a:xfrm>
            <a:off x="1790659" y="1891766"/>
            <a:ext cx="3055283" cy="230832"/>
          </a:xfrm>
          <a:prstGeom prst="rect">
            <a:avLst/>
          </a:prstGeom>
        </p:spPr>
        <p:txBody>
          <a:bodyPr vert="horz" wrap="square" lIns="0" tIns="0" rIns="0" bIns="0" rtlCol="0">
            <a:spAutoFit/>
          </a:bodyPr>
          <a:lstStyle/>
          <a:p>
            <a:pPr marL="11206">
              <a:tabLst>
                <a:tab pos="847209" algn="l"/>
                <a:tab pos="2520337" algn="l"/>
              </a:tabLst>
            </a:pPr>
            <a:r>
              <a:rPr sz="1500" b="1" spc="-4" dirty="0">
                <a:latin typeface="Consolas"/>
                <a:cs typeface="Consolas"/>
              </a:rPr>
              <a:t>Col_2	Col_3	Col_4</a:t>
            </a:r>
            <a:endParaRPr sz="1500">
              <a:latin typeface="Consolas"/>
              <a:cs typeface="Consolas"/>
            </a:endParaRPr>
          </a:p>
        </p:txBody>
      </p:sp>
      <p:graphicFrame>
        <p:nvGraphicFramePr>
          <p:cNvPr id="7" name="object 6"/>
          <p:cNvGraphicFramePr>
            <a:graphicFrameLocks noGrp="1"/>
          </p:cNvGraphicFramePr>
          <p:nvPr/>
        </p:nvGraphicFramePr>
        <p:xfrm>
          <a:off x="527522" y="2329358"/>
          <a:ext cx="7672323" cy="1210748"/>
        </p:xfrm>
        <a:graphic>
          <a:graphicData uri="http://schemas.openxmlformats.org/drawingml/2006/table">
            <a:tbl>
              <a:tblPr firstRow="1" bandRow="1">
                <a:tableStyleId>{2D5ABB26-0587-4C30-8999-92F81FD0307C}</a:tableStyleId>
              </a:tblPr>
              <a:tblGrid>
                <a:gridCol w="960770"/>
                <a:gridCol w="888712"/>
                <a:gridCol w="731951"/>
                <a:gridCol w="731907"/>
                <a:gridCol w="522749"/>
                <a:gridCol w="3836234"/>
              </a:tblGrid>
              <a:tr h="262474">
                <a:tc>
                  <a:txBody>
                    <a:bodyPr/>
                    <a:lstStyle/>
                    <a:p>
                      <a:pPr marL="22225">
                        <a:lnSpc>
                          <a:spcPct val="100000"/>
                        </a:lnSpc>
                        <a:spcBef>
                          <a:spcPts val="60"/>
                        </a:spcBef>
                      </a:pPr>
                      <a:r>
                        <a:rPr sz="1500" b="1" spc="-5" dirty="0">
                          <a:latin typeface="Consolas"/>
                          <a:cs typeface="Consolas"/>
                        </a:rPr>
                        <a:t>Begin:</a:t>
                      </a:r>
                      <a:endParaRPr sz="1500">
                        <a:latin typeface="Consolas"/>
                        <a:cs typeface="Consolas"/>
                      </a:endParaRPr>
                    </a:p>
                  </a:txBody>
                  <a:tcPr marL="0" marR="0" marT="0" marB="0"/>
                </a:tc>
                <a:tc gridSpan="5">
                  <a:txBody>
                    <a:bodyPr/>
                    <a:lstStyle/>
                    <a:p>
                      <a:endParaRPr sz="1500">
                        <a:latin typeface="Consolas"/>
                        <a:cs typeface="Consolas"/>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28600">
                <a:tc>
                  <a:txBody>
                    <a:bodyPr/>
                    <a:lstStyle/>
                    <a:p>
                      <a:endParaRPr sz="1500">
                        <a:latin typeface="Consolas"/>
                        <a:cs typeface="Consolas"/>
                      </a:endParaRPr>
                    </a:p>
                  </a:txBody>
                  <a:tcPr marL="0" marR="0" marT="0" marB="0"/>
                </a:tc>
                <a:tc>
                  <a:txBody>
                    <a:bodyPr/>
                    <a:lstStyle/>
                    <a:p>
                      <a:pPr marR="288290" algn="r">
                        <a:lnSpc>
                          <a:spcPts val="1745"/>
                        </a:lnSpc>
                      </a:pPr>
                      <a:r>
                        <a:rPr sz="1500" b="1" dirty="0">
                          <a:latin typeface="Consolas"/>
                          <a:cs typeface="Consolas"/>
                        </a:rPr>
                        <a:t>add</a:t>
                      </a:r>
                      <a:endParaRPr sz="1500">
                        <a:latin typeface="Consolas"/>
                        <a:cs typeface="Consolas"/>
                      </a:endParaRPr>
                    </a:p>
                  </a:txBody>
                  <a:tcPr marL="0" marR="0" marT="0" marB="0"/>
                </a:tc>
                <a:tc>
                  <a:txBody>
                    <a:bodyPr/>
                    <a:lstStyle/>
                    <a:p>
                      <a:pPr marL="295910">
                        <a:lnSpc>
                          <a:spcPts val="1745"/>
                        </a:lnSpc>
                      </a:pPr>
                      <a:r>
                        <a:rPr sz="1500" b="1" spc="-5" dirty="0">
                          <a:latin typeface="Consolas"/>
                          <a:cs typeface="Consolas"/>
                        </a:rPr>
                        <a:t>R16,</a:t>
                      </a:r>
                      <a:endParaRPr sz="1500">
                        <a:latin typeface="Consolas"/>
                        <a:cs typeface="Consolas"/>
                      </a:endParaRPr>
                    </a:p>
                  </a:txBody>
                  <a:tcPr marL="0" marR="0" marT="0" marB="0"/>
                </a:tc>
                <a:tc>
                  <a:txBody>
                    <a:bodyPr/>
                    <a:lstStyle/>
                    <a:p>
                      <a:pPr marL="59055">
                        <a:lnSpc>
                          <a:spcPts val="1745"/>
                        </a:lnSpc>
                      </a:pPr>
                      <a:r>
                        <a:rPr sz="1500" b="1" spc="-5" dirty="0">
                          <a:latin typeface="Consolas"/>
                          <a:cs typeface="Consolas"/>
                        </a:rPr>
                        <a:t>R17</a:t>
                      </a:r>
                      <a:endParaRPr sz="1500">
                        <a:latin typeface="Consolas"/>
                        <a:cs typeface="Consolas"/>
                      </a:endParaRPr>
                    </a:p>
                  </a:txBody>
                  <a:tcPr marL="0" marR="0" marT="0" marB="0"/>
                </a:tc>
                <a:tc>
                  <a:txBody>
                    <a:bodyPr/>
                    <a:lstStyle/>
                    <a:p>
                      <a:pPr marR="51435" algn="r">
                        <a:lnSpc>
                          <a:spcPts val="1745"/>
                        </a:lnSpc>
                      </a:pPr>
                      <a:r>
                        <a:rPr sz="1500" b="1" dirty="0">
                          <a:latin typeface="Consolas"/>
                          <a:cs typeface="Consolas"/>
                        </a:rPr>
                        <a:t>;</a:t>
                      </a:r>
                      <a:endParaRPr sz="1500">
                        <a:latin typeface="Consolas"/>
                        <a:cs typeface="Consolas"/>
                      </a:endParaRPr>
                    </a:p>
                  </a:txBody>
                  <a:tcPr marL="0" marR="0" marT="0" marB="0"/>
                </a:tc>
                <a:tc>
                  <a:txBody>
                    <a:bodyPr/>
                    <a:lstStyle/>
                    <a:p>
                      <a:pPr marL="59055">
                        <a:lnSpc>
                          <a:spcPts val="1745"/>
                        </a:lnSpc>
                      </a:pPr>
                      <a:r>
                        <a:rPr sz="1500" b="1" spc="-5" dirty="0">
                          <a:latin typeface="Consolas"/>
                          <a:cs typeface="Consolas"/>
                        </a:rPr>
                        <a:t>Add R17 into</a:t>
                      </a:r>
                      <a:r>
                        <a:rPr sz="1500" b="1" spc="-65" dirty="0">
                          <a:latin typeface="Consolas"/>
                          <a:cs typeface="Consolas"/>
                        </a:rPr>
                        <a:t> </a:t>
                      </a:r>
                      <a:r>
                        <a:rPr sz="1500" b="1" spc="-5" dirty="0">
                          <a:latin typeface="Consolas"/>
                          <a:cs typeface="Consolas"/>
                        </a:rPr>
                        <a:t>R16</a:t>
                      </a:r>
                      <a:endParaRPr sz="1500">
                        <a:latin typeface="Consolas"/>
                        <a:cs typeface="Consolas"/>
                      </a:endParaRPr>
                    </a:p>
                  </a:txBody>
                  <a:tcPr marL="0" marR="0" marT="0" marB="0"/>
                </a:tc>
              </a:tr>
              <a:tr h="228600">
                <a:tc>
                  <a:txBody>
                    <a:bodyPr/>
                    <a:lstStyle/>
                    <a:p>
                      <a:endParaRPr sz="1500">
                        <a:latin typeface="Consolas"/>
                        <a:cs typeface="Consolas"/>
                      </a:endParaRPr>
                    </a:p>
                  </a:txBody>
                  <a:tcPr marL="0" marR="0" marT="0" marB="0"/>
                </a:tc>
                <a:tc>
                  <a:txBody>
                    <a:bodyPr/>
                    <a:lstStyle/>
                    <a:p>
                      <a:pPr marR="288290" algn="r">
                        <a:lnSpc>
                          <a:spcPts val="1745"/>
                        </a:lnSpc>
                      </a:pPr>
                      <a:r>
                        <a:rPr sz="1500" b="1" dirty="0">
                          <a:latin typeface="Consolas"/>
                          <a:cs typeface="Consolas"/>
                        </a:rPr>
                        <a:t>dec</a:t>
                      </a:r>
                      <a:endParaRPr sz="1500">
                        <a:latin typeface="Consolas"/>
                        <a:cs typeface="Consolas"/>
                      </a:endParaRPr>
                    </a:p>
                  </a:txBody>
                  <a:tcPr marL="0" marR="0" marT="0" marB="0"/>
                </a:tc>
                <a:tc>
                  <a:txBody>
                    <a:bodyPr/>
                    <a:lstStyle/>
                    <a:p>
                      <a:pPr marL="295910">
                        <a:lnSpc>
                          <a:spcPts val="1745"/>
                        </a:lnSpc>
                      </a:pPr>
                      <a:r>
                        <a:rPr sz="1500" b="1" spc="-5" dirty="0">
                          <a:latin typeface="Consolas"/>
                          <a:cs typeface="Consolas"/>
                        </a:rPr>
                        <a:t>R17</a:t>
                      </a:r>
                      <a:endParaRPr sz="1500">
                        <a:latin typeface="Consolas"/>
                        <a:cs typeface="Consolas"/>
                      </a:endParaRPr>
                    </a:p>
                  </a:txBody>
                  <a:tcPr marL="0" marR="0" marT="0" marB="0"/>
                </a:tc>
                <a:tc>
                  <a:txBody>
                    <a:bodyPr/>
                    <a:lstStyle/>
                    <a:p>
                      <a:endParaRPr sz="1500">
                        <a:latin typeface="Consolas"/>
                        <a:cs typeface="Consolas"/>
                      </a:endParaRPr>
                    </a:p>
                  </a:txBody>
                  <a:tcPr marL="0" marR="0" marT="0" marB="0"/>
                </a:tc>
                <a:tc>
                  <a:txBody>
                    <a:bodyPr/>
                    <a:lstStyle/>
                    <a:p>
                      <a:pPr marR="51435" algn="r">
                        <a:lnSpc>
                          <a:spcPts val="1745"/>
                        </a:lnSpc>
                      </a:pPr>
                      <a:r>
                        <a:rPr sz="1500" b="1" dirty="0">
                          <a:latin typeface="Consolas"/>
                          <a:cs typeface="Consolas"/>
                        </a:rPr>
                        <a:t>;</a:t>
                      </a:r>
                      <a:endParaRPr sz="1500">
                        <a:latin typeface="Consolas"/>
                        <a:cs typeface="Consolas"/>
                      </a:endParaRPr>
                    </a:p>
                  </a:txBody>
                  <a:tcPr marL="0" marR="0" marT="0" marB="0"/>
                </a:tc>
                <a:tc>
                  <a:txBody>
                    <a:bodyPr/>
                    <a:lstStyle/>
                    <a:p>
                      <a:pPr marL="59055">
                        <a:lnSpc>
                          <a:spcPts val="1745"/>
                        </a:lnSpc>
                      </a:pPr>
                      <a:r>
                        <a:rPr sz="1500" b="1" spc="-5" dirty="0">
                          <a:latin typeface="Consolas"/>
                          <a:cs typeface="Consolas"/>
                        </a:rPr>
                        <a:t>Decrement the value contained in</a:t>
                      </a:r>
                      <a:r>
                        <a:rPr sz="1500" b="1" spc="-10" dirty="0">
                          <a:latin typeface="Consolas"/>
                          <a:cs typeface="Consolas"/>
                        </a:rPr>
                        <a:t> </a:t>
                      </a:r>
                      <a:r>
                        <a:rPr sz="1500" b="1" spc="-5" dirty="0">
                          <a:latin typeface="Consolas"/>
                          <a:cs typeface="Consolas"/>
                        </a:rPr>
                        <a:t>R17</a:t>
                      </a:r>
                      <a:endParaRPr sz="1500">
                        <a:latin typeface="Consolas"/>
                        <a:cs typeface="Consolas"/>
                      </a:endParaRPr>
                    </a:p>
                  </a:txBody>
                  <a:tcPr marL="0" marR="0" marT="0" marB="0"/>
                </a:tc>
              </a:tr>
              <a:tr h="228600">
                <a:tc>
                  <a:txBody>
                    <a:bodyPr/>
                    <a:lstStyle/>
                    <a:p>
                      <a:endParaRPr sz="1500">
                        <a:latin typeface="Consolas"/>
                        <a:cs typeface="Consolas"/>
                      </a:endParaRPr>
                    </a:p>
                  </a:txBody>
                  <a:tcPr marL="0" marR="0" marT="0" marB="0"/>
                </a:tc>
                <a:tc>
                  <a:txBody>
                    <a:bodyPr/>
                    <a:lstStyle/>
                    <a:p>
                      <a:pPr marR="288290" algn="r">
                        <a:lnSpc>
                          <a:spcPts val="1745"/>
                        </a:lnSpc>
                      </a:pPr>
                      <a:r>
                        <a:rPr sz="1500" b="1" dirty="0">
                          <a:latin typeface="Consolas"/>
                          <a:cs typeface="Consolas"/>
                        </a:rPr>
                        <a:t>mov</a:t>
                      </a:r>
                      <a:endParaRPr sz="1500">
                        <a:latin typeface="Consolas"/>
                        <a:cs typeface="Consolas"/>
                      </a:endParaRPr>
                    </a:p>
                  </a:txBody>
                  <a:tcPr marL="0" marR="0" marT="0" marB="0"/>
                </a:tc>
                <a:tc>
                  <a:txBody>
                    <a:bodyPr/>
                    <a:lstStyle/>
                    <a:p>
                      <a:pPr marL="295910">
                        <a:lnSpc>
                          <a:spcPts val="1745"/>
                        </a:lnSpc>
                      </a:pPr>
                      <a:r>
                        <a:rPr sz="1500" b="1" spc="-5" dirty="0">
                          <a:latin typeface="Consolas"/>
                          <a:cs typeface="Consolas"/>
                        </a:rPr>
                        <a:t>R18,</a:t>
                      </a:r>
                      <a:endParaRPr sz="1500">
                        <a:latin typeface="Consolas"/>
                        <a:cs typeface="Consolas"/>
                      </a:endParaRPr>
                    </a:p>
                  </a:txBody>
                  <a:tcPr marL="0" marR="0" marT="0" marB="0"/>
                </a:tc>
                <a:tc>
                  <a:txBody>
                    <a:bodyPr/>
                    <a:lstStyle/>
                    <a:p>
                      <a:pPr marL="59055">
                        <a:lnSpc>
                          <a:spcPts val="1745"/>
                        </a:lnSpc>
                      </a:pPr>
                      <a:r>
                        <a:rPr sz="1500" b="1" spc="-5" dirty="0">
                          <a:latin typeface="Consolas"/>
                          <a:cs typeface="Consolas"/>
                        </a:rPr>
                        <a:t>R16</a:t>
                      </a:r>
                      <a:endParaRPr sz="1500">
                        <a:latin typeface="Consolas"/>
                        <a:cs typeface="Consolas"/>
                      </a:endParaRPr>
                    </a:p>
                  </a:txBody>
                  <a:tcPr marL="0" marR="0" marT="0" marB="0"/>
                </a:tc>
                <a:tc>
                  <a:txBody>
                    <a:bodyPr/>
                    <a:lstStyle/>
                    <a:p>
                      <a:pPr marR="51435" algn="r">
                        <a:lnSpc>
                          <a:spcPts val="1745"/>
                        </a:lnSpc>
                      </a:pPr>
                      <a:r>
                        <a:rPr sz="1500" b="1" dirty="0">
                          <a:latin typeface="Consolas"/>
                          <a:cs typeface="Consolas"/>
                        </a:rPr>
                        <a:t>;</a:t>
                      </a:r>
                      <a:endParaRPr sz="1500">
                        <a:latin typeface="Consolas"/>
                        <a:cs typeface="Consolas"/>
                      </a:endParaRPr>
                    </a:p>
                  </a:txBody>
                  <a:tcPr marL="0" marR="0" marT="0" marB="0"/>
                </a:tc>
                <a:tc>
                  <a:txBody>
                    <a:bodyPr/>
                    <a:lstStyle/>
                    <a:p>
                      <a:pPr marL="59055">
                        <a:lnSpc>
                          <a:spcPts val="1745"/>
                        </a:lnSpc>
                      </a:pPr>
                      <a:r>
                        <a:rPr sz="1500" b="1" spc="-5" dirty="0">
                          <a:latin typeface="Consolas"/>
                          <a:cs typeface="Consolas"/>
                        </a:rPr>
                        <a:t>Copy the value in R16 to</a:t>
                      </a:r>
                      <a:r>
                        <a:rPr sz="1500" b="1" spc="-40" dirty="0">
                          <a:latin typeface="Consolas"/>
                          <a:cs typeface="Consolas"/>
                        </a:rPr>
                        <a:t> </a:t>
                      </a:r>
                      <a:r>
                        <a:rPr sz="1500" b="1" spc="-5" dirty="0">
                          <a:latin typeface="Consolas"/>
                          <a:cs typeface="Consolas"/>
                        </a:rPr>
                        <a:t>R18</a:t>
                      </a:r>
                      <a:endParaRPr sz="1500">
                        <a:latin typeface="Consolas"/>
                        <a:cs typeface="Consolas"/>
                      </a:endParaRPr>
                    </a:p>
                  </a:txBody>
                  <a:tcPr marL="0" marR="0" marT="0" marB="0"/>
                </a:tc>
              </a:tr>
              <a:tr h="262474">
                <a:tc>
                  <a:txBody>
                    <a:bodyPr/>
                    <a:lstStyle/>
                    <a:p>
                      <a:pPr marL="22225">
                        <a:lnSpc>
                          <a:spcPts val="1745"/>
                        </a:lnSpc>
                      </a:pPr>
                      <a:r>
                        <a:rPr sz="1500" b="1" spc="-5" dirty="0">
                          <a:latin typeface="Consolas"/>
                          <a:cs typeface="Consolas"/>
                        </a:rPr>
                        <a:t>END:</a:t>
                      </a:r>
                      <a:endParaRPr sz="1500">
                        <a:latin typeface="Consolas"/>
                        <a:cs typeface="Consolas"/>
                      </a:endParaRPr>
                    </a:p>
                  </a:txBody>
                  <a:tcPr marL="0" marR="0" marT="0" marB="0"/>
                </a:tc>
                <a:tc>
                  <a:txBody>
                    <a:bodyPr/>
                    <a:lstStyle/>
                    <a:p>
                      <a:pPr marR="288290" algn="r">
                        <a:lnSpc>
                          <a:spcPts val="1745"/>
                        </a:lnSpc>
                      </a:pPr>
                      <a:r>
                        <a:rPr sz="1500" b="1" dirty="0">
                          <a:latin typeface="Consolas"/>
                          <a:cs typeface="Consolas"/>
                        </a:rPr>
                        <a:t>jmp</a:t>
                      </a:r>
                      <a:endParaRPr sz="1500">
                        <a:latin typeface="Consolas"/>
                        <a:cs typeface="Consolas"/>
                      </a:endParaRPr>
                    </a:p>
                  </a:txBody>
                  <a:tcPr marL="0" marR="0" marT="0" marB="0"/>
                </a:tc>
                <a:tc>
                  <a:txBody>
                    <a:bodyPr/>
                    <a:lstStyle/>
                    <a:p>
                      <a:pPr marL="295910">
                        <a:lnSpc>
                          <a:spcPts val="1745"/>
                        </a:lnSpc>
                      </a:pPr>
                      <a:r>
                        <a:rPr sz="1500" b="1" spc="-5" dirty="0">
                          <a:latin typeface="Consolas"/>
                          <a:cs typeface="Consolas"/>
                        </a:rPr>
                        <a:t>END</a:t>
                      </a:r>
                      <a:endParaRPr sz="1500">
                        <a:latin typeface="Consolas"/>
                        <a:cs typeface="Consolas"/>
                      </a:endParaRPr>
                    </a:p>
                  </a:txBody>
                  <a:tcPr marL="0" marR="0" marT="0" marB="0"/>
                </a:tc>
                <a:tc>
                  <a:txBody>
                    <a:bodyPr/>
                    <a:lstStyle/>
                    <a:p>
                      <a:endParaRPr sz="1500">
                        <a:latin typeface="Consolas"/>
                        <a:cs typeface="Consolas"/>
                      </a:endParaRPr>
                    </a:p>
                  </a:txBody>
                  <a:tcPr marL="0" marR="0" marT="0" marB="0"/>
                </a:tc>
                <a:tc>
                  <a:txBody>
                    <a:bodyPr/>
                    <a:lstStyle/>
                    <a:p>
                      <a:pPr marR="51435" algn="r">
                        <a:lnSpc>
                          <a:spcPts val="1745"/>
                        </a:lnSpc>
                      </a:pPr>
                      <a:r>
                        <a:rPr sz="1500" b="1" dirty="0">
                          <a:latin typeface="Consolas"/>
                          <a:cs typeface="Consolas"/>
                        </a:rPr>
                        <a:t>;</a:t>
                      </a:r>
                      <a:endParaRPr sz="1500">
                        <a:latin typeface="Consolas"/>
                        <a:cs typeface="Consolas"/>
                      </a:endParaRPr>
                    </a:p>
                  </a:txBody>
                  <a:tcPr marL="0" marR="0" marT="0" marB="0"/>
                </a:tc>
                <a:tc>
                  <a:txBody>
                    <a:bodyPr/>
                    <a:lstStyle/>
                    <a:p>
                      <a:pPr marL="59055">
                        <a:lnSpc>
                          <a:spcPts val="1745"/>
                        </a:lnSpc>
                      </a:pPr>
                      <a:r>
                        <a:rPr sz="1500" b="1" spc="-5" dirty="0">
                          <a:latin typeface="Consolas"/>
                          <a:cs typeface="Consolas"/>
                        </a:rPr>
                        <a:t>Jump to the label</a:t>
                      </a:r>
                      <a:r>
                        <a:rPr sz="1500" b="1" spc="-55" dirty="0">
                          <a:latin typeface="Consolas"/>
                          <a:cs typeface="Consolas"/>
                        </a:rPr>
                        <a:t> </a:t>
                      </a:r>
                      <a:r>
                        <a:rPr sz="1500" b="1" spc="-5" dirty="0">
                          <a:latin typeface="Consolas"/>
                          <a:cs typeface="Consolas"/>
                        </a:rPr>
                        <a:t>END</a:t>
                      </a:r>
                      <a:endParaRPr sz="1500" dirty="0">
                        <a:latin typeface="Consolas"/>
                        <a:cs typeface="Consolas"/>
                      </a:endParaRPr>
                    </a:p>
                  </a:txBody>
                  <a:tcPr marL="0" marR="0" marT="0" marB="0"/>
                </a:tc>
              </a:tr>
            </a:tbl>
          </a:graphicData>
        </a:graphic>
      </p:graphicFrame>
      <p:sp>
        <p:nvSpPr>
          <p:cNvPr id="8" name="TextBox 7"/>
          <p:cNvSpPr txBox="1"/>
          <p:nvPr/>
        </p:nvSpPr>
        <p:spPr>
          <a:xfrm>
            <a:off x="2218765" y="5177118"/>
            <a:ext cx="3429000" cy="336695"/>
          </a:xfrm>
          <a:prstGeom prst="rect">
            <a:avLst/>
          </a:prstGeom>
          <a:noFill/>
        </p:spPr>
        <p:txBody>
          <a:bodyPr wrap="square" rtlCol="0">
            <a:spAutoFit/>
          </a:bodyPr>
          <a:lstStyle/>
          <a:p>
            <a:r>
              <a:rPr lang="en-US" sz="1588" dirty="0"/>
              <a:t>Execution time for 1 complete loop ???</a:t>
            </a:r>
            <a:endParaRPr lang="en-US" sz="1588" dirty="0"/>
          </a:p>
        </p:txBody>
      </p:sp>
    </p:spTree>
    <p:extLst>
      <p:ext uri="{BB962C8B-B14F-4D97-AF65-F5344CB8AC3E}">
        <p14:creationId xmlns:p14="http://schemas.microsoft.com/office/powerpoint/2010/main" val="844364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 </a:t>
            </a:r>
            <a:endParaRPr lang="en-US" dirty="0"/>
          </a:p>
        </p:txBody>
      </p:sp>
      <p:sp>
        <p:nvSpPr>
          <p:cNvPr id="3" name="Content Placeholder 2"/>
          <p:cNvSpPr>
            <a:spLocks noGrp="1"/>
          </p:cNvSpPr>
          <p:nvPr>
            <p:ph idx="1"/>
          </p:nvPr>
        </p:nvSpPr>
        <p:spPr/>
        <p:txBody>
          <a:bodyPr>
            <a:normAutofit lnSpcReduction="10000"/>
          </a:bodyPr>
          <a:lstStyle/>
          <a:p>
            <a:r>
              <a:rPr lang="en-US" dirty="0" smtClean="0"/>
              <a:t>Hex numbers </a:t>
            </a:r>
          </a:p>
          <a:p>
            <a:pPr lvl="1"/>
            <a:r>
              <a:rPr lang="en-US" dirty="0" smtClean="0"/>
              <a:t>0x or 0X</a:t>
            </a:r>
          </a:p>
          <a:p>
            <a:pPr lvl="1"/>
            <a:r>
              <a:rPr lang="en-US" dirty="0" smtClean="0"/>
              <a:t>Put $ in front of the number</a:t>
            </a:r>
          </a:p>
          <a:p>
            <a:pPr lvl="1"/>
            <a:endParaRPr lang="en-US" dirty="0" smtClean="0"/>
          </a:p>
          <a:p>
            <a:r>
              <a:rPr lang="en-US" dirty="0" smtClean="0"/>
              <a:t>Binary numbers </a:t>
            </a:r>
          </a:p>
          <a:p>
            <a:pPr lvl="1"/>
            <a:r>
              <a:rPr lang="en-US" dirty="0" smtClean="0"/>
              <a:t>0b10011001</a:t>
            </a:r>
          </a:p>
          <a:p>
            <a:pPr lvl="1"/>
            <a:endParaRPr lang="en-US" dirty="0" smtClean="0"/>
          </a:p>
          <a:p>
            <a:r>
              <a:rPr lang="en-US" dirty="0" smtClean="0"/>
              <a:t>Decimal numbers</a:t>
            </a:r>
          </a:p>
          <a:p>
            <a:pPr lvl="1"/>
            <a:r>
              <a:rPr lang="en-US" dirty="0" smtClean="0"/>
              <a:t>Just the number</a:t>
            </a:r>
          </a:p>
          <a:p>
            <a:pPr lvl="1"/>
            <a:endParaRPr lang="en-US" dirty="0" smtClean="0"/>
          </a:p>
          <a:p>
            <a:r>
              <a:rPr lang="en-US" dirty="0" smtClean="0"/>
              <a:t>ASCII numbers</a:t>
            </a:r>
          </a:p>
          <a:p>
            <a:pPr lvl="1"/>
            <a:r>
              <a:rPr lang="en-US" dirty="0" smtClean="0"/>
              <a:t>‘9’</a:t>
            </a:r>
            <a:endParaRPr lang="en-US" dirty="0"/>
          </a:p>
        </p:txBody>
      </p:sp>
      <p:sp>
        <p:nvSpPr>
          <p:cNvPr id="5" name="Slide Number Placeholder 4"/>
          <p:cNvSpPr>
            <a:spLocks noGrp="1"/>
          </p:cNvSpPr>
          <p:nvPr>
            <p:ph type="sldNum" sz="quarter" idx="12"/>
          </p:nvPr>
        </p:nvSpPr>
        <p:spPr/>
        <p:txBody>
          <a:bodyPr/>
          <a:lstStyle/>
          <a:p>
            <a:fld id="{6F69B36C-C41C-D940-B3FE-1835E081FFB0}" type="slidenum">
              <a:rPr lang="en-US" smtClean="0"/>
              <a:t>7</a:t>
            </a:fld>
            <a:endParaRPr lang="en-US" dirty="0"/>
          </a:p>
        </p:txBody>
      </p:sp>
      <p:sp>
        <p:nvSpPr>
          <p:cNvPr id="6" name="TextBox 5"/>
          <p:cNvSpPr txBox="1"/>
          <p:nvPr/>
        </p:nvSpPr>
        <p:spPr>
          <a:xfrm>
            <a:off x="5754547" y="1561450"/>
            <a:ext cx="2395959" cy="646331"/>
          </a:xfrm>
          <a:prstGeom prst="rect">
            <a:avLst/>
          </a:prstGeom>
          <a:noFill/>
        </p:spPr>
        <p:txBody>
          <a:bodyPr wrap="square" rtlCol="0">
            <a:spAutoFit/>
          </a:bodyPr>
          <a:lstStyle/>
          <a:p>
            <a:r>
              <a:rPr lang="en-US" dirty="0" smtClean="0"/>
              <a:t>LDI R16, 0x99</a:t>
            </a:r>
          </a:p>
          <a:p>
            <a:r>
              <a:rPr lang="en-US" dirty="0" smtClean="0"/>
              <a:t>LDI R16, $22</a:t>
            </a:r>
            <a:endParaRPr lang="en-US" dirty="0"/>
          </a:p>
        </p:txBody>
      </p:sp>
      <p:sp>
        <p:nvSpPr>
          <p:cNvPr id="7" name="TextBox 6"/>
          <p:cNvSpPr txBox="1"/>
          <p:nvPr/>
        </p:nvSpPr>
        <p:spPr>
          <a:xfrm>
            <a:off x="5754548" y="2704338"/>
            <a:ext cx="2395959" cy="369332"/>
          </a:xfrm>
          <a:prstGeom prst="rect">
            <a:avLst/>
          </a:prstGeom>
          <a:noFill/>
        </p:spPr>
        <p:txBody>
          <a:bodyPr wrap="square" rtlCol="0">
            <a:spAutoFit/>
          </a:bodyPr>
          <a:lstStyle/>
          <a:p>
            <a:r>
              <a:rPr lang="en-US" dirty="0" smtClean="0"/>
              <a:t>LDI R16, 0b10011001</a:t>
            </a:r>
            <a:endParaRPr lang="en-US" dirty="0"/>
          </a:p>
        </p:txBody>
      </p:sp>
      <p:sp>
        <p:nvSpPr>
          <p:cNvPr id="8" name="TextBox 7"/>
          <p:cNvSpPr txBox="1"/>
          <p:nvPr/>
        </p:nvSpPr>
        <p:spPr>
          <a:xfrm>
            <a:off x="5754547" y="4066784"/>
            <a:ext cx="2395959" cy="369332"/>
          </a:xfrm>
          <a:prstGeom prst="rect">
            <a:avLst/>
          </a:prstGeom>
          <a:noFill/>
        </p:spPr>
        <p:txBody>
          <a:bodyPr wrap="square" rtlCol="0">
            <a:spAutoFit/>
          </a:bodyPr>
          <a:lstStyle/>
          <a:p>
            <a:r>
              <a:rPr lang="en-US" dirty="0" smtClean="0"/>
              <a:t>LDI R16, 6</a:t>
            </a:r>
            <a:endParaRPr lang="en-US" dirty="0"/>
          </a:p>
        </p:txBody>
      </p:sp>
      <p:sp>
        <p:nvSpPr>
          <p:cNvPr id="9" name="TextBox 8"/>
          <p:cNvSpPr txBox="1"/>
          <p:nvPr/>
        </p:nvSpPr>
        <p:spPr>
          <a:xfrm>
            <a:off x="5754546" y="5148565"/>
            <a:ext cx="2395959" cy="369332"/>
          </a:xfrm>
          <a:prstGeom prst="rect">
            <a:avLst/>
          </a:prstGeom>
          <a:noFill/>
        </p:spPr>
        <p:txBody>
          <a:bodyPr wrap="square" rtlCol="0">
            <a:spAutoFit/>
          </a:bodyPr>
          <a:lstStyle/>
          <a:p>
            <a:r>
              <a:rPr lang="en-US" dirty="0" smtClean="0"/>
              <a:t>LDI R16, ‘9’</a:t>
            </a:r>
            <a:endParaRPr lang="en-US" dirty="0"/>
          </a:p>
        </p:txBody>
      </p:sp>
    </p:spTree>
    <p:extLst>
      <p:ext uri="{BB962C8B-B14F-4D97-AF65-F5344CB8AC3E}">
        <p14:creationId xmlns:p14="http://schemas.microsoft.com/office/powerpoint/2010/main" val="115612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directives</a:t>
            </a:r>
          </a:p>
        </p:txBody>
      </p:sp>
      <p:sp>
        <p:nvSpPr>
          <p:cNvPr id="5" name="Rectangle 4"/>
          <p:cNvSpPr/>
          <p:nvPr/>
        </p:nvSpPr>
        <p:spPr>
          <a:xfrm>
            <a:off x="762000" y="1371600"/>
            <a:ext cx="8382000" cy="5386090"/>
          </a:xfrm>
          <a:prstGeom prst="rect">
            <a:avLst/>
          </a:prstGeom>
        </p:spPr>
        <p:txBody>
          <a:bodyPr wrap="square">
            <a:spAutoFit/>
          </a:bodyPr>
          <a:lstStyle/>
          <a:p>
            <a:pPr marL="469900" indent="-457200">
              <a:lnSpc>
                <a:spcPct val="100000"/>
              </a:lnSpc>
              <a:buFont typeface="Arial" charset="0"/>
              <a:buChar char="•"/>
              <a:tabLst>
                <a:tab pos="647065" algn="l"/>
                <a:tab pos="901065" algn="l"/>
              </a:tabLst>
            </a:pPr>
            <a:r>
              <a:rPr lang="en-US" sz="3200" dirty="0"/>
              <a:t>An assembly program </a:t>
            </a:r>
            <a:r>
              <a:rPr lang="en-US" sz="3200" dirty="0" smtClean="0"/>
              <a:t>can include directives</a:t>
            </a:r>
            <a:endParaRPr lang="en-US" sz="2800" dirty="0"/>
          </a:p>
          <a:p>
            <a:pPr marL="469900" indent="-457200">
              <a:lnSpc>
                <a:spcPct val="100000"/>
              </a:lnSpc>
              <a:buFont typeface="Arial" charset="0"/>
              <a:buChar char="•"/>
              <a:tabLst>
                <a:tab pos="647065" algn="l"/>
                <a:tab pos="901065" algn="l"/>
              </a:tabLst>
            </a:pPr>
            <a:endParaRPr lang="en-US" sz="2800" dirty="0" smtClean="0"/>
          </a:p>
          <a:p>
            <a:pPr marL="469900" indent="-457200">
              <a:lnSpc>
                <a:spcPct val="100000"/>
              </a:lnSpc>
              <a:buFont typeface="Arial" charset="0"/>
              <a:buChar char="•"/>
              <a:tabLst>
                <a:tab pos="647065" algn="l"/>
                <a:tab pos="901065" algn="l"/>
              </a:tabLst>
            </a:pPr>
            <a:r>
              <a:rPr lang="en-US" sz="2800" dirty="0" smtClean="0"/>
              <a:t>For </a:t>
            </a:r>
            <a:r>
              <a:rPr lang="en-US" sz="2800" dirty="0"/>
              <a:t>symbol definitions </a:t>
            </a:r>
            <a:endParaRPr lang="en-US" sz="2800" dirty="0" smtClean="0"/>
          </a:p>
          <a:p>
            <a:pPr marL="927100" lvl="1" indent="-457200">
              <a:buFont typeface="Arial" charset="0"/>
              <a:buChar char="•"/>
              <a:tabLst>
                <a:tab pos="647065" algn="l"/>
                <a:tab pos="901065" algn="l"/>
              </a:tabLst>
            </a:pPr>
            <a:r>
              <a:rPr lang="en-US" sz="2800" dirty="0" smtClean="0"/>
              <a:t>All </a:t>
            </a:r>
            <a:r>
              <a:rPr lang="en-US" sz="2800" dirty="0"/>
              <a:t>symbols used in a program will be replaced by the real values when </a:t>
            </a:r>
            <a:r>
              <a:rPr lang="en-US" sz="2800" dirty="0" smtClean="0"/>
              <a:t>assembling</a:t>
            </a:r>
          </a:p>
          <a:p>
            <a:pPr marL="927100" lvl="1" indent="-457200">
              <a:buFont typeface="Arial" charset="0"/>
              <a:buChar char="•"/>
              <a:tabLst>
                <a:tab pos="647065" algn="l"/>
                <a:tab pos="901065" algn="l"/>
              </a:tabLst>
            </a:pPr>
            <a:endParaRPr lang="en-US" sz="2800" dirty="0"/>
          </a:p>
          <a:p>
            <a:pPr marL="469900" indent="-457200">
              <a:lnSpc>
                <a:spcPct val="100000"/>
              </a:lnSpc>
              <a:buFont typeface="Arial" charset="0"/>
              <a:buChar char="•"/>
              <a:tabLst>
                <a:tab pos="647065" algn="l"/>
                <a:tab pos="901065" algn="l"/>
              </a:tabLst>
            </a:pPr>
            <a:r>
              <a:rPr lang="en-US" sz="2800" dirty="0"/>
              <a:t>For program and data </a:t>
            </a:r>
            <a:r>
              <a:rPr lang="en-US" sz="2800" dirty="0" smtClean="0"/>
              <a:t>organization</a:t>
            </a:r>
          </a:p>
          <a:p>
            <a:pPr marL="469900" lvl="1">
              <a:tabLst>
                <a:tab pos="647065" algn="l"/>
                <a:tab pos="901065" algn="l"/>
              </a:tabLst>
            </a:pPr>
            <a:r>
              <a:rPr lang="en-US" sz="2800" dirty="0" smtClean="0"/>
              <a:t>	.</a:t>
            </a:r>
            <a:r>
              <a:rPr lang="en-US" sz="2800" dirty="0"/>
              <a:t>org, .</a:t>
            </a:r>
            <a:r>
              <a:rPr lang="en-US" sz="2800" dirty="0" err="1"/>
              <a:t>cseg</a:t>
            </a:r>
            <a:r>
              <a:rPr lang="en-US" sz="2800" dirty="0"/>
              <a:t>, .</a:t>
            </a:r>
            <a:r>
              <a:rPr lang="en-US" sz="2800" dirty="0" err="1" smtClean="0"/>
              <a:t>dseg</a:t>
            </a:r>
            <a:endParaRPr lang="en-US" sz="2800" dirty="0" smtClean="0"/>
          </a:p>
          <a:p>
            <a:pPr marL="469900" lvl="1">
              <a:tabLst>
                <a:tab pos="647065" algn="l"/>
                <a:tab pos="901065" algn="l"/>
              </a:tabLst>
            </a:pPr>
            <a:endParaRPr lang="en-US" sz="2800" dirty="0"/>
          </a:p>
          <a:p>
            <a:pPr marL="469900" indent="-457200">
              <a:lnSpc>
                <a:spcPct val="100000"/>
              </a:lnSpc>
              <a:buFont typeface="Arial" charset="0"/>
              <a:buChar char="•"/>
              <a:tabLst>
                <a:tab pos="647065" algn="l"/>
                <a:tab pos="901065" algn="l"/>
              </a:tabLst>
            </a:pPr>
            <a:r>
              <a:rPr lang="en-US" sz="2800" dirty="0"/>
              <a:t>For data/variable memory </a:t>
            </a:r>
            <a:r>
              <a:rPr lang="en-US" sz="2800" dirty="0" smtClean="0"/>
              <a:t>allocation</a:t>
            </a:r>
          </a:p>
          <a:p>
            <a:pPr marL="469900" lvl="1">
              <a:tabLst>
                <a:tab pos="647065" algn="l"/>
                <a:tab pos="901065" algn="l"/>
              </a:tabLst>
            </a:pPr>
            <a:r>
              <a:rPr lang="pl-PL" sz="2800" dirty="0" smtClean="0"/>
              <a:t>	.</a:t>
            </a:r>
            <a:r>
              <a:rPr lang="pl-PL" sz="2800" dirty="0" err="1"/>
              <a:t>db</a:t>
            </a:r>
            <a:r>
              <a:rPr lang="pl-PL" sz="2800" dirty="0"/>
              <a:t>, .</a:t>
            </a:r>
            <a:r>
              <a:rPr lang="pl-PL" sz="2800" dirty="0" err="1"/>
              <a:t>dw</a:t>
            </a:r>
            <a:endParaRPr lang="en-US" sz="2800" dirty="0"/>
          </a:p>
          <a:p>
            <a:pPr marL="469900" indent="-457200">
              <a:lnSpc>
                <a:spcPct val="100000"/>
              </a:lnSpc>
              <a:buFont typeface="Arial" charset="0"/>
              <a:buChar char="•"/>
              <a:tabLst>
                <a:tab pos="647065" algn="l"/>
                <a:tab pos="901065" algn="l"/>
              </a:tabLst>
            </a:pPr>
            <a:endParaRPr lang="en-US" sz="3200" dirty="0"/>
          </a:p>
        </p:txBody>
      </p:sp>
    </p:spTree>
    <p:extLst>
      <p:ext uri="{BB962C8B-B14F-4D97-AF65-F5344CB8AC3E}">
        <p14:creationId xmlns:p14="http://schemas.microsoft.com/office/powerpoint/2010/main" val="468747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directives</a:t>
            </a:r>
          </a:p>
        </p:txBody>
      </p:sp>
      <p:sp>
        <p:nvSpPr>
          <p:cNvPr id="5" name="Rectangle 4"/>
          <p:cNvSpPr/>
          <p:nvPr/>
        </p:nvSpPr>
        <p:spPr>
          <a:xfrm>
            <a:off x="762000" y="1371600"/>
            <a:ext cx="8382000" cy="5016758"/>
          </a:xfrm>
          <a:prstGeom prst="rect">
            <a:avLst/>
          </a:prstGeom>
        </p:spPr>
        <p:txBody>
          <a:bodyPr wrap="square">
            <a:spAutoFit/>
          </a:bodyPr>
          <a:lstStyle/>
          <a:p>
            <a:pPr marL="469900" indent="-457200">
              <a:lnSpc>
                <a:spcPct val="100000"/>
              </a:lnSpc>
              <a:buFont typeface="Arial" charset="0"/>
              <a:buChar char="•"/>
              <a:tabLst>
                <a:tab pos="647065" algn="l"/>
                <a:tab pos="901065" algn="l"/>
              </a:tabLst>
            </a:pPr>
            <a:r>
              <a:rPr lang="en-US" sz="3200" b="1" dirty="0" smtClean="0"/>
              <a:t>Define </a:t>
            </a:r>
            <a:r>
              <a:rPr lang="en-US" sz="3200" b="1" dirty="0"/>
              <a:t>an alias for a register </a:t>
            </a:r>
            <a:endParaRPr lang="en-US" sz="3200" b="1" dirty="0" smtClean="0"/>
          </a:p>
          <a:p>
            <a:pPr marL="12700" algn="ctr">
              <a:lnSpc>
                <a:spcPct val="100000"/>
              </a:lnSpc>
              <a:tabLst>
                <a:tab pos="647065" algn="l"/>
                <a:tab pos="901065" algn="l"/>
              </a:tabLst>
            </a:pPr>
            <a:r>
              <a:rPr lang="en-US" sz="3200" dirty="0"/>
              <a:t>	</a:t>
            </a:r>
            <a:r>
              <a:rPr lang="en-US" sz="3200" dirty="0" smtClean="0"/>
              <a:t>	.</a:t>
            </a:r>
            <a:r>
              <a:rPr lang="en-US" sz="3200" dirty="0" err="1" smtClean="0"/>
              <a:t>def</a:t>
            </a:r>
            <a:r>
              <a:rPr lang="en-US" sz="3200" dirty="0" smtClean="0"/>
              <a:t> </a:t>
            </a:r>
            <a:r>
              <a:rPr lang="en-US" sz="3200" dirty="0"/>
              <a:t>temp = </a:t>
            </a:r>
            <a:r>
              <a:rPr lang="en-US" sz="3200" dirty="0" smtClean="0"/>
              <a:t>r15</a:t>
            </a:r>
            <a:endParaRPr lang="en-US" sz="2800" dirty="0"/>
          </a:p>
          <a:p>
            <a:pPr marL="469900" indent="-457200">
              <a:lnSpc>
                <a:spcPct val="100000"/>
              </a:lnSpc>
              <a:buFont typeface="Arial" charset="0"/>
              <a:buChar char="•"/>
              <a:tabLst>
                <a:tab pos="647065" algn="l"/>
                <a:tab pos="901065" algn="l"/>
              </a:tabLst>
            </a:pPr>
            <a:r>
              <a:rPr lang="en-US" sz="2800" b="1" dirty="0"/>
              <a:t>Define symbols for values </a:t>
            </a:r>
            <a:endParaRPr lang="en-US" sz="2800" b="1" dirty="0" smtClean="0"/>
          </a:p>
          <a:p>
            <a:pPr marL="12700" algn="ctr">
              <a:lnSpc>
                <a:spcPct val="100000"/>
              </a:lnSpc>
              <a:tabLst>
                <a:tab pos="647065" algn="l"/>
                <a:tab pos="901065" algn="l"/>
              </a:tabLst>
            </a:pPr>
            <a:r>
              <a:rPr lang="en-US" sz="2800" dirty="0" smtClean="0"/>
              <a:t>	.</a:t>
            </a:r>
            <a:r>
              <a:rPr lang="en-US" sz="2800" dirty="0" err="1" smtClean="0"/>
              <a:t>equ</a:t>
            </a:r>
            <a:r>
              <a:rPr lang="en-US" sz="2800" dirty="0" smtClean="0"/>
              <a:t> </a:t>
            </a:r>
            <a:r>
              <a:rPr lang="en-US" sz="2800" dirty="0"/>
              <a:t>length = 2 </a:t>
            </a:r>
            <a:endParaRPr lang="en-US" sz="2800" dirty="0" smtClean="0"/>
          </a:p>
          <a:p>
            <a:pPr marL="927100" lvl="1" indent="-457200">
              <a:buFont typeface="Arial" charset="0"/>
              <a:buChar char="•"/>
              <a:tabLst>
                <a:tab pos="647065" algn="l"/>
                <a:tab pos="901065" algn="l"/>
              </a:tabLst>
            </a:pPr>
            <a:r>
              <a:rPr lang="en-US" sz="2800" dirty="0" smtClean="0"/>
              <a:t>Once </a:t>
            </a:r>
            <a:r>
              <a:rPr lang="en-US" sz="2800" dirty="0"/>
              <a:t>set, the symbol cannot be redefined to other value later in the program</a:t>
            </a:r>
            <a:endParaRPr lang="en-US" sz="2800" dirty="0" smtClean="0"/>
          </a:p>
          <a:p>
            <a:pPr marL="469900" indent="-457200">
              <a:lnSpc>
                <a:spcPct val="100000"/>
              </a:lnSpc>
              <a:buFont typeface="Arial" charset="0"/>
              <a:buChar char="•"/>
              <a:tabLst>
                <a:tab pos="647065" algn="l"/>
                <a:tab pos="901065" algn="l"/>
              </a:tabLst>
            </a:pPr>
            <a:r>
              <a:rPr lang="en-US" sz="2800" b="1" dirty="0"/>
              <a:t>Define symbols for values </a:t>
            </a:r>
            <a:endParaRPr lang="en-US" sz="2800" b="1" dirty="0" smtClean="0"/>
          </a:p>
          <a:p>
            <a:pPr marL="12700" algn="ctr">
              <a:lnSpc>
                <a:spcPct val="100000"/>
              </a:lnSpc>
              <a:tabLst>
                <a:tab pos="647065" algn="l"/>
                <a:tab pos="901065" algn="l"/>
              </a:tabLst>
            </a:pPr>
            <a:r>
              <a:rPr lang="en-US" sz="2800" dirty="0"/>
              <a:t>.set input = </a:t>
            </a:r>
            <a:r>
              <a:rPr lang="en-US" sz="2800" dirty="0" smtClean="0"/>
              <a:t>5</a:t>
            </a:r>
          </a:p>
          <a:p>
            <a:pPr marL="927100" lvl="1" indent="-457200">
              <a:buFont typeface="Arial" charset="0"/>
              <a:buChar char="•"/>
              <a:tabLst>
                <a:tab pos="647065" algn="l"/>
                <a:tab pos="901065" algn="l"/>
              </a:tabLst>
            </a:pPr>
            <a:r>
              <a:rPr lang="en-US" sz="2800" dirty="0" smtClean="0"/>
              <a:t>The </a:t>
            </a:r>
            <a:r>
              <a:rPr lang="en-US" sz="2800" dirty="0"/>
              <a:t>symbol can be changed to represent other values later in the program.</a:t>
            </a:r>
            <a:endParaRPr lang="en-US" sz="2800" dirty="0" smtClean="0"/>
          </a:p>
          <a:p>
            <a:pPr marL="469900" indent="-457200">
              <a:lnSpc>
                <a:spcPct val="100000"/>
              </a:lnSpc>
              <a:buFont typeface="Arial" charset="0"/>
              <a:buChar char="•"/>
              <a:tabLst>
                <a:tab pos="647065" algn="l"/>
                <a:tab pos="901065" algn="l"/>
              </a:tabLst>
            </a:pPr>
            <a:endParaRPr lang="en-US" sz="3200" dirty="0"/>
          </a:p>
        </p:txBody>
      </p:sp>
    </p:spTree>
    <p:extLst>
      <p:ext uri="{BB962C8B-B14F-4D97-AF65-F5344CB8AC3E}">
        <p14:creationId xmlns:p14="http://schemas.microsoft.com/office/powerpoint/2010/main" val="1265887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BB2707D-65E1-F040-BFB0-B7A50D301602}" vid="{80E08602-89D9-7A4E-8E73-5D43FDF520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1169</Words>
  <Application>Microsoft Macintosh PowerPoint</Application>
  <PresentationFormat>On-screen Show (4:3)</PresentationFormat>
  <Paragraphs>485</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Calibri</vt:lpstr>
      <vt:lpstr>Calibri Light</vt:lpstr>
      <vt:lpstr>Consolas</vt:lpstr>
      <vt:lpstr>Courier</vt:lpstr>
      <vt:lpstr>Helvetica</vt:lpstr>
      <vt:lpstr>IntervalLight</vt:lpstr>
      <vt:lpstr>Symbol</vt:lpstr>
      <vt:lpstr>SymbolMT</vt:lpstr>
      <vt:lpstr>Times New Roman</vt:lpstr>
      <vt:lpstr>TyponineSans Regular 18</vt:lpstr>
      <vt:lpstr>Verdana</vt:lpstr>
      <vt:lpstr>Wingdings</vt:lpstr>
      <vt:lpstr>Arial</vt:lpstr>
      <vt:lpstr>Theme1</vt:lpstr>
      <vt:lpstr>CS 383</vt:lpstr>
      <vt:lpstr>Presentations </vt:lpstr>
      <vt:lpstr>Arithmetic calculation</vt:lpstr>
      <vt:lpstr>Arithmetic calculation</vt:lpstr>
      <vt:lpstr>Execution Time</vt:lpstr>
      <vt:lpstr>Execution Time ?</vt:lpstr>
      <vt:lpstr>Data representation </vt:lpstr>
      <vt:lpstr>Assembly directives</vt:lpstr>
      <vt:lpstr>Assembly directives</vt:lpstr>
      <vt:lpstr>Program/data memory organization</vt:lpstr>
      <vt:lpstr>Constants &amp; Variables</vt:lpstr>
      <vt:lpstr>Program/data memory organization</vt:lpstr>
      <vt:lpstr>CLR – Clear Register </vt:lpstr>
      <vt:lpstr>SER – Set all Bits in Register </vt:lpstr>
      <vt:lpstr>NOP – No Operation </vt:lpstr>
      <vt:lpstr>Status Register</vt:lpstr>
      <vt:lpstr>Status flags </vt:lpstr>
      <vt:lpstr>PowerPoint Presentation</vt:lpstr>
      <vt:lpstr>Control Structure</vt:lpstr>
      <vt:lpstr>Compare</vt:lpstr>
      <vt:lpstr>Compare with Immediate</vt:lpstr>
      <vt:lpstr>PowerPoint Presentation</vt:lpstr>
      <vt:lpstr>Conditional Branch</vt:lpstr>
      <vt:lpstr>Jump</vt:lpstr>
      <vt:lpstr>Relative Jump</vt:lpstr>
      <vt:lpstr>Control </vt:lpstr>
      <vt:lpstr>Ports</vt:lpstr>
      <vt:lpstr>AVR Registers (cont.)</vt:lpstr>
      <vt:lpstr>OUT</vt:lpstr>
      <vt:lpstr>IN - Load an I/O Location to Register </vt:lpstr>
      <vt:lpstr>Port Registers</vt:lpstr>
      <vt:lpstr>Input and Output</vt:lpstr>
      <vt:lpstr>Input and Output</vt:lpstr>
      <vt:lpstr>Input and Output</vt:lpstr>
      <vt:lpstr>Input and Output</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105</dc:title>
  <dc:creator>Matthew Burlick</dc:creator>
  <cp:lastModifiedBy>Dimitrios Damopoulos</cp:lastModifiedBy>
  <cp:revision>107</cp:revision>
  <cp:lastPrinted>2014-01-15T01:35:07Z</cp:lastPrinted>
  <dcterms:created xsi:type="dcterms:W3CDTF">2013-08-22T14:21:58Z</dcterms:created>
  <dcterms:modified xsi:type="dcterms:W3CDTF">2016-09-16T16:46:31Z</dcterms:modified>
</cp:coreProperties>
</file>