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27"/>
  </p:notesMasterIdLst>
  <p:sldIdLst>
    <p:sldId id="256" r:id="rId2"/>
    <p:sldId id="309" r:id="rId3"/>
    <p:sldId id="277" r:id="rId4"/>
    <p:sldId id="278" r:id="rId5"/>
    <p:sldId id="279" r:id="rId6"/>
    <p:sldId id="280" r:id="rId7"/>
    <p:sldId id="296" r:id="rId8"/>
    <p:sldId id="281" r:id="rId9"/>
    <p:sldId id="298" r:id="rId10"/>
    <p:sldId id="306" r:id="rId11"/>
    <p:sldId id="297" r:id="rId12"/>
    <p:sldId id="308" r:id="rId13"/>
    <p:sldId id="282" r:id="rId14"/>
    <p:sldId id="284" r:id="rId15"/>
    <p:sldId id="285" r:id="rId16"/>
    <p:sldId id="276" r:id="rId17"/>
    <p:sldId id="286" r:id="rId18"/>
    <p:sldId id="288" r:id="rId19"/>
    <p:sldId id="290" r:id="rId20"/>
    <p:sldId id="293" r:id="rId21"/>
    <p:sldId id="287" r:id="rId22"/>
    <p:sldId id="301" r:id="rId23"/>
    <p:sldId id="304" r:id="rId24"/>
    <p:sldId id="310" r:id="rId25"/>
    <p:sldId id="307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86"/>
    <p:restoredTop sz="93869"/>
  </p:normalViewPr>
  <p:slideViewPr>
    <p:cSldViewPr snapToGrid="0" snapToObjects="1">
      <p:cViewPr>
        <p:scale>
          <a:sx n="110" d="100"/>
          <a:sy n="110" d="100"/>
        </p:scale>
        <p:origin x="656" y="-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84297B-F457-4A7E-B62D-C7549F1A0E0A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77EF2B2-D7B7-47A3-8654-D4E43C2D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8B6EA-339D-C644-8E40-15F59469649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284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5D9B-CF40-9C46-9BB9-ECCD7862EA2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211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8B6EA-339D-C644-8E40-15F59469649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464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AEA5F-4484-F345-B1E1-987B38AE6F8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78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45191-6E09-C142-85DC-A6040404231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9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C8051-83B5-F244-84CC-5450BA31F71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02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693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275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991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2EC8C-C9EB-5544-9376-D27EEEFE1C6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6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985C7-3947-8C44-AB6D-09317D9C4B7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78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067-237B-4AE8-822B-93DBC2564FB0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1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E728-71AF-4071-849F-720FEF1C7BA8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0671-C9FD-4A14-98E1-B2E401ABBDC2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on left, text on righ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6480" y="6247377"/>
            <a:ext cx="2128297" cy="470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7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73930" marR="0" lvl="1" indent="-259204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marR="0" lvl="2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marR="0" lvl="3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marR="0" lvl="4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marR="0" lvl="5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0446" marR="0" lvl="6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4624" marR="0" lvl="7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3529" marR="0" lvl="8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7680" y="6247377"/>
            <a:ext cx="2897325" cy="470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7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73930" marR="0" lvl="1" indent="-259204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marR="0" lvl="2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marR="0" lvl="3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marR="0" lvl="4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marR="0" lvl="5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0446" marR="0" lvl="6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54624" marR="0" lvl="7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013529" marR="0" lvl="8" indent="-207363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 sz="16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6319" y="6247377"/>
            <a:ext cx="2128297" cy="47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3000"/>
              </a:lnSpc>
              <a:buSzPct val="25000"/>
            </a:pPr>
            <a:fld id="{00000000-1234-1234-1234-123412341234}" type="slidenum">
              <a:rPr lang="en-US" sz="127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lnSpc>
                  <a:spcPct val="93000"/>
                </a:lnSpc>
                <a:buSzPct val="25000"/>
              </a:pPr>
              <a:t>‹#›</a:t>
            </a:fld>
            <a:endParaRPr lang="en-US" sz="12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42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36" cy="763666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36" cy="4555322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06" cy="524714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B8A3-E2B5-4602-A694-EDCFD58D96BD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4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6D-C133-4A9F-815B-F9FB9C0C9710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8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C125-770D-44B2-86E5-23E316FF9FCF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E3E-E837-4020-BB3B-E6CD0CFFFE42}" type="datetime1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7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9E29-AC3D-4DD6-A5C6-C7996D9ED7B2}" type="datetime1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3D71-C2C0-4B3A-AE02-7C7DCAEC78A8}" type="datetime1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637C-A70A-41CC-B5B4-A92A168C9AF6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E8D-6176-4D0B-8B9B-DEE7166EB3B5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Stevens Institute of Technology - CS 105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A3D-78E3-42CD-9B01-BF5239FD7B20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Stevens Institute of Technology - CS 105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9B36C-C41C-D940-B3FE-1835E081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Organization and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Memory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Damopoulos</a:t>
            </a:r>
            <a:endParaRPr lang="en-US" dirty="0" smtClean="0"/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8460-80D1-2644-9131-A5611845B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Size matters!</a:t>
            </a:r>
            <a:endParaRPr lang="en-US" altLang="en-US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Memory sizes are usually specified in numbers of bytes (</a:t>
            </a:r>
            <a:r>
              <a:rPr lang="tr-TR" altLang="en-US" dirty="0" smtClean="0"/>
              <a:t>1 </a:t>
            </a:r>
            <a:r>
              <a:rPr lang="tr-TR" altLang="en-US" dirty="0" err="1" smtClean="0"/>
              <a:t>byte</a:t>
            </a:r>
            <a:r>
              <a:rPr lang="tr-TR" altLang="en-US" dirty="0" smtClean="0"/>
              <a:t>= </a:t>
            </a:r>
            <a:r>
              <a:rPr lang="en-US" altLang="en-US" dirty="0" smtClean="0"/>
              <a:t>8 bits).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With the abbreviations below, this is equivalent to 32 megabytes</a:t>
            </a:r>
            <a:r>
              <a:rPr lang="tr-TR" altLang="en-US" dirty="0" smtClean="0"/>
              <a:t>.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FA1D8-5E3D-6A49-A322-746F62024345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520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06601"/>
              </p:ext>
            </p:extLst>
          </p:nvPr>
        </p:nvGraphicFramePr>
        <p:xfrm>
          <a:off x="1414924" y="4586973"/>
          <a:ext cx="580231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Document" r:id="rId3" imgW="5810760" imgH="1476360" progId="Word.Document.8">
                  <p:embed/>
                </p:oleObj>
              </mc:Choice>
              <mc:Fallback>
                <p:oleObj name="Document" r:id="rId3" imgW="5810760" imgH="147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924" y="4586973"/>
                        <a:ext cx="5802313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8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/>
              <a:t>Memory signals fall into three groups: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Address bus</a:t>
            </a:r>
            <a:r>
              <a:rPr lang="en-US" altLang="en-US" dirty="0"/>
              <a:t> - selects one of many memory locations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Data bus </a:t>
            </a:r>
            <a:r>
              <a:rPr lang="en-US" altLang="en-US" dirty="0"/>
              <a:t>-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Read (ROM/RAM): the selected location’s stored data is put on the data bus</a:t>
            </a:r>
          </a:p>
          <a:p>
            <a:pPr lvl="1"/>
            <a:r>
              <a:rPr lang="en-US" altLang="en-US" dirty="0"/>
              <a:t>Write (RAM): The data on the data bus is stored into the selected location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Control signals</a:t>
            </a:r>
            <a:r>
              <a:rPr lang="en-US" altLang="en-US" dirty="0"/>
              <a:t> - specifies what the memory is to do</a:t>
            </a:r>
          </a:p>
          <a:p>
            <a:pPr lvl="1"/>
            <a:r>
              <a:rPr lang="en-US" altLang="en-US" dirty="0" smtClean="0"/>
              <a:t>Most </a:t>
            </a:r>
            <a:r>
              <a:rPr lang="en-US" altLang="en-US" dirty="0"/>
              <a:t>common signals are:</a:t>
            </a:r>
          </a:p>
          <a:p>
            <a:pPr lvl="2"/>
            <a:r>
              <a:rPr lang="en-US" altLang="en-US" dirty="0"/>
              <a:t>CS: Chip Select; must be active to do anything</a:t>
            </a:r>
          </a:p>
          <a:p>
            <a:pPr lvl="2"/>
            <a:r>
              <a:rPr lang="en-US" altLang="en-US" dirty="0"/>
              <a:t>OE: Output Enable; active to read data</a:t>
            </a:r>
          </a:p>
          <a:p>
            <a:pPr lvl="2"/>
            <a:r>
              <a:rPr lang="en-US" altLang="en-US" dirty="0"/>
              <a:t>WR: Write; active to write data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992AE779-F6EF-3A45-82C2-E8CD286EA085}" type="slidenum">
              <a:rPr lang="en-US" altLang="en-US" sz="1400" b="0"/>
              <a:pPr/>
              <a:t>11</a:t>
            </a:fld>
            <a:endParaRPr lang="en-US" alt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Access time</a:t>
            </a:r>
          </a:p>
          <a:p>
            <a:pPr lvl="1"/>
            <a:r>
              <a:rPr lang="en-GB" altLang="en-US" dirty="0"/>
              <a:t>Time between presenting the address and </a:t>
            </a:r>
            <a:r>
              <a:rPr lang="en-GB" altLang="en-US" b="1" dirty="0"/>
              <a:t>getting the valid data</a:t>
            </a:r>
          </a:p>
          <a:p>
            <a:r>
              <a:rPr lang="en-GB" altLang="en-US" dirty="0"/>
              <a:t>Memory Cycle time</a:t>
            </a:r>
          </a:p>
          <a:p>
            <a:pPr lvl="1"/>
            <a:r>
              <a:rPr lang="en-GB" altLang="en-US" dirty="0"/>
              <a:t>Time may be required for the memory to “</a:t>
            </a:r>
            <a:r>
              <a:rPr lang="en-GB" altLang="en-US" b="1" dirty="0"/>
              <a:t>recover</a:t>
            </a:r>
            <a:r>
              <a:rPr lang="en-GB" altLang="en-US" dirty="0"/>
              <a:t>” before next access</a:t>
            </a:r>
          </a:p>
          <a:p>
            <a:pPr lvl="1"/>
            <a:r>
              <a:rPr lang="en-GB" altLang="en-US" b="1" dirty="0"/>
              <a:t>Cycle time is access + recovery</a:t>
            </a:r>
          </a:p>
          <a:p>
            <a:r>
              <a:rPr lang="en-GB" altLang="en-US" dirty="0"/>
              <a:t>Transfer Rate</a:t>
            </a:r>
          </a:p>
          <a:p>
            <a:pPr lvl="1"/>
            <a:r>
              <a:rPr lang="en-GB" altLang="en-US" b="1" dirty="0" smtClean="0"/>
              <a:t>Rate at which data can be moved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4689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95588" y="152400"/>
            <a:ext cx="347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</a:rPr>
              <a:t>Memory hierarchy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2151063"/>
            <a:ext cx="724217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7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 altLang="en-US"/>
              <a:t>Concept of Registers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en-US" altLang="en-US" sz="2800" dirty="0"/>
              <a:t>Small, </a:t>
            </a:r>
            <a:r>
              <a:rPr lang="en-US" altLang="en-US" sz="2800" i="1" dirty="0">
                <a:solidFill>
                  <a:srgbClr val="000080"/>
                </a:solidFill>
              </a:rPr>
              <a:t>permanent</a:t>
            </a:r>
            <a:r>
              <a:rPr lang="en-US" altLang="en-US" sz="2800" dirty="0"/>
              <a:t> storage locations within the CPU used for a particular </a:t>
            </a:r>
            <a:r>
              <a:rPr lang="en-US" altLang="en-US" sz="2800" dirty="0" smtClean="0"/>
              <a:t>purpose</a:t>
            </a:r>
          </a:p>
          <a:p>
            <a:pPr eaLnBrk="0" hangingPunct="0"/>
            <a:endParaRPr lang="en-US" altLang="en-US" sz="2800" dirty="0"/>
          </a:p>
          <a:p>
            <a:pPr eaLnBrk="0" hangingPunct="0"/>
            <a:r>
              <a:rPr lang="en-US" altLang="en-US" sz="2800" dirty="0"/>
              <a:t>Manipulated directly by the Control Unit</a:t>
            </a:r>
          </a:p>
          <a:p>
            <a:pPr eaLnBrk="0" hangingPunct="0"/>
            <a:endParaRPr lang="en-US" altLang="en-US" sz="2800" i="1" dirty="0">
              <a:solidFill>
                <a:srgbClr val="000080"/>
              </a:solidFill>
            </a:endParaRPr>
          </a:p>
          <a:p>
            <a:pPr eaLnBrk="0" hangingPunct="0"/>
            <a:r>
              <a:rPr lang="en-US" altLang="en-US" sz="2800" dirty="0"/>
              <a:t>Size in bits or bytes (not MB like memory) </a:t>
            </a:r>
            <a:endParaRPr lang="en-US" altLang="en-US" sz="2800" dirty="0" smtClean="0"/>
          </a:p>
          <a:p>
            <a:pPr eaLnBrk="0" hangingPunct="0"/>
            <a:endParaRPr lang="en-US" altLang="en-US" sz="2800" dirty="0"/>
          </a:p>
          <a:p>
            <a:pPr eaLnBrk="0" hangingPunct="0"/>
            <a:r>
              <a:rPr lang="en-US" altLang="en-US" sz="2800" dirty="0"/>
              <a:t>Can hold data, an address or an </a:t>
            </a:r>
            <a:r>
              <a:rPr lang="en-US" altLang="en-US" sz="2800" dirty="0" smtClean="0"/>
              <a:t>instruction</a:t>
            </a:r>
          </a:p>
          <a:p>
            <a:pPr eaLnBrk="0" hangingPunct="0"/>
            <a:endParaRPr lang="en-US" altLang="en-US" sz="2800" dirty="0"/>
          </a:p>
          <a:p>
            <a:pPr eaLnBrk="0" hangingPunct="0"/>
            <a:r>
              <a:rPr lang="en-US" altLang="en-US" sz="2800" dirty="0"/>
              <a:t>How many registers does the LMC have?</a:t>
            </a:r>
          </a:p>
          <a:p>
            <a:pPr eaLnBrk="0" hangingPunct="0"/>
            <a:endParaRPr lang="en-US" alt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0BF0242-1DCA-E24C-AA07-1E963B270356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2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Use of Registers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i="1" dirty="0"/>
              <a:t>Scratchpad for currently executing program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Holds data needed quickly or </a:t>
            </a:r>
            <a:r>
              <a:rPr lang="en-US" altLang="en-US" sz="1800" dirty="0" smtClean="0"/>
              <a:t>frequently</a:t>
            </a:r>
          </a:p>
          <a:p>
            <a:pPr lvl="2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b="1" i="1" dirty="0"/>
              <a:t>Stores information about status of CPU and currently executing program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Address of next program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Signals from external devices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General Purpose Registers</a:t>
            </a:r>
          </a:p>
          <a:p>
            <a:pPr lvl="1" eaLnBrk="0" hangingPunct="0"/>
            <a:r>
              <a:rPr lang="en-US" altLang="en-US" sz="2000" i="1" dirty="0">
                <a:solidFill>
                  <a:srgbClr val="000080"/>
                </a:solidFill>
              </a:rPr>
              <a:t>User-visible registers</a:t>
            </a:r>
          </a:p>
          <a:p>
            <a:pPr lvl="1" eaLnBrk="0" hangingPunct="0"/>
            <a:r>
              <a:rPr lang="en-US" altLang="en-US" sz="2000" dirty="0"/>
              <a:t>Hold intermediate results or data values, e.g., loop </a:t>
            </a:r>
            <a:r>
              <a:rPr lang="en-US" altLang="en-US" sz="2000" dirty="0" smtClean="0"/>
              <a:t>counters</a:t>
            </a:r>
            <a:endParaRPr lang="en-US" alt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6B160DBB-2729-9845-9818-0872384ACB5F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RAM (Random access memory):</a:t>
            </a:r>
          </a:p>
          <a:p>
            <a:pPr lvl="1"/>
            <a:r>
              <a:rPr lang="en-US" altLang="zh-TW" dirty="0"/>
              <a:t>SRAM (Static RAM) (flip-flop gates)</a:t>
            </a:r>
          </a:p>
          <a:p>
            <a:pPr lvl="1"/>
            <a:r>
              <a:rPr lang="en-US" altLang="zh-TW" dirty="0"/>
              <a:t>DRAM (Dynamic RAM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ROM (Read only memory)</a:t>
            </a:r>
          </a:p>
          <a:p>
            <a:pPr lvl="1"/>
            <a:r>
              <a:rPr lang="en-US" altLang="zh-TW" dirty="0"/>
              <a:t>PROM (programmable)</a:t>
            </a:r>
          </a:p>
          <a:p>
            <a:pPr lvl="1"/>
            <a:r>
              <a:rPr lang="en-US" altLang="zh-TW" dirty="0"/>
              <a:t>EPROM (erasable programmable)</a:t>
            </a:r>
          </a:p>
          <a:p>
            <a:pPr lvl="1"/>
            <a:r>
              <a:rPr lang="en-US" altLang="zh-TW" dirty="0"/>
              <a:t>EEPROM (electronically erasable programmable)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RAM: Random Access Memory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rgbClr val="000080"/>
                </a:solidFill>
              </a:rPr>
              <a:t>DRAM (Dynamic RAM)</a:t>
            </a:r>
          </a:p>
          <a:p>
            <a:pPr lvl="1"/>
            <a:r>
              <a:rPr lang="en-US" altLang="en-US" sz="2400" dirty="0"/>
              <a:t>Most common, cheap</a:t>
            </a:r>
          </a:p>
          <a:p>
            <a:pPr lvl="1"/>
            <a:r>
              <a:rPr lang="en-US" altLang="en-US" sz="2400" dirty="0"/>
              <a:t>Volatile: must be refreshed (recharged with power) 1000’s of times each second</a:t>
            </a:r>
          </a:p>
          <a:p>
            <a:pPr eaLnBrk="0" hangingPunct="0"/>
            <a:r>
              <a:rPr lang="en-US" altLang="en-US" sz="2800" i="1" dirty="0">
                <a:solidFill>
                  <a:srgbClr val="000080"/>
                </a:solidFill>
              </a:rPr>
              <a:t>SRAM (static RAM)</a:t>
            </a:r>
          </a:p>
          <a:p>
            <a:pPr lvl="1" eaLnBrk="0" hangingPunct="0"/>
            <a:r>
              <a:rPr lang="en-US" altLang="en-US" sz="2400" dirty="0"/>
              <a:t>Faster than DRAM and more expensive than DRAM</a:t>
            </a:r>
          </a:p>
          <a:p>
            <a:pPr lvl="1" eaLnBrk="0" hangingPunct="0"/>
            <a:r>
              <a:rPr lang="en-US" altLang="en-US" sz="2400" dirty="0"/>
              <a:t>Volatile</a:t>
            </a:r>
          </a:p>
          <a:p>
            <a:pPr lvl="1" eaLnBrk="0" hangingPunct="0"/>
            <a:r>
              <a:rPr lang="en-US" altLang="en-US" sz="2400" dirty="0"/>
              <a:t>Frequently small amount used in </a:t>
            </a:r>
            <a:r>
              <a:rPr lang="en-US" altLang="en-US" sz="2400" i="1" dirty="0">
                <a:solidFill>
                  <a:srgbClr val="000080"/>
                </a:solidFill>
              </a:rPr>
              <a:t>cache memory</a:t>
            </a:r>
            <a:r>
              <a:rPr lang="en-US" altLang="en-US" sz="2400" dirty="0"/>
              <a:t> for high-speed access used</a:t>
            </a:r>
          </a:p>
          <a:p>
            <a:pPr lvl="1" eaLnBrk="0" hangingPunct="0"/>
            <a:endParaRPr lang="en-US" altLang="en-US" sz="2400" dirty="0"/>
          </a:p>
          <a:p>
            <a:pPr eaLnBrk="0" hangingPunct="0"/>
            <a:endParaRPr lang="en-US" alt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0FF3015A-8FF4-A242-BE47-3A8A64EF70F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8013" cy="1144587"/>
          </a:xfrm>
          <a:prstGeom prst="rect">
            <a:avLst/>
          </a:prstGeom>
          <a:noFill/>
          <a:ln>
            <a:noFill/>
          </a:ln>
        </p:spPr>
        <p:txBody>
          <a:bodyPr vert="horz" lIns="0" tIns="30161" rIns="0" bIns="0" rtlCol="0" anchor="ctr" anchorCtr="0">
            <a:noAutofit/>
          </a:bodyPr>
          <a:lstStyle/>
          <a:p>
            <a:pPr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25000"/>
            </a:pPr>
            <a:r>
              <a:rPr lang="en-US" sz="39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DRAM Cell Design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4294967295"/>
          </p:nvPr>
        </p:nvSpPr>
        <p:spPr>
          <a:xfrm>
            <a:off x="0" y="1663700"/>
            <a:ext cx="4016375" cy="3976688"/>
          </a:xfrm>
          <a:prstGeom prst="rect">
            <a:avLst/>
          </a:prstGeom>
          <a:noFill/>
          <a:ln>
            <a:noFill/>
          </a:ln>
        </p:spPr>
        <p:txBody>
          <a:bodyPr vert="horz" lIns="0" tIns="21929" rIns="0" bIns="0" rtlCol="0" anchor="t" anchorCtr="0">
            <a:noAutofit/>
          </a:bodyPr>
          <a:lstStyle/>
          <a:p>
            <a:pPr marL="391686" indent="-299524">
              <a:lnSpc>
                <a:spcPct val="94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a </a:t>
            </a:r>
            <a:r>
              <a:rPr lang="en-US" sz="290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capacitor</a:t>
            </a: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connected by a pass </a:t>
            </a:r>
            <a:r>
              <a:rPr lang="en-US" sz="290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transistor</a:t>
            </a: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digit line</a:t>
            </a:r>
          </a:p>
          <a:p>
            <a:pPr marL="391686" indent="-299524">
              <a:lnSpc>
                <a:spcPct val="94000"/>
              </a:lnSpc>
              <a:spcBef>
                <a:spcPts val="127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information in the form of a </a:t>
            </a:r>
            <a:r>
              <a:rPr lang="en-US" sz="290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 in the capacitor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017" y="492695"/>
            <a:ext cx="397728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1273" y="4469975"/>
            <a:ext cx="2625119" cy="2237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7215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6480" y="273960"/>
            <a:ext cx="8228159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30161" rIns="0" bIns="0" rtlCol="0" anchor="ctr" anchorCtr="0">
            <a:noAutofit/>
          </a:bodyPr>
          <a:lstStyle/>
          <a:p>
            <a:pPr algn="ctr">
              <a:lnSpc>
                <a:spcPct val="94000"/>
              </a:lnSpc>
              <a:buClr>
                <a:srgbClr val="000000"/>
              </a:buClr>
              <a:buSzPct val="25000"/>
            </a:pPr>
            <a:r>
              <a:rPr lang="en-US" sz="39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SRAM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6367" y="1418760"/>
            <a:ext cx="8228272" cy="3977392"/>
          </a:xfrm>
          <a:prstGeom prst="rect">
            <a:avLst/>
          </a:prstGeom>
          <a:noFill/>
          <a:ln>
            <a:noFill/>
          </a:ln>
        </p:spPr>
        <p:txBody>
          <a:bodyPr vert="horz" lIns="0" tIns="21929" rIns="0" bIns="0" rtlCol="0" anchor="t" anchorCtr="0">
            <a:noAutofit/>
          </a:bodyPr>
          <a:lstStyle/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US" sz="290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bistable</a:t>
            </a: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3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multivibrator</a:t>
            </a:r>
            <a:r>
              <a:rPr lang="en-US" sz="290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903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dirty="0"/>
              <a:t>A </a:t>
            </a:r>
            <a:r>
              <a:rPr lang="en-US" sz="3200" dirty="0" smtClean="0"/>
              <a:t>flip-flop can </a:t>
            </a:r>
            <a:r>
              <a:rPr lang="en-US" sz="3200" dirty="0"/>
              <a:t>be made to change state by signals applied to one or more control inputs and will have one or two </a:t>
            </a:r>
            <a:r>
              <a:rPr lang="en-US" sz="3200" dirty="0" smtClean="0"/>
              <a:t>outputs</a:t>
            </a:r>
          </a:p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3200" dirty="0" smtClean="0"/>
          </a:p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</a:t>
            </a:r>
            <a:r>
              <a:rPr lang="en-US" sz="290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than </a:t>
            </a:r>
            <a:r>
              <a:rPr lang="en-US" sz="290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DRAM</a:t>
            </a:r>
            <a:endParaRPr lang="en-US" sz="290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091" y="3938074"/>
            <a:ext cx="3980160" cy="224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254" y="4595229"/>
            <a:ext cx="2794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724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4000" dirty="0" smtClean="0"/>
              <a:t>Sequential circuits </a:t>
            </a:r>
            <a:endParaRPr lang="en-US" altLang="en-US" sz="4000" dirty="0"/>
          </a:p>
          <a:p>
            <a:endParaRPr lang="en-US" altLang="en-US" sz="4000" dirty="0" smtClean="0"/>
          </a:p>
          <a:p>
            <a:pPr lvl="1"/>
            <a:r>
              <a:rPr lang="en-US" altLang="en-US" sz="3600" dirty="0" smtClean="0"/>
              <a:t>A flip-flop can store </a:t>
            </a:r>
            <a:r>
              <a:rPr lang="en-US" altLang="en-US" sz="3600" dirty="0" smtClean="0">
                <a:solidFill>
                  <a:srgbClr val="0070C0"/>
                </a:solidFill>
              </a:rPr>
              <a:t>one bit</a:t>
            </a:r>
            <a:r>
              <a:rPr lang="en-US" altLang="en-US" sz="3600" dirty="0" smtClean="0"/>
              <a:t> of information</a:t>
            </a:r>
          </a:p>
          <a:p>
            <a:pPr lvl="1"/>
            <a:endParaRPr lang="en-US" altLang="en-US" sz="3600" dirty="0" smtClean="0"/>
          </a:p>
          <a:p>
            <a:pPr lvl="1"/>
            <a:r>
              <a:rPr lang="en-US" altLang="en-US" sz="3600" dirty="0" smtClean="0"/>
              <a:t>A </a:t>
            </a:r>
            <a:r>
              <a:rPr lang="en-US" altLang="en-US" sz="3600" dirty="0" smtClean="0"/>
              <a:t>register can store a single “</a:t>
            </a:r>
            <a:r>
              <a:rPr lang="en-US" altLang="en-US" sz="3600" dirty="0" smtClean="0">
                <a:solidFill>
                  <a:srgbClr val="0070C0"/>
                </a:solidFill>
              </a:rPr>
              <a:t>word</a:t>
            </a:r>
            <a:r>
              <a:rPr lang="en-US" altLang="en-US" sz="3600" dirty="0" smtClean="0"/>
              <a:t>” </a:t>
            </a:r>
          </a:p>
          <a:p>
            <a:pPr lvl="2"/>
            <a:r>
              <a:rPr lang="en-US" altLang="en-US" sz="3200" dirty="0" smtClean="0"/>
              <a:t>typically 32 or 64 </a:t>
            </a:r>
            <a:r>
              <a:rPr lang="en-US" altLang="en-US" sz="3200" dirty="0" smtClean="0"/>
              <a:t>bits</a:t>
            </a:r>
          </a:p>
          <a:p>
            <a:pPr lvl="2"/>
            <a:endParaRPr lang="en-US" altLang="en-US" sz="3200" dirty="0" smtClean="0"/>
          </a:p>
          <a:p>
            <a:pPr lvl="1"/>
            <a:r>
              <a:rPr lang="en-US" altLang="en-US" sz="3600" dirty="0" smtClean="0"/>
              <a:t>Memory stores a large </a:t>
            </a:r>
            <a:r>
              <a:rPr lang="en-US" altLang="en-US" sz="3600" dirty="0" smtClean="0">
                <a:solidFill>
                  <a:srgbClr val="0070C0"/>
                </a:solidFill>
              </a:rPr>
              <a:t>number of words</a:t>
            </a:r>
          </a:p>
          <a:p>
            <a:endParaRPr lang="en-US" altLang="en-US" sz="4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01A124AA-C206-0C49-BFE8-61C6E6DF39AA}" type="slidenum">
              <a:rPr lang="en-US" altLang="en-US" sz="1400" b="0"/>
              <a:pPr/>
              <a:t>2</a:t>
            </a:fld>
            <a:endParaRPr lang="en-US" altLang="en-US" sz="1400" b="0">
              <a:latin typeface="Times New Roman" charset="0"/>
            </a:endParaRPr>
          </a:p>
        </p:txBody>
      </p:sp>
      <p:sp>
        <p:nvSpPr>
          <p:cNvPr id="2" name="AutoShape 2" descr="rl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804" y="1888412"/>
            <a:ext cx="1939724" cy="14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6480" y="273960"/>
            <a:ext cx="8228159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30161" rIns="0" bIns="0" rtlCol="0" anchor="ctr" anchorCtr="0">
            <a:noAutofit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25000"/>
            </a:pPr>
            <a:r>
              <a:rPr lang="en-US" sz="399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6480" y="1604521"/>
            <a:ext cx="8228159" cy="3977280"/>
          </a:xfrm>
          <a:prstGeom prst="rect">
            <a:avLst/>
          </a:prstGeom>
          <a:noFill/>
          <a:ln>
            <a:noFill/>
          </a:ln>
        </p:spPr>
        <p:txBody>
          <a:bodyPr vert="horz" lIns="0" tIns="21929" rIns="0" bIns="0" rtlCol="0" anchor="t" anchorCtr="0">
            <a:noAutofit/>
          </a:bodyPr>
          <a:lstStyle/>
          <a:p>
            <a:pPr marL="391686" indent="-299524">
              <a:lnSpc>
                <a:spcPct val="94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Only Memory</a:t>
            </a:r>
          </a:p>
          <a:p>
            <a:pPr marL="391686" indent="-299524">
              <a:lnSpc>
                <a:spcPct val="94000"/>
              </a:lnSpc>
              <a:spcBef>
                <a:spcPts val="127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Manufacturing dictates data stored</a:t>
            </a:r>
          </a:p>
          <a:p>
            <a:pPr marL="391686" indent="-299524">
              <a:lnSpc>
                <a:spcPct val="94000"/>
              </a:lnSpc>
              <a:spcBef>
                <a:spcPts val="127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 to rewrite, and sometimes impossible</a:t>
            </a:r>
          </a:p>
          <a:p>
            <a:pPr marL="391686" indent="-299524">
              <a:lnSpc>
                <a:spcPct val="94000"/>
              </a:lnSpc>
              <a:spcBef>
                <a:spcPts val="127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9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rate is slow than RAM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400" y="3886920"/>
            <a:ext cx="3024000" cy="258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001" y="3996360"/>
            <a:ext cx="3196799" cy="214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315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 - Read Only Memory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altLang="en-US" sz="2800" b="1" dirty="0"/>
              <a:t>Non-volatile</a:t>
            </a:r>
            <a:r>
              <a:rPr lang="en-US" altLang="en-US" sz="2800" dirty="0"/>
              <a:t> memory to hold software that is not expected to change over the life of the system</a:t>
            </a:r>
          </a:p>
          <a:p>
            <a:pPr eaLnBrk="0" hangingPunct="0">
              <a:lnSpc>
                <a:spcPct val="80000"/>
              </a:lnSpc>
            </a:pPr>
            <a:endParaRPr lang="en-US" altLang="en-US" sz="2800" dirty="0" smtClean="0"/>
          </a:p>
          <a:p>
            <a:pPr eaLnBrk="0" hangingPunct="0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80"/>
                </a:solidFill>
              </a:rPr>
              <a:t>EEPROM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lvl="1" eaLnBrk="0" hangingPunct="0">
              <a:lnSpc>
                <a:spcPct val="80000"/>
              </a:lnSpc>
            </a:pPr>
            <a:r>
              <a:rPr lang="en-US" altLang="en-US" sz="2400" dirty="0"/>
              <a:t>Electrically Erasable Programmable ROM</a:t>
            </a:r>
          </a:p>
          <a:p>
            <a:pPr lvl="1" eaLnBrk="0" hangingPunct="0">
              <a:lnSpc>
                <a:spcPct val="80000"/>
              </a:lnSpc>
            </a:pPr>
            <a:r>
              <a:rPr lang="en-US" altLang="en-US" sz="2400" dirty="0"/>
              <a:t>Slower and less flexible than Flash ROM</a:t>
            </a:r>
          </a:p>
          <a:p>
            <a:pPr eaLnBrk="0" hangingPunct="0">
              <a:lnSpc>
                <a:spcPct val="80000"/>
              </a:lnSpc>
            </a:pPr>
            <a:r>
              <a:rPr lang="en-US" altLang="en-US" sz="2800" i="1" dirty="0">
                <a:solidFill>
                  <a:srgbClr val="000080"/>
                </a:solidFill>
              </a:rPr>
              <a:t>Flash ROM </a:t>
            </a:r>
          </a:p>
          <a:p>
            <a:pPr lvl="1" eaLnBrk="0" hangingPunct="0">
              <a:lnSpc>
                <a:spcPct val="80000"/>
              </a:lnSpc>
            </a:pPr>
            <a:r>
              <a:rPr lang="en-US" altLang="en-US" sz="2400" dirty="0"/>
              <a:t>Faster than disks but more expensive</a:t>
            </a:r>
          </a:p>
          <a:p>
            <a:pPr lvl="1" eaLnBrk="0" hangingPunct="0">
              <a:lnSpc>
                <a:spcPct val="80000"/>
              </a:lnSpc>
            </a:pPr>
            <a:r>
              <a:rPr lang="en-US" altLang="en-US" sz="2400" dirty="0"/>
              <a:t>Uses</a:t>
            </a:r>
          </a:p>
          <a:p>
            <a:pPr lvl="2" eaLnBrk="0" hangingPunct="0">
              <a:lnSpc>
                <a:spcPct val="80000"/>
              </a:lnSpc>
            </a:pPr>
            <a:r>
              <a:rPr lang="en-US" altLang="en-US" sz="2000" dirty="0"/>
              <a:t>BIOS: initial boot instructions and diagnostics</a:t>
            </a:r>
          </a:p>
          <a:p>
            <a:pPr lvl="2" eaLnBrk="0" hangingPunct="0">
              <a:lnSpc>
                <a:spcPct val="80000"/>
              </a:lnSpc>
            </a:pPr>
            <a:r>
              <a:rPr lang="en-US" altLang="en-US" sz="2000" dirty="0"/>
              <a:t>Digital </a:t>
            </a:r>
            <a:r>
              <a:rPr lang="en-US" altLang="en-US" sz="2000" dirty="0" smtClean="0"/>
              <a:t>cameras, Smartphone, Modern computers  </a:t>
            </a:r>
            <a:endParaRPr lang="en-US" alt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7-</a:t>
            </a:r>
            <a:fld id="{48B00FB8-078F-104B-BB4C-98C9950EF918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Small amount of fast memory</a:t>
            </a:r>
          </a:p>
          <a:p>
            <a:r>
              <a:rPr lang="en-GB" altLang="en-US"/>
              <a:t>Sits between normal main memory and CPU</a:t>
            </a:r>
          </a:p>
          <a:p>
            <a:r>
              <a:rPr lang="en-GB" altLang="en-US"/>
              <a:t>May be located on CPU chip or module</a:t>
            </a:r>
          </a:p>
          <a:p>
            <a:endParaRPr lang="en-GB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59"/>
          <a:stretch>
            <a:fillRect/>
          </a:stretch>
        </p:blipFill>
        <p:spPr bwMode="auto">
          <a:xfrm>
            <a:off x="685800" y="3860800"/>
            <a:ext cx="78486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5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Size</a:t>
            </a:r>
          </a:p>
          <a:p>
            <a:r>
              <a:rPr lang="en-GB" altLang="en-US" dirty="0"/>
              <a:t>Mapping Function</a:t>
            </a:r>
          </a:p>
          <a:p>
            <a:r>
              <a:rPr lang="en-GB" altLang="en-US" dirty="0"/>
              <a:t>Replacement Algorithm</a:t>
            </a:r>
          </a:p>
          <a:p>
            <a:r>
              <a:rPr lang="en-GB" altLang="en-US" dirty="0" smtClean="0"/>
              <a:t>Number </a:t>
            </a:r>
            <a:r>
              <a:rPr lang="en-GB" altLang="en-US" dirty="0"/>
              <a:t>of Caches</a:t>
            </a:r>
          </a:p>
        </p:txBody>
      </p:sp>
    </p:spTree>
    <p:extLst>
      <p:ext uri="{BB962C8B-B14F-4D97-AF65-F5344CB8AC3E}">
        <p14:creationId xmlns:p14="http://schemas.microsoft.com/office/powerpoint/2010/main" val="524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343775" cy="4746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Main Memory Organizations</a:t>
            </a:r>
          </a:p>
        </p:txBody>
      </p:sp>
      <p:sp>
        <p:nvSpPr>
          <p:cNvPr id="805891" name="Freeform 3"/>
          <p:cNvSpPr>
            <a:spLocks/>
          </p:cNvSpPr>
          <p:nvPr/>
        </p:nvSpPr>
        <p:spPr bwMode="auto">
          <a:xfrm>
            <a:off x="293688" y="1180825"/>
            <a:ext cx="727075" cy="363538"/>
          </a:xfrm>
          <a:custGeom>
            <a:avLst/>
            <a:gdLst>
              <a:gd name="T0" fmla="*/ 455 w 458"/>
              <a:gd name="T1" fmla="*/ 226 h 229"/>
              <a:gd name="T2" fmla="*/ 458 w 458"/>
              <a:gd name="T3" fmla="*/ 0 h 229"/>
              <a:gd name="T4" fmla="*/ 0 w 458"/>
              <a:gd name="T5" fmla="*/ 0 h 229"/>
              <a:gd name="T6" fmla="*/ 0 w 458"/>
              <a:gd name="T7" fmla="*/ 229 h 229"/>
              <a:gd name="T8" fmla="*/ 458 w 458"/>
              <a:gd name="T9" fmla="*/ 229 h 229"/>
              <a:gd name="T10" fmla="*/ 458 w 458"/>
              <a:gd name="T11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229">
                <a:moveTo>
                  <a:pt x="455" y="226"/>
                </a:moveTo>
                <a:lnTo>
                  <a:pt x="458" y="0"/>
                </a:lnTo>
                <a:lnTo>
                  <a:pt x="0" y="0"/>
                </a:lnTo>
                <a:lnTo>
                  <a:pt x="0" y="229"/>
                </a:lnTo>
                <a:lnTo>
                  <a:pt x="458" y="229"/>
                </a:lnTo>
                <a:lnTo>
                  <a:pt x="458" y="22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479425" y="1263375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596900" y="12633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703263" y="12633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895" name="Freeform 7"/>
          <p:cNvSpPr>
            <a:spLocks/>
          </p:cNvSpPr>
          <p:nvPr/>
        </p:nvSpPr>
        <p:spPr bwMode="auto">
          <a:xfrm>
            <a:off x="201613" y="1563413"/>
            <a:ext cx="911225" cy="150812"/>
          </a:xfrm>
          <a:custGeom>
            <a:avLst/>
            <a:gdLst>
              <a:gd name="T0" fmla="*/ 0 w 574"/>
              <a:gd name="T1" fmla="*/ 95 h 95"/>
              <a:gd name="T2" fmla="*/ 287 w 574"/>
              <a:gd name="T3" fmla="*/ 0 h 95"/>
              <a:gd name="T4" fmla="*/ 574 w 574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5">
                <a:moveTo>
                  <a:pt x="0" y="95"/>
                </a:moveTo>
                <a:lnTo>
                  <a:pt x="287" y="0"/>
                </a:lnTo>
                <a:lnTo>
                  <a:pt x="574" y="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896" name="Freeform 8"/>
          <p:cNvSpPr>
            <a:spLocks/>
          </p:cNvSpPr>
          <p:nvPr/>
        </p:nvSpPr>
        <p:spPr bwMode="auto">
          <a:xfrm>
            <a:off x="201613" y="1772963"/>
            <a:ext cx="911225" cy="153987"/>
          </a:xfrm>
          <a:custGeom>
            <a:avLst/>
            <a:gdLst>
              <a:gd name="T0" fmla="*/ 0 w 574"/>
              <a:gd name="T1" fmla="*/ 0 h 97"/>
              <a:gd name="T2" fmla="*/ 287 w 574"/>
              <a:gd name="T3" fmla="*/ 97 h 97"/>
              <a:gd name="T4" fmla="*/ 574 w 574"/>
              <a:gd name="T5" fmla="*/ 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7">
                <a:moveTo>
                  <a:pt x="0" y="0"/>
                </a:moveTo>
                <a:lnTo>
                  <a:pt x="287" y="97"/>
                </a:lnTo>
                <a:lnTo>
                  <a:pt x="574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897" name="Line 9"/>
          <p:cNvSpPr>
            <a:spLocks noChangeShapeType="1"/>
          </p:cNvSpPr>
          <p:nvPr/>
        </p:nvSpPr>
        <p:spPr bwMode="auto">
          <a:xfrm flipH="1">
            <a:off x="293688" y="1693588"/>
            <a:ext cx="3175" cy="112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 flipV="1">
            <a:off x="1012825" y="1685650"/>
            <a:ext cx="3175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899" name="Freeform 11"/>
          <p:cNvSpPr>
            <a:spLocks/>
          </p:cNvSpPr>
          <p:nvPr/>
        </p:nvSpPr>
        <p:spPr bwMode="auto">
          <a:xfrm>
            <a:off x="293688" y="1947588"/>
            <a:ext cx="727075" cy="727075"/>
          </a:xfrm>
          <a:custGeom>
            <a:avLst/>
            <a:gdLst>
              <a:gd name="T0" fmla="*/ 455 w 458"/>
              <a:gd name="T1" fmla="*/ 458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8">
                <a:moveTo>
                  <a:pt x="455" y="458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0" name="Rectangle 12"/>
          <p:cNvSpPr>
            <a:spLocks noChangeArrowheads="1"/>
          </p:cNvSpPr>
          <p:nvPr/>
        </p:nvSpPr>
        <p:spPr bwMode="auto">
          <a:xfrm>
            <a:off x="471488" y="2212700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01" name="Rectangle 13"/>
          <p:cNvSpPr>
            <a:spLocks noChangeArrowheads="1"/>
          </p:cNvSpPr>
          <p:nvPr/>
        </p:nvSpPr>
        <p:spPr bwMode="auto">
          <a:xfrm>
            <a:off x="584200" y="2212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02" name="Rectangle 14"/>
          <p:cNvSpPr>
            <a:spLocks noChangeArrowheads="1"/>
          </p:cNvSpPr>
          <p:nvPr/>
        </p:nvSpPr>
        <p:spPr bwMode="auto">
          <a:xfrm>
            <a:off x="679450" y="22127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03" name="Rectangle 15"/>
          <p:cNvSpPr>
            <a:spLocks noChangeArrowheads="1"/>
          </p:cNvSpPr>
          <p:nvPr/>
        </p:nvSpPr>
        <p:spPr bwMode="auto">
          <a:xfrm>
            <a:off x="757238" y="2212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04" name="Rectangle 16"/>
          <p:cNvSpPr>
            <a:spLocks noChangeArrowheads="1"/>
          </p:cNvSpPr>
          <p:nvPr/>
        </p:nvSpPr>
        <p:spPr bwMode="auto">
          <a:xfrm>
            <a:off x="846138" y="2212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05" name="Freeform 17"/>
          <p:cNvSpPr>
            <a:spLocks/>
          </p:cNvSpPr>
          <p:nvPr/>
        </p:nvSpPr>
        <p:spPr bwMode="auto">
          <a:xfrm>
            <a:off x="201613" y="2693713"/>
            <a:ext cx="911225" cy="149225"/>
          </a:xfrm>
          <a:custGeom>
            <a:avLst/>
            <a:gdLst>
              <a:gd name="T0" fmla="*/ 0 w 574"/>
              <a:gd name="T1" fmla="*/ 94 h 94"/>
              <a:gd name="T2" fmla="*/ 287 w 574"/>
              <a:gd name="T3" fmla="*/ 0 h 94"/>
              <a:gd name="T4" fmla="*/ 574 w 574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4">
                <a:moveTo>
                  <a:pt x="0" y="94"/>
                </a:moveTo>
                <a:lnTo>
                  <a:pt x="287" y="0"/>
                </a:lnTo>
                <a:lnTo>
                  <a:pt x="574" y="9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6" name="Freeform 18"/>
          <p:cNvSpPr>
            <a:spLocks/>
          </p:cNvSpPr>
          <p:nvPr/>
        </p:nvSpPr>
        <p:spPr bwMode="auto">
          <a:xfrm>
            <a:off x="201613" y="3265213"/>
            <a:ext cx="911225" cy="155575"/>
          </a:xfrm>
          <a:custGeom>
            <a:avLst/>
            <a:gdLst>
              <a:gd name="T0" fmla="*/ 0 w 574"/>
              <a:gd name="T1" fmla="*/ 0 h 98"/>
              <a:gd name="T2" fmla="*/ 287 w 574"/>
              <a:gd name="T3" fmla="*/ 98 h 98"/>
              <a:gd name="T4" fmla="*/ 574 w 574"/>
              <a:gd name="T5" fmla="*/ 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8">
                <a:moveTo>
                  <a:pt x="0" y="0"/>
                </a:moveTo>
                <a:lnTo>
                  <a:pt x="287" y="98"/>
                </a:lnTo>
                <a:lnTo>
                  <a:pt x="574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288925" y="2814363"/>
            <a:ext cx="4763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8" name="Line 20"/>
          <p:cNvSpPr>
            <a:spLocks noChangeShapeType="1"/>
          </p:cNvSpPr>
          <p:nvPr/>
        </p:nvSpPr>
        <p:spPr bwMode="auto">
          <a:xfrm flipV="1">
            <a:off x="1016000" y="2814363"/>
            <a:ext cx="4763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09" name="Rectangle 21"/>
          <p:cNvSpPr>
            <a:spLocks noChangeArrowheads="1"/>
          </p:cNvSpPr>
          <p:nvPr/>
        </p:nvSpPr>
        <p:spPr bwMode="auto">
          <a:xfrm>
            <a:off x="554038" y="2958825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0" name="Rectangle 22"/>
          <p:cNvSpPr>
            <a:spLocks noChangeArrowheads="1"/>
          </p:cNvSpPr>
          <p:nvPr/>
        </p:nvSpPr>
        <p:spPr bwMode="auto">
          <a:xfrm>
            <a:off x="665163" y="29588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1" name="Rectangle 23"/>
          <p:cNvSpPr>
            <a:spLocks noChangeArrowheads="1"/>
          </p:cNvSpPr>
          <p:nvPr/>
        </p:nvSpPr>
        <p:spPr bwMode="auto">
          <a:xfrm>
            <a:off x="752475" y="29588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2" name="Freeform 24"/>
          <p:cNvSpPr>
            <a:spLocks/>
          </p:cNvSpPr>
          <p:nvPr/>
        </p:nvSpPr>
        <p:spPr bwMode="auto">
          <a:xfrm>
            <a:off x="293688" y="3439838"/>
            <a:ext cx="727075" cy="2179637"/>
          </a:xfrm>
          <a:custGeom>
            <a:avLst/>
            <a:gdLst>
              <a:gd name="T0" fmla="*/ 455 w 458"/>
              <a:gd name="T1" fmla="*/ 1373 h 1373"/>
              <a:gd name="T2" fmla="*/ 458 w 458"/>
              <a:gd name="T3" fmla="*/ 0 h 1373"/>
              <a:gd name="T4" fmla="*/ 0 w 458"/>
              <a:gd name="T5" fmla="*/ 0 h 1373"/>
              <a:gd name="T6" fmla="*/ 0 w 458"/>
              <a:gd name="T7" fmla="*/ 1373 h 1373"/>
              <a:gd name="T8" fmla="*/ 458 w 458"/>
              <a:gd name="T9" fmla="*/ 1373 h 1373"/>
              <a:gd name="T10" fmla="*/ 458 w 458"/>
              <a:gd name="T11" fmla="*/ 1373 h 1373"/>
              <a:gd name="T12" fmla="*/ 455 w 458"/>
              <a:gd name="T13" fmla="*/ 1373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373">
                <a:moveTo>
                  <a:pt x="455" y="1373"/>
                </a:moveTo>
                <a:lnTo>
                  <a:pt x="458" y="0"/>
                </a:lnTo>
                <a:lnTo>
                  <a:pt x="0" y="0"/>
                </a:lnTo>
                <a:lnTo>
                  <a:pt x="0" y="1373"/>
                </a:lnTo>
                <a:lnTo>
                  <a:pt x="458" y="1373"/>
                </a:lnTo>
                <a:lnTo>
                  <a:pt x="458" y="1373"/>
                </a:lnTo>
                <a:lnTo>
                  <a:pt x="455" y="1373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13" name="Freeform 25"/>
          <p:cNvSpPr>
            <a:spLocks/>
          </p:cNvSpPr>
          <p:nvPr/>
        </p:nvSpPr>
        <p:spPr bwMode="auto">
          <a:xfrm>
            <a:off x="293688" y="3439838"/>
            <a:ext cx="727075" cy="2179637"/>
          </a:xfrm>
          <a:custGeom>
            <a:avLst/>
            <a:gdLst>
              <a:gd name="T0" fmla="*/ 455 w 458"/>
              <a:gd name="T1" fmla="*/ 1373 h 1373"/>
              <a:gd name="T2" fmla="*/ 458 w 458"/>
              <a:gd name="T3" fmla="*/ 0 h 1373"/>
              <a:gd name="T4" fmla="*/ 0 w 458"/>
              <a:gd name="T5" fmla="*/ 0 h 1373"/>
              <a:gd name="T6" fmla="*/ 0 w 458"/>
              <a:gd name="T7" fmla="*/ 1373 h 1373"/>
              <a:gd name="T8" fmla="*/ 458 w 458"/>
              <a:gd name="T9" fmla="*/ 1373 h 1373"/>
              <a:gd name="T10" fmla="*/ 458 w 458"/>
              <a:gd name="T11" fmla="*/ 1373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1373">
                <a:moveTo>
                  <a:pt x="455" y="1373"/>
                </a:moveTo>
                <a:lnTo>
                  <a:pt x="458" y="0"/>
                </a:lnTo>
                <a:lnTo>
                  <a:pt x="0" y="0"/>
                </a:lnTo>
                <a:lnTo>
                  <a:pt x="0" y="1373"/>
                </a:lnTo>
                <a:lnTo>
                  <a:pt x="458" y="1373"/>
                </a:lnTo>
                <a:lnTo>
                  <a:pt x="458" y="137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14" name="Rectangle 26"/>
          <p:cNvSpPr>
            <a:spLocks noChangeArrowheads="1"/>
          </p:cNvSpPr>
          <p:nvPr/>
        </p:nvSpPr>
        <p:spPr bwMode="auto">
          <a:xfrm>
            <a:off x="374650" y="44320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5" name="Rectangle 27"/>
          <p:cNvSpPr>
            <a:spLocks noChangeArrowheads="1"/>
          </p:cNvSpPr>
          <p:nvPr/>
        </p:nvSpPr>
        <p:spPr bwMode="auto">
          <a:xfrm>
            <a:off x="501650" y="4432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6" name="Rectangle 28"/>
          <p:cNvSpPr>
            <a:spLocks noChangeArrowheads="1"/>
          </p:cNvSpPr>
          <p:nvPr/>
        </p:nvSpPr>
        <p:spPr bwMode="auto">
          <a:xfrm>
            <a:off x="592138" y="44320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7" name="Rectangle 29"/>
          <p:cNvSpPr>
            <a:spLocks noChangeArrowheads="1"/>
          </p:cNvSpPr>
          <p:nvPr/>
        </p:nvSpPr>
        <p:spPr bwMode="auto">
          <a:xfrm>
            <a:off x="730250" y="4432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8" name="Rectangle 30"/>
          <p:cNvSpPr>
            <a:spLocks noChangeArrowheads="1"/>
          </p:cNvSpPr>
          <p:nvPr/>
        </p:nvSpPr>
        <p:spPr bwMode="auto">
          <a:xfrm>
            <a:off x="819150" y="4432025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19" name="Rectangle 31"/>
          <p:cNvSpPr>
            <a:spLocks noChangeArrowheads="1"/>
          </p:cNvSpPr>
          <p:nvPr/>
        </p:nvSpPr>
        <p:spPr bwMode="auto">
          <a:xfrm>
            <a:off x="873125" y="4432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0" name="Rectangle 32"/>
          <p:cNvSpPr>
            <a:spLocks noChangeArrowheads="1"/>
          </p:cNvSpPr>
          <p:nvPr/>
        </p:nvSpPr>
        <p:spPr bwMode="auto">
          <a:xfrm>
            <a:off x="1695450" y="583220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1" name="Rectangle 33"/>
          <p:cNvSpPr>
            <a:spLocks noChangeArrowheads="1"/>
          </p:cNvSpPr>
          <p:nvPr/>
        </p:nvSpPr>
        <p:spPr bwMode="auto">
          <a:xfrm>
            <a:off x="1943100" y="6021113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2" name="Rectangle 34"/>
          <p:cNvSpPr>
            <a:spLocks noChangeArrowheads="1"/>
          </p:cNvSpPr>
          <p:nvPr/>
        </p:nvSpPr>
        <p:spPr bwMode="auto">
          <a:xfrm>
            <a:off x="387350" y="6216375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3" name="Freeform 35"/>
          <p:cNvSpPr>
            <a:spLocks/>
          </p:cNvSpPr>
          <p:nvPr/>
        </p:nvSpPr>
        <p:spPr bwMode="auto">
          <a:xfrm>
            <a:off x="3100388" y="1180825"/>
            <a:ext cx="727075" cy="363538"/>
          </a:xfrm>
          <a:custGeom>
            <a:avLst/>
            <a:gdLst>
              <a:gd name="T0" fmla="*/ 458 w 458"/>
              <a:gd name="T1" fmla="*/ 229 h 229"/>
              <a:gd name="T2" fmla="*/ 458 w 458"/>
              <a:gd name="T3" fmla="*/ 0 h 229"/>
              <a:gd name="T4" fmla="*/ 0 w 458"/>
              <a:gd name="T5" fmla="*/ 0 h 229"/>
              <a:gd name="T6" fmla="*/ 0 w 458"/>
              <a:gd name="T7" fmla="*/ 229 h 229"/>
              <a:gd name="T8" fmla="*/ 458 w 458"/>
              <a:gd name="T9" fmla="*/ 229 h 229"/>
              <a:gd name="T10" fmla="*/ 458 w 458"/>
              <a:gd name="T11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229">
                <a:moveTo>
                  <a:pt x="458" y="229"/>
                </a:moveTo>
                <a:lnTo>
                  <a:pt x="458" y="0"/>
                </a:lnTo>
                <a:lnTo>
                  <a:pt x="0" y="0"/>
                </a:lnTo>
                <a:lnTo>
                  <a:pt x="0" y="229"/>
                </a:lnTo>
                <a:lnTo>
                  <a:pt x="458" y="229"/>
                </a:lnTo>
                <a:lnTo>
                  <a:pt x="458" y="22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24" name="Rectangle 36"/>
          <p:cNvSpPr>
            <a:spLocks noChangeArrowheads="1"/>
          </p:cNvSpPr>
          <p:nvPr/>
        </p:nvSpPr>
        <p:spPr bwMode="auto">
          <a:xfrm>
            <a:off x="3302000" y="12681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5" name="Rectangle 37"/>
          <p:cNvSpPr>
            <a:spLocks noChangeArrowheads="1"/>
          </p:cNvSpPr>
          <p:nvPr/>
        </p:nvSpPr>
        <p:spPr bwMode="auto">
          <a:xfrm>
            <a:off x="3419475" y="1268138"/>
            <a:ext cx="1095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6" name="Rectangle 38"/>
          <p:cNvSpPr>
            <a:spLocks noChangeArrowheads="1"/>
          </p:cNvSpPr>
          <p:nvPr/>
        </p:nvSpPr>
        <p:spPr bwMode="auto">
          <a:xfrm>
            <a:off x="3525838" y="12681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27" name="Freeform 39"/>
          <p:cNvSpPr>
            <a:spLocks/>
          </p:cNvSpPr>
          <p:nvPr/>
        </p:nvSpPr>
        <p:spPr bwMode="auto">
          <a:xfrm>
            <a:off x="3008313" y="1563413"/>
            <a:ext cx="911225" cy="155575"/>
          </a:xfrm>
          <a:custGeom>
            <a:avLst/>
            <a:gdLst>
              <a:gd name="T0" fmla="*/ 0 w 574"/>
              <a:gd name="T1" fmla="*/ 95 h 98"/>
              <a:gd name="T2" fmla="*/ 287 w 574"/>
              <a:gd name="T3" fmla="*/ 0 h 98"/>
              <a:gd name="T4" fmla="*/ 574 w 574"/>
              <a:gd name="T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8">
                <a:moveTo>
                  <a:pt x="0" y="95"/>
                </a:moveTo>
                <a:lnTo>
                  <a:pt x="287" y="0"/>
                </a:lnTo>
                <a:lnTo>
                  <a:pt x="574" y="9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28" name="Freeform 40"/>
          <p:cNvSpPr>
            <a:spLocks/>
          </p:cNvSpPr>
          <p:nvPr/>
        </p:nvSpPr>
        <p:spPr bwMode="auto">
          <a:xfrm>
            <a:off x="3008313" y="1777725"/>
            <a:ext cx="911225" cy="149225"/>
          </a:xfrm>
          <a:custGeom>
            <a:avLst/>
            <a:gdLst>
              <a:gd name="T0" fmla="*/ 0 w 574"/>
              <a:gd name="T1" fmla="*/ 0 h 94"/>
              <a:gd name="T2" fmla="*/ 287 w 574"/>
              <a:gd name="T3" fmla="*/ 94 h 94"/>
              <a:gd name="T4" fmla="*/ 574 w 574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4">
                <a:moveTo>
                  <a:pt x="0" y="0"/>
                </a:moveTo>
                <a:lnTo>
                  <a:pt x="287" y="94"/>
                </a:lnTo>
                <a:lnTo>
                  <a:pt x="57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29" name="Line 41"/>
          <p:cNvSpPr>
            <a:spLocks noChangeShapeType="1"/>
          </p:cNvSpPr>
          <p:nvPr/>
        </p:nvSpPr>
        <p:spPr bwMode="auto">
          <a:xfrm>
            <a:off x="3100388" y="1685650"/>
            <a:ext cx="1587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0" name="Line 42"/>
          <p:cNvSpPr>
            <a:spLocks noChangeShapeType="1"/>
          </p:cNvSpPr>
          <p:nvPr/>
        </p:nvSpPr>
        <p:spPr bwMode="auto">
          <a:xfrm flipV="1">
            <a:off x="3827463" y="1685650"/>
            <a:ext cx="1587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1" name="Freeform 43"/>
          <p:cNvSpPr>
            <a:spLocks/>
          </p:cNvSpPr>
          <p:nvPr/>
        </p:nvSpPr>
        <p:spPr bwMode="auto">
          <a:xfrm>
            <a:off x="2009775" y="1947588"/>
            <a:ext cx="2908300" cy="241300"/>
          </a:xfrm>
          <a:custGeom>
            <a:avLst/>
            <a:gdLst>
              <a:gd name="T0" fmla="*/ 1145 w 1832"/>
              <a:gd name="T1" fmla="*/ 0 h 152"/>
              <a:gd name="T2" fmla="*/ 687 w 1832"/>
              <a:gd name="T3" fmla="*/ 0 h 152"/>
              <a:gd name="T4" fmla="*/ 0 w 1832"/>
              <a:gd name="T5" fmla="*/ 152 h 152"/>
              <a:gd name="T6" fmla="*/ 1832 w 1832"/>
              <a:gd name="T7" fmla="*/ 152 h 152"/>
              <a:gd name="T8" fmla="*/ 1145 w 1832"/>
              <a:gd name="T9" fmla="*/ 0 h 152"/>
              <a:gd name="T10" fmla="*/ 1145 w 1832"/>
              <a:gd name="T11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2" h="152">
                <a:moveTo>
                  <a:pt x="1145" y="0"/>
                </a:moveTo>
                <a:lnTo>
                  <a:pt x="687" y="0"/>
                </a:lnTo>
                <a:lnTo>
                  <a:pt x="0" y="152"/>
                </a:lnTo>
                <a:lnTo>
                  <a:pt x="1832" y="152"/>
                </a:lnTo>
                <a:lnTo>
                  <a:pt x="1145" y="0"/>
                </a:lnTo>
                <a:lnTo>
                  <a:pt x="114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2" name="Freeform 44"/>
          <p:cNvSpPr>
            <a:spLocks/>
          </p:cNvSpPr>
          <p:nvPr/>
        </p:nvSpPr>
        <p:spPr bwMode="auto">
          <a:xfrm>
            <a:off x="1806575" y="2698475"/>
            <a:ext cx="3314700" cy="149225"/>
          </a:xfrm>
          <a:custGeom>
            <a:avLst/>
            <a:gdLst>
              <a:gd name="T0" fmla="*/ 0 w 2088"/>
              <a:gd name="T1" fmla="*/ 91 h 94"/>
              <a:gd name="T2" fmla="*/ 1044 w 2088"/>
              <a:gd name="T3" fmla="*/ 0 h 94"/>
              <a:gd name="T4" fmla="*/ 2088 w 2088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8" h="94">
                <a:moveTo>
                  <a:pt x="0" y="91"/>
                </a:moveTo>
                <a:lnTo>
                  <a:pt x="1044" y="0"/>
                </a:lnTo>
                <a:lnTo>
                  <a:pt x="2088" y="9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3" name="Freeform 45"/>
          <p:cNvSpPr>
            <a:spLocks/>
          </p:cNvSpPr>
          <p:nvPr/>
        </p:nvSpPr>
        <p:spPr bwMode="auto">
          <a:xfrm>
            <a:off x="1806575" y="3269975"/>
            <a:ext cx="3314700" cy="155575"/>
          </a:xfrm>
          <a:custGeom>
            <a:avLst/>
            <a:gdLst>
              <a:gd name="T0" fmla="*/ 0 w 2088"/>
              <a:gd name="T1" fmla="*/ 0 h 98"/>
              <a:gd name="T2" fmla="*/ 1044 w 2088"/>
              <a:gd name="T3" fmla="*/ 98 h 98"/>
              <a:gd name="T4" fmla="*/ 2088 w 2088"/>
              <a:gd name="T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8" h="98">
                <a:moveTo>
                  <a:pt x="0" y="0"/>
                </a:moveTo>
                <a:lnTo>
                  <a:pt x="1044" y="98"/>
                </a:lnTo>
                <a:lnTo>
                  <a:pt x="208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4" name="Line 46"/>
          <p:cNvSpPr>
            <a:spLocks noChangeShapeType="1"/>
          </p:cNvSpPr>
          <p:nvPr/>
        </p:nvSpPr>
        <p:spPr bwMode="auto">
          <a:xfrm>
            <a:off x="2009775" y="2828650"/>
            <a:ext cx="1588" cy="465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5" name="Line 47"/>
          <p:cNvSpPr>
            <a:spLocks noChangeShapeType="1"/>
          </p:cNvSpPr>
          <p:nvPr/>
        </p:nvSpPr>
        <p:spPr bwMode="auto">
          <a:xfrm flipV="1">
            <a:off x="4918075" y="2828650"/>
            <a:ext cx="1588" cy="455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36" name="Rectangle 48"/>
          <p:cNvSpPr>
            <a:spLocks noChangeArrowheads="1"/>
          </p:cNvSpPr>
          <p:nvPr/>
        </p:nvSpPr>
        <p:spPr bwMode="auto">
          <a:xfrm>
            <a:off x="3363913" y="2963588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37" name="Rectangle 49"/>
          <p:cNvSpPr>
            <a:spLocks noChangeArrowheads="1"/>
          </p:cNvSpPr>
          <p:nvPr/>
        </p:nvSpPr>
        <p:spPr bwMode="auto">
          <a:xfrm>
            <a:off x="3471863" y="29635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38" name="Rectangle 50"/>
          <p:cNvSpPr>
            <a:spLocks noChangeArrowheads="1"/>
          </p:cNvSpPr>
          <p:nvPr/>
        </p:nvSpPr>
        <p:spPr bwMode="auto">
          <a:xfrm>
            <a:off x="3559175" y="296358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39" name="Freeform 51"/>
          <p:cNvSpPr>
            <a:spLocks/>
          </p:cNvSpPr>
          <p:nvPr/>
        </p:nvSpPr>
        <p:spPr bwMode="auto">
          <a:xfrm>
            <a:off x="2009775" y="3444600"/>
            <a:ext cx="2908300" cy="727075"/>
          </a:xfrm>
          <a:custGeom>
            <a:avLst/>
            <a:gdLst>
              <a:gd name="T0" fmla="*/ 1832 w 1832"/>
              <a:gd name="T1" fmla="*/ 455 h 458"/>
              <a:gd name="T2" fmla="*/ 1832 w 1832"/>
              <a:gd name="T3" fmla="*/ 0 h 458"/>
              <a:gd name="T4" fmla="*/ 0 w 1832"/>
              <a:gd name="T5" fmla="*/ 0 h 458"/>
              <a:gd name="T6" fmla="*/ 0 w 1832"/>
              <a:gd name="T7" fmla="*/ 458 h 458"/>
              <a:gd name="T8" fmla="*/ 1832 w 1832"/>
              <a:gd name="T9" fmla="*/ 458 h 458"/>
              <a:gd name="T10" fmla="*/ 1832 w 1832"/>
              <a:gd name="T11" fmla="*/ 458 h 458"/>
              <a:gd name="T12" fmla="*/ 1832 w 1832"/>
              <a:gd name="T13" fmla="*/ 455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2" h="458">
                <a:moveTo>
                  <a:pt x="1832" y="455"/>
                </a:moveTo>
                <a:lnTo>
                  <a:pt x="1832" y="0"/>
                </a:lnTo>
                <a:lnTo>
                  <a:pt x="0" y="0"/>
                </a:lnTo>
                <a:lnTo>
                  <a:pt x="0" y="458"/>
                </a:lnTo>
                <a:lnTo>
                  <a:pt x="1832" y="458"/>
                </a:lnTo>
                <a:lnTo>
                  <a:pt x="1832" y="458"/>
                </a:lnTo>
                <a:lnTo>
                  <a:pt x="1832" y="455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40" name="Freeform 52"/>
          <p:cNvSpPr>
            <a:spLocks/>
          </p:cNvSpPr>
          <p:nvPr/>
        </p:nvSpPr>
        <p:spPr bwMode="auto">
          <a:xfrm>
            <a:off x="2009775" y="3444600"/>
            <a:ext cx="2908300" cy="727075"/>
          </a:xfrm>
          <a:custGeom>
            <a:avLst/>
            <a:gdLst>
              <a:gd name="T0" fmla="*/ 1832 w 1832"/>
              <a:gd name="T1" fmla="*/ 455 h 458"/>
              <a:gd name="T2" fmla="*/ 1832 w 1832"/>
              <a:gd name="T3" fmla="*/ 0 h 458"/>
              <a:gd name="T4" fmla="*/ 0 w 1832"/>
              <a:gd name="T5" fmla="*/ 0 h 458"/>
              <a:gd name="T6" fmla="*/ 0 w 1832"/>
              <a:gd name="T7" fmla="*/ 458 h 458"/>
              <a:gd name="T8" fmla="*/ 1832 w 1832"/>
              <a:gd name="T9" fmla="*/ 458 h 458"/>
              <a:gd name="T10" fmla="*/ 1832 w 1832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2" h="458">
                <a:moveTo>
                  <a:pt x="1832" y="455"/>
                </a:moveTo>
                <a:lnTo>
                  <a:pt x="1832" y="0"/>
                </a:lnTo>
                <a:lnTo>
                  <a:pt x="0" y="0"/>
                </a:lnTo>
                <a:lnTo>
                  <a:pt x="0" y="458"/>
                </a:lnTo>
                <a:lnTo>
                  <a:pt x="1832" y="458"/>
                </a:lnTo>
                <a:lnTo>
                  <a:pt x="1832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41" name="Rectangle 53"/>
          <p:cNvSpPr>
            <a:spLocks noChangeArrowheads="1"/>
          </p:cNvSpPr>
          <p:nvPr/>
        </p:nvSpPr>
        <p:spPr bwMode="auto">
          <a:xfrm>
            <a:off x="3219450" y="3709713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2" name="Rectangle 54"/>
          <p:cNvSpPr>
            <a:spLocks noChangeArrowheads="1"/>
          </p:cNvSpPr>
          <p:nvPr/>
        </p:nvSpPr>
        <p:spPr bwMode="auto">
          <a:xfrm>
            <a:off x="3351213" y="37097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3" name="Rectangle 55"/>
          <p:cNvSpPr>
            <a:spLocks noChangeArrowheads="1"/>
          </p:cNvSpPr>
          <p:nvPr/>
        </p:nvSpPr>
        <p:spPr bwMode="auto">
          <a:xfrm>
            <a:off x="3436938" y="3709713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4" name="Rectangle 56"/>
          <p:cNvSpPr>
            <a:spLocks noChangeArrowheads="1"/>
          </p:cNvSpPr>
          <p:nvPr/>
        </p:nvSpPr>
        <p:spPr bwMode="auto">
          <a:xfrm>
            <a:off x="3575050" y="37097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5" name="Rectangle 57"/>
          <p:cNvSpPr>
            <a:spLocks noChangeArrowheads="1"/>
          </p:cNvSpPr>
          <p:nvPr/>
        </p:nvSpPr>
        <p:spPr bwMode="auto">
          <a:xfrm>
            <a:off x="3663950" y="3709713"/>
            <a:ext cx="55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6" name="Rectangle 58"/>
          <p:cNvSpPr>
            <a:spLocks noChangeArrowheads="1"/>
          </p:cNvSpPr>
          <p:nvPr/>
        </p:nvSpPr>
        <p:spPr bwMode="auto">
          <a:xfrm>
            <a:off x="3722688" y="370971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7" name="Rectangle 59"/>
          <p:cNvSpPr>
            <a:spLocks noChangeArrowheads="1"/>
          </p:cNvSpPr>
          <p:nvPr/>
        </p:nvSpPr>
        <p:spPr bwMode="auto">
          <a:xfrm>
            <a:off x="3113088" y="19602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8" name="Rectangle 60"/>
          <p:cNvSpPr>
            <a:spLocks noChangeArrowheads="1"/>
          </p:cNvSpPr>
          <p:nvPr/>
        </p:nvSpPr>
        <p:spPr bwMode="auto">
          <a:xfrm>
            <a:off x="3248025" y="1960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49" name="Rectangle 61"/>
          <p:cNvSpPr>
            <a:spLocks noChangeArrowheads="1"/>
          </p:cNvSpPr>
          <p:nvPr/>
        </p:nvSpPr>
        <p:spPr bwMode="auto">
          <a:xfrm>
            <a:off x="3333750" y="1960288"/>
            <a:ext cx="365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0" name="Rectangle 62"/>
          <p:cNvSpPr>
            <a:spLocks noChangeArrowheads="1"/>
          </p:cNvSpPr>
          <p:nvPr/>
        </p:nvSpPr>
        <p:spPr bwMode="auto">
          <a:xfrm>
            <a:off x="3373438" y="196028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t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1" name="Rectangle 63"/>
          <p:cNvSpPr>
            <a:spLocks noChangeArrowheads="1"/>
          </p:cNvSpPr>
          <p:nvPr/>
        </p:nvSpPr>
        <p:spPr bwMode="auto">
          <a:xfrm>
            <a:off x="3416300" y="1960288"/>
            <a:ext cx="365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i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2" name="Rectangle 64"/>
          <p:cNvSpPr>
            <a:spLocks noChangeArrowheads="1"/>
          </p:cNvSpPr>
          <p:nvPr/>
        </p:nvSpPr>
        <p:spPr bwMode="auto">
          <a:xfrm>
            <a:off x="3448050" y="1960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3" name="Rectangle 65"/>
          <p:cNvSpPr>
            <a:spLocks noChangeArrowheads="1"/>
          </p:cNvSpPr>
          <p:nvPr/>
        </p:nvSpPr>
        <p:spPr bwMode="auto">
          <a:xfrm>
            <a:off x="3541713" y="1960288"/>
            <a:ext cx="365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l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4" name="Rectangle 66"/>
          <p:cNvSpPr>
            <a:spLocks noChangeArrowheads="1"/>
          </p:cNvSpPr>
          <p:nvPr/>
        </p:nvSpPr>
        <p:spPr bwMode="auto">
          <a:xfrm>
            <a:off x="3575050" y="1960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5" name="Rectangle 67"/>
          <p:cNvSpPr>
            <a:spLocks noChangeArrowheads="1"/>
          </p:cNvSpPr>
          <p:nvPr/>
        </p:nvSpPr>
        <p:spPr bwMode="auto">
          <a:xfrm>
            <a:off x="3667125" y="196028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x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6" name="Rectangle 68"/>
          <p:cNvSpPr>
            <a:spLocks noChangeArrowheads="1"/>
          </p:cNvSpPr>
          <p:nvPr/>
        </p:nvSpPr>
        <p:spPr bwMode="auto">
          <a:xfrm>
            <a:off x="3744913" y="19602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7" name="Rectangle 69"/>
          <p:cNvSpPr>
            <a:spLocks noChangeArrowheads="1"/>
          </p:cNvSpPr>
          <p:nvPr/>
        </p:nvSpPr>
        <p:spPr bwMode="auto">
          <a:xfrm>
            <a:off x="3838575" y="1960288"/>
            <a:ext cx="55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58" name="Freeform 70"/>
          <p:cNvSpPr>
            <a:spLocks/>
          </p:cNvSpPr>
          <p:nvPr/>
        </p:nvSpPr>
        <p:spPr bwMode="auto">
          <a:xfrm>
            <a:off x="2009775" y="2431775"/>
            <a:ext cx="2908300" cy="242888"/>
          </a:xfrm>
          <a:custGeom>
            <a:avLst/>
            <a:gdLst>
              <a:gd name="T0" fmla="*/ 1832 w 1832"/>
              <a:gd name="T1" fmla="*/ 153 h 153"/>
              <a:gd name="T2" fmla="*/ 1832 w 1832"/>
              <a:gd name="T3" fmla="*/ 0 h 153"/>
              <a:gd name="T4" fmla="*/ 0 w 1832"/>
              <a:gd name="T5" fmla="*/ 0 h 153"/>
              <a:gd name="T6" fmla="*/ 0 w 1832"/>
              <a:gd name="T7" fmla="*/ 153 h 153"/>
              <a:gd name="T8" fmla="*/ 1832 w 1832"/>
              <a:gd name="T9" fmla="*/ 153 h 153"/>
              <a:gd name="T10" fmla="*/ 1832 w 1832"/>
              <a:gd name="T11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2" h="153">
                <a:moveTo>
                  <a:pt x="1832" y="153"/>
                </a:moveTo>
                <a:lnTo>
                  <a:pt x="1832" y="0"/>
                </a:lnTo>
                <a:lnTo>
                  <a:pt x="0" y="0"/>
                </a:lnTo>
                <a:lnTo>
                  <a:pt x="0" y="153"/>
                </a:lnTo>
                <a:lnTo>
                  <a:pt x="1832" y="153"/>
                </a:lnTo>
                <a:lnTo>
                  <a:pt x="1832" y="15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59" name="Rectangle 71"/>
          <p:cNvSpPr>
            <a:spLocks noChangeArrowheads="1"/>
          </p:cNvSpPr>
          <p:nvPr/>
        </p:nvSpPr>
        <p:spPr bwMode="auto">
          <a:xfrm>
            <a:off x="3276600" y="246035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60" name="Rectangle 72"/>
          <p:cNvSpPr>
            <a:spLocks noChangeArrowheads="1"/>
          </p:cNvSpPr>
          <p:nvPr/>
        </p:nvSpPr>
        <p:spPr bwMode="auto">
          <a:xfrm>
            <a:off x="3390900" y="2460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61" name="Rectangle 73"/>
          <p:cNvSpPr>
            <a:spLocks noChangeArrowheads="1"/>
          </p:cNvSpPr>
          <p:nvPr/>
        </p:nvSpPr>
        <p:spPr bwMode="auto">
          <a:xfrm>
            <a:off x="3486150" y="24603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62" name="Rectangle 74"/>
          <p:cNvSpPr>
            <a:spLocks noChangeArrowheads="1"/>
          </p:cNvSpPr>
          <p:nvPr/>
        </p:nvSpPr>
        <p:spPr bwMode="auto">
          <a:xfrm>
            <a:off x="3563938" y="2460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63" name="Rectangle 75"/>
          <p:cNvSpPr>
            <a:spLocks noChangeArrowheads="1"/>
          </p:cNvSpPr>
          <p:nvPr/>
        </p:nvSpPr>
        <p:spPr bwMode="auto">
          <a:xfrm>
            <a:off x="3652838" y="2460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64" name="Freeform 76"/>
          <p:cNvSpPr>
            <a:spLocks/>
          </p:cNvSpPr>
          <p:nvPr/>
        </p:nvSpPr>
        <p:spPr bwMode="auto">
          <a:xfrm>
            <a:off x="2009775" y="2214288"/>
            <a:ext cx="663575" cy="47625"/>
          </a:xfrm>
          <a:custGeom>
            <a:avLst/>
            <a:gdLst>
              <a:gd name="T0" fmla="*/ 0 w 418"/>
              <a:gd name="T1" fmla="*/ 30 h 30"/>
              <a:gd name="T2" fmla="*/ 211 w 418"/>
              <a:gd name="T3" fmla="*/ 0 h 30"/>
              <a:gd name="T4" fmla="*/ 418 w 418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8" h="30">
                <a:moveTo>
                  <a:pt x="0" y="30"/>
                </a:moveTo>
                <a:lnTo>
                  <a:pt x="211" y="0"/>
                </a:lnTo>
                <a:lnTo>
                  <a:pt x="418" y="3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65" name="Freeform 77"/>
          <p:cNvSpPr>
            <a:spLocks/>
          </p:cNvSpPr>
          <p:nvPr/>
        </p:nvSpPr>
        <p:spPr bwMode="auto">
          <a:xfrm>
            <a:off x="2009775" y="2358750"/>
            <a:ext cx="663575" cy="53975"/>
          </a:xfrm>
          <a:custGeom>
            <a:avLst/>
            <a:gdLst>
              <a:gd name="T0" fmla="*/ 0 w 418"/>
              <a:gd name="T1" fmla="*/ 0 h 34"/>
              <a:gd name="T2" fmla="*/ 211 w 418"/>
              <a:gd name="T3" fmla="*/ 34 h 34"/>
              <a:gd name="T4" fmla="*/ 418 w 418"/>
              <a:gd name="T5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8" h="34">
                <a:moveTo>
                  <a:pt x="0" y="0"/>
                </a:moveTo>
                <a:lnTo>
                  <a:pt x="211" y="34"/>
                </a:lnTo>
                <a:lnTo>
                  <a:pt x="418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66" name="Line 78"/>
          <p:cNvSpPr>
            <a:spLocks noChangeShapeType="1"/>
          </p:cNvSpPr>
          <p:nvPr/>
        </p:nvSpPr>
        <p:spPr bwMode="auto">
          <a:xfrm>
            <a:off x="2073275" y="2252388"/>
            <a:ext cx="4763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67" name="Line 79"/>
          <p:cNvSpPr>
            <a:spLocks noChangeShapeType="1"/>
          </p:cNvSpPr>
          <p:nvPr/>
        </p:nvSpPr>
        <p:spPr bwMode="auto">
          <a:xfrm flipV="1">
            <a:off x="2605088" y="2257150"/>
            <a:ext cx="6350" cy="111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68" name="Freeform 80"/>
          <p:cNvSpPr>
            <a:spLocks/>
          </p:cNvSpPr>
          <p:nvPr/>
        </p:nvSpPr>
        <p:spPr bwMode="auto">
          <a:xfrm>
            <a:off x="4249738" y="2214288"/>
            <a:ext cx="668337" cy="47625"/>
          </a:xfrm>
          <a:custGeom>
            <a:avLst/>
            <a:gdLst>
              <a:gd name="T0" fmla="*/ 0 w 421"/>
              <a:gd name="T1" fmla="*/ 30 h 30"/>
              <a:gd name="T2" fmla="*/ 210 w 421"/>
              <a:gd name="T3" fmla="*/ 0 h 30"/>
              <a:gd name="T4" fmla="*/ 421 w 421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30">
                <a:moveTo>
                  <a:pt x="0" y="30"/>
                </a:moveTo>
                <a:lnTo>
                  <a:pt x="210" y="0"/>
                </a:lnTo>
                <a:lnTo>
                  <a:pt x="421" y="3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69" name="Freeform 81"/>
          <p:cNvSpPr>
            <a:spLocks/>
          </p:cNvSpPr>
          <p:nvPr/>
        </p:nvSpPr>
        <p:spPr bwMode="auto">
          <a:xfrm>
            <a:off x="4249738" y="2358750"/>
            <a:ext cx="668337" cy="53975"/>
          </a:xfrm>
          <a:custGeom>
            <a:avLst/>
            <a:gdLst>
              <a:gd name="T0" fmla="*/ 0 w 421"/>
              <a:gd name="T1" fmla="*/ 0 h 34"/>
              <a:gd name="T2" fmla="*/ 210 w 421"/>
              <a:gd name="T3" fmla="*/ 34 h 34"/>
              <a:gd name="T4" fmla="*/ 421 w 421"/>
              <a:gd name="T5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34">
                <a:moveTo>
                  <a:pt x="0" y="0"/>
                </a:moveTo>
                <a:lnTo>
                  <a:pt x="210" y="34"/>
                </a:lnTo>
                <a:lnTo>
                  <a:pt x="421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0" name="Line 82"/>
          <p:cNvSpPr>
            <a:spLocks noChangeShapeType="1"/>
          </p:cNvSpPr>
          <p:nvPr/>
        </p:nvSpPr>
        <p:spPr bwMode="auto">
          <a:xfrm>
            <a:off x="4316413" y="2252388"/>
            <a:ext cx="1587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1" name="Line 83"/>
          <p:cNvSpPr>
            <a:spLocks noChangeShapeType="1"/>
          </p:cNvSpPr>
          <p:nvPr/>
        </p:nvSpPr>
        <p:spPr bwMode="auto">
          <a:xfrm flipV="1">
            <a:off x="4849813" y="2257150"/>
            <a:ext cx="1587" cy="111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2" name="Freeform 84"/>
          <p:cNvSpPr>
            <a:spLocks/>
          </p:cNvSpPr>
          <p:nvPr/>
        </p:nvSpPr>
        <p:spPr bwMode="auto">
          <a:xfrm>
            <a:off x="2755900" y="2214288"/>
            <a:ext cx="668338" cy="47625"/>
          </a:xfrm>
          <a:custGeom>
            <a:avLst/>
            <a:gdLst>
              <a:gd name="T0" fmla="*/ 0 w 421"/>
              <a:gd name="T1" fmla="*/ 30 h 30"/>
              <a:gd name="T2" fmla="*/ 211 w 421"/>
              <a:gd name="T3" fmla="*/ 0 h 30"/>
              <a:gd name="T4" fmla="*/ 421 w 421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30">
                <a:moveTo>
                  <a:pt x="0" y="30"/>
                </a:moveTo>
                <a:lnTo>
                  <a:pt x="211" y="0"/>
                </a:lnTo>
                <a:lnTo>
                  <a:pt x="421" y="3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3" name="Freeform 85"/>
          <p:cNvSpPr>
            <a:spLocks/>
          </p:cNvSpPr>
          <p:nvPr/>
        </p:nvSpPr>
        <p:spPr bwMode="auto">
          <a:xfrm>
            <a:off x="2755900" y="2358750"/>
            <a:ext cx="668338" cy="53975"/>
          </a:xfrm>
          <a:custGeom>
            <a:avLst/>
            <a:gdLst>
              <a:gd name="T0" fmla="*/ 0 w 421"/>
              <a:gd name="T1" fmla="*/ 0 h 34"/>
              <a:gd name="T2" fmla="*/ 211 w 421"/>
              <a:gd name="T3" fmla="*/ 34 h 34"/>
              <a:gd name="T4" fmla="*/ 421 w 421"/>
              <a:gd name="T5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34">
                <a:moveTo>
                  <a:pt x="0" y="0"/>
                </a:moveTo>
                <a:lnTo>
                  <a:pt x="211" y="34"/>
                </a:lnTo>
                <a:lnTo>
                  <a:pt x="421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4" name="Line 86"/>
          <p:cNvSpPr>
            <a:spLocks noChangeShapeType="1"/>
          </p:cNvSpPr>
          <p:nvPr/>
        </p:nvSpPr>
        <p:spPr bwMode="auto">
          <a:xfrm>
            <a:off x="2819400" y="2252388"/>
            <a:ext cx="4763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5" name="Line 87"/>
          <p:cNvSpPr>
            <a:spLocks noChangeShapeType="1"/>
          </p:cNvSpPr>
          <p:nvPr/>
        </p:nvSpPr>
        <p:spPr bwMode="auto">
          <a:xfrm flipV="1">
            <a:off x="3352800" y="2257150"/>
            <a:ext cx="4763" cy="111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6" name="Freeform 88"/>
          <p:cNvSpPr>
            <a:spLocks/>
          </p:cNvSpPr>
          <p:nvPr/>
        </p:nvSpPr>
        <p:spPr bwMode="auto">
          <a:xfrm>
            <a:off x="3502025" y="2214288"/>
            <a:ext cx="669925" cy="47625"/>
          </a:xfrm>
          <a:custGeom>
            <a:avLst/>
            <a:gdLst>
              <a:gd name="T0" fmla="*/ 0 w 422"/>
              <a:gd name="T1" fmla="*/ 30 h 30"/>
              <a:gd name="T2" fmla="*/ 211 w 422"/>
              <a:gd name="T3" fmla="*/ 0 h 30"/>
              <a:gd name="T4" fmla="*/ 422 w 422"/>
              <a:gd name="T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30">
                <a:moveTo>
                  <a:pt x="0" y="30"/>
                </a:moveTo>
                <a:lnTo>
                  <a:pt x="211" y="0"/>
                </a:lnTo>
                <a:lnTo>
                  <a:pt x="422" y="3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7" name="Freeform 89"/>
          <p:cNvSpPr>
            <a:spLocks/>
          </p:cNvSpPr>
          <p:nvPr/>
        </p:nvSpPr>
        <p:spPr bwMode="auto">
          <a:xfrm>
            <a:off x="3502025" y="2358750"/>
            <a:ext cx="669925" cy="53975"/>
          </a:xfrm>
          <a:custGeom>
            <a:avLst/>
            <a:gdLst>
              <a:gd name="T0" fmla="*/ 0 w 422"/>
              <a:gd name="T1" fmla="*/ 0 h 34"/>
              <a:gd name="T2" fmla="*/ 211 w 422"/>
              <a:gd name="T3" fmla="*/ 34 h 34"/>
              <a:gd name="T4" fmla="*/ 422 w 422"/>
              <a:gd name="T5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34">
                <a:moveTo>
                  <a:pt x="0" y="0"/>
                </a:moveTo>
                <a:lnTo>
                  <a:pt x="211" y="34"/>
                </a:lnTo>
                <a:lnTo>
                  <a:pt x="422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8" name="Line 90"/>
          <p:cNvSpPr>
            <a:spLocks noChangeShapeType="1"/>
          </p:cNvSpPr>
          <p:nvPr/>
        </p:nvSpPr>
        <p:spPr bwMode="auto">
          <a:xfrm>
            <a:off x="3570288" y="2252388"/>
            <a:ext cx="1587" cy="1158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79" name="Line 91"/>
          <p:cNvSpPr>
            <a:spLocks noChangeShapeType="1"/>
          </p:cNvSpPr>
          <p:nvPr/>
        </p:nvSpPr>
        <p:spPr bwMode="auto">
          <a:xfrm flipV="1">
            <a:off x="4103688" y="2257150"/>
            <a:ext cx="1587" cy="111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0" name="Freeform 92"/>
          <p:cNvSpPr>
            <a:spLocks/>
          </p:cNvSpPr>
          <p:nvPr/>
        </p:nvSpPr>
        <p:spPr bwMode="auto">
          <a:xfrm>
            <a:off x="7011988" y="1171300"/>
            <a:ext cx="727075" cy="363538"/>
          </a:xfrm>
          <a:custGeom>
            <a:avLst/>
            <a:gdLst>
              <a:gd name="T0" fmla="*/ 458 w 458"/>
              <a:gd name="T1" fmla="*/ 229 h 229"/>
              <a:gd name="T2" fmla="*/ 458 w 458"/>
              <a:gd name="T3" fmla="*/ 0 h 229"/>
              <a:gd name="T4" fmla="*/ 0 w 458"/>
              <a:gd name="T5" fmla="*/ 0 h 229"/>
              <a:gd name="T6" fmla="*/ 0 w 458"/>
              <a:gd name="T7" fmla="*/ 229 h 229"/>
              <a:gd name="T8" fmla="*/ 458 w 458"/>
              <a:gd name="T9" fmla="*/ 229 h 229"/>
              <a:gd name="T10" fmla="*/ 458 w 458"/>
              <a:gd name="T11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229">
                <a:moveTo>
                  <a:pt x="458" y="229"/>
                </a:moveTo>
                <a:lnTo>
                  <a:pt x="458" y="0"/>
                </a:lnTo>
                <a:lnTo>
                  <a:pt x="0" y="0"/>
                </a:lnTo>
                <a:lnTo>
                  <a:pt x="0" y="229"/>
                </a:lnTo>
                <a:lnTo>
                  <a:pt x="458" y="229"/>
                </a:lnTo>
                <a:lnTo>
                  <a:pt x="458" y="229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1" name="Rectangle 93"/>
          <p:cNvSpPr>
            <a:spLocks noChangeArrowheads="1"/>
          </p:cNvSpPr>
          <p:nvPr/>
        </p:nvSpPr>
        <p:spPr bwMode="auto">
          <a:xfrm>
            <a:off x="7197725" y="12586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82" name="Rectangle 94"/>
          <p:cNvSpPr>
            <a:spLocks noChangeArrowheads="1"/>
          </p:cNvSpPr>
          <p:nvPr/>
        </p:nvSpPr>
        <p:spPr bwMode="auto">
          <a:xfrm>
            <a:off x="7319963" y="1258613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P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83" name="Rectangle 95"/>
          <p:cNvSpPr>
            <a:spLocks noChangeArrowheads="1"/>
          </p:cNvSpPr>
          <p:nvPr/>
        </p:nvSpPr>
        <p:spPr bwMode="auto">
          <a:xfrm>
            <a:off x="7426325" y="12586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84" name="Freeform 96"/>
          <p:cNvSpPr>
            <a:spLocks/>
          </p:cNvSpPr>
          <p:nvPr/>
        </p:nvSpPr>
        <p:spPr bwMode="auto">
          <a:xfrm>
            <a:off x="6919913" y="1553888"/>
            <a:ext cx="911225" cy="150812"/>
          </a:xfrm>
          <a:custGeom>
            <a:avLst/>
            <a:gdLst>
              <a:gd name="T0" fmla="*/ 0 w 574"/>
              <a:gd name="T1" fmla="*/ 95 h 95"/>
              <a:gd name="T2" fmla="*/ 287 w 574"/>
              <a:gd name="T3" fmla="*/ 0 h 95"/>
              <a:gd name="T4" fmla="*/ 574 w 574"/>
              <a:gd name="T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5">
                <a:moveTo>
                  <a:pt x="0" y="95"/>
                </a:moveTo>
                <a:lnTo>
                  <a:pt x="287" y="0"/>
                </a:lnTo>
                <a:lnTo>
                  <a:pt x="574" y="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5" name="Freeform 97"/>
          <p:cNvSpPr>
            <a:spLocks/>
          </p:cNvSpPr>
          <p:nvPr/>
        </p:nvSpPr>
        <p:spPr bwMode="auto">
          <a:xfrm>
            <a:off x="6919913" y="1768200"/>
            <a:ext cx="911225" cy="149225"/>
          </a:xfrm>
          <a:custGeom>
            <a:avLst/>
            <a:gdLst>
              <a:gd name="T0" fmla="*/ 0 w 574"/>
              <a:gd name="T1" fmla="*/ 0 h 94"/>
              <a:gd name="T2" fmla="*/ 287 w 574"/>
              <a:gd name="T3" fmla="*/ 94 h 94"/>
              <a:gd name="T4" fmla="*/ 574 w 574"/>
              <a:gd name="T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4">
                <a:moveTo>
                  <a:pt x="0" y="0"/>
                </a:moveTo>
                <a:lnTo>
                  <a:pt x="287" y="94"/>
                </a:lnTo>
                <a:lnTo>
                  <a:pt x="57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6" name="Line 98"/>
          <p:cNvSpPr>
            <a:spLocks noChangeShapeType="1"/>
          </p:cNvSpPr>
          <p:nvPr/>
        </p:nvSpPr>
        <p:spPr bwMode="auto">
          <a:xfrm>
            <a:off x="7011988" y="1676125"/>
            <a:ext cx="1587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 flipV="1">
            <a:off x="7739063" y="1676125"/>
            <a:ext cx="1587" cy="120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Freeform 100"/>
          <p:cNvSpPr>
            <a:spLocks/>
          </p:cNvSpPr>
          <p:nvPr/>
        </p:nvSpPr>
        <p:spPr bwMode="auto">
          <a:xfrm>
            <a:off x="7011988" y="1938063"/>
            <a:ext cx="727075" cy="725487"/>
          </a:xfrm>
          <a:custGeom>
            <a:avLst/>
            <a:gdLst>
              <a:gd name="T0" fmla="*/ 458 w 458"/>
              <a:gd name="T1" fmla="*/ 457 h 457"/>
              <a:gd name="T2" fmla="*/ 458 w 458"/>
              <a:gd name="T3" fmla="*/ 0 h 457"/>
              <a:gd name="T4" fmla="*/ 0 w 458"/>
              <a:gd name="T5" fmla="*/ 0 h 457"/>
              <a:gd name="T6" fmla="*/ 0 w 458"/>
              <a:gd name="T7" fmla="*/ 457 h 457"/>
              <a:gd name="T8" fmla="*/ 458 w 458"/>
              <a:gd name="T9" fmla="*/ 457 h 457"/>
              <a:gd name="T10" fmla="*/ 458 w 458"/>
              <a:gd name="T11" fmla="*/ 457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7">
                <a:moveTo>
                  <a:pt x="458" y="457"/>
                </a:moveTo>
                <a:lnTo>
                  <a:pt x="458" y="0"/>
                </a:lnTo>
                <a:lnTo>
                  <a:pt x="0" y="0"/>
                </a:lnTo>
                <a:lnTo>
                  <a:pt x="0" y="457"/>
                </a:lnTo>
                <a:lnTo>
                  <a:pt x="458" y="457"/>
                </a:lnTo>
                <a:lnTo>
                  <a:pt x="458" y="45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9" name="Rectangle 101"/>
          <p:cNvSpPr>
            <a:spLocks noChangeArrowheads="1"/>
          </p:cNvSpPr>
          <p:nvPr/>
        </p:nvSpPr>
        <p:spPr bwMode="auto">
          <a:xfrm>
            <a:off x="7192963" y="22031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0" name="Rectangle 102"/>
          <p:cNvSpPr>
            <a:spLocks noChangeArrowheads="1"/>
          </p:cNvSpPr>
          <p:nvPr/>
        </p:nvSpPr>
        <p:spPr bwMode="auto">
          <a:xfrm>
            <a:off x="7307263" y="22031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1" name="Rectangle 103"/>
          <p:cNvSpPr>
            <a:spLocks noChangeArrowheads="1"/>
          </p:cNvSpPr>
          <p:nvPr/>
        </p:nvSpPr>
        <p:spPr bwMode="auto">
          <a:xfrm>
            <a:off x="7397750" y="22031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2" name="Rectangle 104"/>
          <p:cNvSpPr>
            <a:spLocks noChangeArrowheads="1"/>
          </p:cNvSpPr>
          <p:nvPr/>
        </p:nvSpPr>
        <p:spPr bwMode="auto">
          <a:xfrm>
            <a:off x="7480300" y="22031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h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3" name="Rectangle 105"/>
          <p:cNvSpPr>
            <a:spLocks noChangeArrowheads="1"/>
          </p:cNvSpPr>
          <p:nvPr/>
        </p:nvSpPr>
        <p:spPr bwMode="auto">
          <a:xfrm>
            <a:off x="7564438" y="22031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4" name="Freeform 106"/>
          <p:cNvSpPr>
            <a:spLocks/>
          </p:cNvSpPr>
          <p:nvPr/>
        </p:nvSpPr>
        <p:spPr bwMode="auto">
          <a:xfrm>
            <a:off x="6919913" y="2688950"/>
            <a:ext cx="911225" cy="149225"/>
          </a:xfrm>
          <a:custGeom>
            <a:avLst/>
            <a:gdLst>
              <a:gd name="T0" fmla="*/ 0 w 574"/>
              <a:gd name="T1" fmla="*/ 91 h 94"/>
              <a:gd name="T2" fmla="*/ 287 w 574"/>
              <a:gd name="T3" fmla="*/ 0 h 94"/>
              <a:gd name="T4" fmla="*/ 574 w 574"/>
              <a:gd name="T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4">
                <a:moveTo>
                  <a:pt x="0" y="91"/>
                </a:moveTo>
                <a:lnTo>
                  <a:pt x="287" y="0"/>
                </a:lnTo>
                <a:lnTo>
                  <a:pt x="574" y="9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95" name="Freeform 107"/>
          <p:cNvSpPr>
            <a:spLocks/>
          </p:cNvSpPr>
          <p:nvPr/>
        </p:nvSpPr>
        <p:spPr bwMode="auto">
          <a:xfrm>
            <a:off x="6919913" y="3260450"/>
            <a:ext cx="911225" cy="155575"/>
          </a:xfrm>
          <a:custGeom>
            <a:avLst/>
            <a:gdLst>
              <a:gd name="T0" fmla="*/ 0 w 574"/>
              <a:gd name="T1" fmla="*/ 0 h 98"/>
              <a:gd name="T2" fmla="*/ 287 w 574"/>
              <a:gd name="T3" fmla="*/ 98 h 98"/>
              <a:gd name="T4" fmla="*/ 574 w 574"/>
              <a:gd name="T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98">
                <a:moveTo>
                  <a:pt x="0" y="0"/>
                </a:moveTo>
                <a:lnTo>
                  <a:pt x="287" y="98"/>
                </a:lnTo>
                <a:lnTo>
                  <a:pt x="57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96" name="Line 108"/>
          <p:cNvSpPr>
            <a:spLocks noChangeShapeType="1"/>
          </p:cNvSpPr>
          <p:nvPr/>
        </p:nvSpPr>
        <p:spPr bwMode="auto">
          <a:xfrm>
            <a:off x="7011988" y="2804838"/>
            <a:ext cx="1587" cy="488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97" name="Line 109"/>
          <p:cNvSpPr>
            <a:spLocks noChangeShapeType="1"/>
          </p:cNvSpPr>
          <p:nvPr/>
        </p:nvSpPr>
        <p:spPr bwMode="auto">
          <a:xfrm flipV="1">
            <a:off x="7739063" y="2809600"/>
            <a:ext cx="1587" cy="479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98" name="Rectangle 110"/>
          <p:cNvSpPr>
            <a:spLocks noChangeArrowheads="1"/>
          </p:cNvSpPr>
          <p:nvPr/>
        </p:nvSpPr>
        <p:spPr bwMode="auto">
          <a:xfrm>
            <a:off x="7275513" y="2954063"/>
            <a:ext cx="1095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5999" name="Rectangle 111"/>
          <p:cNvSpPr>
            <a:spLocks noChangeArrowheads="1"/>
          </p:cNvSpPr>
          <p:nvPr/>
        </p:nvSpPr>
        <p:spPr bwMode="auto">
          <a:xfrm>
            <a:off x="7383463" y="295406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u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0" name="Rectangle 112"/>
          <p:cNvSpPr>
            <a:spLocks noChangeArrowheads="1"/>
          </p:cNvSpPr>
          <p:nvPr/>
        </p:nvSpPr>
        <p:spPr bwMode="auto">
          <a:xfrm>
            <a:off x="7475538" y="2954063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s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1" name="Freeform 113"/>
          <p:cNvSpPr>
            <a:spLocks/>
          </p:cNvSpPr>
          <p:nvPr/>
        </p:nvSpPr>
        <p:spPr bwMode="auto">
          <a:xfrm>
            <a:off x="6619875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  <a:gd name="T12" fmla="*/ 458 w 458"/>
              <a:gd name="T13" fmla="*/ 455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  <a:lnTo>
                  <a:pt x="458" y="455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02" name="Freeform 114"/>
          <p:cNvSpPr>
            <a:spLocks/>
          </p:cNvSpPr>
          <p:nvPr/>
        </p:nvSpPr>
        <p:spPr bwMode="auto">
          <a:xfrm>
            <a:off x="6619875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03" name="Rectangle 115"/>
          <p:cNvSpPr>
            <a:spLocks noChangeArrowheads="1"/>
          </p:cNvSpPr>
          <p:nvPr/>
        </p:nvSpPr>
        <p:spPr bwMode="auto">
          <a:xfrm>
            <a:off x="6699250" y="360335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4" name="Rectangle 116"/>
          <p:cNvSpPr>
            <a:spLocks noChangeArrowheads="1"/>
          </p:cNvSpPr>
          <p:nvPr/>
        </p:nvSpPr>
        <p:spPr bwMode="auto">
          <a:xfrm>
            <a:off x="6832600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5" name="Rectangle 117"/>
          <p:cNvSpPr>
            <a:spLocks noChangeArrowheads="1"/>
          </p:cNvSpPr>
          <p:nvPr/>
        </p:nvSpPr>
        <p:spPr bwMode="auto">
          <a:xfrm>
            <a:off x="6918325" y="360335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6" name="Rectangle 118"/>
          <p:cNvSpPr>
            <a:spLocks noChangeArrowheads="1"/>
          </p:cNvSpPr>
          <p:nvPr/>
        </p:nvSpPr>
        <p:spPr bwMode="auto">
          <a:xfrm>
            <a:off x="7054850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7" name="Rectangle 119"/>
          <p:cNvSpPr>
            <a:spLocks noChangeArrowheads="1"/>
          </p:cNvSpPr>
          <p:nvPr/>
        </p:nvSpPr>
        <p:spPr bwMode="auto">
          <a:xfrm>
            <a:off x="7148513" y="360335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8" name="Rectangle 120"/>
          <p:cNvSpPr>
            <a:spLocks noChangeArrowheads="1"/>
          </p:cNvSpPr>
          <p:nvPr/>
        </p:nvSpPr>
        <p:spPr bwMode="auto">
          <a:xfrm>
            <a:off x="7204075" y="36033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09" name="Rectangle 121"/>
          <p:cNvSpPr>
            <a:spLocks noChangeArrowheads="1"/>
          </p:cNvSpPr>
          <p:nvPr/>
        </p:nvSpPr>
        <p:spPr bwMode="auto">
          <a:xfrm>
            <a:off x="7381875" y="360335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0" name="Rectangle 122"/>
          <p:cNvSpPr>
            <a:spLocks noChangeArrowheads="1"/>
          </p:cNvSpPr>
          <p:nvPr/>
        </p:nvSpPr>
        <p:spPr bwMode="auto">
          <a:xfrm>
            <a:off x="673100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1" name="Rectangle 123"/>
          <p:cNvSpPr>
            <a:spLocks noChangeArrowheads="1"/>
          </p:cNvSpPr>
          <p:nvPr/>
        </p:nvSpPr>
        <p:spPr bwMode="auto">
          <a:xfrm>
            <a:off x="6823075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2" name="Rectangle 124"/>
          <p:cNvSpPr>
            <a:spLocks noChangeArrowheads="1"/>
          </p:cNvSpPr>
          <p:nvPr/>
        </p:nvSpPr>
        <p:spPr bwMode="auto">
          <a:xfrm>
            <a:off x="6913563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3" name="Rectangle 125"/>
          <p:cNvSpPr>
            <a:spLocks noChangeArrowheads="1"/>
          </p:cNvSpPr>
          <p:nvPr/>
        </p:nvSpPr>
        <p:spPr bwMode="auto">
          <a:xfrm>
            <a:off x="7005638" y="3797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k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4" name="Rectangle 126"/>
          <p:cNvSpPr>
            <a:spLocks noChangeArrowheads="1"/>
          </p:cNvSpPr>
          <p:nvPr/>
        </p:nvSpPr>
        <p:spPr bwMode="auto">
          <a:xfrm>
            <a:off x="7086600" y="37970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5" name="Rectangle 127"/>
          <p:cNvSpPr>
            <a:spLocks noChangeArrowheads="1"/>
          </p:cNvSpPr>
          <p:nvPr/>
        </p:nvSpPr>
        <p:spPr bwMode="auto">
          <a:xfrm>
            <a:off x="713105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6" name="Freeform 128"/>
          <p:cNvSpPr>
            <a:spLocks/>
          </p:cNvSpPr>
          <p:nvPr/>
        </p:nvSpPr>
        <p:spPr bwMode="auto">
          <a:xfrm>
            <a:off x="7404100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  <a:gd name="T12" fmla="*/ 458 w 458"/>
              <a:gd name="T13" fmla="*/ 455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  <a:lnTo>
                  <a:pt x="458" y="455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7" name="Freeform 129"/>
          <p:cNvSpPr>
            <a:spLocks/>
          </p:cNvSpPr>
          <p:nvPr/>
        </p:nvSpPr>
        <p:spPr bwMode="auto">
          <a:xfrm>
            <a:off x="7404100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8" name="Rectangle 130"/>
          <p:cNvSpPr>
            <a:spLocks noChangeArrowheads="1"/>
          </p:cNvSpPr>
          <p:nvPr/>
        </p:nvSpPr>
        <p:spPr bwMode="auto">
          <a:xfrm>
            <a:off x="7485063" y="360335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19" name="Rectangle 131"/>
          <p:cNvSpPr>
            <a:spLocks noChangeArrowheads="1"/>
          </p:cNvSpPr>
          <p:nvPr/>
        </p:nvSpPr>
        <p:spPr bwMode="auto">
          <a:xfrm>
            <a:off x="7618413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0" name="Rectangle 132"/>
          <p:cNvSpPr>
            <a:spLocks noChangeArrowheads="1"/>
          </p:cNvSpPr>
          <p:nvPr/>
        </p:nvSpPr>
        <p:spPr bwMode="auto">
          <a:xfrm>
            <a:off x="7708900" y="360335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1" name="Rectangle 133"/>
          <p:cNvSpPr>
            <a:spLocks noChangeArrowheads="1"/>
          </p:cNvSpPr>
          <p:nvPr/>
        </p:nvSpPr>
        <p:spPr bwMode="auto">
          <a:xfrm>
            <a:off x="7840663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2" name="Rectangle 134"/>
          <p:cNvSpPr>
            <a:spLocks noChangeArrowheads="1"/>
          </p:cNvSpPr>
          <p:nvPr/>
        </p:nvSpPr>
        <p:spPr bwMode="auto">
          <a:xfrm>
            <a:off x="7934325" y="36033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3" name="Rectangle 135"/>
          <p:cNvSpPr>
            <a:spLocks noChangeArrowheads="1"/>
          </p:cNvSpPr>
          <p:nvPr/>
        </p:nvSpPr>
        <p:spPr bwMode="auto">
          <a:xfrm>
            <a:off x="7989888" y="36033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4" name="Rectangle 136"/>
          <p:cNvSpPr>
            <a:spLocks noChangeArrowheads="1"/>
          </p:cNvSpPr>
          <p:nvPr/>
        </p:nvSpPr>
        <p:spPr bwMode="auto">
          <a:xfrm>
            <a:off x="8170863" y="360335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5" name="Rectangle 137"/>
          <p:cNvSpPr>
            <a:spLocks noChangeArrowheads="1"/>
          </p:cNvSpPr>
          <p:nvPr/>
        </p:nvSpPr>
        <p:spPr bwMode="auto">
          <a:xfrm>
            <a:off x="7519988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6" name="Rectangle 138"/>
          <p:cNvSpPr>
            <a:spLocks noChangeArrowheads="1"/>
          </p:cNvSpPr>
          <p:nvPr/>
        </p:nvSpPr>
        <p:spPr bwMode="auto">
          <a:xfrm>
            <a:off x="760730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7" name="Rectangle 139"/>
          <p:cNvSpPr>
            <a:spLocks noChangeArrowheads="1"/>
          </p:cNvSpPr>
          <p:nvPr/>
        </p:nvSpPr>
        <p:spPr bwMode="auto">
          <a:xfrm>
            <a:off x="770255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8" name="Rectangle 140"/>
          <p:cNvSpPr>
            <a:spLocks noChangeArrowheads="1"/>
          </p:cNvSpPr>
          <p:nvPr/>
        </p:nvSpPr>
        <p:spPr bwMode="auto">
          <a:xfrm>
            <a:off x="7789863" y="3797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k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29" name="Rectangle 141"/>
          <p:cNvSpPr>
            <a:spLocks noChangeArrowheads="1"/>
          </p:cNvSpPr>
          <p:nvPr/>
        </p:nvSpPr>
        <p:spPr bwMode="auto">
          <a:xfrm>
            <a:off x="7870825" y="37970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0" name="Rectangle 142"/>
          <p:cNvSpPr>
            <a:spLocks noChangeArrowheads="1"/>
          </p:cNvSpPr>
          <p:nvPr/>
        </p:nvSpPr>
        <p:spPr bwMode="auto">
          <a:xfrm>
            <a:off x="7916863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1" name="Freeform 143"/>
          <p:cNvSpPr>
            <a:spLocks/>
          </p:cNvSpPr>
          <p:nvPr/>
        </p:nvSpPr>
        <p:spPr bwMode="auto">
          <a:xfrm>
            <a:off x="8194675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  <a:gd name="T12" fmla="*/ 458 w 458"/>
              <a:gd name="T13" fmla="*/ 455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  <a:lnTo>
                  <a:pt x="458" y="455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32" name="Freeform 144"/>
          <p:cNvSpPr>
            <a:spLocks/>
          </p:cNvSpPr>
          <p:nvPr/>
        </p:nvSpPr>
        <p:spPr bwMode="auto">
          <a:xfrm>
            <a:off x="8194675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33" name="Rectangle 145"/>
          <p:cNvSpPr>
            <a:spLocks noChangeArrowheads="1"/>
          </p:cNvSpPr>
          <p:nvPr/>
        </p:nvSpPr>
        <p:spPr bwMode="auto">
          <a:xfrm>
            <a:off x="8275638" y="360335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4" name="Rectangle 146"/>
          <p:cNvSpPr>
            <a:spLocks noChangeArrowheads="1"/>
          </p:cNvSpPr>
          <p:nvPr/>
        </p:nvSpPr>
        <p:spPr bwMode="auto">
          <a:xfrm>
            <a:off x="8407400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5" name="Rectangle 147"/>
          <p:cNvSpPr>
            <a:spLocks noChangeArrowheads="1"/>
          </p:cNvSpPr>
          <p:nvPr/>
        </p:nvSpPr>
        <p:spPr bwMode="auto">
          <a:xfrm>
            <a:off x="8493125" y="360335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6" name="Rectangle 148"/>
          <p:cNvSpPr>
            <a:spLocks noChangeArrowheads="1"/>
          </p:cNvSpPr>
          <p:nvPr/>
        </p:nvSpPr>
        <p:spPr bwMode="auto">
          <a:xfrm>
            <a:off x="8631238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7" name="Rectangle 149"/>
          <p:cNvSpPr>
            <a:spLocks noChangeArrowheads="1"/>
          </p:cNvSpPr>
          <p:nvPr/>
        </p:nvSpPr>
        <p:spPr bwMode="auto">
          <a:xfrm>
            <a:off x="8724900" y="36033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8" name="Rectangle 150"/>
          <p:cNvSpPr>
            <a:spLocks noChangeArrowheads="1"/>
          </p:cNvSpPr>
          <p:nvPr/>
        </p:nvSpPr>
        <p:spPr bwMode="auto">
          <a:xfrm>
            <a:off x="8778875" y="36033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39" name="Rectangle 151"/>
          <p:cNvSpPr>
            <a:spLocks noChangeArrowheads="1"/>
          </p:cNvSpPr>
          <p:nvPr/>
        </p:nvSpPr>
        <p:spPr bwMode="auto">
          <a:xfrm>
            <a:off x="8918575" y="360335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0" name="Rectangle 152"/>
          <p:cNvSpPr>
            <a:spLocks noChangeArrowheads="1"/>
          </p:cNvSpPr>
          <p:nvPr/>
        </p:nvSpPr>
        <p:spPr bwMode="auto">
          <a:xfrm>
            <a:off x="830580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1" name="Rectangle 153"/>
          <p:cNvSpPr>
            <a:spLocks noChangeArrowheads="1"/>
          </p:cNvSpPr>
          <p:nvPr/>
        </p:nvSpPr>
        <p:spPr bwMode="auto">
          <a:xfrm>
            <a:off x="8397875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2" name="Rectangle 154"/>
          <p:cNvSpPr>
            <a:spLocks noChangeArrowheads="1"/>
          </p:cNvSpPr>
          <p:nvPr/>
        </p:nvSpPr>
        <p:spPr bwMode="auto">
          <a:xfrm>
            <a:off x="8488363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3" name="Rectangle 155"/>
          <p:cNvSpPr>
            <a:spLocks noChangeArrowheads="1"/>
          </p:cNvSpPr>
          <p:nvPr/>
        </p:nvSpPr>
        <p:spPr bwMode="auto">
          <a:xfrm>
            <a:off x="8580438" y="3797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k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4" name="Rectangle 156"/>
          <p:cNvSpPr>
            <a:spLocks noChangeArrowheads="1"/>
          </p:cNvSpPr>
          <p:nvPr/>
        </p:nvSpPr>
        <p:spPr bwMode="auto">
          <a:xfrm>
            <a:off x="8661400" y="37970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5" name="Rectangle 157"/>
          <p:cNvSpPr>
            <a:spLocks noChangeArrowheads="1"/>
          </p:cNvSpPr>
          <p:nvPr/>
        </p:nvSpPr>
        <p:spPr bwMode="auto">
          <a:xfrm>
            <a:off x="870585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6" name="Freeform 158"/>
          <p:cNvSpPr>
            <a:spLocks/>
          </p:cNvSpPr>
          <p:nvPr/>
        </p:nvSpPr>
        <p:spPr bwMode="auto">
          <a:xfrm>
            <a:off x="5829300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  <a:gd name="T12" fmla="*/ 458 w 458"/>
              <a:gd name="T13" fmla="*/ 455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  <a:lnTo>
                  <a:pt x="458" y="455"/>
                </a:lnTo>
                <a:close/>
              </a:path>
            </a:pathLst>
          </a:custGeom>
          <a:solidFill>
            <a:srgbClr val="FCE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47" name="Freeform 159"/>
          <p:cNvSpPr>
            <a:spLocks/>
          </p:cNvSpPr>
          <p:nvPr/>
        </p:nvSpPr>
        <p:spPr bwMode="auto">
          <a:xfrm>
            <a:off x="5829300" y="3435075"/>
            <a:ext cx="727075" cy="727075"/>
          </a:xfrm>
          <a:custGeom>
            <a:avLst/>
            <a:gdLst>
              <a:gd name="T0" fmla="*/ 458 w 458"/>
              <a:gd name="T1" fmla="*/ 455 h 458"/>
              <a:gd name="T2" fmla="*/ 458 w 458"/>
              <a:gd name="T3" fmla="*/ 0 h 458"/>
              <a:gd name="T4" fmla="*/ 0 w 458"/>
              <a:gd name="T5" fmla="*/ 0 h 458"/>
              <a:gd name="T6" fmla="*/ 0 w 458"/>
              <a:gd name="T7" fmla="*/ 458 h 458"/>
              <a:gd name="T8" fmla="*/ 458 w 458"/>
              <a:gd name="T9" fmla="*/ 458 h 458"/>
              <a:gd name="T10" fmla="*/ 458 w 458"/>
              <a:gd name="T11" fmla="*/ 45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58">
                <a:moveTo>
                  <a:pt x="458" y="455"/>
                </a:moveTo>
                <a:lnTo>
                  <a:pt x="458" y="0"/>
                </a:lnTo>
                <a:lnTo>
                  <a:pt x="0" y="0"/>
                </a:lnTo>
                <a:lnTo>
                  <a:pt x="0" y="458"/>
                </a:lnTo>
                <a:lnTo>
                  <a:pt x="458" y="458"/>
                </a:lnTo>
                <a:lnTo>
                  <a:pt x="458" y="45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48" name="Rectangle 160"/>
          <p:cNvSpPr>
            <a:spLocks noChangeArrowheads="1"/>
          </p:cNvSpPr>
          <p:nvPr/>
        </p:nvSpPr>
        <p:spPr bwMode="auto">
          <a:xfrm>
            <a:off x="5910263" y="360335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49" name="Rectangle 161"/>
          <p:cNvSpPr>
            <a:spLocks noChangeArrowheads="1"/>
          </p:cNvSpPr>
          <p:nvPr/>
        </p:nvSpPr>
        <p:spPr bwMode="auto">
          <a:xfrm>
            <a:off x="6042025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0" name="Rectangle 162"/>
          <p:cNvSpPr>
            <a:spLocks noChangeArrowheads="1"/>
          </p:cNvSpPr>
          <p:nvPr/>
        </p:nvSpPr>
        <p:spPr bwMode="auto">
          <a:xfrm>
            <a:off x="6132513" y="360335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m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1" name="Rectangle 163"/>
          <p:cNvSpPr>
            <a:spLocks noChangeArrowheads="1"/>
          </p:cNvSpPr>
          <p:nvPr/>
        </p:nvSpPr>
        <p:spPr bwMode="auto">
          <a:xfrm>
            <a:off x="6265863" y="3603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o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2" name="Rectangle 164"/>
          <p:cNvSpPr>
            <a:spLocks noChangeArrowheads="1"/>
          </p:cNvSpPr>
          <p:nvPr/>
        </p:nvSpPr>
        <p:spPr bwMode="auto">
          <a:xfrm>
            <a:off x="6359525" y="36033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r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3" name="Rectangle 165"/>
          <p:cNvSpPr>
            <a:spLocks noChangeArrowheads="1"/>
          </p:cNvSpPr>
          <p:nvPr/>
        </p:nvSpPr>
        <p:spPr bwMode="auto">
          <a:xfrm>
            <a:off x="6413500" y="360335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y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4" name="Rectangle 166"/>
          <p:cNvSpPr>
            <a:spLocks noChangeArrowheads="1"/>
          </p:cNvSpPr>
          <p:nvPr/>
        </p:nvSpPr>
        <p:spPr bwMode="auto">
          <a:xfrm>
            <a:off x="6557963" y="3603350"/>
            <a:ext cx="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5945188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6" name="Rectangle 168"/>
          <p:cNvSpPr>
            <a:spLocks noChangeArrowheads="1"/>
          </p:cNvSpPr>
          <p:nvPr/>
        </p:nvSpPr>
        <p:spPr bwMode="auto">
          <a:xfrm>
            <a:off x="603250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7" name="Rectangle 169"/>
          <p:cNvSpPr>
            <a:spLocks noChangeArrowheads="1"/>
          </p:cNvSpPr>
          <p:nvPr/>
        </p:nvSpPr>
        <p:spPr bwMode="auto">
          <a:xfrm>
            <a:off x="6127750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n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8" name="Rectangle 170"/>
          <p:cNvSpPr>
            <a:spLocks noChangeArrowheads="1"/>
          </p:cNvSpPr>
          <p:nvPr/>
        </p:nvSpPr>
        <p:spPr bwMode="auto">
          <a:xfrm>
            <a:off x="6215063" y="3797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k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59" name="Rectangle 171"/>
          <p:cNvSpPr>
            <a:spLocks noChangeArrowheads="1"/>
          </p:cNvSpPr>
          <p:nvPr/>
        </p:nvSpPr>
        <p:spPr bwMode="auto">
          <a:xfrm>
            <a:off x="6296025" y="37970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60" name="Rectangle 172"/>
          <p:cNvSpPr>
            <a:spLocks noChangeArrowheads="1"/>
          </p:cNvSpPr>
          <p:nvPr/>
        </p:nvSpPr>
        <p:spPr bwMode="auto">
          <a:xfrm>
            <a:off x="6340475" y="37970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b="0">
                <a:solidFill>
                  <a:srgbClr val="000000"/>
                </a:solidFill>
                <a:latin typeface="Arial" charset="0"/>
              </a:rPr>
              <a:t>0</a:t>
            </a:r>
            <a:endParaRPr lang="en-US" altLang="en-US" sz="2000" b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806061" name="Text Box 173"/>
          <p:cNvSpPr txBox="1">
            <a:spLocks noChangeArrowheads="1"/>
          </p:cNvSpPr>
          <p:nvPr/>
        </p:nvSpPr>
        <p:spPr bwMode="auto">
          <a:xfrm>
            <a:off x="188913" y="5660750"/>
            <a:ext cx="2554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latin typeface="Helvetica" charset="0"/>
              </a:rPr>
              <a:t>one-word wide</a:t>
            </a:r>
            <a:br>
              <a:rPr lang="en-US" altLang="en-US" sz="2000" b="0">
                <a:latin typeface="Helvetica" charset="0"/>
              </a:rPr>
            </a:br>
            <a:r>
              <a:rPr lang="en-US" altLang="en-US" sz="2000" b="0">
                <a:latin typeface="Helvetica" charset="0"/>
              </a:rPr>
              <a:t>memory organization</a:t>
            </a:r>
          </a:p>
        </p:txBody>
      </p:sp>
      <p:sp>
        <p:nvSpPr>
          <p:cNvPr id="806062" name="Text Box 174"/>
          <p:cNvSpPr txBox="1">
            <a:spLocks noChangeArrowheads="1"/>
          </p:cNvSpPr>
          <p:nvPr/>
        </p:nvSpPr>
        <p:spPr bwMode="auto">
          <a:xfrm>
            <a:off x="1882775" y="4247875"/>
            <a:ext cx="314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latin typeface="Helvetica" charset="0"/>
              </a:rPr>
              <a:t>wide memory organization</a:t>
            </a:r>
          </a:p>
        </p:txBody>
      </p:sp>
      <p:sp>
        <p:nvSpPr>
          <p:cNvPr id="806063" name="Text Box 175"/>
          <p:cNvSpPr txBox="1">
            <a:spLocks noChangeArrowheads="1"/>
          </p:cNvSpPr>
          <p:nvPr/>
        </p:nvSpPr>
        <p:spPr bwMode="auto">
          <a:xfrm>
            <a:off x="6451600" y="4205013"/>
            <a:ext cx="255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 b="0">
                <a:latin typeface="Helvetica" charset="0"/>
              </a:rPr>
              <a:t>interleaved </a:t>
            </a:r>
            <a:br>
              <a:rPr lang="en-US" altLang="en-US" sz="2000" b="0">
                <a:latin typeface="Helvetica" charset="0"/>
              </a:rPr>
            </a:br>
            <a:r>
              <a:rPr lang="en-US" altLang="en-US" sz="2000" b="0">
                <a:latin typeface="Helvetica" charset="0"/>
              </a:rPr>
              <a:t>memory organization</a:t>
            </a:r>
          </a:p>
        </p:txBody>
      </p:sp>
      <p:sp>
        <p:nvSpPr>
          <p:cNvPr id="806064" name="Text Box 176"/>
          <p:cNvSpPr txBox="1">
            <a:spLocks noChangeArrowheads="1"/>
          </p:cNvSpPr>
          <p:nvPr/>
        </p:nvSpPr>
        <p:spPr bwMode="auto">
          <a:xfrm>
            <a:off x="3511550" y="6036988"/>
            <a:ext cx="4665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rnd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0">
                <a:solidFill>
                  <a:schemeClr val="accent1"/>
                </a:solidFill>
                <a:latin typeface="Helvetica" charset="0"/>
              </a:rPr>
              <a:t>DRAM access time &gt;&gt; bus transfer time</a:t>
            </a:r>
          </a:p>
        </p:txBody>
      </p:sp>
    </p:spTree>
    <p:extLst>
      <p:ext uri="{BB962C8B-B14F-4D97-AF65-F5344CB8AC3E}">
        <p14:creationId xmlns:p14="http://schemas.microsoft.com/office/powerpoint/2010/main" val="9913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Attendance Quiz</a:t>
            </a:r>
            <a:endParaRPr lang="en-GB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Which are the key modules of a CPU, explain in 2-3 lines.</a:t>
            </a:r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99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-120"/>
              </a:rPr>
              <a:t>A simple flip-flop circuit</a:t>
            </a:r>
            <a:endParaRPr lang="en-US" altLang="zh-TW">
              <a:solidFill>
                <a:srgbClr val="0000FF"/>
              </a:solidFill>
              <a:ea typeface="新細明體" charset="-120"/>
            </a:endParaRPr>
          </a:p>
        </p:txBody>
      </p:sp>
      <p:pic>
        <p:nvPicPr>
          <p:cNvPr id="80899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744" y="1571625"/>
            <a:ext cx="6299200" cy="425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468313" y="2565400"/>
            <a:ext cx="1295400" cy="576263"/>
          </a:xfrm>
          <a:prstGeom prst="wedgeRoundRectCallout">
            <a:avLst>
              <a:gd name="adj1" fmla="val 54657"/>
              <a:gd name="adj2" fmla="val -780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Set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731044" y="6128031"/>
            <a:ext cx="1295400" cy="576263"/>
          </a:xfrm>
          <a:prstGeom prst="wedgeRoundRectCallout">
            <a:avLst>
              <a:gd name="adj1" fmla="val 54657"/>
              <a:gd name="adj2" fmla="val -780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6942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90713" algn="l"/>
              </a:tabLst>
            </a:pPr>
            <a:r>
              <a:rPr lang="en-US" altLang="zh-TW" sz="3200">
                <a:ea typeface="新細明體" charset="-120"/>
              </a:rPr>
              <a:t>Setting the output of a flip-flop to 1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pic>
        <p:nvPicPr>
          <p:cNvPr id="81923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8495" y="1220788"/>
            <a:ext cx="4739698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890713" algn="l"/>
              </a:tabLst>
            </a:pPr>
            <a:r>
              <a:rPr lang="en-US" altLang="zh-TW" sz="3200">
                <a:ea typeface="新細明體" charset="-120"/>
              </a:rPr>
              <a:t>Setting the output of a flip-flop to 1 (continued)</a:t>
            </a:r>
          </a:p>
        </p:txBody>
      </p:sp>
      <p:pic>
        <p:nvPicPr>
          <p:cNvPr id="82947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983" y="1220788"/>
            <a:ext cx="6524722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charset="-120"/>
              </a:rPr>
              <a:t>Setting the output of a flip-flop to 1 </a:t>
            </a:r>
          </a:p>
        </p:txBody>
      </p:sp>
      <p:pic>
        <p:nvPicPr>
          <p:cNvPr id="83971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785" y="1220788"/>
            <a:ext cx="6383117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23754" y="1281115"/>
            <a:ext cx="4302889" cy="5257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You can think of memory as being one big array (list) of data</a:t>
            </a:r>
          </a:p>
          <a:p>
            <a:pPr lvl="1"/>
            <a:r>
              <a:rPr lang="en-US" altLang="en-US" dirty="0"/>
              <a:t>The address serves as an array index</a:t>
            </a:r>
          </a:p>
          <a:p>
            <a:pPr lvl="1"/>
            <a:r>
              <a:rPr lang="en-US" altLang="en-US" dirty="0"/>
              <a:t>Each address refers to one word of data 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You can read (or modify) the data at any given memory address, just like you can read (or modify) the contents of an array at any given index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8EAA438C-5544-7341-A003-B69290ADDC74}" type="slidenum">
              <a:rPr lang="en-US" altLang="en-US" sz="1400" b="0"/>
              <a:pPr/>
              <a:t>7</a:t>
            </a:fld>
            <a:endParaRPr lang="en-US" altLang="en-US" sz="1400" b="0">
              <a:latin typeface="Times New Roman" charset="0"/>
            </a:endParaRPr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93" y="1218934"/>
            <a:ext cx="3603273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6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CPU and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The </a:t>
            </a:r>
            <a:r>
              <a:rPr lang="en-GB" altLang="en-US" dirty="0">
                <a:solidFill>
                  <a:srgbClr val="A50021"/>
                </a:solidFill>
              </a:rPr>
              <a:t>memory controller chip</a:t>
            </a:r>
            <a:r>
              <a:rPr lang="en-GB" altLang="en-US" dirty="0"/>
              <a:t> (</a:t>
            </a:r>
            <a:r>
              <a:rPr lang="en-GB" altLang="en-US" dirty="0">
                <a:solidFill>
                  <a:srgbClr val="A50021"/>
                </a:solidFill>
              </a:rPr>
              <a:t>MCC</a:t>
            </a:r>
            <a:r>
              <a:rPr lang="en-GB" altLang="en-US" dirty="0"/>
              <a:t>) handles the flow of data from the RAM to the CPU</a:t>
            </a: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MCC takes care of the physical access</a:t>
            </a: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CPU doesn’t care if it’s one chip </a:t>
            </a:r>
            <a:br>
              <a:rPr lang="en-GB" altLang="en-US" dirty="0"/>
            </a:br>
            <a:r>
              <a:rPr lang="en-GB" altLang="en-US" dirty="0"/>
              <a:t>or eight chips!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B36C-C41C-D940-B3FE-1835E081FFB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9" descr="C:\Users\michaels\Desktop\On 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7" y="3264061"/>
            <a:ext cx="5359400" cy="345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42257" y="1166545"/>
            <a:ext cx="7772400" cy="2438400"/>
          </a:xfrm>
        </p:spPr>
        <p:txBody>
          <a:bodyPr/>
          <a:lstStyle/>
          <a:p>
            <a:r>
              <a:rPr lang="en-US" altLang="en-US" dirty="0"/>
              <a:t>Memory is not a single chip (device)</a:t>
            </a:r>
          </a:p>
          <a:p>
            <a:pPr lvl="1"/>
            <a:r>
              <a:rPr lang="en-US" altLang="en-US" dirty="0"/>
              <a:t>Made up of many identical or similar devices</a:t>
            </a:r>
          </a:p>
          <a:p>
            <a:pPr lvl="1"/>
            <a:r>
              <a:rPr lang="en-US" altLang="en-US" dirty="0"/>
              <a:t>A specific device (part of memory) is selected by </a:t>
            </a:r>
            <a:r>
              <a:rPr lang="en-US" altLang="en-US" b="1" dirty="0"/>
              <a:t>control signals</a:t>
            </a:r>
            <a:r>
              <a:rPr lang="en-US" altLang="en-US" dirty="0"/>
              <a:t> and </a:t>
            </a:r>
            <a:r>
              <a:rPr lang="en-US" altLang="en-US" b="1" dirty="0"/>
              <a:t>the address lines </a:t>
            </a:r>
            <a:r>
              <a:rPr lang="en-US" altLang="en-US" dirty="0"/>
              <a:t>(bus)</a:t>
            </a:r>
          </a:p>
          <a:p>
            <a:pPr lvl="1"/>
            <a:r>
              <a:rPr lang="en-US" altLang="en-US" dirty="0"/>
              <a:t>All devices are connected to the same bus, and see the signals at the same time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</a:defRPr>
            </a:lvl9pPr>
          </a:lstStyle>
          <a:p>
            <a:fld id="{1A118012-031B-B04D-BE44-B49CFFEBA62A}" type="slidenum">
              <a:rPr lang="en-US" altLang="en-US" sz="1400" b="0"/>
              <a:pPr/>
              <a:t>9</a:t>
            </a:fld>
            <a:endParaRPr lang="en-US" altLang="en-US" sz="1400" b="0">
              <a:latin typeface="Times New Roman" charset="0"/>
            </a:endParaRPr>
          </a:p>
        </p:txBody>
      </p: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1524000" y="3733800"/>
            <a:ext cx="5976938" cy="2508250"/>
            <a:chOff x="1536408" y="3740150"/>
            <a:chExt cx="5976938" cy="2508250"/>
          </a:xfrm>
        </p:grpSpPr>
        <p:pic>
          <p:nvPicPr>
            <p:cNvPr id="27654" name="Picture 5" descr="busStructur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408" y="3740150"/>
              <a:ext cx="5976938" cy="250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450264" y="4384160"/>
              <a:ext cx="1371600" cy="907312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5326912" y="4377072"/>
              <a:ext cx="1371600" cy="907312"/>
            </a:xfrm>
            <a:prstGeom prst="rect">
              <a:avLst/>
            </a:prstGeom>
            <a:solidFill>
              <a:srgbClr val="0070C0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endParaRPr lang="en-I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7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BBFDBF5-9B8E-0644-8E63-84CC5A5AD387}" vid="{B3B2801C-C1A5-E44B-9E0F-420792AA2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1158</TotalTime>
  <Words>925</Words>
  <Application>Microsoft Macintosh PowerPoint</Application>
  <PresentationFormat>On-screen Show (4:3)</PresentationFormat>
  <Paragraphs>264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Calibri Light</vt:lpstr>
      <vt:lpstr>Helvetica</vt:lpstr>
      <vt:lpstr>Noto Sans Symbols</vt:lpstr>
      <vt:lpstr>Times New Roman</vt:lpstr>
      <vt:lpstr>宋体</vt:lpstr>
      <vt:lpstr>新細明體</vt:lpstr>
      <vt:lpstr>Arial</vt:lpstr>
      <vt:lpstr>Theme1</vt:lpstr>
      <vt:lpstr>Document</vt:lpstr>
      <vt:lpstr>CS 383</vt:lpstr>
      <vt:lpstr>Memory</vt:lpstr>
      <vt:lpstr>A simple flip-flop circuit</vt:lpstr>
      <vt:lpstr>Setting the output of a flip-flop to 1 </vt:lpstr>
      <vt:lpstr>Setting the output of a flip-flop to 1 (continued)</vt:lpstr>
      <vt:lpstr>Setting the output of a flip-flop to 1 </vt:lpstr>
      <vt:lpstr>Memory</vt:lpstr>
      <vt:lpstr>CPU and Memory</vt:lpstr>
      <vt:lpstr>Memory</vt:lpstr>
      <vt:lpstr>Size matters!</vt:lpstr>
      <vt:lpstr>Memory</vt:lpstr>
      <vt:lpstr>Performance</vt:lpstr>
      <vt:lpstr>PowerPoint Presentation</vt:lpstr>
      <vt:lpstr>Concept of Registers</vt:lpstr>
      <vt:lpstr>Registers</vt:lpstr>
      <vt:lpstr>Memory Types</vt:lpstr>
      <vt:lpstr>RAM: Random Access Memory</vt:lpstr>
      <vt:lpstr>DRAM Cell Design</vt:lpstr>
      <vt:lpstr>SRAM</vt:lpstr>
      <vt:lpstr>ROM</vt:lpstr>
      <vt:lpstr>ROM - Read Only Memory</vt:lpstr>
      <vt:lpstr>Cache</vt:lpstr>
      <vt:lpstr>Cache Design</vt:lpstr>
      <vt:lpstr>Main Memory Organizations</vt:lpstr>
      <vt:lpstr>Attendance Quiz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105</dc:title>
  <dc:creator>Matthew Burlick</dc:creator>
  <cp:lastModifiedBy>Dimitrios Damopoulos</cp:lastModifiedBy>
  <cp:revision>133</cp:revision>
  <cp:lastPrinted>2014-01-15T01:35:07Z</cp:lastPrinted>
  <dcterms:created xsi:type="dcterms:W3CDTF">2013-08-22T14:21:58Z</dcterms:created>
  <dcterms:modified xsi:type="dcterms:W3CDTF">2017-09-18T17:52:32Z</dcterms:modified>
</cp:coreProperties>
</file>