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2" r:id="rId1"/>
  </p:sldMasterIdLst>
  <p:notesMasterIdLst>
    <p:notesMasterId r:id="rId12"/>
  </p:notesMasterIdLst>
  <p:sldIdLst>
    <p:sldId id="256" r:id="rId2"/>
    <p:sldId id="273" r:id="rId3"/>
    <p:sldId id="277" r:id="rId4"/>
    <p:sldId id="258" r:id="rId5"/>
    <p:sldId id="260" r:id="rId6"/>
    <p:sldId id="261" r:id="rId7"/>
    <p:sldId id="281" r:id="rId8"/>
    <p:sldId id="263" r:id="rId9"/>
    <p:sldId id="278" r:id="rId10"/>
    <p:sldId id="280" r:id="rId11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383"/>
    <p:restoredTop sz="93790"/>
  </p:normalViewPr>
  <p:slideViewPr>
    <p:cSldViewPr snapToGrid="0" snapToObjects="1">
      <p:cViewPr>
        <p:scale>
          <a:sx n="110" d="100"/>
          <a:sy n="110" d="100"/>
        </p:scale>
        <p:origin x="320" y="-17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384297B-F457-4A7E-B62D-C7549F1A0E0A}" type="datetimeFigureOut">
              <a:rPr lang="en-US" smtClean="0"/>
              <a:t>10/4/16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77EF2B2-D7B7-47A3-8654-D4E43C2D8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79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3CDDC-8278-EF4F-8E01-E25ED9C2F2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97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27107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18560"/>
            <a:ext cx="6858000" cy="153924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5067-237B-4AE8-822B-93DBC2564FB0}" type="datetime1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Stevens Institute of Technology - CS 105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8460-80D1-2644-9131-A5611845B19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3513943"/>
            <a:ext cx="9143999" cy="75764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78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28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E728-71AF-4071-849F-720FEF1C7BA8}" type="datetime1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Stevens Institute of Technology - CS 105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B36C-C41C-D940-B3FE-1835E081FFB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352641"/>
            <a:ext cx="9143999" cy="75764"/>
          </a:xfrm>
          <a:prstGeom prst="rect">
            <a:avLst/>
          </a:prstGeom>
          <a:gradFill flip="none" rotWithShape="1">
            <a:gsLst>
              <a:gs pos="0">
                <a:srgbClr val="98002A">
                  <a:shade val="30000"/>
                  <a:satMod val="115000"/>
                </a:srgbClr>
              </a:gs>
              <a:gs pos="50000">
                <a:srgbClr val="98002A">
                  <a:shade val="67500"/>
                  <a:satMod val="115000"/>
                </a:srgbClr>
              </a:gs>
              <a:gs pos="100000">
                <a:srgbClr val="98002A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50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2691" y="78377"/>
            <a:ext cx="1971675" cy="609858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2549" y="78377"/>
            <a:ext cx="6466583" cy="609858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70671-C9FD-4A14-98E1-B2E401ABBDC2}" type="datetime1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Stevens Institute of Technology - CS 105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B36C-C41C-D940-B3FE-1835E081FFB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3677496" y="3059132"/>
            <a:ext cx="6196831" cy="78564"/>
          </a:xfrm>
          <a:prstGeom prst="rect">
            <a:avLst/>
          </a:prstGeom>
          <a:gradFill flip="none" rotWithShape="1">
            <a:gsLst>
              <a:gs pos="0">
                <a:srgbClr val="98002A">
                  <a:shade val="30000"/>
                  <a:satMod val="115000"/>
                </a:srgbClr>
              </a:gs>
              <a:gs pos="50000">
                <a:srgbClr val="98002A">
                  <a:shade val="67500"/>
                  <a:satMod val="115000"/>
                </a:srgbClr>
              </a:gs>
              <a:gs pos="100000">
                <a:srgbClr val="98002A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73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549" y="1"/>
            <a:ext cx="8551817" cy="1037690"/>
          </a:xfrm>
        </p:spPr>
        <p:txBody>
          <a:bodyPr/>
          <a:lstStyle>
            <a:lvl1pPr>
              <a:defRPr sz="40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549" y="1221580"/>
            <a:ext cx="8551817" cy="49553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B8A3-E2B5-4602-A694-EDCFD58D96BD}" type="datetime1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Stevens Institute of Technology - CS 105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B36C-C41C-D940-B3FE-1835E081FFB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091753"/>
            <a:ext cx="9143999" cy="75764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78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266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2"/>
            <a:ext cx="7886700" cy="2749048"/>
          </a:xfrm>
        </p:spPr>
        <p:txBody>
          <a:bodyPr anchor="b">
            <a:normAutofit/>
          </a:bodyPr>
          <a:lstStyle>
            <a:lvl1pPr>
              <a:defRPr sz="54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693154"/>
            <a:ext cx="7886700" cy="13964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EE86D-C133-4A9F-815B-F9FB9C0C9710}" type="datetime1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Stevens Institute of Technology - CS 105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B36C-C41C-D940-B3FE-1835E081FFB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4533599"/>
            <a:ext cx="9143999" cy="75764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78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000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2549" y="1221579"/>
            <a:ext cx="4262301" cy="49553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21579"/>
            <a:ext cx="4175216" cy="49553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C125-770D-44B2-86E5-23E316FF9FCF}" type="datetime1">
              <a:rPr lang="en-US" smtClean="0"/>
              <a:t>10/4/16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Stevens Institute of Technology - CS 105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B36C-C41C-D940-B3FE-1835E081FFB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52549" y="1"/>
            <a:ext cx="8551817" cy="1037690"/>
          </a:xfrm>
        </p:spPr>
        <p:txBody>
          <a:bodyPr/>
          <a:lstStyle>
            <a:lvl1pPr>
              <a:defRPr sz="40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1091753"/>
            <a:ext cx="9143999" cy="75764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78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526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549" y="1219992"/>
            <a:ext cx="4245633" cy="680727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2549" y="1900719"/>
            <a:ext cx="4245633" cy="42889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19992"/>
            <a:ext cx="4175215" cy="680727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900719"/>
            <a:ext cx="4175215" cy="42889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8E3E-E837-4020-BB3B-E6CD0CFFFE42}" type="datetime1">
              <a:rPr lang="en-US" smtClean="0"/>
              <a:t>10/4/16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Stevens Institute of Technology - CS 105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B36C-C41C-D940-B3FE-1835E081FFB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1091753"/>
            <a:ext cx="9143999" cy="75764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78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52549" y="1"/>
            <a:ext cx="8551817" cy="1037690"/>
          </a:xfrm>
        </p:spPr>
        <p:txBody>
          <a:bodyPr/>
          <a:lstStyle>
            <a:lvl1pPr>
              <a:defRPr sz="40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903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59E29-AC3D-4DD6-A5C6-C7996D9ED7B2}" type="datetime1">
              <a:rPr lang="en-US" smtClean="0"/>
              <a:t>10/4/16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Stevens Institute of Technology - CS 105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B36C-C41C-D940-B3FE-1835E081FFB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091753"/>
            <a:ext cx="9143999" cy="75764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78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52549" y="1"/>
            <a:ext cx="8551817" cy="1037690"/>
          </a:xfrm>
        </p:spPr>
        <p:txBody>
          <a:bodyPr/>
          <a:lstStyle>
            <a:lvl1pPr>
              <a:defRPr sz="40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495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3D71-C2C0-4B3A-AE02-7C7DCAEC78A8}" type="datetime1">
              <a:rPr lang="en-US" smtClean="0"/>
              <a:t>10/4/16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Stevens Institute of Technology - CS 105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B36C-C41C-D940-B3FE-1835E081F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18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637C-A70A-41CC-B5B4-A92A168C9AF6}" type="datetime1">
              <a:rPr lang="en-US" smtClean="0"/>
              <a:t>10/4/16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Stevens Institute of Technology - CS 105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8460-80D1-2644-9131-A5611845B19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814119" y="2890859"/>
            <a:ext cx="5868991" cy="87272"/>
          </a:xfrm>
          <a:prstGeom prst="rect">
            <a:avLst/>
          </a:prstGeom>
          <a:gradFill flip="none" rotWithShape="1">
            <a:gsLst>
              <a:gs pos="0">
                <a:srgbClr val="98002A">
                  <a:shade val="30000"/>
                  <a:satMod val="115000"/>
                </a:srgbClr>
              </a:gs>
              <a:gs pos="50000">
                <a:srgbClr val="98002A">
                  <a:shade val="67500"/>
                  <a:satMod val="115000"/>
                </a:srgbClr>
              </a:gs>
              <a:gs pos="100000">
                <a:srgbClr val="98002A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806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3053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531222"/>
            <a:ext cx="4629150" cy="532983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06880"/>
            <a:ext cx="2949178" cy="41621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EE8D-6176-4D0B-8B9B-DEE7166EB3B5}" type="datetime1">
              <a:rPr lang="en-US" smtClean="0"/>
              <a:t>10/4/16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Stevens Institute of Technology - CS 105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B36C-C41C-D940-B3FE-1835E081FFB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814119" y="2890859"/>
            <a:ext cx="5868991" cy="87272"/>
          </a:xfrm>
          <a:prstGeom prst="rect">
            <a:avLst/>
          </a:prstGeom>
          <a:gradFill flip="none" rotWithShape="1">
            <a:gsLst>
              <a:gs pos="0">
                <a:srgbClr val="98002A">
                  <a:shade val="30000"/>
                  <a:satMod val="115000"/>
                </a:srgbClr>
              </a:gs>
              <a:gs pos="50000">
                <a:srgbClr val="98002A">
                  <a:shade val="67500"/>
                  <a:satMod val="115000"/>
                </a:srgbClr>
              </a:gs>
              <a:gs pos="100000">
                <a:srgbClr val="98002A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214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549" y="0"/>
            <a:ext cx="85518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549" y="1567543"/>
            <a:ext cx="8551817" cy="4609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2549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98A3D-78E3-42CD-9B01-BF5239FD7B20}" type="datetime1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Stevens Institute of Technology - CS 105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6966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9B36C-C41C-D940-B3FE-1835E081F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9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383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 Organization and </a:t>
            </a:r>
            <a:r>
              <a:rPr lang="en-US" dirty="0" smtClean="0"/>
              <a:t>Programming</a:t>
            </a:r>
          </a:p>
          <a:p>
            <a:r>
              <a:rPr lang="en-US" dirty="0" smtClean="0"/>
              <a:t>Loops</a:t>
            </a:r>
            <a:endParaRPr lang="en-US" dirty="0"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Dimitrios</a:t>
            </a:r>
            <a:r>
              <a:rPr lang="en-US" dirty="0" smtClean="0"/>
              <a:t> </a:t>
            </a:r>
            <a:r>
              <a:rPr lang="en-US" dirty="0" err="1" smtClean="0"/>
              <a:t>Damopoulos</a:t>
            </a:r>
            <a:endParaRPr lang="en-US" dirty="0" smtClean="0"/>
          </a:p>
          <a:p>
            <a:r>
              <a:rPr lang="en-US" dirty="0" smtClean="0"/>
              <a:t>Stevens Institute of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8460-80D1-2644-9131-A5611845B1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dirty="0" smtClean="0"/>
              <a:t>2 </a:t>
            </a:r>
            <a:r>
              <a:rPr lang="en-US" dirty="0"/>
              <a:t>(Solution)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Stevens Institute of Technology - CS 105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B36C-C41C-D940-B3FE-1835E081FFB0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25301" y="1183603"/>
            <a:ext cx="4572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kern="0" dirty="0">
                <a:latin typeface="Consolas" charset="0"/>
                <a:ea typeface="宋体" charset="-122"/>
                <a:cs typeface="Consolas" charset="0"/>
              </a:rPr>
              <a:t>.include "m328Pdef.inc"</a:t>
            </a:r>
            <a:endParaRPr lang="en-US" sz="2800" kern="100" dirty="0">
              <a:latin typeface="Cambria" charset="0"/>
              <a:ea typeface="宋体" charset="-122"/>
              <a:cs typeface="Times New Roman" charset="0"/>
            </a:endParaRPr>
          </a:p>
          <a:p>
            <a:r>
              <a:rPr lang="en-US" kern="0" dirty="0">
                <a:latin typeface="Consolas" charset="0"/>
                <a:ea typeface="宋体" charset="-122"/>
                <a:cs typeface="Consolas" charset="0"/>
              </a:rPr>
              <a:t>main:</a:t>
            </a:r>
            <a:endParaRPr lang="en-US" sz="2800" kern="100" dirty="0">
              <a:latin typeface="Cambria" charset="0"/>
              <a:ea typeface="宋体" charset="-122"/>
              <a:cs typeface="Times New Roman" charset="0"/>
            </a:endParaRPr>
          </a:p>
          <a:p>
            <a:r>
              <a:rPr lang="en-US" kern="0" dirty="0">
                <a:latin typeface="Consolas" charset="0"/>
                <a:ea typeface="宋体" charset="-122"/>
                <a:cs typeface="Consolas" charset="0"/>
              </a:rPr>
              <a:t>	</a:t>
            </a:r>
            <a:r>
              <a:rPr lang="en-US" kern="0" dirty="0" err="1">
                <a:latin typeface="Consolas" charset="0"/>
                <a:ea typeface="宋体" charset="-122"/>
                <a:cs typeface="Consolas" charset="0"/>
              </a:rPr>
              <a:t>ldi</a:t>
            </a:r>
            <a:r>
              <a:rPr lang="en-US" kern="0" dirty="0">
                <a:latin typeface="Consolas" charset="0"/>
                <a:ea typeface="宋体" charset="-122"/>
                <a:cs typeface="Consolas" charset="0"/>
              </a:rPr>
              <a:t> </a:t>
            </a:r>
            <a:r>
              <a:rPr lang="en-US" kern="0" dirty="0" err="1">
                <a:latin typeface="Consolas" charset="0"/>
                <a:ea typeface="宋体" charset="-122"/>
                <a:cs typeface="Consolas" charset="0"/>
              </a:rPr>
              <a:t>zh</a:t>
            </a:r>
            <a:r>
              <a:rPr lang="en-US" kern="0" dirty="0">
                <a:latin typeface="Consolas" charset="0"/>
                <a:ea typeface="宋体" charset="-122"/>
                <a:cs typeface="Consolas" charset="0"/>
              </a:rPr>
              <a:t>, 0x01</a:t>
            </a:r>
            <a:endParaRPr lang="en-US" sz="2800" kern="100" dirty="0">
              <a:latin typeface="Cambria" charset="0"/>
              <a:ea typeface="宋体" charset="-122"/>
              <a:cs typeface="Times New Roman" charset="0"/>
            </a:endParaRPr>
          </a:p>
          <a:p>
            <a:r>
              <a:rPr lang="en-US" kern="0" dirty="0">
                <a:latin typeface="Consolas" charset="0"/>
                <a:ea typeface="宋体" charset="-122"/>
                <a:cs typeface="Consolas" charset="0"/>
              </a:rPr>
              <a:t>	</a:t>
            </a:r>
            <a:r>
              <a:rPr lang="en-US" kern="0" dirty="0" err="1">
                <a:latin typeface="Consolas" charset="0"/>
                <a:ea typeface="宋体" charset="-122"/>
                <a:cs typeface="Consolas" charset="0"/>
              </a:rPr>
              <a:t>ldi</a:t>
            </a:r>
            <a:r>
              <a:rPr lang="en-US" kern="0" dirty="0">
                <a:latin typeface="Consolas" charset="0"/>
                <a:ea typeface="宋体" charset="-122"/>
                <a:cs typeface="Consolas" charset="0"/>
              </a:rPr>
              <a:t> </a:t>
            </a:r>
            <a:r>
              <a:rPr lang="en-US" kern="0" dirty="0" err="1">
                <a:latin typeface="Consolas" charset="0"/>
                <a:ea typeface="宋体" charset="-122"/>
                <a:cs typeface="Consolas" charset="0"/>
              </a:rPr>
              <a:t>zl</a:t>
            </a:r>
            <a:r>
              <a:rPr lang="en-US" kern="0" dirty="0">
                <a:latin typeface="Consolas" charset="0"/>
                <a:ea typeface="宋体" charset="-122"/>
                <a:cs typeface="Consolas" charset="0"/>
              </a:rPr>
              <a:t>, 0x00</a:t>
            </a:r>
            <a:endParaRPr lang="en-US" sz="2800" kern="100" dirty="0">
              <a:latin typeface="Cambria" charset="0"/>
              <a:ea typeface="宋体" charset="-122"/>
              <a:cs typeface="Times New Roman" charset="0"/>
            </a:endParaRPr>
          </a:p>
          <a:p>
            <a:r>
              <a:rPr lang="en-US" kern="0" dirty="0">
                <a:latin typeface="Consolas" charset="0"/>
                <a:ea typeface="宋体" charset="-122"/>
                <a:cs typeface="Consolas" charset="0"/>
              </a:rPr>
              <a:t>	</a:t>
            </a:r>
            <a:r>
              <a:rPr lang="en-US" kern="0" dirty="0" err="1">
                <a:latin typeface="Consolas" charset="0"/>
                <a:ea typeface="宋体" charset="-122"/>
                <a:cs typeface="Consolas" charset="0"/>
              </a:rPr>
              <a:t>ldi</a:t>
            </a:r>
            <a:r>
              <a:rPr lang="en-US" kern="0" dirty="0">
                <a:latin typeface="Consolas" charset="0"/>
                <a:ea typeface="宋体" charset="-122"/>
                <a:cs typeface="Consolas" charset="0"/>
              </a:rPr>
              <a:t> r20, 0x14</a:t>
            </a:r>
            <a:endParaRPr lang="en-US" sz="2800" kern="100" dirty="0">
              <a:latin typeface="Cambria" charset="0"/>
              <a:ea typeface="宋体" charset="-122"/>
              <a:cs typeface="Times New Roman" charset="0"/>
            </a:endParaRPr>
          </a:p>
          <a:p>
            <a:r>
              <a:rPr lang="en-US" kern="0" dirty="0">
                <a:latin typeface="Consolas" charset="0"/>
                <a:ea typeface="宋体" charset="-122"/>
                <a:cs typeface="Consolas" charset="0"/>
              </a:rPr>
              <a:t>	</a:t>
            </a:r>
            <a:r>
              <a:rPr lang="en-US" kern="0" dirty="0" err="1">
                <a:latin typeface="Consolas" charset="0"/>
                <a:ea typeface="宋体" charset="-122"/>
                <a:cs typeface="Consolas" charset="0"/>
              </a:rPr>
              <a:t>clr</a:t>
            </a:r>
            <a:r>
              <a:rPr lang="en-US" kern="0" dirty="0">
                <a:latin typeface="Consolas" charset="0"/>
                <a:ea typeface="宋体" charset="-122"/>
                <a:cs typeface="Consolas" charset="0"/>
              </a:rPr>
              <a:t> r21</a:t>
            </a:r>
            <a:endParaRPr lang="en-US" sz="2800" kern="100" dirty="0">
              <a:latin typeface="Cambria" charset="0"/>
              <a:ea typeface="宋体" charset="-122"/>
              <a:cs typeface="Times New Roman" charset="0"/>
            </a:endParaRPr>
          </a:p>
          <a:p>
            <a:r>
              <a:rPr lang="en-US" kern="0" dirty="0">
                <a:latin typeface="Consolas" charset="0"/>
                <a:ea typeface="宋体" charset="-122"/>
                <a:cs typeface="Consolas" charset="0"/>
              </a:rPr>
              <a:t>loop:</a:t>
            </a:r>
            <a:endParaRPr lang="en-US" sz="2800" kern="100" dirty="0">
              <a:latin typeface="Cambria" charset="0"/>
              <a:ea typeface="宋体" charset="-122"/>
              <a:cs typeface="Times New Roman" charset="0"/>
            </a:endParaRPr>
          </a:p>
          <a:p>
            <a:r>
              <a:rPr lang="en-US" kern="0" dirty="0">
                <a:latin typeface="Consolas" charset="0"/>
                <a:ea typeface="宋体" charset="-122"/>
                <a:cs typeface="Consolas" charset="0"/>
              </a:rPr>
              <a:t>	</a:t>
            </a:r>
            <a:r>
              <a:rPr lang="en-US" kern="0" dirty="0" err="1">
                <a:latin typeface="Consolas" charset="0"/>
                <a:ea typeface="宋体" charset="-122"/>
                <a:cs typeface="Consolas" charset="0"/>
              </a:rPr>
              <a:t>ld</a:t>
            </a:r>
            <a:r>
              <a:rPr lang="en-US" kern="0" dirty="0">
                <a:latin typeface="Consolas" charset="0"/>
                <a:ea typeface="宋体" charset="-122"/>
                <a:cs typeface="Consolas" charset="0"/>
              </a:rPr>
              <a:t> r16, z+</a:t>
            </a:r>
            <a:endParaRPr lang="en-US" sz="2800" kern="100" dirty="0">
              <a:latin typeface="Cambria" charset="0"/>
              <a:ea typeface="宋体" charset="-122"/>
              <a:cs typeface="Times New Roman" charset="0"/>
            </a:endParaRPr>
          </a:p>
          <a:p>
            <a:r>
              <a:rPr lang="en-US" kern="0" dirty="0">
                <a:latin typeface="Consolas" charset="0"/>
                <a:ea typeface="宋体" charset="-122"/>
                <a:cs typeface="Consolas" charset="0"/>
              </a:rPr>
              <a:t>	</a:t>
            </a:r>
            <a:r>
              <a:rPr lang="en-US" kern="0" dirty="0" err="1">
                <a:latin typeface="Consolas" charset="0"/>
                <a:ea typeface="宋体" charset="-122"/>
                <a:cs typeface="Consolas" charset="0"/>
              </a:rPr>
              <a:t>cp</a:t>
            </a:r>
            <a:r>
              <a:rPr lang="en-US" kern="0" dirty="0">
                <a:latin typeface="Consolas" charset="0"/>
                <a:ea typeface="宋体" charset="-122"/>
                <a:cs typeface="Consolas" charset="0"/>
              </a:rPr>
              <a:t> r21, r16</a:t>
            </a:r>
            <a:endParaRPr lang="en-US" sz="2800" kern="100" dirty="0">
              <a:latin typeface="Cambria" charset="0"/>
              <a:ea typeface="宋体" charset="-122"/>
              <a:cs typeface="Times New Roman" charset="0"/>
            </a:endParaRPr>
          </a:p>
          <a:p>
            <a:r>
              <a:rPr lang="en-US" kern="0" dirty="0">
                <a:latin typeface="Consolas" charset="0"/>
                <a:ea typeface="宋体" charset="-122"/>
                <a:cs typeface="Consolas" charset="0"/>
              </a:rPr>
              <a:t>	</a:t>
            </a:r>
            <a:r>
              <a:rPr lang="en-US" kern="0" dirty="0" err="1">
                <a:latin typeface="Consolas" charset="0"/>
                <a:ea typeface="宋体" charset="-122"/>
                <a:cs typeface="Consolas" charset="0"/>
              </a:rPr>
              <a:t>brsh</a:t>
            </a:r>
            <a:r>
              <a:rPr lang="en-US" kern="0" dirty="0">
                <a:latin typeface="Consolas" charset="0"/>
                <a:ea typeface="宋体" charset="-122"/>
                <a:cs typeface="Consolas" charset="0"/>
              </a:rPr>
              <a:t> continue</a:t>
            </a:r>
            <a:endParaRPr lang="en-US" sz="2800" kern="100" dirty="0">
              <a:latin typeface="Cambria" charset="0"/>
              <a:ea typeface="宋体" charset="-122"/>
              <a:cs typeface="Times New Roman" charset="0"/>
            </a:endParaRPr>
          </a:p>
          <a:p>
            <a:r>
              <a:rPr lang="en-US" kern="0" dirty="0">
                <a:latin typeface="Consolas" charset="0"/>
                <a:ea typeface="宋体" charset="-122"/>
                <a:cs typeface="Consolas" charset="0"/>
              </a:rPr>
              <a:t>	</a:t>
            </a:r>
            <a:r>
              <a:rPr lang="en-US" kern="0" dirty="0" err="1">
                <a:latin typeface="Consolas" charset="0"/>
                <a:ea typeface="宋体" charset="-122"/>
                <a:cs typeface="Consolas" charset="0"/>
              </a:rPr>
              <a:t>mov</a:t>
            </a:r>
            <a:r>
              <a:rPr lang="en-US" kern="0" dirty="0">
                <a:latin typeface="Consolas" charset="0"/>
                <a:ea typeface="宋体" charset="-122"/>
                <a:cs typeface="Consolas" charset="0"/>
              </a:rPr>
              <a:t> r21, r16</a:t>
            </a:r>
            <a:endParaRPr lang="en-US" sz="2800" kern="100" dirty="0">
              <a:latin typeface="Cambria" charset="0"/>
              <a:ea typeface="宋体" charset="-122"/>
              <a:cs typeface="Times New Roman" charset="0"/>
            </a:endParaRPr>
          </a:p>
          <a:p>
            <a:r>
              <a:rPr lang="en-US" kern="0" dirty="0">
                <a:latin typeface="Consolas" charset="0"/>
                <a:ea typeface="宋体" charset="-122"/>
                <a:cs typeface="Consolas" charset="0"/>
              </a:rPr>
              <a:t>continue:</a:t>
            </a:r>
            <a:endParaRPr lang="en-US" sz="2800" kern="100" dirty="0">
              <a:latin typeface="Cambria" charset="0"/>
              <a:ea typeface="宋体" charset="-122"/>
              <a:cs typeface="Times New Roman" charset="0"/>
            </a:endParaRPr>
          </a:p>
          <a:p>
            <a:r>
              <a:rPr lang="en-US" kern="0" dirty="0">
                <a:latin typeface="Consolas" charset="0"/>
                <a:ea typeface="宋体" charset="-122"/>
                <a:cs typeface="Consolas" charset="0"/>
              </a:rPr>
              <a:t>	</a:t>
            </a:r>
            <a:r>
              <a:rPr lang="en-US" kern="0" dirty="0" err="1">
                <a:latin typeface="Consolas" charset="0"/>
                <a:ea typeface="宋体" charset="-122"/>
                <a:cs typeface="Consolas" charset="0"/>
              </a:rPr>
              <a:t>dec</a:t>
            </a:r>
            <a:r>
              <a:rPr lang="en-US" kern="0" dirty="0">
                <a:latin typeface="Consolas" charset="0"/>
                <a:ea typeface="宋体" charset="-122"/>
                <a:cs typeface="Consolas" charset="0"/>
              </a:rPr>
              <a:t> r20</a:t>
            </a:r>
            <a:endParaRPr lang="en-US" sz="2800" kern="100" dirty="0">
              <a:latin typeface="Cambria" charset="0"/>
              <a:ea typeface="宋体" charset="-122"/>
              <a:cs typeface="Times New Roman" charset="0"/>
            </a:endParaRPr>
          </a:p>
          <a:p>
            <a:r>
              <a:rPr lang="en-US" kern="0" dirty="0">
                <a:latin typeface="Consolas" charset="0"/>
                <a:ea typeface="宋体" charset="-122"/>
                <a:cs typeface="Consolas" charset="0"/>
              </a:rPr>
              <a:t>	</a:t>
            </a:r>
            <a:r>
              <a:rPr lang="en-US" kern="0" dirty="0" err="1">
                <a:latin typeface="Consolas" charset="0"/>
                <a:ea typeface="宋体" charset="-122"/>
                <a:cs typeface="Consolas" charset="0"/>
              </a:rPr>
              <a:t>cpi</a:t>
            </a:r>
            <a:r>
              <a:rPr lang="en-US" kern="0" dirty="0">
                <a:latin typeface="Consolas" charset="0"/>
                <a:ea typeface="宋体" charset="-122"/>
                <a:cs typeface="Consolas" charset="0"/>
              </a:rPr>
              <a:t> r20, 0</a:t>
            </a:r>
            <a:endParaRPr lang="en-US" sz="2800" kern="100" dirty="0">
              <a:latin typeface="Cambria" charset="0"/>
              <a:ea typeface="宋体" charset="-122"/>
              <a:cs typeface="Times New Roman" charset="0"/>
            </a:endParaRPr>
          </a:p>
          <a:p>
            <a:r>
              <a:rPr lang="en-US" kern="0" dirty="0">
                <a:latin typeface="Consolas" charset="0"/>
                <a:ea typeface="宋体" charset="-122"/>
                <a:cs typeface="Consolas" charset="0"/>
              </a:rPr>
              <a:t>	</a:t>
            </a:r>
            <a:r>
              <a:rPr lang="en-US" kern="0" dirty="0" err="1">
                <a:latin typeface="Consolas" charset="0"/>
                <a:ea typeface="宋体" charset="-122"/>
                <a:cs typeface="Consolas" charset="0"/>
              </a:rPr>
              <a:t>breq</a:t>
            </a:r>
            <a:r>
              <a:rPr lang="en-US" kern="0" dirty="0">
                <a:latin typeface="Consolas" charset="0"/>
                <a:ea typeface="宋体" charset="-122"/>
                <a:cs typeface="Consolas" charset="0"/>
              </a:rPr>
              <a:t> end</a:t>
            </a:r>
            <a:endParaRPr lang="en-US" sz="2800" kern="100" dirty="0">
              <a:latin typeface="Cambria" charset="0"/>
              <a:ea typeface="宋体" charset="-122"/>
              <a:cs typeface="Times New Roman" charset="0"/>
            </a:endParaRPr>
          </a:p>
          <a:p>
            <a:r>
              <a:rPr lang="en-US" kern="0" dirty="0">
                <a:latin typeface="Consolas" charset="0"/>
                <a:ea typeface="宋体" charset="-122"/>
                <a:cs typeface="Consolas" charset="0"/>
              </a:rPr>
              <a:t>	</a:t>
            </a:r>
            <a:r>
              <a:rPr lang="en-US" kern="0" dirty="0" err="1">
                <a:latin typeface="Consolas" charset="0"/>
                <a:ea typeface="宋体" charset="-122"/>
                <a:cs typeface="Consolas" charset="0"/>
              </a:rPr>
              <a:t>rjmp</a:t>
            </a:r>
            <a:r>
              <a:rPr lang="en-US" kern="0" dirty="0">
                <a:latin typeface="Consolas" charset="0"/>
                <a:ea typeface="宋体" charset="-122"/>
                <a:cs typeface="Consolas" charset="0"/>
              </a:rPr>
              <a:t> loop</a:t>
            </a:r>
            <a:endParaRPr lang="en-US" sz="2800" kern="100" dirty="0">
              <a:latin typeface="Cambria" charset="0"/>
              <a:ea typeface="宋体" charset="-122"/>
              <a:cs typeface="Times New Roman" charset="0"/>
            </a:endParaRPr>
          </a:p>
          <a:p>
            <a:r>
              <a:rPr lang="en-US" kern="0" dirty="0">
                <a:latin typeface="Consolas" charset="0"/>
                <a:ea typeface="宋体" charset="-122"/>
                <a:cs typeface="Consolas" charset="0"/>
              </a:rPr>
              <a:t>end:</a:t>
            </a:r>
            <a:endParaRPr lang="en-US" sz="2800" kern="100" dirty="0">
              <a:latin typeface="Cambria" charset="0"/>
              <a:ea typeface="宋体" charset="-122"/>
              <a:cs typeface="Times New Roman" charset="0"/>
            </a:endParaRPr>
          </a:p>
          <a:p>
            <a:r>
              <a:rPr lang="en-US" kern="0" dirty="0">
                <a:latin typeface="Consolas" charset="0"/>
                <a:ea typeface="宋体" charset="-122"/>
                <a:cs typeface="Consolas" charset="0"/>
              </a:rPr>
              <a:t>	</a:t>
            </a:r>
            <a:endParaRPr lang="en-US" sz="2800" kern="100" dirty="0">
              <a:latin typeface="Cambria" charset="0"/>
              <a:ea typeface="宋体" charset="-122"/>
              <a:cs typeface="Times New Roman" charset="0"/>
            </a:endParaRPr>
          </a:p>
          <a:p>
            <a:r>
              <a:rPr lang="en-US" kern="0" dirty="0">
                <a:latin typeface="Consolas" charset="0"/>
                <a:ea typeface="宋体" charset="-122"/>
                <a:cs typeface="Consolas" charset="0"/>
              </a:rPr>
              <a:t>	move r22,r21</a:t>
            </a:r>
            <a:endParaRPr lang="en-US" sz="2800" kern="100" dirty="0">
              <a:effectLst/>
              <a:latin typeface="Cambria" charset="0"/>
              <a:ea typeface="宋体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67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register Z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1496501"/>
            <a:ext cx="685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kern="100" dirty="0" smtClean="0">
                <a:latin typeface="Cambria" charset="0"/>
                <a:ea typeface="宋体" charset="0"/>
                <a:cs typeface="Times New Roman" charset="0"/>
              </a:rPr>
              <a:t>Write an assembly language program that gets the numbers </a:t>
            </a:r>
            <a:r>
              <a:rPr lang="en-US" kern="100" dirty="0">
                <a:latin typeface="Cambria" charset="0"/>
                <a:ea typeface="宋体" charset="0"/>
                <a:cs typeface="Times New Roman" charset="0"/>
              </a:rPr>
              <a:t>from the Data Space </a:t>
            </a:r>
            <a:r>
              <a:rPr lang="en-US" kern="100" dirty="0" smtClean="0">
                <a:latin typeface="Cambria" charset="0"/>
                <a:ea typeface="宋体" charset="0"/>
                <a:cs typeface="Times New Roman" charset="0"/>
              </a:rPr>
              <a:t>with memory address 0x0100</a:t>
            </a:r>
            <a:r>
              <a:rPr lang="en-US" kern="100" dirty="0">
                <a:latin typeface="Cambria" charset="0"/>
                <a:ea typeface="宋体" charset="0"/>
                <a:cs typeface="Times New Roman" charset="0"/>
              </a:rPr>
              <a:t>. </a:t>
            </a:r>
            <a:r>
              <a:rPr lang="en-US" kern="100" dirty="0" smtClean="0">
                <a:latin typeface="Cambria" charset="0"/>
                <a:ea typeface="宋体" charset="0"/>
                <a:cs typeface="Times New Roman" charset="0"/>
              </a:rPr>
              <a:t>Use </a:t>
            </a:r>
            <a:r>
              <a:rPr lang="en-US" kern="100" dirty="0">
                <a:latin typeface="Cambria" charset="0"/>
                <a:ea typeface="宋体" charset="0"/>
                <a:cs typeface="Times New Roman" charset="0"/>
              </a:rPr>
              <a:t>register z to get </a:t>
            </a:r>
            <a:r>
              <a:rPr lang="en-US" kern="100" dirty="0" smtClean="0">
                <a:latin typeface="Cambria" charset="0"/>
                <a:ea typeface="宋体" charset="0"/>
                <a:cs typeface="Times New Roman" charset="0"/>
              </a:rPr>
              <a:t>number.</a:t>
            </a:r>
          </a:p>
          <a:p>
            <a:pPr algn="just"/>
            <a:endParaRPr lang="en-US" kern="100" dirty="0">
              <a:effectLst/>
              <a:latin typeface="Cambria" charset="0"/>
              <a:ea typeface="宋体" charset="0"/>
              <a:cs typeface="Times New Roman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42457" y="2808789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charset="0"/>
              </a:rPr>
              <a:t>.include</a:t>
            </a:r>
            <a:r>
              <a:rPr lang="en-US" sz="1600" dirty="0">
                <a:solidFill>
                  <a:prstClr val="black"/>
                </a:solidFill>
                <a:latin typeface="Consolas" charset="0"/>
              </a:rPr>
              <a:t> "</a:t>
            </a:r>
            <a:r>
              <a:rPr lang="en-US" sz="1600" dirty="0" smtClean="0">
                <a:solidFill>
                  <a:prstClr val="black"/>
                </a:solidFill>
                <a:latin typeface="Consolas" charset="0"/>
              </a:rPr>
              <a:t>m325Pdef.inc”</a:t>
            </a:r>
            <a:endParaRPr lang="en-US" sz="1600" dirty="0">
              <a:solidFill>
                <a:prstClr val="black"/>
              </a:solidFill>
              <a:latin typeface="Consolas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 charset="0"/>
              </a:rPr>
              <a:t>i</a:t>
            </a:r>
            <a:r>
              <a:rPr lang="it-IT" sz="1600" dirty="0" smtClean="0">
                <a:solidFill>
                  <a:prstClr val="black"/>
                </a:solidFill>
                <a:latin typeface="Consolas" charset="0"/>
              </a:rPr>
              <a:t>nit:</a:t>
            </a:r>
          </a:p>
          <a:p>
            <a:r>
              <a:rPr lang="it-IT" sz="1600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it-IT" sz="1600" dirty="0" err="1">
                <a:solidFill>
                  <a:srgbClr val="0000FF"/>
                </a:solidFill>
                <a:latin typeface="Consolas" charset="0"/>
              </a:rPr>
              <a:t>ldi</a:t>
            </a:r>
            <a:r>
              <a:rPr lang="it-IT" sz="1600" dirty="0">
                <a:solidFill>
                  <a:prstClr val="black"/>
                </a:solidFill>
                <a:latin typeface="Consolas" charset="0"/>
              </a:rPr>
              <a:t> r22, 0x20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 sz="1600" dirty="0" err="1">
                <a:solidFill>
                  <a:srgbClr val="0000FF"/>
                </a:solidFill>
                <a:latin typeface="Consolas" charset="0"/>
              </a:rPr>
              <a:t>sts</a:t>
            </a:r>
            <a:r>
              <a:rPr lang="en-US" sz="1600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nsolas" charset="0"/>
              </a:rPr>
              <a:t>0x0100, r22</a:t>
            </a:r>
          </a:p>
          <a:p>
            <a:endParaRPr lang="en-US" sz="1600" dirty="0" smtClean="0">
              <a:solidFill>
                <a:prstClr val="black"/>
              </a:solidFill>
              <a:latin typeface="Consolas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 charset="0"/>
              </a:rPr>
              <a:t>m</a:t>
            </a:r>
            <a:r>
              <a:rPr lang="en-US" sz="1600" dirty="0" smtClean="0">
                <a:solidFill>
                  <a:prstClr val="black"/>
                </a:solidFill>
                <a:latin typeface="Consolas" charset="0"/>
              </a:rPr>
              <a:t>ain:</a:t>
            </a:r>
            <a:endParaRPr lang="en-US" sz="1600" dirty="0">
              <a:solidFill>
                <a:prstClr val="black"/>
              </a:solidFill>
              <a:latin typeface="Consolas" charset="0"/>
            </a:endParaRPr>
          </a:p>
          <a:p>
            <a:r>
              <a:rPr lang="cs-CZ" sz="1600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cs-CZ" sz="1600" dirty="0" err="1">
                <a:solidFill>
                  <a:srgbClr val="0000FF"/>
                </a:solidFill>
                <a:latin typeface="Consolas" charset="0"/>
              </a:rPr>
              <a:t>ldi</a:t>
            </a:r>
            <a:r>
              <a:rPr lang="cs-CZ" sz="1600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cs-CZ" sz="1600" dirty="0" err="1">
                <a:solidFill>
                  <a:prstClr val="black"/>
                </a:solidFill>
                <a:latin typeface="Consolas" charset="0"/>
              </a:rPr>
              <a:t>zh</a:t>
            </a:r>
            <a:r>
              <a:rPr lang="cs-CZ" sz="1600" dirty="0">
                <a:solidFill>
                  <a:prstClr val="black"/>
                </a:solidFill>
                <a:latin typeface="Consolas" charset="0"/>
              </a:rPr>
              <a:t>, 0x01</a:t>
            </a:r>
          </a:p>
          <a:p>
            <a:r>
              <a:rPr lang="hr-HR" sz="1600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hr-HR" sz="1600" dirty="0" err="1">
                <a:solidFill>
                  <a:srgbClr val="0000FF"/>
                </a:solidFill>
                <a:latin typeface="Consolas" charset="0"/>
              </a:rPr>
              <a:t>ldi</a:t>
            </a:r>
            <a:r>
              <a:rPr lang="hr-HR" sz="1600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hr-HR" sz="1600" dirty="0" err="1">
                <a:solidFill>
                  <a:prstClr val="black"/>
                </a:solidFill>
                <a:latin typeface="Consolas" charset="0"/>
              </a:rPr>
              <a:t>zl</a:t>
            </a:r>
            <a:r>
              <a:rPr lang="hr-HR" sz="1600" dirty="0">
                <a:solidFill>
                  <a:prstClr val="black"/>
                </a:solidFill>
                <a:latin typeface="Consolas" charset="0"/>
              </a:rPr>
              <a:t>, 0x00</a:t>
            </a:r>
          </a:p>
          <a:p>
            <a:r>
              <a:rPr lang="is-IS" sz="1600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is-IS" sz="1600" dirty="0">
                <a:solidFill>
                  <a:srgbClr val="0000FF"/>
                </a:solidFill>
                <a:latin typeface="Consolas" charset="0"/>
              </a:rPr>
              <a:t>clr</a:t>
            </a:r>
            <a:r>
              <a:rPr lang="is-IS" sz="1600" dirty="0">
                <a:solidFill>
                  <a:prstClr val="black"/>
                </a:solidFill>
                <a:latin typeface="Consolas" charset="0"/>
              </a:rPr>
              <a:t> r22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 sz="1600" dirty="0" err="1">
                <a:solidFill>
                  <a:srgbClr val="0000FF"/>
                </a:solidFill>
                <a:latin typeface="Consolas" charset="0"/>
              </a:rPr>
              <a:t>ld</a:t>
            </a:r>
            <a:r>
              <a:rPr lang="en-US" sz="1600" dirty="0">
                <a:solidFill>
                  <a:prstClr val="black"/>
                </a:solidFill>
                <a:latin typeface="Consolas" charset="0"/>
              </a:rPr>
              <a:t> r22, </a:t>
            </a:r>
            <a:r>
              <a:rPr lang="en-US" sz="1600" dirty="0" smtClean="0">
                <a:solidFill>
                  <a:prstClr val="black"/>
                </a:solidFill>
                <a:latin typeface="Consolas" charset="0"/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180408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B36C-C41C-D940-B3FE-1835E081FF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8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Relevant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brne</a:t>
            </a:r>
            <a:r>
              <a:rPr lang="en-US" dirty="0" smtClean="0">
                <a:latin typeface="Consolas" panose="020B0609020204030204" pitchFamily="49" charset="0"/>
              </a:rPr>
              <a:t> – Branch if not equal</a:t>
            </a:r>
          </a:p>
          <a:p>
            <a:r>
              <a:rPr lang="en-US" dirty="0" err="1">
                <a:latin typeface="Consolas" panose="020B0609020204030204" pitchFamily="49" charset="0"/>
              </a:rPr>
              <a:t>b</a:t>
            </a:r>
            <a:r>
              <a:rPr lang="en-US" dirty="0" err="1" smtClean="0">
                <a:latin typeface="Consolas" panose="020B0609020204030204" pitchFamily="49" charset="0"/>
              </a:rPr>
              <a:t>req</a:t>
            </a:r>
            <a:r>
              <a:rPr lang="en-US" dirty="0" smtClean="0">
                <a:latin typeface="Consolas" panose="020B0609020204030204" pitchFamily="49" charset="0"/>
              </a:rPr>
              <a:t> – Branch if equal</a:t>
            </a:r>
          </a:p>
          <a:p>
            <a:r>
              <a:rPr lang="en-US" dirty="0" err="1" smtClean="0">
                <a:latin typeface="Consolas" panose="020B0609020204030204" pitchFamily="49" charset="0"/>
              </a:rPr>
              <a:t>brlt</a:t>
            </a:r>
            <a:r>
              <a:rPr lang="en-US" dirty="0" smtClean="0">
                <a:latin typeface="Consolas" panose="020B0609020204030204" pitchFamily="49" charset="0"/>
              </a:rPr>
              <a:t> – Branch if less than</a:t>
            </a:r>
          </a:p>
          <a:p>
            <a:r>
              <a:rPr lang="en-US" dirty="0" err="1">
                <a:latin typeface="Consolas" panose="020B0609020204030204" pitchFamily="49" charset="0"/>
              </a:rPr>
              <a:t>b</a:t>
            </a:r>
            <a:r>
              <a:rPr lang="en-US" dirty="0" err="1" smtClean="0">
                <a:latin typeface="Consolas" panose="020B0609020204030204" pitchFamily="49" charset="0"/>
              </a:rPr>
              <a:t>rge</a:t>
            </a:r>
            <a:r>
              <a:rPr lang="en-US" dirty="0" smtClean="0">
                <a:latin typeface="Consolas" panose="020B0609020204030204" pitchFamily="49" charset="0"/>
              </a:rPr>
              <a:t> – Branch if greater than or equal</a:t>
            </a:r>
          </a:p>
          <a:p>
            <a:r>
              <a:rPr lang="en-US" dirty="0" err="1" smtClean="0">
                <a:latin typeface="Consolas" panose="020B0609020204030204" pitchFamily="49" charset="0"/>
              </a:rPr>
              <a:t>cp</a:t>
            </a:r>
            <a:r>
              <a:rPr lang="en-US" dirty="0" smtClean="0">
                <a:latin typeface="Consolas" panose="020B0609020204030204" pitchFamily="49" charset="0"/>
              </a:rPr>
              <a:t> – Compare</a:t>
            </a:r>
          </a:p>
          <a:p>
            <a:r>
              <a:rPr lang="en-US" dirty="0" err="1">
                <a:latin typeface="Consolas" panose="020B0609020204030204" pitchFamily="49" charset="0"/>
              </a:rPr>
              <a:t>c</a:t>
            </a:r>
            <a:r>
              <a:rPr lang="en-US" dirty="0" err="1" smtClean="0">
                <a:latin typeface="Consolas" panose="020B0609020204030204" pitchFamily="49" charset="0"/>
              </a:rPr>
              <a:t>pi</a:t>
            </a:r>
            <a:r>
              <a:rPr lang="en-US" dirty="0" smtClean="0">
                <a:latin typeface="Consolas" panose="020B0609020204030204" pitchFamily="49" charset="0"/>
              </a:rPr>
              <a:t> – Compare with immediate</a:t>
            </a:r>
          </a:p>
          <a:p>
            <a:r>
              <a:rPr lang="en-US" dirty="0" err="1">
                <a:latin typeface="Consolas" panose="020B0609020204030204" pitchFamily="49" charset="0"/>
              </a:rPr>
              <a:t>j</a:t>
            </a:r>
            <a:r>
              <a:rPr lang="en-US" dirty="0" err="1" smtClean="0">
                <a:latin typeface="Consolas" panose="020B0609020204030204" pitchFamily="49" charset="0"/>
              </a:rPr>
              <a:t>mp</a:t>
            </a:r>
            <a:r>
              <a:rPr lang="en-US" dirty="0" smtClean="0">
                <a:latin typeface="Consolas" panose="020B0609020204030204" pitchFamily="49" charset="0"/>
              </a:rPr>
              <a:t> – Jump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Stevens Institute of Technology - CS 383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B36C-C41C-D940-B3FE-1835E081FF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0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maximum of two numbers stored in </a:t>
            </a:r>
            <a:r>
              <a:rPr lang="en-US" dirty="0" smtClean="0">
                <a:latin typeface="Consolas" panose="020B0609020204030204" pitchFamily="49" charset="0"/>
              </a:rPr>
              <a:t>r16 </a:t>
            </a:r>
            <a:r>
              <a:rPr lang="en-US" dirty="0" smtClean="0"/>
              <a:t>and </a:t>
            </a:r>
            <a:r>
              <a:rPr lang="en-US" dirty="0" smtClean="0">
                <a:latin typeface="Consolas" panose="020B0609020204030204" pitchFamily="49" charset="0"/>
              </a:rPr>
              <a:t>r17.</a:t>
            </a:r>
            <a:r>
              <a:rPr lang="en-US" dirty="0" smtClean="0"/>
              <a:t> Store the answer in </a:t>
            </a:r>
            <a:r>
              <a:rPr lang="en-US" dirty="0" smtClean="0">
                <a:latin typeface="Consolas" panose="020B0609020204030204" pitchFamily="49" charset="0"/>
              </a:rPr>
              <a:t>r18.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Stevens Institute of Technology - CS 383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B36C-C41C-D940-B3FE-1835E081FF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0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 1 (Solution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Stevens Institute of Technology - CS 383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B36C-C41C-D940-B3FE-1835E081FFB0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2549" y="1777345"/>
            <a:ext cx="8471143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main</a:t>
            </a:r>
            <a:r>
              <a:rPr lang="en-US" dirty="0" smtClean="0"/>
              <a:t>:</a:t>
            </a:r>
          </a:p>
          <a:p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  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cp</a:t>
            </a:r>
            <a:r>
              <a:rPr lang="en-US" dirty="0" smtClean="0">
                <a:latin typeface="Consolas" pitchFamily="49" charset="0"/>
              </a:rPr>
              <a:t> r16,r17       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; compare values in r16 and r17 </a:t>
            </a:r>
          </a:p>
          <a:p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  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brge</a:t>
            </a:r>
            <a:r>
              <a:rPr lang="en-US" dirty="0" smtClean="0">
                <a:latin typeface="Consolas" pitchFamily="49" charset="0"/>
              </a:rPr>
              <a:t> r16_greater 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; if r16 is greater or equal, jump to label</a:t>
            </a:r>
          </a:p>
          <a:p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  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mov</a:t>
            </a:r>
            <a:r>
              <a:rPr lang="en-US" dirty="0" smtClean="0">
                <a:latin typeface="Consolas" pitchFamily="49" charset="0"/>
              </a:rPr>
              <a:t> r18,r17      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; copy value from r17 to r18</a:t>
            </a:r>
          </a:p>
          <a:p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  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rjmp</a:t>
            </a:r>
            <a:r>
              <a:rPr lang="en-US" dirty="0" smtClean="0">
                <a:latin typeface="Consolas" pitchFamily="49" charset="0"/>
              </a:rPr>
              <a:t> end         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; jump to end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r16_greater</a:t>
            </a:r>
            <a:r>
              <a:rPr lang="en-US" dirty="0" smtClean="0">
                <a:latin typeface="Consolas" pitchFamily="49" charset="0"/>
              </a:rPr>
              <a:t>:</a:t>
            </a:r>
          </a:p>
          <a:p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  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mov</a:t>
            </a:r>
            <a:r>
              <a:rPr lang="en-US" dirty="0" smtClean="0">
                <a:latin typeface="Consolas" pitchFamily="49" charset="0"/>
              </a:rPr>
              <a:t> r18,r16      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; copy value from r16 to r18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end</a:t>
            </a:r>
            <a:r>
              <a:rPr lang="en-US" dirty="0" smtClean="0">
                <a:latin typeface="Consolas" pitchFamily="49" charset="0"/>
              </a:rPr>
              <a:t>:</a:t>
            </a:r>
          </a:p>
          <a:p>
            <a:r>
              <a:rPr lang="en-US" dirty="0" smtClean="0">
                <a:latin typeface="Consolas" pitchFamily="49" charset="0"/>
              </a:rPr>
              <a:t>   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ret               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; return</a:t>
            </a:r>
            <a:endParaRPr lang="en-US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87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Assembly Assignment </a:t>
            </a:r>
            <a:r>
              <a:rPr lang="mr-IN" dirty="0" smtClean="0"/>
              <a:t>–</a:t>
            </a:r>
            <a:r>
              <a:rPr lang="en-US" dirty="0" smtClean="0"/>
              <a:t> Thursday 13 </a:t>
            </a:r>
          </a:p>
          <a:p>
            <a:endParaRPr lang="en-US" dirty="0" smtClean="0"/>
          </a:p>
          <a:p>
            <a:r>
              <a:rPr lang="en-US" dirty="0" smtClean="0"/>
              <a:t>Assembly Exam 1 exercise </a:t>
            </a:r>
            <a:r>
              <a:rPr lang="mr-IN" dirty="0" smtClean="0"/>
              <a:t>–</a:t>
            </a:r>
            <a:r>
              <a:rPr lang="en-US" dirty="0" smtClean="0"/>
              <a:t> Tuesday 18</a:t>
            </a:r>
          </a:p>
          <a:p>
            <a:endParaRPr lang="en-US" dirty="0" smtClean="0"/>
          </a:p>
          <a:p>
            <a:r>
              <a:rPr lang="en-US" dirty="0"/>
              <a:t>Midterm </a:t>
            </a:r>
            <a:r>
              <a:rPr lang="mr-IN" dirty="0" smtClean="0"/>
              <a:t>–</a:t>
            </a:r>
            <a:r>
              <a:rPr lang="en-US" dirty="0" smtClean="0"/>
              <a:t> Friday 21 </a:t>
            </a:r>
            <a:r>
              <a:rPr lang="en-US" dirty="0"/>
              <a:t>Oct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B36C-C41C-D940-B3FE-1835E081FF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8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Stevens Institute of Technology - CS 383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B36C-C41C-D940-B3FE-1835E081FFB0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805" y="1535502"/>
            <a:ext cx="270114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// C code example</a:t>
            </a:r>
          </a:p>
          <a:p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i = 1;</a:t>
            </a:r>
          </a:p>
          <a:p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sum = 0;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dirty="0" smtClean="0">
                <a:latin typeface="Consolas" pitchFamily="49" charset="0"/>
              </a:rPr>
              <a:t> (i &lt;= 10)</a:t>
            </a:r>
          </a:p>
          <a:p>
            <a:r>
              <a:rPr lang="en-US" dirty="0" smtClean="0">
                <a:latin typeface="Consolas" pitchFamily="49" charset="0"/>
              </a:rPr>
              <a:t>{</a:t>
            </a:r>
          </a:p>
          <a:p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   sum = sum + i;</a:t>
            </a:r>
          </a:p>
          <a:p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   i = i + 1;</a:t>
            </a:r>
          </a:p>
          <a:p>
            <a:r>
              <a:rPr lang="en-US" dirty="0">
                <a:latin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4688" y="1535501"/>
            <a:ext cx="5379678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; AVR Assembly example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i = r16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en-US" dirty="0" smtClean="0">
                <a:latin typeface="Consolas" pitchFamily="49" charset="0"/>
              </a:rPr>
              <a:t> sum = r17</a:t>
            </a:r>
          </a:p>
          <a:p>
            <a:endParaRPr lang="en-US" dirty="0" smtClean="0">
              <a:latin typeface="Consolas" pitchFamily="49" charset="0"/>
            </a:endParaRP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main</a:t>
            </a:r>
            <a:r>
              <a:rPr lang="en-US" dirty="0" smtClean="0">
                <a:latin typeface="Consolas" pitchFamily="49" charset="0"/>
              </a:rPr>
              <a:t>:</a:t>
            </a:r>
          </a:p>
          <a:p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  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ldi</a:t>
            </a:r>
            <a:r>
              <a:rPr lang="en-US" dirty="0" smtClean="0">
                <a:latin typeface="Consolas" pitchFamily="49" charset="0"/>
              </a:rPr>
              <a:t> i,1   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; i = 1</a:t>
            </a:r>
          </a:p>
          <a:p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  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ldi</a:t>
            </a:r>
            <a:r>
              <a:rPr lang="en-US" dirty="0" smtClean="0">
                <a:latin typeface="Consolas" pitchFamily="49" charset="0"/>
              </a:rPr>
              <a:t> sum,0 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; sum = 0</a:t>
            </a:r>
          </a:p>
          <a:p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  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rjmp</a:t>
            </a:r>
            <a:r>
              <a:rPr lang="en-US" dirty="0" smtClean="0">
                <a:latin typeface="Consolas" pitchFamily="49" charset="0"/>
              </a:rPr>
              <a:t> loop 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; jump to loop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loop</a:t>
            </a:r>
            <a:r>
              <a:rPr lang="en-US" dirty="0" smtClean="0">
                <a:latin typeface="Consolas" pitchFamily="49" charset="0"/>
              </a:rPr>
              <a:t>: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   add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</a:rPr>
              <a:t>sum,i</a:t>
            </a:r>
            <a:r>
              <a:rPr lang="en-US" dirty="0">
                <a:latin typeface="Consolas" pitchFamily="49" charset="0"/>
              </a:rPr>
              <a:t> 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; sum = sum + i</a:t>
            </a:r>
          </a:p>
          <a:p>
            <a:r>
              <a:rPr lang="en-US" dirty="0" smtClean="0">
                <a:latin typeface="Consolas" pitchFamily="49" charset="0"/>
              </a:rPr>
              <a:t>   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cpi</a:t>
            </a:r>
            <a:r>
              <a:rPr lang="en-US" dirty="0" smtClean="0">
                <a:latin typeface="Consolas" pitchFamily="49" charset="0"/>
              </a:rPr>
              <a:t> i,10  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; compare i and 10</a:t>
            </a:r>
          </a:p>
          <a:p>
            <a:r>
              <a:rPr lang="en-US" dirty="0" smtClean="0">
                <a:latin typeface="Consolas" pitchFamily="49" charset="0"/>
              </a:rPr>
              <a:t>   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breq</a:t>
            </a:r>
            <a:r>
              <a:rPr lang="en-US" dirty="0" smtClean="0">
                <a:latin typeface="Consolas" pitchFamily="49" charset="0"/>
              </a:rPr>
              <a:t> end  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; if i == 10, jump to end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inc</a:t>
            </a:r>
            <a:r>
              <a:rPr lang="en-US" dirty="0" smtClean="0">
                <a:latin typeface="Consolas" pitchFamily="49" charset="0"/>
              </a:rPr>
              <a:t> i     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; increment i</a:t>
            </a:r>
          </a:p>
          <a:p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  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rjmp</a:t>
            </a:r>
            <a:r>
              <a:rPr lang="en-US" dirty="0" smtClean="0">
                <a:latin typeface="Consolas" pitchFamily="49" charset="0"/>
              </a:rPr>
              <a:t> loop 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; jump to top of loop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end</a:t>
            </a:r>
            <a:r>
              <a:rPr lang="en-US" dirty="0" smtClean="0">
                <a:latin typeface="Consolas" pitchFamily="49" charset="0"/>
              </a:rPr>
              <a:t>:</a:t>
            </a:r>
          </a:p>
          <a:p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 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ret</a:t>
            </a:r>
            <a:r>
              <a:rPr lang="en-US" dirty="0" smtClean="0">
                <a:latin typeface="Consolas" pitchFamily="49" charset="0"/>
              </a:rPr>
              <a:t>       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; return</a:t>
            </a:r>
          </a:p>
          <a:p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   </a:t>
            </a:r>
            <a:endParaRPr lang="en-US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28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Write an assembly language program to find the largest number </a:t>
            </a:r>
            <a:r>
              <a:rPr lang="en-US" dirty="0" smtClean="0"/>
              <a:t>in 5 </a:t>
            </a:r>
            <a:r>
              <a:rPr lang="en-US" dirty="0"/>
              <a:t>binary numbers read from Data Space. Get the numbers from the Data Space starts from 0x0100. </a:t>
            </a:r>
            <a:r>
              <a:rPr lang="en-US" dirty="0" smtClean="0"/>
              <a:t>(</a:t>
            </a:r>
            <a:r>
              <a:rPr lang="en-US" dirty="0"/>
              <a:t>use register z to get number)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Stevens Institute of Technology - CS 105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B36C-C41C-D940-B3FE-1835E081FFB0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96539" y="3699272"/>
            <a:ext cx="619855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kern="0" dirty="0">
                <a:latin typeface="Times New Roman" charset="0"/>
                <a:ea typeface="Times New Roman" charset="0"/>
                <a:cs typeface="Times New Roman" charset="0"/>
              </a:rPr>
              <a:t>	</a:t>
            </a:r>
            <a:r>
              <a:rPr lang="en-US" sz="2400" kern="0" dirty="0" err="1">
                <a:latin typeface="Times New Roman" charset="0"/>
                <a:ea typeface="Times New Roman" charset="0"/>
                <a:cs typeface="Times New Roman" charset="0"/>
              </a:rPr>
              <a:t>ld</a:t>
            </a:r>
            <a:r>
              <a:rPr lang="en-US" sz="2400" kern="0" dirty="0">
                <a:latin typeface="Times New Roman" charset="0"/>
                <a:ea typeface="Times New Roman" charset="0"/>
                <a:cs typeface="Times New Roman" charset="0"/>
              </a:rPr>
              <a:t> r16, z</a:t>
            </a:r>
            <a:r>
              <a:rPr lang="en-US" sz="2400" kern="0" dirty="0" smtClean="0">
                <a:latin typeface="Times New Roman" charset="0"/>
                <a:ea typeface="Times New Roman" charset="0"/>
                <a:cs typeface="Times New Roman" charset="0"/>
              </a:rPr>
              <a:t>+ </a:t>
            </a:r>
            <a:r>
              <a:rPr lang="en-US" sz="24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; </a:t>
            </a:r>
            <a:r>
              <a:rPr lang="en-US" sz="240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load </a:t>
            </a:r>
            <a:r>
              <a:rPr lang="en-US" sz="240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Z </a:t>
            </a:r>
            <a:r>
              <a:rPr lang="en-US" sz="24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into r16, then </a:t>
            </a:r>
            <a:r>
              <a:rPr lang="en-US" sz="240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increment </a:t>
            </a:r>
            <a:r>
              <a:rPr lang="en-US" sz="240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Z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sz="4000" kern="1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0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BB2707D-65E1-F040-BFB0-B7A50D301602}" vid="{80E08602-89D9-7A4E-8E73-5D43FDF5208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1704</TotalTime>
  <Words>424</Words>
  <Application>Microsoft Macintosh PowerPoint</Application>
  <PresentationFormat>On-screen Show (4:3)</PresentationFormat>
  <Paragraphs>109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Calibri</vt:lpstr>
      <vt:lpstr>Calibri Light</vt:lpstr>
      <vt:lpstr>Cambria</vt:lpstr>
      <vt:lpstr>Consolas</vt:lpstr>
      <vt:lpstr>Mangal</vt:lpstr>
      <vt:lpstr>Times New Roman</vt:lpstr>
      <vt:lpstr>宋体</vt:lpstr>
      <vt:lpstr>Arial</vt:lpstr>
      <vt:lpstr>Theme1</vt:lpstr>
      <vt:lpstr>CS 383</vt:lpstr>
      <vt:lpstr>Using register Z</vt:lpstr>
      <vt:lpstr>Branching</vt:lpstr>
      <vt:lpstr>Relevant Instructions</vt:lpstr>
      <vt:lpstr>Exercise 1</vt:lpstr>
      <vt:lpstr>Exercise 1 (Solution)</vt:lpstr>
      <vt:lpstr>Schedule </vt:lpstr>
      <vt:lpstr>Loops</vt:lpstr>
      <vt:lpstr>Exercise 2</vt:lpstr>
      <vt:lpstr>Exercise 2 (Solution)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105</dc:title>
  <dc:creator>Matthew Burlick</dc:creator>
  <cp:lastModifiedBy>Dimitrios Damopoulos</cp:lastModifiedBy>
  <cp:revision>145</cp:revision>
  <cp:lastPrinted>2014-01-15T01:35:07Z</cp:lastPrinted>
  <dcterms:created xsi:type="dcterms:W3CDTF">2013-08-22T14:21:58Z</dcterms:created>
  <dcterms:modified xsi:type="dcterms:W3CDTF">2016-10-04T17:23:43Z</dcterms:modified>
</cp:coreProperties>
</file>