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1"/>
  </p:sldMasterIdLst>
  <p:notesMasterIdLst>
    <p:notesMasterId r:id="rId20"/>
  </p:notesMasterIdLst>
  <p:sldIdLst>
    <p:sldId id="256" r:id="rId2"/>
    <p:sldId id="257" r:id="rId3"/>
    <p:sldId id="261" r:id="rId4"/>
    <p:sldId id="270" r:id="rId5"/>
    <p:sldId id="260" r:id="rId6"/>
    <p:sldId id="271" r:id="rId7"/>
    <p:sldId id="272" r:id="rId8"/>
    <p:sldId id="273" r:id="rId9"/>
    <p:sldId id="262" r:id="rId10"/>
    <p:sldId id="258" r:id="rId11"/>
    <p:sldId id="274" r:id="rId12"/>
    <p:sldId id="263" r:id="rId13"/>
    <p:sldId id="265" r:id="rId14"/>
    <p:sldId id="267" r:id="rId15"/>
    <p:sldId id="266" r:id="rId16"/>
    <p:sldId id="268" r:id="rId17"/>
    <p:sldId id="259" r:id="rId18"/>
    <p:sldId id="269" r:id="rId1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587"/>
    <p:restoredTop sz="93710"/>
  </p:normalViewPr>
  <p:slideViewPr>
    <p:cSldViewPr snapToGrid="0" snapToObjects="1">
      <p:cViewPr varScale="1">
        <p:scale>
          <a:sx n="64" d="100"/>
          <a:sy n="64" d="100"/>
        </p:scale>
        <p:origin x="176" y="9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84297B-F457-4A7E-B62D-C7549F1A0E0A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7EF2B2-D7B7-47A3-8654-D4E43C2D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067-237B-4AE8-822B-93DBC2564FB0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28-71AF-4071-849F-720FEF1C7BA8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0671-C9FD-4A14-98E1-B2E401ABBDC2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B8A3-E2B5-4602-A694-EDCFD58D96BD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6D-C133-4A9F-815B-F9FB9C0C9710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125-770D-44B2-86E5-23E316FF9FCF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8E3E-E837-4020-BB3B-E6CD0CFFFE42}" type="datetime1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E29-AC3D-4DD6-A5C6-C7996D9ED7B2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3D71-C2C0-4B3A-AE02-7C7DCAEC78A8}" type="datetime1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37C-A70A-41CC-B5B4-A92A168C9AF6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E8D-6176-4D0B-8B9B-DEE7166EB3B5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8A3D-78E3-42CD-9B01-BF5239FD7B20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Organization and Programming</a:t>
            </a:r>
          </a:p>
          <a:p>
            <a:r>
              <a:rPr lang="en-US" dirty="0" smtClean="0"/>
              <a:t>Stack, Time Delay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Damopoulos</a:t>
            </a:r>
            <a:endParaRPr lang="en-US" dirty="0" smtClean="0"/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for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25349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.include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"m328Pdef.inc"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main:</a:t>
            </a:r>
          </a:p>
          <a:p>
            <a:r>
              <a:rPr lang="en-US" dirty="0">
                <a:solidFill>
                  <a:srgbClr val="008000"/>
                </a:solidFill>
                <a:latin typeface="Consolas" charset="0"/>
              </a:rPr>
              <a:t>//set up stack pointer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r16,low(RAMEND)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o</a:t>
            </a:r>
            <a:r>
              <a:rPr lang="en-US" dirty="0" smtClean="0">
                <a:solidFill>
                  <a:srgbClr val="0000FF"/>
                </a:solidFill>
                <a:latin typeface="Consolas" charset="0"/>
              </a:rPr>
              <a:t>ut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spl,r16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r16,high(RAMEND)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o</a:t>
            </a:r>
            <a:r>
              <a:rPr lang="en-US" dirty="0" smtClean="0">
                <a:solidFill>
                  <a:srgbClr val="0000FF"/>
                </a:solidFill>
                <a:latin typeface="Consolas" charset="0"/>
              </a:rPr>
              <a:t>ut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sph,r16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r16, 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33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r17, 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25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add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r16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, r17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r18, 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0A</a:t>
            </a: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push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r16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push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r17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pop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r17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push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	r18</a:t>
            </a: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nd:	</a:t>
            </a:r>
            <a:r>
              <a:rPr lang="en-US" dirty="0" err="1" smtClean="0">
                <a:solidFill>
                  <a:srgbClr val="0000FF"/>
                </a:solidFill>
                <a:latin typeface="Consolas" charset="0"/>
              </a:rPr>
              <a:t>nop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0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</a:t>
            </a:r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stack, reverse the order of 4 number stored in the Ram memory space and display the numbers in Port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delay is affected by two factors:</a:t>
            </a:r>
          </a:p>
          <a:p>
            <a:pPr lvl="1"/>
            <a:r>
              <a:rPr lang="en-US" dirty="0" smtClean="0"/>
              <a:t>The number of cycle the instructions take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frequency (</a:t>
            </a:r>
            <a:r>
              <a:rPr lang="en-US" dirty="0" smtClean="0"/>
              <a:t>speed) of the micro processor(crystal in microprocessor) to execute one instruction cycle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 example: For 8 instruction cycles calculate the time delay for the following crystal frequencies</a:t>
            </a:r>
          </a:p>
          <a:p>
            <a:pPr lvl="1"/>
            <a:r>
              <a:rPr lang="en-US" dirty="0" smtClean="0"/>
              <a:t>A) 8 MHz</a:t>
            </a:r>
          </a:p>
          <a:p>
            <a:pPr lvl="1"/>
            <a:r>
              <a:rPr lang="en-US" dirty="0" smtClean="0"/>
              <a:t>B) 16 MHz</a:t>
            </a:r>
          </a:p>
          <a:p>
            <a:pPr lvl="1"/>
            <a:r>
              <a:rPr lang="en-US" dirty="0" smtClean="0"/>
              <a:t>C) 10 MHs</a:t>
            </a:r>
          </a:p>
          <a:p>
            <a:pPr lvl="1"/>
            <a:r>
              <a:rPr lang="en-US" dirty="0" smtClean="0"/>
              <a:t>D) 1 MHz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8 MHz = 1/8 </a:t>
            </a:r>
            <a:r>
              <a:rPr lang="el-GR" dirty="0" smtClean="0"/>
              <a:t>μ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8*1/8= 1</a:t>
            </a:r>
            <a:r>
              <a:rPr lang="el-GR" dirty="0"/>
              <a:t> μ</a:t>
            </a:r>
            <a:r>
              <a:rPr lang="en-US" dirty="0" smtClean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A) </a:t>
            </a:r>
            <a:r>
              <a:rPr lang="en-US" dirty="0" smtClean="0"/>
              <a:t>16 </a:t>
            </a:r>
            <a:r>
              <a:rPr lang="en-US" dirty="0"/>
              <a:t>MHz = </a:t>
            </a:r>
            <a:r>
              <a:rPr lang="en-US" dirty="0" smtClean="0"/>
              <a:t>1/16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lvl="1"/>
            <a:r>
              <a:rPr lang="en-US" dirty="0" smtClean="0"/>
              <a:t>8*1/16= 0.5</a:t>
            </a:r>
            <a:r>
              <a:rPr lang="el-GR" dirty="0" smtClean="0"/>
              <a:t> </a:t>
            </a:r>
            <a:r>
              <a:rPr lang="el-GR" dirty="0"/>
              <a:t>μ</a:t>
            </a:r>
            <a:r>
              <a:rPr lang="en-US" dirty="0" smtClean="0"/>
              <a:t>s</a:t>
            </a:r>
          </a:p>
          <a:p>
            <a:pPr lvl="1"/>
            <a:endParaRPr lang="en-US" dirty="0" smtClean="0"/>
          </a:p>
          <a:p>
            <a:r>
              <a:rPr lang="en-US" dirty="0"/>
              <a:t>A) </a:t>
            </a:r>
            <a:r>
              <a:rPr lang="en-US" dirty="0" smtClean="0"/>
              <a:t>10 </a:t>
            </a:r>
            <a:r>
              <a:rPr lang="en-US" dirty="0"/>
              <a:t>MHz = </a:t>
            </a:r>
            <a:r>
              <a:rPr lang="en-US" dirty="0" smtClean="0"/>
              <a:t>1/10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lvl="1"/>
            <a:r>
              <a:rPr lang="en-US" dirty="0" smtClean="0"/>
              <a:t>8*1/10= 0.8</a:t>
            </a:r>
            <a:r>
              <a:rPr lang="el-GR" dirty="0" smtClean="0"/>
              <a:t> </a:t>
            </a:r>
            <a:r>
              <a:rPr lang="el-GR" dirty="0"/>
              <a:t>μ</a:t>
            </a:r>
            <a:r>
              <a:rPr lang="en-US" dirty="0" smtClean="0"/>
              <a:t>s</a:t>
            </a:r>
          </a:p>
          <a:p>
            <a:pPr lvl="1"/>
            <a:endParaRPr lang="en-US" dirty="0" smtClean="0"/>
          </a:p>
          <a:p>
            <a:r>
              <a:rPr lang="en-US" dirty="0"/>
              <a:t>A) </a:t>
            </a:r>
            <a:r>
              <a:rPr lang="en-US" dirty="0" smtClean="0"/>
              <a:t>1 </a:t>
            </a:r>
            <a:r>
              <a:rPr lang="en-US" dirty="0"/>
              <a:t>MHz </a:t>
            </a:r>
            <a:r>
              <a:rPr lang="en-US" dirty="0" smtClean="0"/>
              <a:t>= 1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lvl="1"/>
            <a:r>
              <a:rPr lang="en-US" dirty="0" smtClean="0"/>
              <a:t>8*1= 8</a:t>
            </a:r>
            <a:r>
              <a:rPr lang="el-GR" dirty="0" smtClean="0"/>
              <a:t> 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494"/>
              </p:ext>
            </p:extLst>
          </p:nvPr>
        </p:nvGraphicFramePr>
        <p:xfrm>
          <a:off x="252413" y="1220788"/>
          <a:ext cx="8551863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621"/>
                <a:gridCol w="2850621"/>
                <a:gridCol w="28506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to execute(1 MHz)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3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x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= 4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if taken or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 if not taken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time delay with a 5 MHz crystal frequency</a:t>
            </a:r>
          </a:p>
          <a:p>
            <a:pPr marL="3657600" lvl="8" indent="0">
              <a:buNone/>
            </a:pPr>
            <a:r>
              <a:rPr lang="en-US" dirty="0" smtClean="0"/>
              <a:t>	   Instruction Cycles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.Def Count R20		0</a:t>
            </a:r>
          </a:p>
          <a:p>
            <a:pPr marL="0" indent="0">
              <a:buNone/>
            </a:pPr>
            <a:r>
              <a:rPr lang="en-US" dirty="0" smtClean="0"/>
              <a:t>Delay:		LDI	Count, </a:t>
            </a:r>
            <a:r>
              <a:rPr lang="en-US" dirty="0"/>
              <a:t>0</a:t>
            </a:r>
            <a:r>
              <a:rPr lang="en-US" dirty="0" smtClean="0"/>
              <a:t>xFF		1</a:t>
            </a:r>
          </a:p>
          <a:p>
            <a:pPr marL="0" indent="0">
              <a:buNone/>
            </a:pPr>
            <a:r>
              <a:rPr lang="en-US" dirty="0" smtClean="0"/>
              <a:t>Again:		NOP		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		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DEC	Count	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BRNE	Again			2/1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				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estimate</a:t>
            </a:r>
          </a:p>
          <a:p>
            <a:pPr marL="0" indent="0">
              <a:buNone/>
            </a:pPr>
            <a:r>
              <a:rPr lang="en-US" dirty="0" smtClean="0"/>
              <a:t>[1+((1+1+1+2) x 255)+4] x 0.2 </a:t>
            </a:r>
            <a:r>
              <a:rPr lang="el-GR" dirty="0"/>
              <a:t>μ</a:t>
            </a:r>
            <a:r>
              <a:rPr lang="en-US" dirty="0" smtClean="0"/>
              <a:t>s = 256.0 </a:t>
            </a:r>
            <a:r>
              <a:rPr lang="el-GR" dirty="0"/>
              <a:t>μ</a:t>
            </a:r>
            <a:r>
              <a:rPr lang="en-US" dirty="0" smtClean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real time</a:t>
            </a:r>
          </a:p>
          <a:p>
            <a:pPr marL="0" indent="0">
              <a:buNone/>
            </a:pPr>
            <a:r>
              <a:rPr lang="en-US" dirty="0" smtClean="0"/>
              <a:t>[1+((1+1+1+2) x 255 -1)+4] x 0.2 </a:t>
            </a:r>
            <a:r>
              <a:rPr lang="el-GR" dirty="0"/>
              <a:t>μ</a:t>
            </a:r>
            <a:r>
              <a:rPr lang="en-US" dirty="0" smtClean="0"/>
              <a:t>s = 255.8 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 – Nested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549" y="1357745"/>
            <a:ext cx="8697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time delay for a 1MHz crystal frequency</a:t>
            </a:r>
          </a:p>
          <a:p>
            <a:r>
              <a:rPr lang="en-US" dirty="0" smtClean="0"/>
              <a:t>						Instruction Cycles</a:t>
            </a:r>
            <a:endParaRPr lang="en-US" dirty="0"/>
          </a:p>
          <a:p>
            <a:r>
              <a:rPr lang="en-US" dirty="0" smtClean="0"/>
              <a:t>Delay:	LDI		R16,10		1</a:t>
            </a:r>
          </a:p>
          <a:p>
            <a:r>
              <a:rPr lang="en-US" dirty="0" smtClean="0"/>
              <a:t>Again:	LDI		R17, 15		1</a:t>
            </a:r>
          </a:p>
          <a:p>
            <a:r>
              <a:rPr lang="en-US" dirty="0" smtClean="0"/>
              <a:t>Here:	NOP					1</a:t>
            </a:r>
          </a:p>
          <a:p>
            <a:r>
              <a:rPr lang="en-US" dirty="0"/>
              <a:t>	</a:t>
            </a:r>
            <a:r>
              <a:rPr lang="en-US" dirty="0" smtClean="0"/>
              <a:t>	NOP					1</a:t>
            </a:r>
          </a:p>
          <a:p>
            <a:r>
              <a:rPr lang="en-US" dirty="0"/>
              <a:t>	</a:t>
            </a:r>
            <a:r>
              <a:rPr lang="en-US" dirty="0" smtClean="0"/>
              <a:t>	NOP					1</a:t>
            </a:r>
          </a:p>
          <a:p>
            <a:r>
              <a:rPr lang="en-US" dirty="0"/>
              <a:t>	</a:t>
            </a:r>
            <a:r>
              <a:rPr lang="en-US" dirty="0" smtClean="0"/>
              <a:t>	DEC		R17			1</a:t>
            </a:r>
          </a:p>
          <a:p>
            <a:r>
              <a:rPr lang="en-US" dirty="0"/>
              <a:t>	</a:t>
            </a:r>
            <a:r>
              <a:rPr lang="en-US" dirty="0" smtClean="0"/>
              <a:t>	BRNE	Here			2/1</a:t>
            </a:r>
          </a:p>
          <a:p>
            <a:r>
              <a:rPr lang="en-US" dirty="0"/>
              <a:t>	</a:t>
            </a:r>
            <a:r>
              <a:rPr lang="en-US" dirty="0" smtClean="0"/>
              <a:t>	DEC		R16			1</a:t>
            </a:r>
          </a:p>
          <a:p>
            <a:r>
              <a:rPr lang="en-US" dirty="0"/>
              <a:t>	</a:t>
            </a:r>
            <a:r>
              <a:rPr lang="en-US" dirty="0" smtClean="0"/>
              <a:t>	BRNE	Again		2/1</a:t>
            </a:r>
          </a:p>
          <a:p>
            <a:r>
              <a:rPr lang="en-US" dirty="0"/>
              <a:t>	</a:t>
            </a:r>
            <a:r>
              <a:rPr lang="en-US" dirty="0" smtClean="0"/>
              <a:t>	RET					4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4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Estimation:</a:t>
            </a:r>
          </a:p>
          <a:p>
            <a:pPr lvl="1"/>
            <a:r>
              <a:rPr lang="en-US" dirty="0" smtClean="0"/>
              <a:t>[1+(1+(1+1+1+1+2) x 15 +1 +2) x 20 +4] x 1 </a:t>
            </a:r>
            <a:r>
              <a:rPr lang="el-GR" dirty="0"/>
              <a:t>μ</a:t>
            </a:r>
            <a:r>
              <a:rPr lang="en-US" dirty="0"/>
              <a:t>s </a:t>
            </a:r>
            <a:r>
              <a:rPr lang="en-US" dirty="0" smtClean="0"/>
              <a:t>= 1885 </a:t>
            </a:r>
            <a:r>
              <a:rPr lang="el-GR" dirty="0"/>
              <a:t>μ</a:t>
            </a:r>
            <a:r>
              <a:rPr lang="en-US" dirty="0" smtClean="0"/>
              <a:t>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Real:</a:t>
            </a:r>
          </a:p>
          <a:p>
            <a:pPr lvl="1"/>
            <a:r>
              <a:rPr lang="en-US" dirty="0"/>
              <a:t>[1+(1+(1+1+1+1+2) x 15 </a:t>
            </a:r>
            <a:r>
              <a:rPr lang="en-US" dirty="0" smtClean="0"/>
              <a:t>-1 +1 </a:t>
            </a:r>
            <a:r>
              <a:rPr lang="en-US" dirty="0"/>
              <a:t>+2) x </a:t>
            </a:r>
            <a:r>
              <a:rPr lang="en-US" dirty="0" smtClean="0"/>
              <a:t>20 -1 </a:t>
            </a:r>
            <a:r>
              <a:rPr lang="en-US" dirty="0"/>
              <a:t>+4] x 1 </a:t>
            </a:r>
            <a:r>
              <a:rPr lang="el-GR" dirty="0"/>
              <a:t>μ</a:t>
            </a:r>
            <a:r>
              <a:rPr lang="en-US" dirty="0"/>
              <a:t>s = </a:t>
            </a:r>
            <a:r>
              <a:rPr lang="en-US" dirty="0" smtClean="0"/>
              <a:t>1864 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LIFO </a:t>
            </a:r>
            <a:r>
              <a:rPr lang="en-US" dirty="0"/>
              <a:t>method for organizing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Items </a:t>
            </a:r>
            <a:r>
              <a:rPr lang="en-US" dirty="0"/>
              <a:t>removed in the reverse order from that in which </a:t>
            </a:r>
            <a:r>
              <a:rPr lang="en-US" dirty="0" smtClean="0"/>
              <a:t>they are added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4"/>
                </a:solidFill>
              </a:rPr>
              <a:t>Push</a:t>
            </a:r>
            <a:r>
              <a:rPr lang="en-US" dirty="0" smtClean="0"/>
              <a:t>				</a:t>
            </a:r>
            <a:r>
              <a:rPr lang="en-US" sz="2400" dirty="0" smtClean="0">
                <a:solidFill>
                  <a:schemeClr val="accent4"/>
                </a:solidFill>
              </a:rPr>
              <a:t>Pop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C:\Documents and Settings\All Users\Documents\Home\Bentley\cs220\IrvTextbookV3\Images\Ch07\c07f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57" y="3185429"/>
            <a:ext cx="63246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9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of RAM used by the CPU to store information temporarily</a:t>
            </a:r>
          </a:p>
          <a:p>
            <a:r>
              <a:rPr lang="en-US" dirty="0" smtClean="0"/>
              <a:t>Information could be data(ex Integer) or an address(ex. reference to memory)</a:t>
            </a:r>
          </a:p>
          <a:p>
            <a:r>
              <a:rPr lang="en-US" dirty="0" smtClean="0"/>
              <a:t>Purpose: need this storage because limited amount of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stack pointer low stack pointer hi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9" y="3961967"/>
            <a:ext cx="31337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0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Bottom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usually grows from higher addresses to lower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The </a:t>
            </a:r>
            <a:r>
              <a:rPr lang="en-US" b="1" dirty="0"/>
              <a:t>stack bottom </a:t>
            </a:r>
            <a:r>
              <a:rPr lang="en-US" dirty="0"/>
              <a:t>is the location with the highest address in the stack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 AVR, </a:t>
            </a:r>
            <a:r>
              <a:rPr lang="en-US" dirty="0" smtClean="0"/>
              <a:t>0x0200 is the </a:t>
            </a:r>
            <a:r>
              <a:rPr lang="en-US" b="1" dirty="0" smtClean="0"/>
              <a:t>lowest address </a:t>
            </a:r>
            <a:r>
              <a:rPr lang="en-US" dirty="0" smtClean="0"/>
              <a:t>for </a:t>
            </a:r>
            <a:r>
              <a:rPr lang="en-US" dirty="0"/>
              <a:t>stack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i.e. in AVR, stack bottom &gt;=0x0200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87" y="3810000"/>
            <a:ext cx="3205802" cy="25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Access Stack?</a:t>
            </a:r>
          </a:p>
          <a:p>
            <a:pPr marL="0" indent="0">
              <a:buNone/>
            </a:pPr>
            <a:r>
              <a:rPr lang="en-US" dirty="0" smtClean="0"/>
              <a:t>SP – a register dedicated to be the stack pointer(decides where the stack starts from in memory)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Actually represented by two bytes in AVR</a:t>
            </a:r>
          </a:p>
          <a:p>
            <a:pPr marL="0" indent="0">
              <a:buNone/>
            </a:pPr>
            <a:r>
              <a:rPr lang="en-US" dirty="0" smtClean="0"/>
              <a:t>SPL- the low byte of the SP</a:t>
            </a:r>
          </a:p>
          <a:p>
            <a:pPr marL="0" indent="0">
              <a:buNone/>
            </a:pPr>
            <a:r>
              <a:rPr lang="en-US" dirty="0" smtClean="0"/>
              <a:t>SPH-the high byte of the 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://www.avr-tutorials.com/sites/default/files/SP%20Re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66" y="5051137"/>
            <a:ext cx="46386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4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stack operations: </a:t>
            </a:r>
            <a:endParaRPr lang="en-US" dirty="0" smtClean="0"/>
          </a:p>
          <a:p>
            <a:pPr lvl="1"/>
            <a:r>
              <a:rPr lang="en-US" dirty="0" smtClean="0"/>
              <a:t>Push </a:t>
            </a:r>
          </a:p>
          <a:p>
            <a:pPr lvl="1"/>
            <a:r>
              <a:rPr lang="en-US" dirty="0" smtClean="0"/>
              <a:t>Pop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" y="3228811"/>
            <a:ext cx="9144000" cy="31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31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instruction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447800"/>
            <a:ext cx="9105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RAMEND- </a:t>
            </a:r>
            <a:r>
              <a:rPr lang="en-US" dirty="0" smtClean="0"/>
              <a:t>the last value of </a:t>
            </a:r>
            <a:r>
              <a:rPr lang="en-US" dirty="0" smtClean="0"/>
              <a:t>RAM which </a:t>
            </a:r>
            <a:r>
              <a:rPr lang="en-US" dirty="0" smtClean="0"/>
              <a:t>differs per </a:t>
            </a:r>
            <a:r>
              <a:rPr lang="en-US" dirty="0" smtClean="0"/>
              <a:t>machine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RAMEND</a:t>
            </a:r>
            <a:r>
              <a:rPr lang="en-US" dirty="0"/>
              <a:t> is a label that represents the address of the last memory location in SRAM. </a:t>
            </a:r>
          </a:p>
          <a:p>
            <a:pPr lvl="1"/>
            <a:r>
              <a:rPr lang="en-US" dirty="0"/>
              <a:t>RAMEND is a 16-bit word</a:t>
            </a:r>
          </a:p>
          <a:p>
            <a:pPr lvl="1"/>
            <a:r>
              <a:rPr lang="en-US" dirty="0"/>
              <a:t>The functions low() and high() are use by the assembler to return the low byte and high byte respectively of a 16-bit 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31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9123</TotalTime>
  <Words>647</Words>
  <Application>Microsoft Macintosh PowerPoint</Application>
  <PresentationFormat>On-screen Show (4:3)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Arial</vt:lpstr>
      <vt:lpstr>Theme1</vt:lpstr>
      <vt:lpstr>CS 383</vt:lpstr>
      <vt:lpstr>Stack</vt:lpstr>
      <vt:lpstr>Stack</vt:lpstr>
      <vt:lpstr>Stack Bottom</vt:lpstr>
      <vt:lpstr>Assembly Instructions</vt:lpstr>
      <vt:lpstr>Stack Operations</vt:lpstr>
      <vt:lpstr>PUSH instruction</vt:lpstr>
      <vt:lpstr>POP instruction</vt:lpstr>
      <vt:lpstr>RAMEND</vt:lpstr>
      <vt:lpstr>Code example for Stack</vt:lpstr>
      <vt:lpstr>Attendance quiz</vt:lpstr>
      <vt:lpstr>Time Delay</vt:lpstr>
      <vt:lpstr>Time Delay</vt:lpstr>
      <vt:lpstr>Time Delay</vt:lpstr>
      <vt:lpstr>Time Delay</vt:lpstr>
      <vt:lpstr>Time Delay</vt:lpstr>
      <vt:lpstr>Time Delay – Nested Loops</vt:lpstr>
      <vt:lpstr>Time Delay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105</dc:title>
  <dc:creator>Matthew Burlick</dc:creator>
  <cp:lastModifiedBy>Dimitrios Damopoulos</cp:lastModifiedBy>
  <cp:revision>125</cp:revision>
  <cp:lastPrinted>2014-01-15T01:35:07Z</cp:lastPrinted>
  <dcterms:created xsi:type="dcterms:W3CDTF">2013-08-22T14:21:58Z</dcterms:created>
  <dcterms:modified xsi:type="dcterms:W3CDTF">2016-10-04T16:34:31Z</dcterms:modified>
</cp:coreProperties>
</file>