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35" r:id="rId3"/>
    <p:sldId id="334" r:id="rId4"/>
    <p:sldId id="328" r:id="rId5"/>
    <p:sldId id="336" r:id="rId6"/>
    <p:sldId id="338" r:id="rId7"/>
    <p:sldId id="339" r:id="rId8"/>
    <p:sldId id="337" r:id="rId9"/>
    <p:sldId id="340" r:id="rId10"/>
    <p:sldId id="330" r:id="rId11"/>
    <p:sldId id="331" r:id="rId12"/>
    <p:sldId id="332" r:id="rId13"/>
    <p:sldId id="333" r:id="rId14"/>
    <p:sldId id="329" r:id="rId15"/>
    <p:sldId id="311" r:id="rId16"/>
    <p:sldId id="312" r:id="rId17"/>
    <p:sldId id="313" r:id="rId18"/>
    <p:sldId id="327" r:id="rId19"/>
    <p:sldId id="314" r:id="rId20"/>
    <p:sldId id="325" r:id="rId21"/>
    <p:sldId id="315" r:id="rId22"/>
    <p:sldId id="316" r:id="rId23"/>
    <p:sldId id="31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3624"/>
  </p:normalViewPr>
  <p:slideViewPr>
    <p:cSldViewPr>
      <p:cViewPr varScale="1">
        <p:scale>
          <a:sx n="95" d="100"/>
          <a:sy n="95" d="100"/>
        </p:scale>
        <p:origin x="4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9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04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2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62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04800" y="4572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600" y="3657600"/>
            <a:ext cx="6866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800" b="1" spc="-5" dirty="0" smtClean="0">
                <a:solidFill>
                  <a:srgbClr val="330066"/>
                </a:solidFill>
                <a:latin typeface="Arial"/>
                <a:cs typeface="Arial"/>
              </a:rPr>
              <a:t>Quiz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2302" y="6291783"/>
            <a:ext cx="9588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2" y="1221580"/>
            <a:ext cx="2444291" cy="4955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.</a:t>
            </a:r>
            <a:r>
              <a:rPr lang="pl-PL" dirty="0" err="1"/>
              <a:t>include</a:t>
            </a:r>
            <a:r>
              <a:rPr lang="pl-PL" dirty="0"/>
              <a:t> "m328Pdef.inc"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Init</a:t>
            </a:r>
            <a:r>
              <a:rPr lang="pl-PL" dirty="0"/>
              <a:t>:    </a:t>
            </a:r>
          </a:p>
          <a:p>
            <a:pPr marL="0" indent="0">
              <a:buNone/>
            </a:pPr>
            <a:r>
              <a:rPr lang="pl-PL" dirty="0"/>
              <a:t>  ser    r16         </a:t>
            </a:r>
          </a:p>
          <a:p>
            <a:pPr marL="0" indent="0">
              <a:buNone/>
            </a:pPr>
            <a:r>
              <a:rPr lang="pl-PL" dirty="0"/>
              <a:t>  out    DDRB, r16  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  r16, 0b11111110 </a:t>
            </a:r>
          </a:p>
          <a:p>
            <a:pPr marL="0" indent="0">
              <a:buNone/>
            </a:pPr>
            <a:r>
              <a:rPr lang="pl-PL" dirty="0"/>
              <a:t>  out    DDRD, r16 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clr</a:t>
            </a:r>
            <a:r>
              <a:rPr lang="pl-PL" dirty="0"/>
              <a:t>    r16        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r16, 0b00000001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PortD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 err="1"/>
              <a:t>Main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  in    r16, </a:t>
            </a:r>
            <a:r>
              <a:rPr lang="pl-PL" dirty="0" err="1"/>
              <a:t>PinD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rjmp</a:t>
            </a:r>
            <a:r>
              <a:rPr lang="pl-PL" dirty="0"/>
              <a:t>    </a:t>
            </a:r>
            <a:r>
              <a:rPr lang="pl-PL" dirty="0" err="1"/>
              <a:t>Main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7941" y="1479177"/>
            <a:ext cx="4437529" cy="22652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146" indent="-252146">
              <a:buFont typeface="Arial" charset="0"/>
              <a:buChar char="•"/>
            </a:pPr>
            <a:r>
              <a:rPr lang="en-US" sz="1765" dirty="0"/>
              <a:t>We use the last bit of D as input </a:t>
            </a:r>
          </a:p>
          <a:p>
            <a:pPr marL="252146" indent="-252146">
              <a:buFont typeface="Arial" charset="0"/>
              <a:buChar char="•"/>
            </a:pPr>
            <a:r>
              <a:rPr lang="en-US" sz="1765" dirty="0"/>
              <a:t>We use the whole bits of B as output</a:t>
            </a:r>
          </a:p>
          <a:p>
            <a:pPr marL="252146" indent="-252146">
              <a:buFont typeface="Arial" charset="0"/>
              <a:buChar char="•"/>
            </a:pPr>
            <a:r>
              <a:rPr lang="en-US" sz="1765" dirty="0"/>
              <a:t>For the first run of the code, nothing happened. </a:t>
            </a:r>
          </a:p>
          <a:p>
            <a:pPr marL="252146" indent="-252146">
              <a:buFont typeface="Arial" charset="0"/>
              <a:buChar char="•"/>
            </a:pPr>
            <a:endParaRPr lang="en-US" sz="1765" dirty="0"/>
          </a:p>
          <a:p>
            <a:pPr marL="252146" indent="-252146">
              <a:buFont typeface="Arial" charset="0"/>
              <a:buChar char="•"/>
            </a:pPr>
            <a:r>
              <a:rPr lang="en-US" sz="1765" dirty="0" err="1"/>
              <a:t>PortB</a:t>
            </a:r>
            <a:r>
              <a:rPr lang="en-US" sz="1765" dirty="0"/>
              <a:t> and </a:t>
            </a:r>
            <a:r>
              <a:rPr lang="en-US" sz="1765" dirty="0" err="1"/>
              <a:t>PortD</a:t>
            </a:r>
            <a:r>
              <a:rPr lang="en-US" sz="1765" dirty="0"/>
              <a:t> should look like this:</a:t>
            </a:r>
          </a:p>
          <a:p>
            <a:r>
              <a:rPr lang="en-US" sz="1765" dirty="0"/>
              <a:t/>
            </a:r>
            <a:br>
              <a:rPr lang="en-US" sz="1765" dirty="0"/>
            </a:br>
            <a:endParaRPr lang="en-US" sz="1765" dirty="0"/>
          </a:p>
        </p:txBody>
      </p:sp>
      <p:pic>
        <p:nvPicPr>
          <p:cNvPr id="3074" name="Picture 2" descr="https://lh5.googleusercontent.com/TgT1-vWjIj-vHGrFdd-Rmu921vzXTi1aaGs6OAIpHc2a-0G6R9dFm8EF00qwHOWvWCmT-Xi4pXA7llP9OTITcW1fIR2A1y-s6JVHWo7696nbDdxzWZ_2kezjfwm9hSRawA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89" y="3237016"/>
            <a:ext cx="5244353" cy="33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9592" y="6057234"/>
            <a:ext cx="7621408" cy="41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8" dirty="0">
                <a:solidFill>
                  <a:srgbClr val="4F4E4E"/>
                </a:solidFill>
                <a:latin typeface="TyponineSans Regular 18" charset="0"/>
              </a:rPr>
              <a:t>Prefix </a:t>
            </a:r>
            <a:r>
              <a:rPr lang="en-US" sz="2118" dirty="0"/>
              <a:t>0b</a:t>
            </a:r>
            <a:r>
              <a:rPr lang="en-US" sz="2118" dirty="0">
                <a:solidFill>
                  <a:srgbClr val="4F4E4E"/>
                </a:solidFill>
                <a:latin typeface="TyponineSans Regular 18" charset="0"/>
              </a:rPr>
              <a:t> followed by a series of </a:t>
            </a:r>
            <a:r>
              <a:rPr lang="en-US" sz="2118" dirty="0"/>
              <a:t>0</a:t>
            </a:r>
            <a:r>
              <a:rPr lang="en-US" sz="2118" dirty="0">
                <a:solidFill>
                  <a:srgbClr val="4F4E4E"/>
                </a:solidFill>
                <a:latin typeface="TyponineSans Regular 18" charset="0"/>
              </a:rPr>
              <a:t> and </a:t>
            </a:r>
            <a:r>
              <a:rPr lang="en-US" sz="2118" dirty="0"/>
              <a:t>1</a:t>
            </a:r>
            <a:r>
              <a:rPr lang="en-US" sz="2118" dirty="0">
                <a:solidFill>
                  <a:srgbClr val="4F4E4E"/>
                </a:solidFill>
                <a:latin typeface="TyponineSans Regular 18" charset="0"/>
              </a:rPr>
              <a:t>digits, e.g. 0b11 == 3. </a:t>
            </a:r>
            <a:endParaRPr lang="en-US" sz="2118" dirty="0"/>
          </a:p>
        </p:txBody>
      </p:sp>
      <p:sp>
        <p:nvSpPr>
          <p:cNvPr id="6" name="Rectangle 5"/>
          <p:cNvSpPr/>
          <p:nvPr/>
        </p:nvSpPr>
        <p:spPr>
          <a:xfrm>
            <a:off x="1971531" y="6461671"/>
            <a:ext cx="4437529" cy="4182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18" i="1" dirty="0"/>
              <a:t>Constants B0 through B11111111</a:t>
            </a:r>
          </a:p>
        </p:txBody>
      </p:sp>
    </p:spTree>
    <p:extLst>
      <p:ext uri="{BB962C8B-B14F-4D97-AF65-F5344CB8AC3E}">
        <p14:creationId xmlns:p14="http://schemas.microsoft.com/office/powerpoint/2010/main" val="20232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2" y="1221580"/>
            <a:ext cx="2444291" cy="4955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.</a:t>
            </a:r>
            <a:r>
              <a:rPr lang="pl-PL" dirty="0" err="1"/>
              <a:t>include</a:t>
            </a:r>
            <a:r>
              <a:rPr lang="pl-PL" dirty="0"/>
              <a:t> "m328Pdef.inc"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Init</a:t>
            </a:r>
            <a:r>
              <a:rPr lang="pl-PL" dirty="0"/>
              <a:t>:    </a:t>
            </a:r>
          </a:p>
          <a:p>
            <a:pPr marL="0" indent="0">
              <a:buNone/>
            </a:pPr>
            <a:r>
              <a:rPr lang="pl-PL" dirty="0"/>
              <a:t>  ser    r16         </a:t>
            </a:r>
          </a:p>
          <a:p>
            <a:pPr marL="0" indent="0">
              <a:buNone/>
            </a:pPr>
            <a:r>
              <a:rPr lang="pl-PL" dirty="0"/>
              <a:t>  out    DDRB, r16  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  r16, 0b11111110 </a:t>
            </a:r>
          </a:p>
          <a:p>
            <a:pPr marL="0" indent="0">
              <a:buNone/>
            </a:pPr>
            <a:r>
              <a:rPr lang="pl-PL" dirty="0"/>
              <a:t>  out    DDRD, r16 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clr</a:t>
            </a:r>
            <a:r>
              <a:rPr lang="pl-PL" dirty="0"/>
              <a:t>    r16        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r16, 0b00000001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PortD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 err="1"/>
              <a:t>Main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  in    r16, </a:t>
            </a:r>
            <a:r>
              <a:rPr lang="pl-PL" dirty="0" err="1"/>
              <a:t>PinD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rjmp</a:t>
            </a:r>
            <a:r>
              <a:rPr lang="pl-PL" dirty="0"/>
              <a:t>    </a:t>
            </a:r>
            <a:r>
              <a:rPr lang="pl-PL" dirty="0" err="1"/>
              <a:t>Main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7941" y="1479177"/>
            <a:ext cx="4437529" cy="22652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146" indent="-252146">
              <a:buFont typeface="Arial" charset="0"/>
              <a:buChar char="•"/>
            </a:pPr>
            <a:r>
              <a:rPr lang="en-US" sz="1765" dirty="0"/>
              <a:t>We use the last bit of D as input </a:t>
            </a:r>
          </a:p>
          <a:p>
            <a:pPr marL="252146" indent="-252146">
              <a:buFont typeface="Arial" charset="0"/>
              <a:buChar char="•"/>
            </a:pPr>
            <a:r>
              <a:rPr lang="en-US" sz="1765" dirty="0"/>
              <a:t>We use the whole bits of B as output</a:t>
            </a:r>
          </a:p>
          <a:p>
            <a:pPr marL="252146" indent="-252146">
              <a:buFont typeface="Arial" charset="0"/>
              <a:buChar char="•"/>
            </a:pPr>
            <a:r>
              <a:rPr lang="en-US" sz="1765" dirty="0"/>
              <a:t>For the first run of the code, nothing happened. </a:t>
            </a:r>
          </a:p>
          <a:p>
            <a:pPr marL="252146" indent="-252146">
              <a:buFont typeface="Arial" charset="0"/>
              <a:buChar char="•"/>
            </a:pPr>
            <a:endParaRPr lang="en-US" sz="1765" dirty="0"/>
          </a:p>
          <a:p>
            <a:pPr marL="252146" indent="-252146">
              <a:buFont typeface="Arial" charset="0"/>
              <a:buChar char="•"/>
            </a:pPr>
            <a:r>
              <a:rPr lang="en-US" sz="1765" dirty="0" err="1"/>
              <a:t>PortB</a:t>
            </a:r>
            <a:r>
              <a:rPr lang="en-US" sz="1765" dirty="0"/>
              <a:t> and </a:t>
            </a:r>
            <a:r>
              <a:rPr lang="en-US" sz="1765" dirty="0" err="1"/>
              <a:t>PortD</a:t>
            </a:r>
            <a:r>
              <a:rPr lang="en-US" sz="1765" dirty="0"/>
              <a:t> should look like this:</a:t>
            </a:r>
          </a:p>
          <a:p>
            <a:r>
              <a:rPr lang="en-US" sz="1765" dirty="0"/>
              <a:t/>
            </a:r>
            <a:br>
              <a:rPr lang="en-US" sz="1765" dirty="0"/>
            </a:br>
            <a:endParaRPr lang="en-US" sz="1765" dirty="0"/>
          </a:p>
        </p:txBody>
      </p:sp>
      <p:pic>
        <p:nvPicPr>
          <p:cNvPr id="4098" name="Picture 2" descr="https://lh6.googleusercontent.com/0J03hr-bXPHQsTJnE7d0aUx0jtZ0jF3sVTq0nfaxabfLZg6Gus4hdvh9SkM1d-g1_GoB3CB2JM-IpopdxcTQGT7XWElRsv38kIJmJucbH0HF-G2BbLGl5tPA_zEqxLM4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8" y="3272485"/>
            <a:ext cx="5769429" cy="35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2" y="1221580"/>
            <a:ext cx="2444291" cy="4955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.</a:t>
            </a:r>
            <a:r>
              <a:rPr lang="pl-PL" dirty="0" err="1"/>
              <a:t>include</a:t>
            </a:r>
            <a:r>
              <a:rPr lang="pl-PL" dirty="0"/>
              <a:t> "m328Pdef.inc"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Init</a:t>
            </a:r>
            <a:r>
              <a:rPr lang="pl-PL" dirty="0"/>
              <a:t>:    </a:t>
            </a:r>
          </a:p>
          <a:p>
            <a:pPr marL="0" indent="0">
              <a:buNone/>
            </a:pPr>
            <a:r>
              <a:rPr lang="pl-PL" dirty="0"/>
              <a:t>  ser    r16         </a:t>
            </a:r>
          </a:p>
          <a:p>
            <a:pPr marL="0" indent="0">
              <a:buNone/>
            </a:pPr>
            <a:r>
              <a:rPr lang="pl-PL" dirty="0"/>
              <a:t>  out    DDRB, r16  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  r16, 0b11111110 </a:t>
            </a:r>
          </a:p>
          <a:p>
            <a:pPr marL="0" indent="0">
              <a:buNone/>
            </a:pPr>
            <a:r>
              <a:rPr lang="pl-PL" dirty="0"/>
              <a:t>  out    DDRD, r16 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clr</a:t>
            </a:r>
            <a:r>
              <a:rPr lang="pl-PL" dirty="0"/>
              <a:t>    r16        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r16, 0b00000001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PortD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 err="1"/>
              <a:t>Main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  in    r16, </a:t>
            </a:r>
            <a:r>
              <a:rPr lang="pl-PL" dirty="0" err="1"/>
              <a:t>PinD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rjmp</a:t>
            </a:r>
            <a:r>
              <a:rPr lang="pl-PL" dirty="0"/>
              <a:t>    </a:t>
            </a:r>
            <a:r>
              <a:rPr lang="pl-PL" dirty="0" err="1"/>
              <a:t>Main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7941" y="1479177"/>
            <a:ext cx="4437529" cy="1070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146" indent="-252146">
              <a:buFont typeface="Arial" charset="0"/>
              <a:buChar char="•"/>
            </a:pPr>
            <a:r>
              <a:rPr lang="en-US" sz="2118" dirty="0"/>
              <a:t>When the code runs to the point “</a:t>
            </a:r>
            <a:r>
              <a:rPr lang="en-US" sz="2118" dirty="0" err="1"/>
              <a:t>rjmp</a:t>
            </a:r>
            <a:r>
              <a:rPr lang="en-US" sz="2118" dirty="0"/>
              <a:t> Main”, click the last bit of the PIND to light up the bit as an input</a:t>
            </a:r>
            <a:r>
              <a:rPr lang="en-US" sz="2118" dirty="0"/>
              <a:t>:</a:t>
            </a:r>
            <a:endParaRPr lang="en-US" sz="2118" dirty="0"/>
          </a:p>
        </p:txBody>
      </p:sp>
      <p:pic>
        <p:nvPicPr>
          <p:cNvPr id="5122" name="Picture 2" descr="https://lh5.googleusercontent.com/G4A-SiK2WfMgnO9fj1ood0tGUsOLc9Q5XamJ2eNIe0e6cj3bBo3JMy0c-mxrd_XcCYbydeDiM9xY634Y7IaPZh-wMx44WOmYc4T7cUzqEb_OO8rTHIaFcbbIXtu7fqA_Yg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88" y="2689412"/>
            <a:ext cx="5545290" cy="363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2" y="1221580"/>
            <a:ext cx="2444291" cy="4955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.</a:t>
            </a:r>
            <a:r>
              <a:rPr lang="pl-PL" dirty="0" err="1"/>
              <a:t>include</a:t>
            </a:r>
            <a:r>
              <a:rPr lang="pl-PL" dirty="0"/>
              <a:t> "m328Pdef.inc"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Init</a:t>
            </a:r>
            <a:r>
              <a:rPr lang="pl-PL" dirty="0"/>
              <a:t>:    </a:t>
            </a:r>
          </a:p>
          <a:p>
            <a:pPr marL="0" indent="0">
              <a:buNone/>
            </a:pPr>
            <a:r>
              <a:rPr lang="pl-PL" dirty="0"/>
              <a:t>  ser    r16         </a:t>
            </a:r>
          </a:p>
          <a:p>
            <a:pPr marL="0" indent="0">
              <a:buNone/>
            </a:pPr>
            <a:r>
              <a:rPr lang="pl-PL" dirty="0"/>
              <a:t>  out    DDRB, r16  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  r16, 0b11111110 </a:t>
            </a:r>
          </a:p>
          <a:p>
            <a:pPr marL="0" indent="0">
              <a:buNone/>
            </a:pPr>
            <a:r>
              <a:rPr lang="pl-PL" dirty="0"/>
              <a:t>  out    DDRD, r16  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clr</a:t>
            </a:r>
            <a:r>
              <a:rPr lang="pl-PL" dirty="0"/>
              <a:t>    r16        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ldi</a:t>
            </a:r>
            <a:r>
              <a:rPr lang="pl-PL" dirty="0"/>
              <a:t>  r16, 0b00000001</a:t>
            </a:r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PortD</a:t>
            </a:r>
            <a:r>
              <a:rPr lang="pl-PL" dirty="0"/>
              <a:t>, r16  </a:t>
            </a:r>
          </a:p>
          <a:p>
            <a:pPr marL="0" indent="0">
              <a:buNone/>
            </a:pPr>
            <a:r>
              <a:rPr lang="pl-PL" dirty="0" err="1"/>
              <a:t>Main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  in    r16, </a:t>
            </a:r>
            <a:r>
              <a:rPr lang="pl-PL" dirty="0" err="1"/>
              <a:t>PinD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out    </a:t>
            </a:r>
            <a:r>
              <a:rPr lang="pl-PL" dirty="0" err="1"/>
              <a:t>PortB</a:t>
            </a:r>
            <a:r>
              <a:rPr lang="pl-PL" dirty="0"/>
              <a:t>, r16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rjmp</a:t>
            </a:r>
            <a:r>
              <a:rPr lang="pl-PL" dirty="0"/>
              <a:t>    </a:t>
            </a:r>
            <a:r>
              <a:rPr lang="pl-PL" dirty="0" err="1"/>
              <a:t>Main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7941" y="1479177"/>
            <a:ext cx="4437529" cy="2699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2575" indent="-302575">
              <a:buFont typeface="Arial" charset="0"/>
              <a:buChar char="•"/>
            </a:pPr>
            <a:r>
              <a:rPr lang="en-US" sz="2118" dirty="0"/>
              <a:t>then continue to execute the program, you can see that the r16 register becomes 1, </a:t>
            </a:r>
            <a:r>
              <a:rPr lang="en-US" sz="2118" dirty="0"/>
              <a:t>which </a:t>
            </a:r>
            <a:r>
              <a:rPr lang="en-US" sz="2118" dirty="0"/>
              <a:t>means it reads the bit we modified, then you can see the last bit of </a:t>
            </a:r>
            <a:r>
              <a:rPr lang="en-US" sz="2118" dirty="0" err="1"/>
              <a:t>PortB</a:t>
            </a:r>
            <a:r>
              <a:rPr lang="en-US" sz="2118" dirty="0"/>
              <a:t> lights up.</a:t>
            </a:r>
            <a:endParaRPr lang="en-US" sz="2118" dirty="0"/>
          </a:p>
          <a:p>
            <a:r>
              <a:rPr lang="en-US" sz="2118" dirty="0"/>
              <a:t/>
            </a:r>
            <a:br>
              <a:rPr lang="en-US" sz="2118" dirty="0"/>
            </a:br>
            <a:endParaRPr lang="en-US" sz="2118" dirty="0"/>
          </a:p>
        </p:txBody>
      </p:sp>
      <p:pic>
        <p:nvPicPr>
          <p:cNvPr id="6146" name="Picture 2" descr="https://lh6.googleusercontent.com/qpkWhKtSEe80hFYUAldR2jOm0bBRYWzbeLIQlmG6wDd-UsVrBWijJUVF-I-HZBFoZMpe4g5TDgDsb1cH_ZTrtAmLdyWKvXGTtWoFXukItWIiGqFFQstW1RThmRP3BRE4z_U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61" y="3684944"/>
            <a:ext cx="4664689" cy="29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04800" y="4572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600" y="3657600"/>
            <a:ext cx="6866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-5" smtClean="0">
                <a:solidFill>
                  <a:srgbClr val="330066"/>
                </a:solidFill>
                <a:latin typeface="Arial"/>
                <a:cs typeface="Arial"/>
              </a:rPr>
              <a:t>Conditional Branching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2302" y="6291783"/>
            <a:ext cx="9588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211069"/>
            <a:ext cx="8551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Control </a:t>
            </a:r>
            <a:r>
              <a:rPr dirty="0" smtClean="0"/>
              <a:t>Structure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47218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IF-THEN-ELSE control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48329"/>
            <a:ext cx="7658734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0" marR="5080" indent="-347980">
              <a:lnSpc>
                <a:spcPct val="100000"/>
              </a:lnSpc>
              <a:buClr>
                <a:srgbClr val="669999"/>
              </a:buClr>
              <a:buSzPct val="70000"/>
              <a:buFont typeface="Wingdings"/>
              <a:buChar char=""/>
              <a:tabLst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Numbers x, z are 8-bit </a:t>
            </a:r>
            <a:r>
              <a:rPr sz="2000" dirty="0" smtClean="0">
                <a:latin typeface="Arial"/>
                <a:cs typeface="Arial"/>
              </a:rPr>
              <a:t>integers </a:t>
            </a:r>
            <a:r>
              <a:rPr sz="2000" dirty="0">
                <a:latin typeface="Arial"/>
                <a:cs typeface="Arial"/>
              </a:rPr>
              <a:t>and stored in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registers.  You need to decide which registers 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Instructions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interested</a:t>
            </a:r>
            <a:endParaRPr sz="2400" dirty="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Compare</a:t>
            </a:r>
          </a:p>
          <a:p>
            <a:pPr marL="704850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Conditional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branch</a:t>
            </a:r>
          </a:p>
          <a:p>
            <a:pPr marL="704850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Unconditional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jump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4751" y="2179573"/>
            <a:ext cx="2095500" cy="12580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if 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0)</a:t>
            </a:r>
            <a:endParaRPr sz="2000" dirty="0">
              <a:latin typeface="Consolas"/>
              <a:cs typeface="Consolas"/>
            </a:endParaRPr>
          </a:p>
          <a:p>
            <a:pPr marL="1001394">
              <a:lnSpc>
                <a:spcPct val="100000"/>
              </a:lnSpc>
            </a:pPr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=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1;</a:t>
            </a:r>
            <a:endParaRPr sz="2000" dirty="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lse</a:t>
            </a:r>
            <a:endParaRPr sz="2000" dirty="0">
              <a:latin typeface="Consolas"/>
              <a:cs typeface="Consolas"/>
            </a:endParaRPr>
          </a:p>
          <a:p>
            <a:pPr marL="1001394">
              <a:lnSpc>
                <a:spcPct val="100000"/>
              </a:lnSpc>
            </a:pPr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=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</a:t>
            </a:r>
            <a:r>
              <a:rPr spc="0" dirty="0"/>
              <a:t>p</a:t>
            </a:r>
            <a:r>
              <a:rPr spc="-5" dirty="0"/>
              <a:t>are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958" y="1757807"/>
            <a:ext cx="373443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cp Rd,</a:t>
            </a:r>
            <a:r>
              <a:rPr sz="2400" b="1" i="1" spc="-7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9933"/>
                </a:solidFill>
                <a:latin typeface="Arial"/>
                <a:cs typeface="Arial"/>
              </a:rPr>
              <a:t>Rr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Rd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Arial"/>
                <a:cs typeface="Arial"/>
              </a:rPr>
              <a:t>{r0, r1, …,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r31}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62355" algn="l"/>
              </a:tabLst>
            </a:pPr>
            <a:r>
              <a:rPr sz="2400" spc="-5" dirty="0">
                <a:latin typeface="Arial"/>
                <a:cs typeface="Arial"/>
              </a:rPr>
              <a:t>Rd–Rr	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74796"/>
            <a:ext cx="57124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522855" algn="l"/>
              </a:tabLst>
            </a:pPr>
            <a:r>
              <a:rPr sz="2400" spc="-5" dirty="0">
                <a:latin typeface="Arial"/>
                <a:cs typeface="Arial"/>
              </a:rPr>
              <a:t>Flags  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mtClean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, S, V, N, Z,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4858" y="3513708"/>
            <a:ext cx="230504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4813045"/>
            <a:ext cx="2820670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</a:t>
            </a:r>
            <a:r>
              <a:rPr sz="2000" spc="-5" dirty="0">
                <a:solidFill>
                  <a:srgbClr val="006600"/>
                </a:solidFill>
                <a:latin typeface="Consolas"/>
                <a:cs typeface="Consolas"/>
              </a:rPr>
              <a:t>Compare r4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with</a:t>
            </a:r>
            <a:r>
              <a:rPr sz="2000" spc="-5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r5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386965" algn="l"/>
              </a:tabLst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Branch if</a:t>
            </a:r>
            <a:r>
              <a:rPr sz="2000" spc="81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r4</a:t>
            </a:r>
            <a:r>
              <a:rPr sz="2000" spc="27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Symbol"/>
                <a:cs typeface="Symbol"/>
              </a:rPr>
              <a:t>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13708"/>
            <a:ext cx="2116455" cy="272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Cycles: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704850" marR="5080">
              <a:lnSpc>
                <a:spcPts val="2890"/>
              </a:lnSpc>
              <a:spcBef>
                <a:spcPts val="12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cp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onsolas"/>
                <a:cs typeface="Consolas"/>
              </a:rPr>
              <a:t>r4,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r5 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 </a:t>
            </a:r>
            <a:r>
              <a:rPr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brne</a:t>
            </a:r>
            <a:r>
              <a:rPr sz="2000" spc="-105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noteq</a:t>
            </a:r>
            <a:endParaRPr sz="2000" dirty="0">
              <a:latin typeface="Consolas"/>
              <a:cs typeface="Consolas"/>
            </a:endParaRPr>
          </a:p>
          <a:p>
            <a:pPr marL="70485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...</a:t>
            </a:r>
            <a:endParaRPr sz="2000" dirty="0">
              <a:latin typeface="Consolas"/>
              <a:cs typeface="Consolas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noteq:</a:t>
            </a:r>
            <a:r>
              <a:rPr sz="2000" spc="-9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nop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775" y="5909055"/>
            <a:ext cx="46361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Branch </a:t>
            </a:r>
            <a:r>
              <a:rPr sz="2000" spc="-5" dirty="0">
                <a:solidFill>
                  <a:srgbClr val="006600"/>
                </a:solidFill>
                <a:latin typeface="Consolas"/>
                <a:cs typeface="Consolas"/>
              </a:rPr>
              <a:t>destination (do nothing)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Compare with</a:t>
            </a:r>
            <a:r>
              <a:rPr spc="-40" dirty="0"/>
              <a:t> </a:t>
            </a:r>
            <a:r>
              <a:rPr spc="-5" dirty="0"/>
              <a:t>Immediate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9398" y="1371600"/>
            <a:ext cx="515937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5335" algn="l"/>
              </a:tabLst>
            </a:pPr>
            <a:r>
              <a:rPr sz="3000" b="1" i="1" spc="-5" dirty="0">
                <a:solidFill>
                  <a:srgbClr val="339933"/>
                </a:solidFill>
                <a:latin typeface="Arial"/>
                <a:cs typeface="Arial"/>
              </a:rPr>
              <a:t>cpi	</a:t>
            </a:r>
            <a:r>
              <a:rPr sz="3000" b="1" i="1" dirty="0">
                <a:solidFill>
                  <a:srgbClr val="339933"/>
                </a:solidFill>
                <a:latin typeface="Arial"/>
                <a:cs typeface="Arial"/>
              </a:rPr>
              <a:t>Rd,</a:t>
            </a:r>
            <a:r>
              <a:rPr sz="3000" b="1" i="1" spc="-9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30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30"/>
              </a:spcBef>
            </a:pPr>
            <a:r>
              <a:rPr sz="3000" spc="-5" dirty="0">
                <a:latin typeface="Arial"/>
                <a:cs typeface="Arial"/>
              </a:rPr>
              <a:t>Rd </a:t>
            </a:r>
            <a:r>
              <a:rPr sz="3000" spc="-5" dirty="0">
                <a:latin typeface="Symbol"/>
                <a:cs typeface="Symbol"/>
              </a:rPr>
              <a:t></a:t>
            </a:r>
            <a:r>
              <a:rPr sz="3000" spc="-5" dirty="0">
                <a:latin typeface="Arial"/>
                <a:cs typeface="Arial"/>
              </a:rPr>
              <a:t>{r16, </a:t>
            </a:r>
            <a:r>
              <a:rPr sz="3000" dirty="0">
                <a:latin typeface="Arial"/>
                <a:cs typeface="Arial"/>
              </a:rPr>
              <a:t>r17, …, </a:t>
            </a:r>
            <a:r>
              <a:rPr sz="3000" spc="-5" dirty="0">
                <a:latin typeface="Arial"/>
                <a:cs typeface="Arial"/>
              </a:rPr>
              <a:t>r31}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</a:t>
            </a:r>
            <a:r>
              <a:rPr sz="3000" dirty="0">
                <a:latin typeface="Symbol"/>
                <a:cs typeface="Symbol"/>
              </a:rPr>
              <a:t>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71600"/>
            <a:ext cx="21463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Syntax: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Operands: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k </a:t>
            </a:r>
            <a:r>
              <a:rPr sz="3000" dirty="0">
                <a:latin typeface="Symbol"/>
                <a:cs typeface="Symbol"/>
              </a:rPr>
              <a:t>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255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Operation: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773" y="2926333"/>
            <a:ext cx="466280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7150" algn="l"/>
              </a:tabLst>
            </a:pPr>
            <a:r>
              <a:rPr sz="3000" spc="-5" dirty="0">
                <a:latin typeface="Arial"/>
                <a:cs typeface="Arial"/>
              </a:rPr>
              <a:t>Rd 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–</a:t>
            </a:r>
            <a:r>
              <a:rPr sz="3000" spc="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3474973"/>
            <a:ext cx="570611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063240" algn="l"/>
              </a:tabLst>
            </a:pPr>
            <a:r>
              <a:rPr sz="3000" dirty="0">
                <a:latin typeface="Arial"/>
                <a:cs typeface="Arial"/>
              </a:rPr>
              <a:t>Flags  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affected:	</a:t>
            </a:r>
            <a:r>
              <a:rPr sz="3000" dirty="0">
                <a:latin typeface="Arial"/>
                <a:cs typeface="Arial"/>
              </a:rPr>
              <a:t>H, S, V, N, Z,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23995"/>
            <a:ext cx="161861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Words: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Cyc</a:t>
            </a:r>
            <a:r>
              <a:rPr sz="3000" dirty="0">
                <a:latin typeface="Arial"/>
                <a:cs typeface="Arial"/>
              </a:rPr>
              <a:t>les: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990" y="4023995"/>
            <a:ext cx="27813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5105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444444"/>
                </a:solidFill>
                <a:latin typeface="Verdana" charset="0"/>
              </a:rPr>
              <a:t>This instruction performs a compare between register Rd and a </a:t>
            </a:r>
            <a:r>
              <a:rPr lang="en-US" dirty="0" smtClean="0">
                <a:solidFill>
                  <a:srgbClr val="444444"/>
                </a:solidFill>
                <a:latin typeface="Verdana" charset="0"/>
              </a:rPr>
              <a:t>constant.</a:t>
            </a:r>
            <a:endParaRPr lang="en-US" dirty="0">
              <a:solidFill>
                <a:srgbClr val="444444"/>
              </a:solidFill>
              <a:latin typeface="Verdana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56388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cpi</a:t>
            </a:r>
            <a:r>
              <a:rPr lang="en-US" dirty="0" smtClean="0"/>
              <a:t> </a:t>
            </a:r>
            <a:r>
              <a:rPr lang="en-US" dirty="0"/>
              <a:t>r19,3 </a:t>
            </a:r>
            <a:r>
              <a:rPr lang="en-US" dirty="0" smtClean="0"/>
              <a:t>		; </a:t>
            </a:r>
            <a:r>
              <a:rPr lang="en-US" dirty="0"/>
              <a:t>Compare r19 with 3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brne</a:t>
            </a:r>
            <a:r>
              <a:rPr lang="en-US" dirty="0" smtClean="0"/>
              <a:t> </a:t>
            </a:r>
            <a:r>
              <a:rPr lang="en-US" dirty="0"/>
              <a:t>error </a:t>
            </a:r>
            <a:r>
              <a:rPr lang="en-US" dirty="0" smtClean="0"/>
              <a:t>	; </a:t>
            </a:r>
            <a:r>
              <a:rPr lang="en-US" dirty="0"/>
              <a:t>Branch if r19⇔3 ... 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nop</a:t>
            </a:r>
            <a:r>
              <a:rPr lang="en-US" dirty="0" smtClean="0"/>
              <a:t> 		; </a:t>
            </a:r>
            <a:r>
              <a:rPr lang="en-US" dirty="0"/>
              <a:t>Branch destination (do nothing)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BREQ - Branch if </a:t>
            </a:r>
            <a:r>
              <a:rPr lang="en-US" dirty="0" smtClean="0"/>
              <a:t>Equal</a:t>
            </a:r>
            <a:endParaRPr lang="en-US" dirty="0"/>
          </a:p>
          <a:p>
            <a:pPr fontAlgn="base"/>
            <a:r>
              <a:rPr lang="en-US" dirty="0" smtClean="0"/>
              <a:t>BRNE </a:t>
            </a:r>
            <a:r>
              <a:rPr lang="en-US" dirty="0"/>
              <a:t>- Branch if Not </a:t>
            </a:r>
            <a:r>
              <a:rPr lang="en-US" dirty="0" smtClean="0"/>
              <a:t>Equal</a:t>
            </a:r>
          </a:p>
          <a:p>
            <a:pPr fontAlgn="base"/>
            <a:r>
              <a:rPr lang="en-US" dirty="0"/>
              <a:t>BRGE - Branch if Greater or Equal Signed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/>
              <a:t>BRLO - Branch if Lower (Unsigned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Conditional</a:t>
            </a:r>
            <a:r>
              <a:rPr spc="-50" dirty="0"/>
              <a:t> </a:t>
            </a:r>
            <a:r>
              <a:rPr spc="-5" dirty="0"/>
              <a:t>Branch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961" y="1757807"/>
            <a:ext cx="5139690" cy="169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  <a:tabLst>
                <a:tab pos="875030" algn="l"/>
              </a:tabLst>
            </a:pP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brge	k</a:t>
            </a:r>
            <a:endParaRPr sz="240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-64 </a:t>
            </a:r>
            <a:r>
              <a:rPr sz="2400" dirty="0">
                <a:latin typeface="Arial"/>
                <a:cs typeface="Arial"/>
              </a:rPr>
              <a:t>≤ k &lt;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64</a:t>
            </a:r>
            <a:endParaRPr sz="2400" dirty="0">
              <a:latin typeface="Arial"/>
              <a:cs typeface="Arial"/>
            </a:endParaRPr>
          </a:p>
          <a:p>
            <a:pPr marL="12700" marR="5080" indent="21590">
              <a:lnSpc>
                <a:spcPct val="1197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Rd</a:t>
            </a:r>
            <a:r>
              <a:rPr sz="2400" spc="-5" dirty="0">
                <a:latin typeface="Symbol"/>
                <a:cs typeface="Symbol"/>
              </a:rPr>
              <a:t></a:t>
            </a:r>
            <a:r>
              <a:rPr sz="2400" spc="-5" dirty="0">
                <a:latin typeface="Arial"/>
                <a:cs typeface="Arial"/>
              </a:rPr>
              <a:t>Rr (N</a:t>
            </a:r>
            <a:r>
              <a:rPr sz="2400" spc="-5" dirty="0">
                <a:latin typeface="Symbol"/>
                <a:cs typeface="Symbol"/>
              </a:rPr>
              <a:t></a:t>
            </a:r>
            <a:r>
              <a:rPr sz="2400" spc="-5" dirty="0">
                <a:latin typeface="Arial"/>
                <a:cs typeface="Arial"/>
              </a:rPr>
              <a:t>V=0)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PC</a:t>
            </a:r>
            <a:r>
              <a:rPr sz="2400" spc="-5" dirty="0">
                <a:latin typeface="Symbol"/>
                <a:cs typeface="Symbol"/>
              </a:rPr>
              <a:t></a:t>
            </a:r>
            <a:r>
              <a:rPr sz="2400" spc="-5" dirty="0">
                <a:latin typeface="Arial"/>
                <a:cs typeface="Arial"/>
              </a:rPr>
              <a:t>PC+k+1,  else PC </a:t>
            </a:r>
            <a:r>
              <a:rPr sz="2400" spc="-5" dirty="0">
                <a:latin typeface="Wingdings"/>
                <a:cs typeface="Wingdings"/>
              </a:rPr>
              <a:t>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PC+1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condition is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13708"/>
            <a:ext cx="31121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370455" algn="l"/>
              </a:tabLst>
            </a:pPr>
            <a:r>
              <a:rPr sz="2400" spc="-5" dirty="0">
                <a:latin typeface="Arial"/>
                <a:cs typeface="Arial"/>
              </a:rPr>
              <a:t>Fl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	</a:t>
            </a:r>
            <a:r>
              <a:rPr sz="2400" spc="-5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52620"/>
            <a:ext cx="136652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858" y="3952620"/>
            <a:ext cx="560006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1 if </a:t>
            </a:r>
            <a:r>
              <a:rPr sz="2400" spc="-5" dirty="0">
                <a:latin typeface="Arial"/>
                <a:cs typeface="Arial"/>
              </a:rPr>
              <a:t>condition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false; </a:t>
            </a:r>
            <a:r>
              <a:rPr sz="2400" dirty="0">
                <a:latin typeface="Arial"/>
                <a:cs typeface="Arial"/>
              </a:rPr>
              <a:t>2 if </a:t>
            </a:r>
            <a:r>
              <a:rPr sz="2400" spc="-5" dirty="0">
                <a:latin typeface="Arial"/>
                <a:cs typeface="Arial"/>
              </a:rPr>
              <a:t>condition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8457" y="1783207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>
                <a:solidFill>
                  <a:srgbClr val="404040"/>
                </a:solidFill>
                <a:latin typeface="IntervalLight" charset="0"/>
              </a:rPr>
              <a:t>Branch if Greater or Equal Signed)</a:t>
            </a:r>
            <a:endParaRPr lang="en-US" b="0" i="0">
              <a:solidFill>
                <a:srgbClr val="404040"/>
              </a:solidFill>
              <a:effectLst/>
              <a:latin typeface="Interval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2006" y="5271133"/>
            <a:ext cx="7356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r11,r12 </a:t>
            </a:r>
            <a:r>
              <a:rPr lang="en-US" dirty="0" smtClean="0"/>
              <a:t>	; </a:t>
            </a:r>
            <a:r>
              <a:rPr lang="en-US" dirty="0"/>
              <a:t>Compare registers r11 and </a:t>
            </a:r>
            <a:r>
              <a:rPr lang="en-US" dirty="0" smtClean="0"/>
              <a:t>r12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brge</a:t>
            </a:r>
            <a:r>
              <a:rPr lang="en-US" dirty="0" smtClean="0"/>
              <a:t> </a:t>
            </a:r>
            <a:r>
              <a:rPr lang="en-US" dirty="0" err="1"/>
              <a:t>greateq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Branch if r11 ≥ r12 (signed) </a:t>
            </a:r>
            <a:endParaRPr lang="en-US" dirty="0" smtClean="0"/>
          </a:p>
          <a:p>
            <a:r>
              <a:rPr lang="en-US" dirty="0" smtClean="0"/>
              <a:t>	... </a:t>
            </a:r>
          </a:p>
          <a:p>
            <a:r>
              <a:rPr lang="en-US" dirty="0" err="1" smtClean="0"/>
              <a:t>greateq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nop</a:t>
            </a:r>
            <a:r>
              <a:rPr lang="en-US" dirty="0" smtClean="0"/>
              <a:t> 		; </a:t>
            </a:r>
            <a:r>
              <a:rPr lang="en-US" dirty="0"/>
              <a:t>Branch destination (do nothing)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 the execution time for the following code snippet: 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57561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.include "</a:t>
            </a:r>
            <a:r>
              <a:rPr lang="en-US" dirty="0" smtClean="0"/>
              <a:t>m328Pdef.inc”</a:t>
            </a:r>
          </a:p>
          <a:p>
            <a:endParaRPr lang="en-US" dirty="0" smtClean="0"/>
          </a:p>
          <a:p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ser</a:t>
            </a:r>
            <a:r>
              <a:rPr lang="en-US" dirty="0"/>
              <a:t>	</a:t>
            </a:r>
            <a:r>
              <a:rPr lang="en-US" dirty="0" smtClean="0"/>
              <a:t>r16</a:t>
            </a:r>
          </a:p>
          <a:p>
            <a:r>
              <a:rPr lang="en-US" dirty="0"/>
              <a:t>	</a:t>
            </a:r>
            <a:r>
              <a:rPr lang="en-US" dirty="0" smtClean="0"/>
              <a:t>out	DDRB,r16</a:t>
            </a:r>
          </a:p>
          <a:p>
            <a:r>
              <a:rPr lang="en-US" dirty="0"/>
              <a:t>	</a:t>
            </a:r>
            <a:r>
              <a:rPr lang="en-US" dirty="0" err="1" smtClean="0"/>
              <a:t>ldi</a:t>
            </a:r>
            <a:r>
              <a:rPr lang="en-US" dirty="0"/>
              <a:t>	</a:t>
            </a:r>
            <a:r>
              <a:rPr lang="en-US" dirty="0" smtClean="0"/>
              <a:t>r16,0b11111110</a:t>
            </a:r>
          </a:p>
          <a:p>
            <a:r>
              <a:rPr lang="en-US" dirty="0"/>
              <a:t>	</a:t>
            </a:r>
            <a:r>
              <a:rPr lang="en-US" dirty="0" smtClean="0"/>
              <a:t>out	DDRD,r16</a:t>
            </a:r>
          </a:p>
          <a:p>
            <a:r>
              <a:rPr lang="en-US" dirty="0"/>
              <a:t>	</a:t>
            </a:r>
            <a:r>
              <a:rPr lang="en-US" dirty="0" err="1" smtClean="0"/>
              <a:t>clr</a:t>
            </a:r>
            <a:r>
              <a:rPr lang="en-US" dirty="0"/>
              <a:t>	</a:t>
            </a:r>
            <a:r>
              <a:rPr lang="en-US" dirty="0" smtClean="0"/>
              <a:t>r16</a:t>
            </a:r>
          </a:p>
          <a:p>
            <a:r>
              <a:rPr lang="en-US" dirty="0"/>
              <a:t>	</a:t>
            </a:r>
            <a:r>
              <a:rPr lang="en-US" dirty="0" smtClean="0"/>
              <a:t>out	</a:t>
            </a:r>
            <a:r>
              <a:rPr lang="en-US" dirty="0" err="1" smtClean="0"/>
              <a:t>PortB</a:t>
            </a:r>
            <a:r>
              <a:rPr lang="en-US" dirty="0"/>
              <a:t>, </a:t>
            </a:r>
            <a:r>
              <a:rPr lang="en-US" dirty="0" smtClean="0"/>
              <a:t>r16</a:t>
            </a:r>
          </a:p>
          <a:p>
            <a:r>
              <a:rPr lang="en-US" dirty="0"/>
              <a:t>	</a:t>
            </a:r>
            <a:r>
              <a:rPr lang="en-US" dirty="0" err="1"/>
              <a:t>l</a:t>
            </a:r>
            <a:r>
              <a:rPr lang="en-US" dirty="0" err="1" smtClean="0"/>
              <a:t>di</a:t>
            </a:r>
            <a:r>
              <a:rPr lang="en-US" dirty="0" smtClean="0"/>
              <a:t>	r16,0b00000001</a:t>
            </a:r>
          </a:p>
          <a:p>
            <a:r>
              <a:rPr lang="en-US" dirty="0"/>
              <a:t>	</a:t>
            </a:r>
            <a:r>
              <a:rPr lang="en-US" dirty="0" smtClean="0"/>
              <a:t>out	</a:t>
            </a:r>
            <a:r>
              <a:rPr lang="en-US" dirty="0" err="1" smtClean="0"/>
              <a:t>PortD</a:t>
            </a:r>
            <a:r>
              <a:rPr lang="en-US" dirty="0"/>
              <a:t>, </a:t>
            </a:r>
            <a:r>
              <a:rPr lang="en-US" dirty="0" smtClean="0"/>
              <a:t>r16</a:t>
            </a:r>
          </a:p>
          <a:p>
            <a:r>
              <a:rPr lang="en-US" dirty="0" smtClean="0"/>
              <a:t>Main:</a:t>
            </a:r>
          </a:p>
          <a:p>
            <a:r>
              <a:rPr lang="en-US" dirty="0"/>
              <a:t>	</a:t>
            </a:r>
            <a:r>
              <a:rPr lang="en-US" dirty="0" smtClean="0"/>
              <a:t>in	r16</a:t>
            </a:r>
            <a:r>
              <a:rPr lang="en-US" dirty="0"/>
              <a:t>, </a:t>
            </a:r>
            <a:r>
              <a:rPr lang="en-US" dirty="0" err="1" smtClean="0"/>
              <a:t>PinD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out	</a:t>
            </a:r>
            <a:r>
              <a:rPr lang="en-US" dirty="0" err="1" smtClean="0"/>
              <a:t>PortB</a:t>
            </a:r>
            <a:r>
              <a:rPr lang="en-US" dirty="0"/>
              <a:t>, </a:t>
            </a:r>
            <a:r>
              <a:rPr lang="en-US" dirty="0" smtClean="0"/>
              <a:t>r16</a:t>
            </a:r>
          </a:p>
          <a:p>
            <a:r>
              <a:rPr lang="en-US" dirty="0"/>
              <a:t>	</a:t>
            </a:r>
            <a:r>
              <a:rPr lang="en-US" dirty="0" err="1" smtClean="0"/>
              <a:t>rjmp</a:t>
            </a:r>
            <a:r>
              <a:rPr lang="en-US" dirty="0"/>
              <a:t>	</a:t>
            </a:r>
            <a:r>
              <a:rPr lang="en-US" dirty="0" smtClean="0"/>
              <a:t>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89205"/>
            <a:ext cx="8551817" cy="1216102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Jump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961" y="1757807"/>
            <a:ext cx="513969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  <a:tabLst>
                <a:tab pos="875030" algn="l"/>
              </a:tabLst>
            </a:pPr>
            <a:r>
              <a:rPr lang="en-US" sz="2400" b="1" i="1" spc="-5" dirty="0">
                <a:solidFill>
                  <a:srgbClr val="339933"/>
                </a:solidFill>
                <a:latin typeface="Arial"/>
                <a:cs typeface="Arial"/>
              </a:rPr>
              <a:t>j</a:t>
            </a:r>
            <a:r>
              <a:rPr lang="en-US" sz="2400" b="1" i="1" spc="-5" dirty="0" smtClean="0">
                <a:solidFill>
                  <a:srgbClr val="339933"/>
                </a:solidFill>
                <a:latin typeface="Arial"/>
                <a:cs typeface="Arial"/>
              </a:rPr>
              <a:t>ump</a:t>
            </a: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	</a:t>
            </a:r>
            <a:r>
              <a:rPr lang="en-US" sz="2400" b="1" i="1" spc="-5" dirty="0" smtClean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575"/>
              </a:spcBef>
            </a:pPr>
            <a:r>
              <a:rPr lang="fr-FR" sz="2400" dirty="0" smtClean="0"/>
              <a:t>PC </a:t>
            </a:r>
            <a:r>
              <a:rPr lang="fr-FR" sz="2400" dirty="0"/>
              <a:t>← k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JMP </a:t>
            </a:r>
            <a:r>
              <a:rPr lang="en-US" sz="2400" dirty="0"/>
              <a:t>k 0 ≤ k &lt; 4M PC ← k </a:t>
            </a:r>
            <a:r>
              <a:rPr lang="en-US" sz="2400" dirty="0" smtClean="0"/>
              <a:t>Unchanged</a:t>
            </a:r>
            <a:endParaRPr lang="en-US"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3513708"/>
            <a:ext cx="31121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370455" algn="l"/>
              </a:tabLst>
            </a:pPr>
            <a:r>
              <a:rPr sz="2400" spc="-5" dirty="0">
                <a:latin typeface="Arial"/>
                <a:cs typeface="Arial"/>
              </a:rPr>
              <a:t>Fl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	</a:t>
            </a:r>
            <a:r>
              <a:rPr sz="2400" spc="-5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52620"/>
            <a:ext cx="136652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858" y="3952620"/>
            <a:ext cx="560006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060" y="5353826"/>
            <a:ext cx="7356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r1,r0 </a:t>
            </a:r>
            <a:r>
              <a:rPr lang="en-US" dirty="0" smtClean="0"/>
              <a:t>	; Copy </a:t>
            </a:r>
            <a:r>
              <a:rPr lang="en-US" dirty="0"/>
              <a:t>r0 to r1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/>
              <a:t>farplc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Unconditional jump </a:t>
            </a:r>
            <a:endParaRPr lang="en-US" dirty="0" smtClean="0"/>
          </a:p>
          <a:p>
            <a:r>
              <a:rPr lang="en-US" dirty="0" smtClean="0"/>
              <a:t>	... </a:t>
            </a:r>
          </a:p>
          <a:p>
            <a:r>
              <a:rPr lang="en-US" dirty="0" err="1" smtClean="0"/>
              <a:t>farplc</a:t>
            </a:r>
            <a:r>
              <a:rPr lang="en-US" dirty="0" smtClean="0"/>
              <a:t>:	</a:t>
            </a:r>
            <a:r>
              <a:rPr lang="en-US" dirty="0" err="1" smtClean="0"/>
              <a:t>nop</a:t>
            </a:r>
            <a:r>
              <a:rPr lang="en-US" dirty="0" smtClean="0"/>
              <a:t> 		; Jump </a:t>
            </a:r>
            <a:r>
              <a:rPr lang="en-US" dirty="0"/>
              <a:t>destination (do nothing)</a:t>
            </a:r>
          </a:p>
        </p:txBody>
      </p:sp>
    </p:spTree>
    <p:extLst>
      <p:ext uri="{BB962C8B-B14F-4D97-AF65-F5344CB8AC3E}">
        <p14:creationId xmlns:p14="http://schemas.microsoft.com/office/powerpoint/2010/main" val="543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1385" algn="l"/>
              </a:tabLst>
            </a:pPr>
            <a:r>
              <a:rPr spc="-5" dirty="0"/>
              <a:t>Relative	Jump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958" y="1757807"/>
            <a:ext cx="201676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  <a:tabLst>
                <a:tab pos="853440" algn="l"/>
              </a:tabLst>
            </a:pPr>
            <a:r>
              <a:rPr sz="2400" b="1" i="1" dirty="0">
                <a:solidFill>
                  <a:srgbClr val="339933"/>
                </a:solidFill>
                <a:latin typeface="Arial"/>
                <a:cs typeface="Arial"/>
              </a:rPr>
              <a:t>rjmp	</a:t>
            </a: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  <a:p>
            <a:pPr marL="12700" marR="5080" indent="8255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-2K </a:t>
            </a:r>
            <a:r>
              <a:rPr sz="2400" dirty="0">
                <a:latin typeface="Arial"/>
                <a:cs typeface="Arial"/>
              </a:rPr>
              <a:t>≤ k &lt; </a:t>
            </a:r>
            <a:r>
              <a:rPr sz="2400" spc="-5" dirty="0">
                <a:latin typeface="Arial"/>
                <a:cs typeface="Arial"/>
              </a:rPr>
              <a:t>2K  PC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PC+k+1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74796"/>
            <a:ext cx="31121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370455" algn="l"/>
              </a:tabLst>
            </a:pPr>
            <a:r>
              <a:rPr sz="2400" spc="-5" dirty="0">
                <a:latin typeface="Arial"/>
                <a:cs typeface="Arial"/>
              </a:rPr>
              <a:t>Fl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	</a:t>
            </a:r>
            <a:r>
              <a:rPr sz="2400" spc="-5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13708"/>
            <a:ext cx="136652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Cyc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858" y="3513708"/>
            <a:ext cx="230504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4966" y="4853625"/>
            <a:ext cx="7273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cpi</a:t>
            </a:r>
            <a:r>
              <a:rPr lang="en-US" dirty="0" smtClean="0"/>
              <a:t> </a:t>
            </a:r>
            <a:r>
              <a:rPr lang="en-US" dirty="0"/>
              <a:t>r16,$</a:t>
            </a:r>
            <a:r>
              <a:rPr lang="en-US" dirty="0" smtClean="0"/>
              <a:t>42	 </a:t>
            </a:r>
            <a:r>
              <a:rPr lang="en-US" dirty="0"/>
              <a:t>; Compare r16 to $42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brne</a:t>
            </a:r>
            <a:r>
              <a:rPr lang="en-US" dirty="0" smtClean="0"/>
              <a:t> error	 </a:t>
            </a:r>
            <a:r>
              <a:rPr lang="en-US" dirty="0"/>
              <a:t>; Branch if r16 ⇔ $42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rjmp</a:t>
            </a:r>
            <a:r>
              <a:rPr lang="en-US" dirty="0" smtClean="0"/>
              <a:t> ok 		; </a:t>
            </a:r>
            <a:r>
              <a:rPr lang="en-US" dirty="0"/>
              <a:t>Unconditional branch 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dirty="0" smtClean="0"/>
              <a:t>	addr16,r17 	; </a:t>
            </a:r>
            <a:r>
              <a:rPr lang="en-US" dirty="0"/>
              <a:t>Add r17 to r16 </a:t>
            </a:r>
            <a:endParaRPr lang="en-US" dirty="0" smtClean="0"/>
          </a:p>
          <a:p>
            <a:r>
              <a:rPr lang="en-US" dirty="0" smtClean="0"/>
              <a:t>	incr16 		; </a:t>
            </a:r>
            <a:r>
              <a:rPr lang="en-US" dirty="0"/>
              <a:t>Increment r16 </a:t>
            </a:r>
            <a:endParaRPr lang="en-US" dirty="0" smtClean="0"/>
          </a:p>
          <a:p>
            <a:r>
              <a:rPr lang="en-US" dirty="0" smtClean="0"/>
              <a:t>ok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nop</a:t>
            </a:r>
            <a:r>
              <a:rPr lang="en-US" dirty="0" smtClean="0"/>
              <a:t> 		; </a:t>
            </a:r>
            <a:r>
              <a:rPr lang="en-US" dirty="0"/>
              <a:t>Destination for </a:t>
            </a:r>
            <a:r>
              <a:rPr lang="en-US" dirty="0" err="1"/>
              <a:t>rjmp</a:t>
            </a:r>
            <a:r>
              <a:rPr lang="en-US" dirty="0"/>
              <a:t> (do nothing)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89205"/>
            <a:ext cx="8551817" cy="1216102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Control</a:t>
            </a:r>
            <a:r>
              <a:rPr spc="-70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9451"/>
            <a:ext cx="545020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IF-THEN-ELSE </a:t>
            </a:r>
            <a:r>
              <a:rPr sz="2800" dirty="0">
                <a:latin typeface="Arial"/>
                <a:cs typeface="Arial"/>
              </a:rPr>
              <a:t>control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3268345"/>
            <a:ext cx="745617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669999"/>
              </a:buClr>
              <a:buSzPct val="68750"/>
              <a:buFont typeface="Wingdings"/>
              <a:buChar char=""/>
              <a:tabLst>
                <a:tab pos="360680" algn="l"/>
              </a:tabLst>
            </a:pPr>
            <a:r>
              <a:rPr sz="2400" spc="-5" dirty="0">
                <a:latin typeface="Arial"/>
                <a:cs typeface="Arial"/>
              </a:rPr>
              <a:t>Numbers </a:t>
            </a:r>
            <a:r>
              <a:rPr sz="2400" spc="-10" dirty="0">
                <a:latin typeface="Arial"/>
                <a:cs typeface="Arial"/>
              </a:rPr>
              <a:t>x, </a:t>
            </a:r>
            <a:r>
              <a:rPr sz="2400" dirty="0">
                <a:latin typeface="Arial"/>
                <a:cs typeface="Arial"/>
              </a:rPr>
              <a:t>z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8-bit </a:t>
            </a:r>
            <a:r>
              <a:rPr sz="2400" spc="-5" dirty="0">
                <a:latin typeface="Arial"/>
                <a:cs typeface="Arial"/>
              </a:rPr>
              <a:t>signed integers and stored in  </a:t>
            </a:r>
            <a:r>
              <a:rPr sz="2400" dirty="0">
                <a:latin typeface="Arial"/>
                <a:cs typeface="Arial"/>
              </a:rPr>
              <a:t>registers.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decide which registers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5725" y="4059301"/>
            <a:ext cx="6797675" cy="2554605"/>
          </a:xfrm>
          <a:custGeom>
            <a:avLst/>
            <a:gdLst/>
            <a:ahLst/>
            <a:cxnLst/>
            <a:rect l="l" t="t" r="r" b="b"/>
            <a:pathLst>
              <a:path w="6797675" h="2554604">
                <a:moveTo>
                  <a:pt x="0" y="2554224"/>
                </a:moveTo>
                <a:lnTo>
                  <a:pt x="6797675" y="2554224"/>
                </a:lnTo>
                <a:lnTo>
                  <a:pt x="6797675" y="0"/>
                </a:lnTo>
                <a:lnTo>
                  <a:pt x="0" y="0"/>
                </a:lnTo>
                <a:lnTo>
                  <a:pt x="0" y="2554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16056"/>
              </p:ext>
            </p:extLst>
          </p:nvPr>
        </p:nvGraphicFramePr>
        <p:xfrm>
          <a:off x="1403096" y="4059301"/>
          <a:ext cx="7214232" cy="255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98"/>
                <a:gridCol w="666565"/>
                <a:gridCol w="1619358"/>
                <a:gridCol w="774216"/>
                <a:gridCol w="978637"/>
                <a:gridCol w="2323858"/>
              </a:tblGrid>
              <a:tr h="9777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CCCC00"/>
                          </a:solidFill>
                          <a:latin typeface="Consolas"/>
                          <a:cs typeface="Consolas"/>
                        </a:rPr>
                        <a:t>.def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CC00"/>
                          </a:solidFill>
                          <a:latin typeface="Consolas"/>
                          <a:cs typeface="Consolas"/>
                        </a:rPr>
                        <a:t>.def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9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6680" marR="1308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-9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=  cpi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r16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r17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a,</a:t>
                      </a:r>
                      <a:r>
                        <a:rPr sz="1800" spc="-9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a -</a:t>
                      </a:r>
                      <a:r>
                        <a:rPr sz="1800" spc="-9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14721"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17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brge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17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7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7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if a</a:t>
                      </a:r>
                      <a:r>
                        <a:rPr sz="1800" spc="-9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6600"/>
                          </a:solidFill>
                          <a:latin typeface="Symbol"/>
                          <a:cs typeface="Symbol"/>
                        </a:rPr>
                        <a:t>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7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03301"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07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ldi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07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b,</a:t>
                      </a:r>
                      <a:r>
                        <a:rPr sz="1800" spc="-9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7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7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b =</a:t>
                      </a:r>
                      <a:r>
                        <a:rPr sz="1800" spc="-9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04977"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rjmp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r>
                        <a:rPr sz="1800" spc="-8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1800" spc="-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800" spc="-10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statement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04952">
                <a:tc>
                  <a:txBody>
                    <a:bodyPr/>
                    <a:lstStyle/>
                    <a:p>
                      <a:pPr marL="44450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ELSE: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ldi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b,</a:t>
                      </a:r>
                      <a:r>
                        <a:rPr sz="1800" spc="-9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b =</a:t>
                      </a:r>
                      <a:r>
                        <a:rPr sz="1800" spc="-95" dirty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006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48554">
                <a:tc>
                  <a:txBody>
                    <a:bodyPr/>
                    <a:lstStyle/>
                    <a:p>
                      <a:pPr marL="44450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END: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14751" y="1946275"/>
            <a:ext cx="2095500" cy="12580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if (a &lt;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0)</a:t>
            </a:r>
            <a:endParaRPr sz="2000" dirty="0">
              <a:latin typeface="Consolas"/>
              <a:cs typeface="Consolas"/>
            </a:endParaRPr>
          </a:p>
          <a:p>
            <a:pPr marL="1001394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b =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1;</a:t>
            </a:r>
            <a:endParaRPr sz="2000" dirty="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else</a:t>
            </a:r>
            <a:endParaRPr sz="2000" dirty="0">
              <a:latin typeface="Consolas"/>
              <a:cs typeface="Consolas"/>
            </a:endParaRPr>
          </a:p>
          <a:p>
            <a:pPr marL="1001394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b =</a:t>
            </a:r>
            <a:r>
              <a:rPr sz="2000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AVR Registers</a:t>
            </a:r>
            <a:r>
              <a:rPr spc="-2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pc="-5" dirty="0"/>
              <a:t>General purpose</a:t>
            </a:r>
            <a:r>
              <a:rPr spc="-40" dirty="0"/>
              <a:t> </a:t>
            </a:r>
            <a:r>
              <a:rPr spc="-5" dirty="0"/>
              <a:t>registers</a:t>
            </a:r>
          </a:p>
          <a:p>
            <a:pPr marL="704850" lvl="1" indent="-347980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The following register pairs can work as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address</a:t>
            </a:r>
            <a:endParaRPr sz="2600">
              <a:latin typeface="Arial"/>
              <a:cs typeface="Arial"/>
            </a:endParaRPr>
          </a:p>
          <a:p>
            <a:pPr marL="704850">
              <a:lnSpc>
                <a:spcPct val="100000"/>
              </a:lnSpc>
            </a:pPr>
            <a:r>
              <a:rPr sz="2600" dirty="0"/>
              <a:t>indexes</a:t>
            </a:r>
            <a:endParaRPr sz="2600"/>
          </a:p>
          <a:p>
            <a:pPr marL="706120">
              <a:lnSpc>
                <a:spcPct val="100000"/>
              </a:lnSpc>
              <a:spcBef>
                <a:spcPts val="550"/>
              </a:spcBef>
              <a:tabLst>
                <a:tab pos="1000125" algn="l"/>
              </a:tabLst>
            </a:pPr>
            <a:r>
              <a:rPr sz="1600" spc="5" dirty="0">
                <a:solidFill>
                  <a:srgbClr val="CCCC00"/>
                </a:solidFill>
                <a:latin typeface="Wingdings"/>
                <a:cs typeface="Wingdings"/>
              </a:rPr>
              <a:t></a:t>
            </a:r>
            <a:r>
              <a:rPr sz="1600" spc="5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2300" spc="-10" dirty="0"/>
              <a:t>X,</a:t>
            </a:r>
            <a:r>
              <a:rPr sz="2300" spc="-75" dirty="0"/>
              <a:t> </a:t>
            </a:r>
            <a:r>
              <a:rPr sz="2300" dirty="0"/>
              <a:t>r26:r27</a:t>
            </a:r>
            <a:endParaRPr sz="230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  <a:spcBef>
                <a:spcPts val="550"/>
              </a:spcBef>
              <a:tabLst>
                <a:tab pos="1000125" algn="l"/>
              </a:tabLst>
            </a:pPr>
            <a:r>
              <a:rPr sz="1600" spc="5" dirty="0">
                <a:solidFill>
                  <a:srgbClr val="CCCC00"/>
                </a:solidFill>
                <a:latin typeface="Wingdings"/>
                <a:cs typeface="Wingdings"/>
              </a:rPr>
              <a:t></a:t>
            </a:r>
            <a:r>
              <a:rPr sz="1600" spc="5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2300" dirty="0"/>
              <a:t>Y,</a:t>
            </a:r>
            <a:r>
              <a:rPr sz="2300" spc="-95" dirty="0"/>
              <a:t> </a:t>
            </a:r>
            <a:r>
              <a:rPr sz="2300" dirty="0"/>
              <a:t>r28:r29</a:t>
            </a:r>
            <a:endParaRPr sz="230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  <a:spcBef>
                <a:spcPts val="550"/>
              </a:spcBef>
              <a:tabLst>
                <a:tab pos="1000125" algn="l"/>
              </a:tabLst>
            </a:pPr>
            <a:r>
              <a:rPr sz="1600" spc="5" dirty="0">
                <a:solidFill>
                  <a:srgbClr val="CCCC00"/>
                </a:solidFill>
                <a:latin typeface="Wingdings"/>
                <a:cs typeface="Wingdings"/>
              </a:rPr>
              <a:t></a:t>
            </a:r>
            <a:r>
              <a:rPr sz="1600" spc="5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2300" dirty="0"/>
              <a:t>Z,</a:t>
            </a:r>
            <a:r>
              <a:rPr sz="2300" spc="-95" dirty="0"/>
              <a:t> </a:t>
            </a:r>
            <a:r>
              <a:rPr sz="2300" dirty="0"/>
              <a:t>r30:r31</a:t>
            </a:r>
            <a:endParaRPr sz="2300">
              <a:latin typeface="Times New Roman"/>
              <a:cs typeface="Times New Roman"/>
            </a:endParaRPr>
          </a:p>
          <a:p>
            <a:pPr marL="704850" lvl="1" indent="-347980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The following registers can be applied for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specific</a:t>
            </a:r>
            <a:endParaRPr sz="2600">
              <a:latin typeface="Arial"/>
              <a:cs typeface="Arial"/>
            </a:endParaRPr>
          </a:p>
          <a:p>
            <a:pPr marL="704850">
              <a:lnSpc>
                <a:spcPct val="100000"/>
              </a:lnSpc>
            </a:pPr>
            <a:r>
              <a:rPr sz="2600" dirty="0"/>
              <a:t>use</a:t>
            </a:r>
            <a:endParaRPr sz="2600"/>
          </a:p>
          <a:p>
            <a:pPr marL="1000125" lvl="2" indent="-294005">
              <a:lnSpc>
                <a:spcPct val="100000"/>
              </a:lnSpc>
              <a:spcBef>
                <a:spcPts val="550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760" algn="l"/>
              </a:tabLst>
            </a:pPr>
            <a:r>
              <a:rPr sz="2300" dirty="0">
                <a:latin typeface="Arial"/>
                <a:cs typeface="Arial"/>
              </a:rPr>
              <a:t>r1:r0 store the result of multiplication</a:t>
            </a:r>
            <a:r>
              <a:rPr sz="2300" spc="-20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instruction</a:t>
            </a:r>
            <a:endParaRPr sz="2300">
              <a:latin typeface="Arial"/>
              <a:cs typeface="Arial"/>
            </a:endParaRPr>
          </a:p>
          <a:p>
            <a:pPr marL="1000125" lvl="2" indent="-294005">
              <a:lnSpc>
                <a:spcPct val="100000"/>
              </a:lnSpc>
              <a:spcBef>
                <a:spcPts val="550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00760" algn="l"/>
              </a:tabLst>
            </a:pPr>
            <a:r>
              <a:rPr sz="2300" dirty="0">
                <a:latin typeface="Arial"/>
                <a:cs typeface="Arial"/>
              </a:rPr>
              <a:t>r0 stores the data loaded from the program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memory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9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04800" y="4572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600" y="3657600"/>
            <a:ext cx="6866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-5" dirty="0" smtClean="0">
                <a:solidFill>
                  <a:srgbClr val="330066"/>
                </a:solidFill>
                <a:latin typeface="Arial"/>
                <a:cs typeface="Arial"/>
              </a:rPr>
              <a:t>Arduino Port Registers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2302" y="6291783"/>
            <a:ext cx="9588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Port </a:t>
            </a:r>
            <a:r>
              <a:rPr lang="en-US" b="0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PORTD maps to Arduino digital pins 0 to 7</a:t>
            </a:r>
          </a:p>
          <a:p>
            <a:pPr lvl="1"/>
            <a:r>
              <a:rPr lang="en-US" dirty="0"/>
              <a:t>DDRD - The Port D Data Direction Register - read/write</a:t>
            </a:r>
          </a:p>
          <a:p>
            <a:pPr lvl="1"/>
            <a:r>
              <a:rPr lang="en-US" dirty="0"/>
              <a:t>PORTD - The Port D Data Register - read/write</a:t>
            </a:r>
          </a:p>
          <a:p>
            <a:pPr lvl="1"/>
            <a:r>
              <a:rPr lang="en-US" dirty="0"/>
              <a:t>PIND - The Port D Input Pins Register - read </a:t>
            </a:r>
            <a:r>
              <a:rPr lang="en-US" dirty="0" smtClean="0"/>
              <a:t>only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PORTB maps to Arduino digital pins 8 to 13 The two high bits (6 &amp; 7) map to the crystal pins and are not usable</a:t>
            </a:r>
          </a:p>
          <a:p>
            <a:pPr lvl="1"/>
            <a:r>
              <a:rPr lang="en-US" dirty="0"/>
              <a:t>DDRB - The Port B Data Direction Register - read/write</a:t>
            </a:r>
          </a:p>
          <a:p>
            <a:pPr lvl="1"/>
            <a:r>
              <a:rPr lang="en-US" dirty="0"/>
              <a:t>PORTB - The Port B Data Register - read/write</a:t>
            </a:r>
          </a:p>
          <a:p>
            <a:pPr lvl="1"/>
            <a:r>
              <a:rPr lang="en-US" dirty="0"/>
              <a:t>PINB - The Port B Input Pins Register - read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PORTC maps to Arduino analog pins 0 to 5. Pins 6 &amp; 7 are only accessible on the Arduino Mini</a:t>
            </a:r>
          </a:p>
          <a:p>
            <a:pPr lvl="1"/>
            <a:r>
              <a:rPr lang="en-US" dirty="0"/>
              <a:t>DDRC - The Port C Data Direction Register - read/write</a:t>
            </a:r>
          </a:p>
          <a:p>
            <a:pPr lvl="1"/>
            <a:r>
              <a:rPr lang="en-US" dirty="0"/>
              <a:t>PORTC - The Port C Data Register - read/write</a:t>
            </a:r>
          </a:p>
          <a:p>
            <a:pPr lvl="1"/>
            <a:r>
              <a:rPr lang="en-US" dirty="0"/>
              <a:t>PINC - The Port C Input Pins Register - read </a:t>
            </a:r>
            <a:r>
              <a:rPr lang="en-US" dirty="0" smtClean="0"/>
              <a:t>only</a:t>
            </a:r>
          </a:p>
          <a:p>
            <a:pPr lvl="1"/>
            <a:endParaRPr lang="en-US" dirty="0" smtClean="0"/>
          </a:p>
          <a:p>
            <a:r>
              <a:rPr lang="en-US" dirty="0"/>
              <a:t>Each bit of these registers corresponds to a single pin; e.g. the low bit of DDRB, PORTB, and PINB refers to pin PB0(digital pin 8)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90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58427"/>
            <a:ext cx="8551817" cy="1154547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r>
              <a:rPr lang="en-US" dirty="0"/>
              <a:t>CLR – Clear Register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938" y="1447800"/>
            <a:ext cx="7735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Clears a register. This instruction performs an Exclusive OR between a register and itself. This will clear all bits in the register.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2474893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Operation: </a:t>
            </a:r>
            <a:endParaRPr lang="en-US" sz="1600" dirty="0"/>
          </a:p>
          <a:p>
            <a:pPr marL="400050" indent="-400050">
              <a:buAutoNum type="romanLcParenBoth"/>
            </a:pPr>
            <a:r>
              <a:rPr lang="en-US" sz="1600" dirty="0" smtClean="0"/>
              <a:t>Rd </a:t>
            </a:r>
            <a:r>
              <a:rPr lang="en-US" sz="1600" dirty="0"/>
              <a:t>← Rd ⊕ Rd</a:t>
            </a:r>
            <a:br>
              <a:rPr lang="en-US" sz="1600" dirty="0"/>
            </a:br>
            <a:r>
              <a:rPr lang="en-US" sz="1600" dirty="0" smtClean="0"/>
              <a:t>  </a:t>
            </a:r>
            <a:endParaRPr lang="en-US" sz="1600" dirty="0"/>
          </a:p>
          <a:p>
            <a:r>
              <a:rPr lang="en-US" sz="1600" b="1" dirty="0"/>
              <a:t>Program Counter: </a:t>
            </a:r>
            <a:endParaRPr lang="en-US" sz="1600" dirty="0"/>
          </a:p>
          <a:p>
            <a:r>
              <a:rPr lang="en-US" sz="1600" dirty="0"/>
              <a:t>PC ← PC + 1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88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800" y="4161443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en-US" dirty="0" err="1" smtClean="0">
                <a:latin typeface="Courier" charset="0"/>
              </a:rPr>
              <a:t>clr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r16</a:t>
            </a:r>
            <a:br>
              <a:rPr lang="en-US" dirty="0">
                <a:latin typeface="Courier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58427"/>
            <a:ext cx="8551817" cy="1154547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r>
              <a:rPr lang="en-US" dirty="0"/>
              <a:t>SER – Set all Bits in Register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938" y="1447800"/>
            <a:ext cx="7735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Loads $FF directly to register Rd.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2186741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mtClean="0"/>
              <a:t>Operation</a:t>
            </a:r>
            <a:r>
              <a:rPr lang="en-US" sz="1600" b="1" dirty="0"/>
              <a:t>: 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Rd ← $FF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 smtClean="0"/>
              <a:t>Program </a:t>
            </a:r>
            <a:r>
              <a:rPr lang="en-US" sz="1600" b="1" dirty="0"/>
              <a:t>Counter: </a:t>
            </a:r>
            <a:endParaRPr lang="en-US" sz="1600" dirty="0"/>
          </a:p>
          <a:p>
            <a:r>
              <a:rPr lang="en-US" sz="1600" dirty="0"/>
              <a:t>PC ← PC + 1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88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4161443"/>
            <a:ext cx="716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r>
              <a:rPr lang="en-US" dirty="0" err="1">
                <a:latin typeface="Courier" charset="0"/>
              </a:rPr>
              <a:t>ser</a:t>
            </a:r>
            <a:r>
              <a:rPr lang="en-US" dirty="0">
                <a:latin typeface="Courier" charset="0"/>
              </a:rPr>
              <a:t> r17</a:t>
            </a:r>
            <a:br>
              <a:rPr lang="en-US" dirty="0">
                <a:latin typeface="Courier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58427"/>
            <a:ext cx="8551817" cy="1154547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r>
              <a:rPr lang="en-US" dirty="0"/>
              <a:t>NOP – No Operation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938" y="1447800"/>
            <a:ext cx="7735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instruction performs a single cycle No Operation.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2186741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Operation</a:t>
            </a:r>
            <a:r>
              <a:rPr lang="en-US" sz="1600" b="1" dirty="0"/>
              <a:t>: 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Program </a:t>
            </a:r>
            <a:r>
              <a:rPr lang="en-US" sz="1600" b="1" dirty="0"/>
              <a:t>Counter: </a:t>
            </a:r>
            <a:endParaRPr lang="en-US" sz="1600" dirty="0"/>
          </a:p>
          <a:p>
            <a:r>
              <a:rPr lang="en-US" sz="1600" dirty="0"/>
              <a:t>PC ← PC + 1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88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4161443"/>
            <a:ext cx="716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r>
              <a:rPr lang="en-US" dirty="0" err="1" smtClean="0">
                <a:latin typeface="Courier" charset="0"/>
              </a:rPr>
              <a:t>nop</a:t>
            </a:r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89205"/>
            <a:ext cx="8551817" cy="1216102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OUT</a:t>
            </a:r>
            <a:endParaRPr spc="-5" dirty="0"/>
          </a:p>
        </p:txBody>
      </p:sp>
      <p:sp>
        <p:nvSpPr>
          <p:cNvPr id="12" name="Rectangle 11"/>
          <p:cNvSpPr/>
          <p:nvPr/>
        </p:nvSpPr>
        <p:spPr>
          <a:xfrm>
            <a:off x="660938" y="1447800"/>
            <a:ext cx="7735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Helvetica" charset="0"/>
              </a:rPr>
              <a:t>Stores data from register Rr in the Register File to I/O Space (Ports, Timers, Configuration Registers etc.). 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2474893"/>
            <a:ext cx="7696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Helvetica" charset="0"/>
              </a:rPr>
              <a:t>Operation: </a:t>
            </a:r>
            <a:endParaRPr lang="en-US" dirty="0"/>
          </a:p>
          <a:p>
            <a:pPr marL="400050" indent="-400050">
              <a:buAutoNum type="romanLcParenBoth"/>
            </a:pPr>
            <a:r>
              <a:rPr lang="en-US" dirty="0" smtClean="0">
                <a:latin typeface="Helvetica" charset="0"/>
              </a:rPr>
              <a:t>I/O(A</a:t>
            </a:r>
            <a:r>
              <a:rPr lang="en-US" dirty="0">
                <a:latin typeface="Helvetica" charset="0"/>
              </a:rPr>
              <a:t>) </a:t>
            </a:r>
            <a:r>
              <a:rPr lang="en-US" dirty="0">
                <a:latin typeface="SymbolMT" charset="0"/>
              </a:rPr>
              <a:t>← </a:t>
            </a:r>
            <a:r>
              <a:rPr lang="en-US" dirty="0">
                <a:latin typeface="Helvetica" charset="0"/>
              </a:rPr>
              <a:t>Rr</a:t>
            </a:r>
            <a:br>
              <a:rPr lang="en-US" dirty="0">
                <a:latin typeface="Helvetica" charset="0"/>
              </a:rPr>
            </a:br>
            <a:endParaRPr lang="en-US" dirty="0" smtClean="0">
              <a:latin typeface="Helvetica" charset="0"/>
            </a:endParaRPr>
          </a:p>
          <a:p>
            <a:pPr marL="400050" indent="-400050">
              <a:buAutoNum type="romanLcParenBoth"/>
            </a:pPr>
            <a:r>
              <a:rPr lang="en-US" sz="1600" b="1" dirty="0" smtClean="0">
                <a:latin typeface="Helvetica" charset="0"/>
              </a:rPr>
              <a:t>Program </a:t>
            </a:r>
            <a:r>
              <a:rPr lang="en-US" sz="1600" b="1" dirty="0">
                <a:latin typeface="Helvetica" charset="0"/>
              </a:rPr>
              <a:t>Counter: </a:t>
            </a:r>
            <a:endParaRPr lang="en-US" dirty="0"/>
          </a:p>
          <a:p>
            <a:r>
              <a:rPr lang="en-US" dirty="0">
                <a:latin typeface="Helvetica" charset="0"/>
              </a:rPr>
              <a:t>PC </a:t>
            </a:r>
            <a:r>
              <a:rPr lang="en-US" dirty="0">
                <a:latin typeface="SymbolMT" charset="0"/>
              </a:rPr>
              <a:t>← </a:t>
            </a:r>
            <a:r>
              <a:rPr lang="en-US" dirty="0">
                <a:latin typeface="Helvetica" charset="0"/>
              </a:rPr>
              <a:t>PC + 1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61443"/>
            <a:ext cx="7162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en-US" dirty="0" err="1" smtClean="0">
                <a:latin typeface="Courier" charset="0"/>
              </a:rPr>
              <a:t>clr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r16</a:t>
            </a:r>
            <a:br>
              <a:rPr lang="en-US" dirty="0">
                <a:latin typeface="Courier" charset="0"/>
              </a:rPr>
            </a:br>
            <a:r>
              <a:rPr lang="en-US" dirty="0" err="1">
                <a:latin typeface="Courier" charset="0"/>
              </a:rPr>
              <a:t>ser</a:t>
            </a:r>
            <a:r>
              <a:rPr lang="en-US" dirty="0">
                <a:latin typeface="Courier" charset="0"/>
              </a:rPr>
              <a:t> r17</a:t>
            </a:r>
            <a:br>
              <a:rPr lang="en-US" dirty="0">
                <a:latin typeface="Courier" charset="0"/>
              </a:rPr>
            </a:br>
            <a:r>
              <a:rPr lang="en-US" dirty="0">
                <a:latin typeface="Courier" charset="0"/>
              </a:rPr>
              <a:t>out $18,r16 </a:t>
            </a:r>
            <a:endParaRPr lang="en-US" dirty="0" smtClean="0"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nop</a:t>
            </a:r>
            <a:r>
              <a:rPr lang="en-US" dirty="0">
                <a:latin typeface="Courier" charset="0"/>
              </a:rPr>
              <a:t/>
            </a:r>
            <a:br>
              <a:rPr lang="en-US" dirty="0">
                <a:latin typeface="Courier" charset="0"/>
              </a:rPr>
            </a:br>
            <a:r>
              <a:rPr lang="en-US" dirty="0">
                <a:latin typeface="Courier" charset="0"/>
              </a:rPr>
              <a:t>out $18,r17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58427"/>
            <a:ext cx="8551817" cy="1154547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r>
              <a:rPr lang="en-US" dirty="0"/>
              <a:t>IN - Load an I/O Location to Register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938" y="1447800"/>
            <a:ext cx="7735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Loads data from the I/O Space (Ports, Timers, Configuration Registers etc.) into register Rd in the Register File.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2474893"/>
            <a:ext cx="7696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Helvetica" charset="0"/>
              </a:rPr>
              <a:t>Operation: </a:t>
            </a:r>
            <a:endParaRPr lang="en-US" dirty="0"/>
          </a:p>
          <a:p>
            <a:pPr marL="400050" indent="-400050">
              <a:buFontTx/>
              <a:buAutoNum type="romanLcParenBoth"/>
            </a:pPr>
            <a:r>
              <a:rPr lang="is-IS" dirty="0"/>
              <a:t>Rd ← </a:t>
            </a:r>
            <a:r>
              <a:rPr lang="is-IS" dirty="0" smtClean="0"/>
              <a:t>I/O(A)</a:t>
            </a:r>
            <a:r>
              <a:rPr lang="is-IS" dirty="0"/>
              <a:t/>
            </a:r>
            <a:br>
              <a:rPr lang="is-IS" dirty="0"/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endParaRPr lang="en-US" dirty="0" smtClean="0">
              <a:latin typeface="Helvetica" charset="0"/>
            </a:endParaRPr>
          </a:p>
          <a:p>
            <a:pPr marL="400050" indent="-400050">
              <a:buAutoNum type="romanLcParenBoth"/>
            </a:pPr>
            <a:r>
              <a:rPr lang="en-US" sz="1600" b="1" dirty="0" smtClean="0">
                <a:latin typeface="Helvetica" charset="0"/>
              </a:rPr>
              <a:t>Program </a:t>
            </a:r>
            <a:r>
              <a:rPr lang="en-US" sz="1600" b="1" dirty="0">
                <a:latin typeface="Helvetica" charset="0"/>
              </a:rPr>
              <a:t>Counter: </a:t>
            </a:r>
            <a:endParaRPr lang="en-US" dirty="0"/>
          </a:p>
          <a:p>
            <a:r>
              <a:rPr lang="en-US" dirty="0">
                <a:latin typeface="Helvetica" charset="0"/>
              </a:rPr>
              <a:t>PC </a:t>
            </a:r>
            <a:r>
              <a:rPr lang="en-US" dirty="0">
                <a:latin typeface="SymbolMT" charset="0"/>
              </a:rPr>
              <a:t>← </a:t>
            </a:r>
            <a:r>
              <a:rPr lang="en-US" dirty="0">
                <a:latin typeface="Helvetica" charset="0"/>
              </a:rPr>
              <a:t>PC + 1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61443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charset="0"/>
              </a:rPr>
              <a:t>Example: </a:t>
            </a:r>
            <a:endParaRPr lang="en-US" dirty="0"/>
          </a:p>
          <a:p>
            <a:r>
              <a:rPr lang="pl-PL" dirty="0"/>
              <a:t> </a:t>
            </a:r>
            <a:endParaRPr lang="pl-PL" dirty="0" smtClean="0"/>
          </a:p>
          <a:p>
            <a:r>
              <a:rPr lang="pl-PL" dirty="0" smtClean="0"/>
              <a:t>in </a:t>
            </a:r>
            <a:r>
              <a:rPr lang="pl-PL" dirty="0"/>
              <a:t>   r16, </a:t>
            </a:r>
            <a:r>
              <a:rPr lang="pl-PL" dirty="0" err="1"/>
              <a:t>PinD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32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1271</TotalTime>
  <Words>730</Words>
  <Application>Microsoft Macintosh PowerPoint</Application>
  <PresentationFormat>On-screen Show (4:3)</PresentationFormat>
  <Paragraphs>326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Calibri</vt:lpstr>
      <vt:lpstr>Calibri Light</vt:lpstr>
      <vt:lpstr>Consolas</vt:lpstr>
      <vt:lpstr>Courier</vt:lpstr>
      <vt:lpstr>Helvetica</vt:lpstr>
      <vt:lpstr>IntervalLight</vt:lpstr>
      <vt:lpstr>Symbol</vt:lpstr>
      <vt:lpstr>SymbolMT</vt:lpstr>
      <vt:lpstr>Times New Roman</vt:lpstr>
      <vt:lpstr>TyponineSans Regular 18</vt:lpstr>
      <vt:lpstr>Verdana</vt:lpstr>
      <vt:lpstr>Wingdings</vt:lpstr>
      <vt:lpstr>Arial</vt:lpstr>
      <vt:lpstr>Theme1</vt:lpstr>
      <vt:lpstr>PowerPoint Presentation</vt:lpstr>
      <vt:lpstr>Execution Time</vt:lpstr>
      <vt:lpstr>PowerPoint Presentation</vt:lpstr>
      <vt:lpstr>Port Registers</vt:lpstr>
      <vt:lpstr>CLR – Clear Register </vt:lpstr>
      <vt:lpstr>SER – Set all Bits in Register </vt:lpstr>
      <vt:lpstr>NOP – No Operation </vt:lpstr>
      <vt:lpstr>OUT</vt:lpstr>
      <vt:lpstr>IN - Load an I/O Location to Register </vt:lpstr>
      <vt:lpstr>Input and Output</vt:lpstr>
      <vt:lpstr>Input and Output</vt:lpstr>
      <vt:lpstr>Input and Output</vt:lpstr>
      <vt:lpstr>Input and Output</vt:lpstr>
      <vt:lpstr>PowerPoint Presentation</vt:lpstr>
      <vt:lpstr>Control Structure</vt:lpstr>
      <vt:lpstr>Compare</vt:lpstr>
      <vt:lpstr>Compare with Immediate</vt:lpstr>
      <vt:lpstr>PowerPoint Presentation</vt:lpstr>
      <vt:lpstr>Conditional Branch</vt:lpstr>
      <vt:lpstr>Jump</vt:lpstr>
      <vt:lpstr>Relative Jump</vt:lpstr>
      <vt:lpstr>Control </vt:lpstr>
      <vt:lpstr>AVR Registers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ISA &amp;</dc:title>
  <dc:creator>Daniel</dc:creator>
  <cp:lastModifiedBy>Dimitrios Damopoulos</cp:lastModifiedBy>
  <cp:revision>51</cp:revision>
  <dcterms:created xsi:type="dcterms:W3CDTF">2015-10-15T08:53:55Z</dcterms:created>
  <dcterms:modified xsi:type="dcterms:W3CDTF">2016-03-02T14:56:02Z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2015-10-15T00:00:00Z</vt:filetime>
  </property>
</Properties>
</file>