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1" r:id="rId3"/>
    <p:sldId id="263" r:id="rId4"/>
    <p:sldId id="267" r:id="rId5"/>
    <p:sldId id="268" r:id="rId6"/>
    <p:sldId id="272" r:id="rId7"/>
    <p:sldId id="273" r:id="rId8"/>
    <p:sldId id="264" r:id="rId9"/>
    <p:sldId id="266" r:id="rId10"/>
    <p:sldId id="269" r:id="rId11"/>
    <p:sldId id="270" r:id="rId12"/>
    <p:sldId id="271" r:id="rId13"/>
    <p:sldId id="277" r:id="rId14"/>
    <p:sldId id="275" r:id="rId15"/>
    <p:sldId id="276" r:id="rId16"/>
    <p:sldId id="274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/>
    <p:restoredTop sz="93631"/>
  </p:normalViewPr>
  <p:slideViewPr>
    <p:cSldViewPr>
      <p:cViewPr>
        <p:scale>
          <a:sx n="87" d="100"/>
          <a:sy n="87" d="100"/>
        </p:scale>
        <p:origin x="1536" y="4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710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8560"/>
            <a:ext cx="6858000" cy="1539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351394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8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0" y="1352641"/>
            <a:ext cx="9143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91" y="78377"/>
            <a:ext cx="1971675" cy="609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549" y="78377"/>
            <a:ext cx="6466583" cy="609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3677496" y="3059132"/>
            <a:ext cx="6196831" cy="785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8551817" cy="4955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6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749048"/>
          </a:xfrm>
        </p:spPr>
        <p:txBody>
          <a:bodyPr anchor="b">
            <a:normAutofit/>
          </a:bodyPr>
          <a:lstStyle>
            <a:lvl1pPr>
              <a:defRPr sz="5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93154"/>
            <a:ext cx="7886700" cy="1396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4533599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49" y="1221579"/>
            <a:ext cx="4262301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79"/>
            <a:ext cx="4175216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219992"/>
            <a:ext cx="4245633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549" y="1900719"/>
            <a:ext cx="4245633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19992"/>
            <a:ext cx="4175215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00719"/>
            <a:ext cx="4175215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12" name="Rectangle 11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9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042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2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05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31222"/>
            <a:ext cx="4629150" cy="53298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6880"/>
            <a:ext cx="2949178" cy="41621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0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567543"/>
            <a:ext cx="8551817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54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6966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622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hyperlink" Target="http://download.java.net/jdk7/archive/b123/docs/api/java/net/ServerSocket.html#accept(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304800" y="4572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37657" y="3657600"/>
            <a:ext cx="518160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spc="-5" dirty="0" smtClean="0">
                <a:solidFill>
                  <a:srgbClr val="330066"/>
                </a:solidFill>
                <a:latin typeface="Arial"/>
                <a:cs typeface="Arial"/>
              </a:rPr>
              <a:t>Networking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12302" y="6291783"/>
            <a:ext cx="9588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i="1" dirty="0" smtClean="0"/>
              <a:t>Web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2549" y="5722992"/>
            <a:ext cx="8891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pic>
        <p:nvPicPr>
          <p:cNvPr id="7" name="Picture 6" descr="Macintosh HD:Users:DD:Desktop:Screen shot 2012-02-23 at 10.09.07 μ.μ.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784850" cy="360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3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i="1" dirty="0" smtClean="0"/>
              <a:t>HTTP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2549" y="5722992"/>
            <a:ext cx="8891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pic>
        <p:nvPicPr>
          <p:cNvPr id="6" name="Picture 5" descr="Macintosh HD:Users:DD:Desktop:Screen shot 2012-02-24 at 1.10.21 μ.μ.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15962"/>
            <a:ext cx="3454400" cy="12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19200" y="1752600"/>
            <a:ext cx="1620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Calibri" charset="0"/>
              </a:rPr>
              <a:t>HTTP </a:t>
            </a:r>
            <a:r>
              <a:rPr lang="el-GR" dirty="0" err="1" smtClean="0">
                <a:latin typeface="Times New Roman" charset="0"/>
                <a:ea typeface="Calibri" charset="0"/>
              </a:rPr>
              <a:t>requests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Macintosh HD:Users:DD:Desktop:Screen shot 2012-02-24 at 1.12.35 μ.μ.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74" y="2659390"/>
            <a:ext cx="341630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780356" y="1752600"/>
            <a:ext cx="15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Calibri" charset="0"/>
              </a:rPr>
              <a:t>HTTP respond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9644" y="4485898"/>
            <a:ext cx="203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GET</a:t>
            </a:r>
            <a:r>
              <a:rPr lang="el-GR" dirty="0" smtClean="0"/>
              <a:t> </a:t>
            </a:r>
            <a:r>
              <a:rPr lang="el-GR" dirty="0"/>
              <a:t>/ </a:t>
            </a:r>
            <a:r>
              <a:rPr lang="en-US" dirty="0"/>
              <a:t>HTTP</a:t>
            </a:r>
            <a:r>
              <a:rPr lang="el-GR" dirty="0"/>
              <a:t>/1.0\</a:t>
            </a:r>
            <a:r>
              <a:rPr lang="en-US" dirty="0"/>
              <a:t>n</a:t>
            </a:r>
            <a:r>
              <a:rPr lang="el-GR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i="1" smtClean="0"/>
              <a:t>Echo </a:t>
            </a:r>
            <a:r>
              <a:rPr lang="en-US" i="1" dirty="0" smtClean="0"/>
              <a:t>Server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746966" y="6442735"/>
            <a:ext cx="20574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sz="3200" dirty="0"/>
              <a:t>12</a:t>
            </a:fld>
            <a:endParaRPr sz="3200" dirty="0"/>
          </a:p>
        </p:txBody>
      </p:sp>
      <p:sp>
        <p:nvSpPr>
          <p:cNvPr id="3" name="Rectangle 2"/>
          <p:cNvSpPr/>
          <p:nvPr/>
        </p:nvSpPr>
        <p:spPr>
          <a:xfrm>
            <a:off x="252549" y="5722992"/>
            <a:ext cx="8891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212882" y="1604527"/>
            <a:ext cx="9388317" cy="3805673"/>
            <a:chOff x="2994" y="11689"/>
            <a:chExt cx="6563" cy="2660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94" y="11689"/>
              <a:ext cx="6563" cy="2660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266" y="12616"/>
              <a:ext cx="905" cy="9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400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369" y="12719"/>
              <a:ext cx="697" cy="6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400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04" y="12939"/>
              <a:ext cx="534" cy="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 charset="0"/>
                  <a:ea typeface="Calibri" charset="0"/>
                  <a:cs typeface="Times New Roman" charset="0"/>
                </a:rPr>
                <a:t>AWAIT</a:t>
              </a:r>
              <a:endParaRPr lang="en-US" sz="2800">
                <a:effectLst/>
                <a:latin typeface="Calibri" charset="0"/>
                <a:ea typeface="Calibri" charset="0"/>
                <a:cs typeface="Times New Roman" charset="0"/>
              </a:endParaRPr>
            </a:p>
          </p:txBody>
        </p:sp>
        <p:cxnSp>
          <p:nvCxnSpPr>
            <p:cNvPr id="16" name="AutoShape 7"/>
            <p:cNvCxnSpPr>
              <a:cxnSpLocks noChangeShapeType="1"/>
              <a:stCxn id="13" idx="3"/>
              <a:endCxn id="13" idx="2"/>
            </p:cNvCxnSpPr>
            <p:nvPr/>
          </p:nvCxnSpPr>
          <p:spPr bwMode="auto">
            <a:xfrm rot="16200000" flipV="1">
              <a:off x="4172" y="13163"/>
              <a:ext cx="320" cy="132"/>
            </a:xfrm>
            <a:prstGeom prst="curvedConnector4">
              <a:avLst>
                <a:gd name="adj1" fmla="val -22769"/>
                <a:gd name="adj2" fmla="val 5581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noFill/>
                </a14:hiddenFill>
              </a:ext>
            </a:extLst>
          </p:spPr>
        </p:cxn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3069" y="12479"/>
              <a:ext cx="1197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45720" rIns="1800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  <a:t>Input ! =”Hello”/ </a:t>
              </a:r>
              <a:b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</a:br>
              <a: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  <a:t>Output=”Not Welcomed”</a:t>
              </a:r>
              <a:endParaRPr lang="en-US" sz="2800">
                <a:effectLst/>
                <a:latin typeface="Calibri" charset="0"/>
                <a:ea typeface="Calibri" charset="0"/>
                <a:cs typeface="Times New Roman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  <a:t> </a:t>
              </a:r>
              <a:endParaRPr lang="en-US" sz="2800">
                <a:effectLst/>
                <a:latin typeface="Calibri" charset="0"/>
                <a:ea typeface="Calibri" charset="0"/>
                <a:cs typeface="Times New Roman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5" y="12578"/>
              <a:ext cx="905" cy="9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400"/>
            </a:p>
          </p:txBody>
        </p:sp>
        <p:cxnSp>
          <p:nvCxnSpPr>
            <p:cNvPr id="19" name="AutoShape 10"/>
            <p:cNvCxnSpPr>
              <a:cxnSpLocks noChangeShapeType="1"/>
              <a:stCxn id="13" idx="7"/>
              <a:endCxn id="18" idx="1"/>
            </p:cNvCxnSpPr>
            <p:nvPr/>
          </p:nvCxnSpPr>
          <p:spPr bwMode="auto">
            <a:xfrm rot="16200000">
              <a:off x="5949" y="11800"/>
              <a:ext cx="38" cy="1859"/>
            </a:xfrm>
            <a:prstGeom prst="curvedConnector3">
              <a:avLst>
                <a:gd name="adj1" fmla="val 126590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noFill/>
                </a14:hiddenFill>
              </a:ext>
            </a:extLst>
          </p:spPr>
        </p:cxnSp>
        <p:cxnSp>
          <p:nvCxnSpPr>
            <p:cNvPr id="20" name="AutoShape 11"/>
            <p:cNvCxnSpPr>
              <a:cxnSpLocks noChangeShapeType="1"/>
              <a:stCxn id="18" idx="3"/>
              <a:endCxn id="13" idx="5"/>
            </p:cNvCxnSpPr>
            <p:nvPr/>
          </p:nvCxnSpPr>
          <p:spPr bwMode="auto">
            <a:xfrm rot="5400000">
              <a:off x="5949" y="12440"/>
              <a:ext cx="38" cy="1859"/>
            </a:xfrm>
            <a:prstGeom prst="curvedConnector3">
              <a:avLst>
                <a:gd name="adj1" fmla="val 126590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noFill/>
                </a14:hiddenFill>
              </a:ext>
            </a:extLst>
          </p:spPr>
        </p:cxn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7003" y="12939"/>
              <a:ext cx="534" cy="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 charset="0"/>
                  <a:ea typeface="Calibri" charset="0"/>
                  <a:cs typeface="Times New Roman" charset="0"/>
                </a:rPr>
                <a:t>ECHO</a:t>
              </a:r>
              <a:endParaRPr lang="en-US" sz="2800">
                <a:effectLst/>
                <a:latin typeface="Calibri" charset="0"/>
                <a:ea typeface="Calibri" charset="0"/>
                <a:cs typeface="Times New Roman" charset="0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5370" y="11819"/>
              <a:ext cx="1197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45720" rIns="1800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  <a:t>Input ==”Hello”/ </a:t>
              </a:r>
              <a:b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</a:br>
              <a: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  <a:t>Output=”Welcome”</a:t>
              </a:r>
              <a:endParaRPr lang="en-US" sz="2800">
                <a:effectLst/>
                <a:latin typeface="Calibri" charset="0"/>
                <a:ea typeface="Calibri" charset="0"/>
                <a:cs typeface="Times New Roman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  <a:t> </a:t>
              </a:r>
              <a:endParaRPr lang="en-US" sz="2800">
                <a:effectLst/>
                <a:latin typeface="Calibri" charset="0"/>
                <a:ea typeface="Calibri" charset="0"/>
                <a:cs typeface="Times New Roman" charset="0"/>
              </a:endParaRP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370" y="13881"/>
              <a:ext cx="1197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45720" rIns="1800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  <a:t>Input ==”bye”/ </a:t>
              </a:r>
              <a:b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</a:br>
              <a: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  <a:t>Output=”bye”</a:t>
              </a:r>
              <a:endParaRPr lang="en-US" sz="2800">
                <a:effectLst/>
                <a:latin typeface="Calibri" charset="0"/>
                <a:ea typeface="Calibri" charset="0"/>
                <a:cs typeface="Times New Roman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Calibri" charset="0"/>
                  <a:ea typeface="Calibri" charset="0"/>
                  <a:cs typeface="Times New Roman" charset="0"/>
                </a:rPr>
                <a:t> </a:t>
              </a:r>
              <a:endParaRPr lang="en-US" sz="2800">
                <a:effectLst/>
                <a:latin typeface="Calibri" charset="0"/>
                <a:ea typeface="Calibri" charset="0"/>
                <a:cs typeface="Times New Roman" charset="0"/>
              </a:endParaRPr>
            </a:p>
          </p:txBody>
        </p:sp>
        <p:cxnSp>
          <p:nvCxnSpPr>
            <p:cNvPr id="24" name="AutoShape 15"/>
            <p:cNvCxnSpPr>
              <a:cxnSpLocks noChangeShapeType="1"/>
              <a:stCxn id="18" idx="6"/>
              <a:endCxn id="18" idx="5"/>
            </p:cNvCxnSpPr>
            <p:nvPr/>
          </p:nvCxnSpPr>
          <p:spPr bwMode="auto">
            <a:xfrm flipH="1">
              <a:off x="7537" y="13031"/>
              <a:ext cx="133" cy="320"/>
            </a:xfrm>
            <a:prstGeom prst="curvedConnector4">
              <a:avLst>
                <a:gd name="adj1" fmla="val -522880"/>
                <a:gd name="adj2" fmla="val 14864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>
                  <a:noFill/>
                </a14:hiddenFill>
              </a:ext>
            </a:extLst>
          </p:spPr>
        </p:cxn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8068" y="12434"/>
              <a:ext cx="1197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45720" rIns="1800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latin typeface="Calibri" charset="0"/>
                  <a:ea typeface="Calibri" charset="0"/>
                  <a:cs typeface="Times New Roman" charset="0"/>
                </a:rPr>
                <a:t>Input !=”bye”/ </a:t>
              </a:r>
              <a:br>
                <a:rPr lang="en-US" sz="1200" dirty="0">
                  <a:effectLst/>
                  <a:latin typeface="Calibri" charset="0"/>
                  <a:ea typeface="Calibri" charset="0"/>
                  <a:cs typeface="Times New Roman" charset="0"/>
                </a:rPr>
              </a:br>
              <a:r>
                <a:rPr lang="en-US" sz="1200" dirty="0">
                  <a:effectLst/>
                  <a:latin typeface="Calibri" charset="0"/>
                  <a:ea typeface="Calibri" charset="0"/>
                  <a:cs typeface="Times New Roman" charset="0"/>
                </a:rPr>
                <a:t>Output </a:t>
              </a:r>
              <a:r>
                <a:rPr lang="en-US" sz="1200" dirty="0">
                  <a:effectLst/>
                  <a:latin typeface="Calibri" charset="0"/>
                  <a:ea typeface="Calibri" charset="0"/>
                  <a:cs typeface="Times New Roman" charset="0"/>
                  <a:sym typeface="Wingdings" charset="2"/>
                </a:rPr>
                <a:t></a:t>
              </a:r>
              <a:r>
                <a:rPr lang="en-US" sz="1200" dirty="0">
                  <a:effectLst/>
                  <a:latin typeface="Calibri" charset="0"/>
                  <a:ea typeface="Calibri" charset="0"/>
                  <a:cs typeface="Times New Roman" charset="0"/>
                </a:rPr>
                <a:t>Input</a:t>
              </a:r>
              <a:endParaRPr lang="en-US" sz="2800" dirty="0">
                <a:effectLst/>
                <a:latin typeface="Calibri" charset="0"/>
                <a:ea typeface="Calibri" charset="0"/>
                <a:cs typeface="Times New Roman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latin typeface="Calibri" charset="0"/>
                  <a:ea typeface="Calibri" charset="0"/>
                  <a:cs typeface="Times New Roman" charset="0"/>
                </a:rPr>
                <a:t> </a:t>
              </a:r>
              <a:endParaRPr lang="en-US" sz="2800" dirty="0">
                <a:effectLst/>
                <a:latin typeface="Calibri" charset="0"/>
                <a:ea typeface="Calibri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7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6774" y="1600200"/>
            <a:ext cx="85986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onaco" charset="0"/>
              </a:rPr>
              <a:t>instream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InputStreamReader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400" b="1" dirty="0" err="1">
                <a:solidFill>
                  <a:srgbClr val="0000C0"/>
                </a:solidFill>
                <a:latin typeface="Monaco" charset="0"/>
              </a:rPr>
              <a:t>csocket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.getInputStream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BufferedWriter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</a:rPr>
              <a:t>outstream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BufferedWriter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OutputStreamWriter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0000C0"/>
                </a:solidFill>
                <a:latin typeface="Monaco" charset="0"/>
              </a:rPr>
              <a:t>csocket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.getOutputStream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endParaRPr lang="en-US" sz="1400" dirty="0"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//String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strin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=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instream.readLine</a:t>
            </a:r>
            <a:r>
              <a:rPr lang="en-US" sz="1400" u="sng" dirty="0" smtClean="0">
                <a:solidFill>
                  <a:srgbClr val="3F7F5F"/>
                </a:solidFill>
                <a:latin typeface="Monaco" charset="0"/>
              </a:rPr>
              <a:t>();</a:t>
            </a:r>
          </a:p>
          <a:p>
            <a:endParaRPr lang="en-US" sz="1400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sz="1400" dirty="0" err="1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400" dirty="0" err="1">
                <a:solidFill>
                  <a:srgbClr val="6A3E3E"/>
                </a:solidFill>
                <a:latin typeface="Monaco" charset="0"/>
              </a:rPr>
              <a:t>strin</a:t>
            </a:r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((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strin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instream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.readLine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()) !=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	  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strin</a:t>
            </a:r>
            <a:r>
              <a:rPr lang="mr-IN" sz="1400" b="1" dirty="0" err="1">
                <a:solidFill>
                  <a:srgbClr val="000000"/>
                </a:solidFill>
                <a:latin typeface="Monaco" charset="0"/>
              </a:rPr>
              <a:t>.equals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4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sz="1400" b="1" dirty="0" err="1">
                <a:solidFill>
                  <a:srgbClr val="2A00FF"/>
                </a:solidFill>
                <a:latin typeface="Monaco" charset="0"/>
              </a:rPr>
              <a:t>Hi</a:t>
            </a:r>
            <a:r>
              <a:rPr lang="mr-IN" sz="14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)){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		  </a:t>
            </a:r>
            <a:r>
              <a:rPr lang="mr-IN" sz="1400" dirty="0" err="1">
                <a:solidFill>
                  <a:srgbClr val="6A3E3E"/>
                </a:solidFill>
                <a:latin typeface="Monaco" charset="0"/>
              </a:rPr>
              <a:t>outstream</a:t>
            </a:r>
            <a:r>
              <a:rPr lang="mr-IN" sz="14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mr-IN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sz="1400" dirty="0" err="1">
                <a:solidFill>
                  <a:srgbClr val="2A00FF"/>
                </a:solidFill>
                <a:latin typeface="Monaco" charset="0"/>
              </a:rPr>
              <a:t>Hi</a:t>
            </a:r>
            <a:r>
              <a:rPr lang="mr-IN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mr-IN" sz="1400" dirty="0">
              <a:latin typeface="Monaco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	  }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		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	 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Monaco" charset="0"/>
              </a:rPr>
              <a:t>strin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	  }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	  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      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strin</a:t>
            </a:r>
            <a:r>
              <a:rPr lang="mr-IN" sz="1400" b="1" dirty="0" err="1">
                <a:solidFill>
                  <a:srgbClr val="000000"/>
                </a:solidFill>
                <a:latin typeface="Monaco" charset="0"/>
              </a:rPr>
              <a:t>.equals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4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sz="1400" b="1" dirty="0" err="1">
                <a:solidFill>
                  <a:srgbClr val="2A00FF"/>
                </a:solidFill>
                <a:latin typeface="Monaco" charset="0"/>
              </a:rPr>
              <a:t>Bye</a:t>
            </a:r>
            <a:r>
              <a:rPr lang="mr-IN" sz="1400" b="1" dirty="0">
                <a:solidFill>
                  <a:srgbClr val="2A00FF"/>
                </a:solidFill>
                <a:latin typeface="Monaco" charset="0"/>
              </a:rPr>
              <a:t>."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))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          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165850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752600"/>
            <a:ext cx="906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main(String 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[])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  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      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ServerSocket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u="sng" dirty="0" err="1">
                <a:solidFill>
                  <a:srgbClr val="6A3E3E"/>
                </a:solidFill>
                <a:latin typeface="Monaco" charset="0"/>
              </a:rPr>
              <a:t>ssock</a:t>
            </a:r>
            <a:r>
              <a:rPr lang="en-US" sz="1600" u="sng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b="1" u="sng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600" b="1" u="sng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Monaco" charset="0"/>
              </a:rPr>
              <a:t>ServerSocket</a:t>
            </a:r>
            <a:r>
              <a:rPr lang="en-US" sz="1600" b="1" u="sng" dirty="0">
                <a:solidFill>
                  <a:srgbClr val="000000"/>
                </a:solidFill>
                <a:latin typeface="Monaco" charset="0"/>
              </a:rPr>
              <a:t>(8080);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      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Monaco" charset="0"/>
              </a:rPr>
              <a:t>"Listening"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     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         Socket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sock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Monaco" charset="0"/>
              </a:rPr>
              <a:t>ssock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.accept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         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Monaco" charset="0"/>
              </a:rPr>
              <a:t>"Connected"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        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Thread(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MultiThreadServer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sock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)).start();</a:t>
            </a:r>
          </a:p>
          <a:p>
            <a:r>
              <a:rPr lang="mr-IN" sz="1600" dirty="0">
                <a:solidFill>
                  <a:srgbClr val="000000"/>
                </a:solidFill>
                <a:latin typeface="Monaco" charset="0"/>
              </a:rPr>
              <a:t>		      }</a:t>
            </a:r>
          </a:p>
          <a:p>
            <a:r>
              <a:rPr lang="mr-IN" sz="1600" dirty="0">
                <a:solidFill>
                  <a:srgbClr val="000000"/>
                </a:solidFill>
                <a:latin typeface="Monaco" charset="0"/>
              </a:rPr>
              <a:t>		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912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latin typeface="Monaco" charset="0"/>
              </a:rPr>
              <a:t>Runnable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>
          <a:xfrm>
            <a:off x="451757" y="25146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MultiThreadServer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Runnable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Socket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csocket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MultiThreadServer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(Socket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csocket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csocket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csocket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1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run() 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	  </a:t>
            </a:r>
          </a:p>
          <a:p>
            <a:endParaRPr lang="mr-IN" sz="1400" dirty="0"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onaco" charset="0"/>
              </a:rPr>
              <a:t>instream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InputStreamReader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400" b="1" dirty="0" err="1">
                <a:solidFill>
                  <a:srgbClr val="0000C0"/>
                </a:solidFill>
                <a:latin typeface="Monaco" charset="0"/>
              </a:rPr>
              <a:t>csocket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.getInputStream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BufferedWriter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</a:rPr>
              <a:t>outstream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BufferedWriter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OutputStreamWriter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0000C0"/>
                </a:solidFill>
                <a:latin typeface="Monaco" charset="0"/>
              </a:rPr>
              <a:t>csocket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.getOutputStream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endParaRPr lang="en-US" sz="1400" dirty="0"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//String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strin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=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instream.readLine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();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sz="1400" dirty="0" err="1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400" dirty="0" err="1">
                <a:solidFill>
                  <a:srgbClr val="6A3E3E"/>
                </a:solidFill>
                <a:latin typeface="Monaco" charset="0"/>
              </a:rPr>
              <a:t>strin</a:t>
            </a:r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((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strin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instream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.readLine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()) !=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	</a:t>
            </a:r>
            <a:endParaRPr lang="mr-IN" sz="1400" dirty="0">
              <a:latin typeface="Monaco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  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          </a:t>
            </a:r>
            <a:r>
              <a:rPr lang="mr-IN" sz="14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mr-IN" sz="1400" dirty="0" err="1">
                <a:solidFill>
                  <a:srgbClr val="3F7F5F"/>
                </a:solidFill>
                <a:latin typeface="Monaco" charset="0"/>
              </a:rPr>
              <a:t>csocket.close</a:t>
            </a:r>
            <a:r>
              <a:rPr lang="mr-IN" sz="1400" dirty="0">
                <a:solidFill>
                  <a:srgbClr val="3F7F5F"/>
                </a:solidFill>
                <a:latin typeface="Monaco" charset="0"/>
              </a:rPr>
              <a:t>();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00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Networking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24" y="1846501"/>
            <a:ext cx="6226266" cy="4674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665" y="-265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l-GR" i="1" dirty="0" err="1"/>
              <a:t>java.net.ServerSocket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81" y="1600200"/>
            <a:ext cx="8401985" cy="3733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9" y="5722992"/>
            <a:ext cx="8891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accept</a:t>
            </a:r>
            <a:r>
              <a:rPr lang="en-US" sz="2000" dirty="0" smtClean="0"/>
              <a:t>() - Listens </a:t>
            </a:r>
            <a:r>
              <a:rPr lang="en-US" sz="2000" dirty="0"/>
              <a:t>for a connection to be made to this socket and accepts it.</a:t>
            </a:r>
          </a:p>
        </p:txBody>
      </p:sp>
    </p:spTree>
    <p:extLst>
      <p:ext uri="{BB962C8B-B14F-4D97-AF65-F5344CB8AC3E}">
        <p14:creationId xmlns:p14="http://schemas.microsoft.com/office/powerpoint/2010/main" val="21278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l-GR" i="1" dirty="0" err="1"/>
              <a:t>java.net.ServerSocket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010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l-GR" i="1" dirty="0" err="1"/>
              <a:t>java.net.ServerSocket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25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i="1" dirty="0" smtClean="0"/>
              <a:t>Socket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1" y="1143000"/>
            <a:ext cx="9144000" cy="34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i="1" dirty="0" smtClean="0"/>
              <a:t>Socket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l-GR" i="1" dirty="0" err="1" smtClean="0"/>
              <a:t>InputStream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0"/>
            <a:ext cx="9144000" cy="32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i="1" dirty="0" err="1" smtClean="0"/>
              <a:t>OutputStream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2549" y="5722992"/>
            <a:ext cx="8891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3" y="1447800"/>
            <a:ext cx="9144000" cy="19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2707D-65E1-F040-BFB0-B7A50D301602}" vid="{80E08602-89D9-7A4E-8E73-5D43FDF5208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1159</TotalTime>
  <Words>158</Words>
  <Application>Microsoft Macintosh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Mangal</vt:lpstr>
      <vt:lpstr>Monaco</vt:lpstr>
      <vt:lpstr>Times New Roman</vt:lpstr>
      <vt:lpstr>Arial</vt:lpstr>
      <vt:lpstr>Calibri</vt:lpstr>
      <vt:lpstr>Calibri Light</vt:lpstr>
      <vt:lpstr>Wingdings</vt:lpstr>
      <vt:lpstr>Theme1</vt:lpstr>
      <vt:lpstr>PowerPoint Presentation</vt:lpstr>
      <vt:lpstr>Networking</vt:lpstr>
      <vt:lpstr>java.net.ServerSocket </vt:lpstr>
      <vt:lpstr>java.net.ServerSocket </vt:lpstr>
      <vt:lpstr>java.net.ServerSocket </vt:lpstr>
      <vt:lpstr>Socket</vt:lpstr>
      <vt:lpstr>Socket</vt:lpstr>
      <vt:lpstr>InputStream</vt:lpstr>
      <vt:lpstr>OutputStream</vt:lpstr>
      <vt:lpstr>Web</vt:lpstr>
      <vt:lpstr>HTTP</vt:lpstr>
      <vt:lpstr>Echo Server</vt:lpstr>
      <vt:lpstr>PowerPoint Presentation</vt:lpstr>
      <vt:lpstr>Multi Thread </vt:lpstr>
      <vt:lpstr>Runnable</vt:lpstr>
      <vt:lpstr>Run()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ISA &amp;</dc:title>
  <dc:creator>Daniel</dc:creator>
  <cp:lastModifiedBy>Dimitrios Damopoulos</cp:lastModifiedBy>
  <cp:revision>35</cp:revision>
  <dcterms:created xsi:type="dcterms:W3CDTF">2015-10-15T08:53:55Z</dcterms:created>
  <dcterms:modified xsi:type="dcterms:W3CDTF">2016-11-01T16:48:45Z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2015-10-15T00:00:00Z</vt:filetime>
  </property>
</Properties>
</file>