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Roboto"/>
      <p:regular r:id="rId20"/>
      <p:bold r:id="rId21"/>
      <p:italic r:id="rId22"/>
      <p:boldItalic r:id="rId23"/>
    </p:embeddedFont>
    <p:embeddedFont>
      <p:font typeface="Merriweather"/>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Merriweather-regular.fntdata"/><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Merriweather-italic.fntdata"/><Relationship Id="rId25" Type="http://schemas.openxmlformats.org/officeDocument/2006/relationships/font" Target="fonts/Merriweather-bold.fntdata"/><Relationship Id="rId27" Type="http://schemas.openxmlformats.org/officeDocument/2006/relationships/font" Target="fonts/Merriweather-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2" name="Shape 6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Katie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Chris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Chris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Josh</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Katie</a:t>
            </a:r>
          </a:p>
          <a:p>
            <a:pPr lvl="0">
              <a:spcBef>
                <a:spcPts val="0"/>
              </a:spcBef>
              <a:buNone/>
            </a:pPr>
            <a:r>
              <a:rPr lang="en"/>
              <a:t>Functional programming -&gt; a lot of object oriented features are being added to functional programming.</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Josh</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Josh</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Josh</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Josh</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Katie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Chris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Chris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Katie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dk1"/>
        </a:solidFill>
      </p:bgPr>
    </p:bg>
    <p:spTree>
      <p:nvGrpSpPr>
        <p:cNvPr id="9" name="Shape 9"/>
        <p:cNvGrpSpPr/>
        <p:nvPr/>
      </p:nvGrpSpPr>
      <p:grpSpPr>
        <a:xfrm>
          <a:off x="0" y="0"/>
          <a:ext cx="0" cy="0"/>
          <a:chOff x="0" y="0"/>
          <a:chExt cx="0" cy="0"/>
        </a:xfrm>
      </p:grpSpPr>
      <p:sp>
        <p:nvSpPr>
          <p:cNvPr id="10" name="Shape 10"/>
          <p:cNvSpPr/>
          <p:nvPr/>
        </p:nvSpPr>
        <p:spPr>
          <a:xfrm>
            <a:off x="-125" y="0"/>
            <a:ext cx="9144250" cy="4398100"/>
          </a:xfrm>
          <a:custGeom>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Shape 11"/>
          <p:cNvSpPr txBox="1"/>
          <p:nvPr>
            <p:ph type="ctrTitle"/>
          </p:nvPr>
        </p:nvSpPr>
        <p:spPr>
          <a:xfrm>
            <a:off x="311700" y="539725"/>
            <a:ext cx="8520600" cy="1282500"/>
          </a:xfrm>
          <a:prstGeom prst="rect">
            <a:avLst/>
          </a:prstGeom>
        </p:spPr>
        <p:txBody>
          <a:bodyPr anchorCtr="0" anchor="t" bIns="91425" lIns="91425" rIns="91425" wrap="square" tIns="91425"/>
          <a:lstStyle>
            <a:lvl1pPr lvl="0">
              <a:spcBef>
                <a:spcPts val="0"/>
              </a:spcBef>
              <a:buSzPct val="100000"/>
              <a:defRPr sz="3600"/>
            </a:lvl1pPr>
            <a:lvl2pPr lvl="1">
              <a:spcBef>
                <a:spcPts val="0"/>
              </a:spcBef>
              <a:buSzPct val="100000"/>
              <a:defRPr sz="3600"/>
            </a:lvl2pPr>
            <a:lvl3pPr lvl="2">
              <a:spcBef>
                <a:spcPts val="0"/>
              </a:spcBef>
              <a:buSzPct val="100000"/>
              <a:defRPr sz="3600"/>
            </a:lvl3pPr>
            <a:lvl4pPr lvl="3">
              <a:spcBef>
                <a:spcPts val="0"/>
              </a:spcBef>
              <a:buSzPct val="100000"/>
              <a:defRPr sz="3600"/>
            </a:lvl4pPr>
            <a:lvl5pPr lvl="4">
              <a:spcBef>
                <a:spcPts val="0"/>
              </a:spcBef>
              <a:buSzPct val="100000"/>
              <a:defRPr sz="3600"/>
            </a:lvl5pPr>
            <a:lvl6pPr lvl="5">
              <a:spcBef>
                <a:spcPts val="0"/>
              </a:spcBef>
              <a:buSzPct val="100000"/>
              <a:defRPr sz="3600"/>
            </a:lvl6pPr>
            <a:lvl7pPr lvl="6">
              <a:spcBef>
                <a:spcPts val="0"/>
              </a:spcBef>
              <a:buSzPct val="100000"/>
              <a:defRPr sz="3600"/>
            </a:lvl7pPr>
            <a:lvl8pPr lvl="7">
              <a:spcBef>
                <a:spcPts val="0"/>
              </a:spcBef>
              <a:buSzPct val="100000"/>
              <a:defRPr sz="3600"/>
            </a:lvl8pPr>
            <a:lvl9pPr lvl="8">
              <a:spcBef>
                <a:spcPts val="0"/>
              </a:spcBef>
              <a:buSzPct val="100000"/>
              <a:defRPr sz="3600"/>
            </a:lvl9pPr>
          </a:lstStyle>
          <a:p/>
        </p:txBody>
      </p:sp>
      <p:sp>
        <p:nvSpPr>
          <p:cNvPr id="12" name="Shape 12"/>
          <p:cNvSpPr txBox="1"/>
          <p:nvPr>
            <p:ph idx="1" type="subTitle"/>
          </p:nvPr>
        </p:nvSpPr>
        <p:spPr>
          <a:xfrm>
            <a:off x="311700" y="1878560"/>
            <a:ext cx="4242600" cy="738300"/>
          </a:xfrm>
          <a:prstGeom prst="rect">
            <a:avLst/>
          </a:prstGeom>
        </p:spPr>
        <p:txBody>
          <a:bodyPr anchorCtr="0" anchor="t" bIns="91425" lIns="91425" rIns="91425" wrap="square" tIns="91425"/>
          <a:lstStyle>
            <a:lvl1pPr lvl="0">
              <a:lnSpc>
                <a:spcPct val="100000"/>
              </a:lnSpc>
              <a:spcBef>
                <a:spcPts val="0"/>
              </a:spcBef>
              <a:spcAft>
                <a:spcPts val="0"/>
              </a:spcAft>
              <a:buClr>
                <a:schemeClr val="lt2"/>
              </a:buClr>
              <a:buSzPct val="100000"/>
              <a:buNone/>
              <a:defRPr sz="1600">
                <a:solidFill>
                  <a:schemeClr val="lt2"/>
                </a:solidFill>
              </a:defRPr>
            </a:lvl1pPr>
            <a:lvl2pPr lvl="1">
              <a:lnSpc>
                <a:spcPct val="100000"/>
              </a:lnSpc>
              <a:spcBef>
                <a:spcPts val="0"/>
              </a:spcBef>
              <a:spcAft>
                <a:spcPts val="0"/>
              </a:spcAft>
              <a:buClr>
                <a:schemeClr val="lt2"/>
              </a:buClr>
              <a:buSzPct val="100000"/>
              <a:buNone/>
              <a:defRPr sz="1600">
                <a:solidFill>
                  <a:schemeClr val="lt2"/>
                </a:solidFill>
              </a:defRPr>
            </a:lvl2pPr>
            <a:lvl3pPr lvl="2">
              <a:lnSpc>
                <a:spcPct val="100000"/>
              </a:lnSpc>
              <a:spcBef>
                <a:spcPts val="0"/>
              </a:spcBef>
              <a:spcAft>
                <a:spcPts val="0"/>
              </a:spcAft>
              <a:buClr>
                <a:schemeClr val="lt2"/>
              </a:buClr>
              <a:buSzPct val="100000"/>
              <a:buNone/>
              <a:defRPr sz="1600">
                <a:solidFill>
                  <a:schemeClr val="lt2"/>
                </a:solidFill>
              </a:defRPr>
            </a:lvl3pPr>
            <a:lvl4pPr lvl="3">
              <a:lnSpc>
                <a:spcPct val="100000"/>
              </a:lnSpc>
              <a:spcBef>
                <a:spcPts val="0"/>
              </a:spcBef>
              <a:spcAft>
                <a:spcPts val="0"/>
              </a:spcAft>
              <a:buClr>
                <a:schemeClr val="lt2"/>
              </a:buClr>
              <a:buSzPct val="100000"/>
              <a:buNone/>
              <a:defRPr sz="1600">
                <a:solidFill>
                  <a:schemeClr val="lt2"/>
                </a:solidFill>
              </a:defRPr>
            </a:lvl4pPr>
            <a:lvl5pPr lvl="4">
              <a:lnSpc>
                <a:spcPct val="100000"/>
              </a:lnSpc>
              <a:spcBef>
                <a:spcPts val="0"/>
              </a:spcBef>
              <a:spcAft>
                <a:spcPts val="0"/>
              </a:spcAft>
              <a:buClr>
                <a:schemeClr val="lt2"/>
              </a:buClr>
              <a:buSzPct val="100000"/>
              <a:buNone/>
              <a:defRPr sz="1600">
                <a:solidFill>
                  <a:schemeClr val="lt2"/>
                </a:solidFill>
              </a:defRPr>
            </a:lvl5pPr>
            <a:lvl6pPr lvl="5">
              <a:lnSpc>
                <a:spcPct val="100000"/>
              </a:lnSpc>
              <a:spcBef>
                <a:spcPts val="0"/>
              </a:spcBef>
              <a:spcAft>
                <a:spcPts val="0"/>
              </a:spcAft>
              <a:buClr>
                <a:schemeClr val="lt2"/>
              </a:buClr>
              <a:buSzPct val="100000"/>
              <a:buNone/>
              <a:defRPr sz="1600">
                <a:solidFill>
                  <a:schemeClr val="lt2"/>
                </a:solidFill>
              </a:defRPr>
            </a:lvl6pPr>
            <a:lvl7pPr lvl="6">
              <a:lnSpc>
                <a:spcPct val="100000"/>
              </a:lnSpc>
              <a:spcBef>
                <a:spcPts val="0"/>
              </a:spcBef>
              <a:spcAft>
                <a:spcPts val="0"/>
              </a:spcAft>
              <a:buClr>
                <a:schemeClr val="lt2"/>
              </a:buClr>
              <a:buSzPct val="100000"/>
              <a:buNone/>
              <a:defRPr sz="1600">
                <a:solidFill>
                  <a:schemeClr val="lt2"/>
                </a:solidFill>
              </a:defRPr>
            </a:lvl7pPr>
            <a:lvl8pPr lvl="7">
              <a:lnSpc>
                <a:spcPct val="100000"/>
              </a:lnSpc>
              <a:spcBef>
                <a:spcPts val="0"/>
              </a:spcBef>
              <a:spcAft>
                <a:spcPts val="0"/>
              </a:spcAft>
              <a:buClr>
                <a:schemeClr val="lt2"/>
              </a:buClr>
              <a:buSzPct val="100000"/>
              <a:buNone/>
              <a:defRPr sz="1600">
                <a:solidFill>
                  <a:schemeClr val="lt2"/>
                </a:solidFill>
              </a:defRPr>
            </a:lvl8pPr>
            <a:lvl9pPr lvl="8">
              <a:lnSpc>
                <a:spcPct val="100000"/>
              </a:lnSpc>
              <a:spcBef>
                <a:spcPts val="0"/>
              </a:spcBef>
              <a:spcAft>
                <a:spcPts val="0"/>
              </a:spcAft>
              <a:buClr>
                <a:schemeClr val="lt2"/>
              </a:buClr>
              <a:buSzPct val="100000"/>
              <a:buNone/>
              <a:defRPr sz="1600">
                <a:solidFill>
                  <a:schemeClr val="lt2"/>
                </a:solidFill>
              </a:defRPr>
            </a:lvl9pPr>
          </a:lstStyle>
          <a:p/>
        </p:txBody>
      </p:sp>
      <p:sp>
        <p:nvSpPr>
          <p:cNvPr id="13" name="Shape 1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bg>
      <p:bgPr>
        <a:solidFill>
          <a:schemeClr val="dk1"/>
        </a:solidFill>
      </p:bgPr>
    </p:bg>
    <p:spTree>
      <p:nvGrpSpPr>
        <p:cNvPr id="54" name="Shape 54"/>
        <p:cNvGrpSpPr/>
        <p:nvPr/>
      </p:nvGrpSpPr>
      <p:grpSpPr>
        <a:xfrm>
          <a:off x="0" y="0"/>
          <a:ext cx="0" cy="0"/>
          <a:chOff x="0" y="0"/>
          <a:chExt cx="0" cy="0"/>
        </a:xfrm>
      </p:grpSpPr>
      <p:sp>
        <p:nvSpPr>
          <p:cNvPr id="55" name="Shape 55"/>
          <p:cNvSpPr txBox="1"/>
          <p:nvPr>
            <p:ph type="title"/>
          </p:nvPr>
        </p:nvSpPr>
        <p:spPr>
          <a:xfrm>
            <a:off x="311750" y="831175"/>
            <a:ext cx="5334900" cy="1244700"/>
          </a:xfrm>
          <a:prstGeom prst="rect">
            <a:avLst/>
          </a:prstGeom>
        </p:spPr>
        <p:txBody>
          <a:bodyPr anchorCtr="0" anchor="b" bIns="91425" lIns="91425" rIns="91425" wrap="square" tIns="91425"/>
          <a:lstStyle>
            <a:lvl1pPr lvl="0">
              <a:spcBef>
                <a:spcPts val="0"/>
              </a:spcBef>
              <a:buClr>
                <a:schemeClr val="lt1"/>
              </a:buClr>
              <a:buSzPct val="100000"/>
              <a:defRPr sz="10000">
                <a:solidFill>
                  <a:schemeClr val="lt1"/>
                </a:solidFill>
              </a:defRPr>
            </a:lvl1pPr>
            <a:lvl2pPr lvl="1">
              <a:spcBef>
                <a:spcPts val="0"/>
              </a:spcBef>
              <a:buClr>
                <a:schemeClr val="lt1"/>
              </a:buClr>
              <a:buSzPct val="100000"/>
              <a:defRPr sz="10000">
                <a:solidFill>
                  <a:schemeClr val="lt1"/>
                </a:solidFill>
              </a:defRPr>
            </a:lvl2pPr>
            <a:lvl3pPr lvl="2">
              <a:spcBef>
                <a:spcPts val="0"/>
              </a:spcBef>
              <a:buClr>
                <a:schemeClr val="lt1"/>
              </a:buClr>
              <a:buSzPct val="100000"/>
              <a:defRPr sz="10000">
                <a:solidFill>
                  <a:schemeClr val="lt1"/>
                </a:solidFill>
              </a:defRPr>
            </a:lvl3pPr>
            <a:lvl4pPr lvl="3">
              <a:spcBef>
                <a:spcPts val="0"/>
              </a:spcBef>
              <a:buClr>
                <a:schemeClr val="lt1"/>
              </a:buClr>
              <a:buSzPct val="100000"/>
              <a:defRPr sz="10000">
                <a:solidFill>
                  <a:schemeClr val="lt1"/>
                </a:solidFill>
              </a:defRPr>
            </a:lvl4pPr>
            <a:lvl5pPr lvl="4">
              <a:spcBef>
                <a:spcPts val="0"/>
              </a:spcBef>
              <a:buClr>
                <a:schemeClr val="lt1"/>
              </a:buClr>
              <a:buSzPct val="100000"/>
              <a:defRPr sz="10000">
                <a:solidFill>
                  <a:schemeClr val="lt1"/>
                </a:solidFill>
              </a:defRPr>
            </a:lvl5pPr>
            <a:lvl6pPr lvl="5">
              <a:spcBef>
                <a:spcPts val="0"/>
              </a:spcBef>
              <a:buClr>
                <a:schemeClr val="lt1"/>
              </a:buClr>
              <a:buSzPct val="100000"/>
              <a:defRPr sz="10000">
                <a:solidFill>
                  <a:schemeClr val="lt1"/>
                </a:solidFill>
              </a:defRPr>
            </a:lvl6pPr>
            <a:lvl7pPr lvl="6">
              <a:spcBef>
                <a:spcPts val="0"/>
              </a:spcBef>
              <a:buClr>
                <a:schemeClr val="lt1"/>
              </a:buClr>
              <a:buSzPct val="100000"/>
              <a:defRPr sz="10000">
                <a:solidFill>
                  <a:schemeClr val="lt1"/>
                </a:solidFill>
              </a:defRPr>
            </a:lvl7pPr>
            <a:lvl8pPr lvl="7">
              <a:spcBef>
                <a:spcPts val="0"/>
              </a:spcBef>
              <a:buClr>
                <a:schemeClr val="lt1"/>
              </a:buClr>
              <a:buSzPct val="100000"/>
              <a:defRPr sz="10000">
                <a:solidFill>
                  <a:schemeClr val="lt1"/>
                </a:solidFill>
              </a:defRPr>
            </a:lvl8pPr>
            <a:lvl9pPr lvl="8">
              <a:spcBef>
                <a:spcPts val="0"/>
              </a:spcBef>
              <a:buClr>
                <a:schemeClr val="lt1"/>
              </a:buClr>
              <a:buSzPct val="100000"/>
              <a:defRPr sz="10000">
                <a:solidFill>
                  <a:schemeClr val="lt1"/>
                </a:solidFill>
              </a:defRPr>
            </a:lvl9pPr>
          </a:lstStyle>
          <a:p/>
        </p:txBody>
      </p:sp>
      <p:sp>
        <p:nvSpPr>
          <p:cNvPr id="56" name="Shape 56"/>
          <p:cNvSpPr txBox="1"/>
          <p:nvPr>
            <p:ph idx="1" type="body"/>
          </p:nvPr>
        </p:nvSpPr>
        <p:spPr>
          <a:xfrm>
            <a:off x="311700" y="2121425"/>
            <a:ext cx="5334900" cy="942600"/>
          </a:xfrm>
          <a:prstGeom prst="rect">
            <a:avLst/>
          </a:prstGeom>
        </p:spPr>
        <p:txBody>
          <a:bodyPr anchorCtr="0" anchor="t" bIns="91425" lIns="91425" rIns="91425" wrap="square" tIns="91425"/>
          <a:lstStyle>
            <a:lvl1pPr lvl="0">
              <a:spcBef>
                <a:spcPts val="0"/>
              </a:spcBef>
              <a:buClr>
                <a:schemeClr val="accent2"/>
              </a:buClr>
              <a:defRPr>
                <a:solidFill>
                  <a:schemeClr val="accent2"/>
                </a:solidFill>
              </a:defRPr>
            </a:lvl1pPr>
            <a:lvl2pPr lvl="1">
              <a:spcBef>
                <a:spcPts val="0"/>
              </a:spcBef>
              <a:buClr>
                <a:schemeClr val="accent2"/>
              </a:buClr>
              <a:defRPr>
                <a:solidFill>
                  <a:schemeClr val="accent2"/>
                </a:solidFill>
              </a:defRPr>
            </a:lvl2pPr>
            <a:lvl3pPr lvl="2">
              <a:spcBef>
                <a:spcPts val="0"/>
              </a:spcBef>
              <a:buClr>
                <a:schemeClr val="accent2"/>
              </a:buClr>
              <a:defRPr>
                <a:solidFill>
                  <a:schemeClr val="accent2"/>
                </a:solidFill>
              </a:defRPr>
            </a:lvl3pPr>
            <a:lvl4pPr lvl="3">
              <a:spcBef>
                <a:spcPts val="0"/>
              </a:spcBef>
              <a:buClr>
                <a:schemeClr val="accent2"/>
              </a:buClr>
              <a:defRPr>
                <a:solidFill>
                  <a:schemeClr val="accent2"/>
                </a:solidFill>
              </a:defRPr>
            </a:lvl4pPr>
            <a:lvl5pPr lvl="4">
              <a:spcBef>
                <a:spcPts val="0"/>
              </a:spcBef>
              <a:buClr>
                <a:schemeClr val="accent2"/>
              </a:buClr>
              <a:defRPr>
                <a:solidFill>
                  <a:schemeClr val="accent2"/>
                </a:solidFill>
              </a:defRPr>
            </a:lvl5pPr>
            <a:lvl6pPr lvl="5">
              <a:spcBef>
                <a:spcPts val="0"/>
              </a:spcBef>
              <a:buClr>
                <a:schemeClr val="accent2"/>
              </a:buClr>
              <a:defRPr>
                <a:solidFill>
                  <a:schemeClr val="accent2"/>
                </a:solidFill>
              </a:defRPr>
            </a:lvl6pPr>
            <a:lvl7pPr lvl="6">
              <a:spcBef>
                <a:spcPts val="0"/>
              </a:spcBef>
              <a:buClr>
                <a:schemeClr val="accent2"/>
              </a:buClr>
              <a:defRPr>
                <a:solidFill>
                  <a:schemeClr val="accent2"/>
                </a:solidFill>
              </a:defRPr>
            </a:lvl7pPr>
            <a:lvl8pPr lvl="7">
              <a:spcBef>
                <a:spcPts val="0"/>
              </a:spcBef>
              <a:buClr>
                <a:schemeClr val="accent2"/>
              </a:buClr>
              <a:defRPr>
                <a:solidFill>
                  <a:schemeClr val="accent2"/>
                </a:solidFill>
              </a:defRPr>
            </a:lvl8pPr>
            <a:lvl9pPr lvl="8">
              <a:spcBef>
                <a:spcPts val="0"/>
              </a:spcBef>
              <a:buClr>
                <a:schemeClr val="accent2"/>
              </a:buClr>
              <a:defRPr>
                <a:solidFill>
                  <a:schemeClr val="accent2"/>
                </a:solidFill>
              </a:defRPr>
            </a:lvl9pPr>
          </a:lstStyle>
          <a:p/>
        </p:txBody>
      </p:sp>
      <p:sp>
        <p:nvSpPr>
          <p:cNvPr id="57" name="Shape 5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8" name="Shape 58"/>
        <p:cNvGrpSpPr/>
        <p:nvPr/>
      </p:nvGrpSpPr>
      <p:grpSpPr>
        <a:xfrm>
          <a:off x="0" y="0"/>
          <a:ext cx="0" cy="0"/>
          <a:chOff x="0" y="0"/>
          <a:chExt cx="0" cy="0"/>
        </a:xfrm>
      </p:grpSpPr>
      <p:sp>
        <p:nvSpPr>
          <p:cNvPr id="59" name="Shape 5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accent3"/>
        </a:solidFill>
      </p:bgPr>
    </p:bg>
    <p:spTree>
      <p:nvGrpSpPr>
        <p:cNvPr id="14" name="Shape 14"/>
        <p:cNvGrpSpPr/>
        <p:nvPr/>
      </p:nvGrpSpPr>
      <p:grpSpPr>
        <a:xfrm>
          <a:off x="0" y="0"/>
          <a:ext cx="0" cy="0"/>
          <a:chOff x="0" y="0"/>
          <a:chExt cx="0" cy="0"/>
        </a:xfrm>
      </p:grpSpPr>
      <p:sp>
        <p:nvSpPr>
          <p:cNvPr id="15" name="Shape 15"/>
          <p:cNvSpPr/>
          <p:nvPr/>
        </p:nvSpPr>
        <p:spPr>
          <a:xfrm>
            <a:off x="0" y="48099"/>
            <a:ext cx="9144250" cy="4398100"/>
          </a:xfrm>
          <a:custGeom>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Shape 16"/>
          <p:cNvSpPr/>
          <p:nvPr/>
        </p:nvSpPr>
        <p:spPr>
          <a:xfrm>
            <a:off x="0" y="0"/>
            <a:ext cx="9144250" cy="4398100"/>
          </a:xfrm>
          <a:custGeom>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Shape 17"/>
          <p:cNvSpPr txBox="1"/>
          <p:nvPr>
            <p:ph type="title"/>
          </p:nvPr>
        </p:nvSpPr>
        <p:spPr>
          <a:xfrm>
            <a:off x="311700" y="539725"/>
            <a:ext cx="8520600" cy="1282500"/>
          </a:xfrm>
          <a:prstGeom prst="rect">
            <a:avLst/>
          </a:prstGeom>
        </p:spPr>
        <p:txBody>
          <a:bodyPr anchorCtr="0" anchor="t" bIns="91425" lIns="91425" rIns="91425" wrap="square" tIns="91425"/>
          <a:lstStyle>
            <a:lvl1pPr lvl="0">
              <a:spcBef>
                <a:spcPts val="0"/>
              </a:spcBef>
              <a:buSzPct val="100000"/>
              <a:defRPr sz="3600"/>
            </a:lvl1pPr>
            <a:lvl2pPr lvl="1">
              <a:spcBef>
                <a:spcPts val="0"/>
              </a:spcBef>
              <a:buSzPct val="100000"/>
              <a:defRPr sz="3600"/>
            </a:lvl2pPr>
            <a:lvl3pPr lvl="2">
              <a:spcBef>
                <a:spcPts val="0"/>
              </a:spcBef>
              <a:buSzPct val="100000"/>
              <a:defRPr sz="3600"/>
            </a:lvl3pPr>
            <a:lvl4pPr lvl="3">
              <a:spcBef>
                <a:spcPts val="0"/>
              </a:spcBef>
              <a:buSzPct val="100000"/>
              <a:defRPr sz="3600"/>
            </a:lvl4pPr>
            <a:lvl5pPr lvl="4">
              <a:spcBef>
                <a:spcPts val="0"/>
              </a:spcBef>
              <a:buSzPct val="100000"/>
              <a:defRPr sz="3600"/>
            </a:lvl5pPr>
            <a:lvl6pPr lvl="5">
              <a:spcBef>
                <a:spcPts val="0"/>
              </a:spcBef>
              <a:buSzPct val="100000"/>
              <a:defRPr sz="3600"/>
            </a:lvl6pPr>
            <a:lvl7pPr lvl="6">
              <a:spcBef>
                <a:spcPts val="0"/>
              </a:spcBef>
              <a:buSzPct val="100000"/>
              <a:defRPr sz="3600"/>
            </a:lvl7pPr>
            <a:lvl8pPr lvl="7">
              <a:spcBef>
                <a:spcPts val="0"/>
              </a:spcBef>
              <a:buSzPct val="100000"/>
              <a:defRPr sz="3600"/>
            </a:lvl8pPr>
            <a:lvl9pPr lvl="8">
              <a:spcBef>
                <a:spcPts val="0"/>
              </a:spcBef>
              <a:buSzPct val="100000"/>
              <a:defRPr sz="3600"/>
            </a:lvl9pPr>
          </a:lstStyle>
          <a:p/>
        </p:txBody>
      </p:sp>
      <p:sp>
        <p:nvSpPr>
          <p:cNvPr id="18" name="Shape 1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accen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9" name="Shape 19"/>
        <p:cNvGrpSpPr/>
        <p:nvPr/>
      </p:nvGrpSpPr>
      <p:grpSpPr>
        <a:xfrm>
          <a:off x="0" y="0"/>
          <a:ext cx="0" cy="0"/>
          <a:chOff x="0" y="0"/>
          <a:chExt cx="0" cy="0"/>
        </a:xfrm>
      </p:grpSpPr>
      <p:sp>
        <p:nvSpPr>
          <p:cNvPr id="20" name="Shape 20"/>
          <p:cNvSpPr/>
          <p:nvPr/>
        </p:nvSpPr>
        <p:spPr>
          <a:xfrm>
            <a:off x="0" y="0"/>
            <a:ext cx="4314000" cy="51435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sp>
        <p:nvSpPr>
          <p:cNvPr id="21" name="Shape 21"/>
          <p:cNvSpPr/>
          <p:nvPr/>
        </p:nvSpPr>
        <p:spPr>
          <a:xfrm>
            <a:off x="0" y="44125"/>
            <a:ext cx="4313625" cy="4399375"/>
          </a:xfrm>
          <a:custGeom>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Shape 22"/>
          <p:cNvSpPr/>
          <p:nvPr/>
        </p:nvSpPr>
        <p:spPr>
          <a:xfrm>
            <a:off x="-125" y="0"/>
            <a:ext cx="4316900" cy="4395600"/>
          </a:xfrm>
          <a:custGeom>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Shape 23"/>
          <p:cNvSpPr txBox="1"/>
          <p:nvPr>
            <p:ph type="title"/>
          </p:nvPr>
        </p:nvSpPr>
        <p:spPr>
          <a:xfrm>
            <a:off x="311725" y="500925"/>
            <a:ext cx="3706500" cy="2508900"/>
          </a:xfrm>
          <a:prstGeom prst="rect">
            <a:avLst/>
          </a:prstGeom>
        </p:spPr>
        <p:txBody>
          <a:bodyPr anchorCtr="0" anchor="t" bIns="91425" lIns="91425" rIns="91425" wrap="square"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24" name="Shape 24"/>
          <p:cNvSpPr txBox="1"/>
          <p:nvPr>
            <p:ph idx="1" type="body"/>
          </p:nvPr>
        </p:nvSpPr>
        <p:spPr>
          <a:xfrm>
            <a:off x="4644675" y="500925"/>
            <a:ext cx="4166400" cy="40986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6" name="Shape 26"/>
        <p:cNvGrpSpPr/>
        <p:nvPr/>
      </p:nvGrpSpPr>
      <p:grpSpPr>
        <a:xfrm>
          <a:off x="0" y="0"/>
          <a:ext cx="0" cy="0"/>
          <a:chOff x="0" y="0"/>
          <a:chExt cx="0" cy="0"/>
        </a:xfrm>
      </p:grpSpPr>
      <p:sp>
        <p:nvSpPr>
          <p:cNvPr id="27" name="Shape 27"/>
          <p:cNvSpPr/>
          <p:nvPr/>
        </p:nvSpPr>
        <p:spPr>
          <a:xfrm>
            <a:off x="0" y="0"/>
            <a:ext cx="9144000" cy="12771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sp>
        <p:nvSpPr>
          <p:cNvPr id="28" name="Shape 28"/>
          <p:cNvSpPr txBox="1"/>
          <p:nvPr>
            <p:ph type="title"/>
          </p:nvPr>
        </p:nvSpPr>
        <p:spPr>
          <a:xfrm>
            <a:off x="311725" y="500925"/>
            <a:ext cx="8520600" cy="623700"/>
          </a:xfrm>
          <a:prstGeom prst="rect">
            <a:avLst/>
          </a:prstGeom>
        </p:spPr>
        <p:txBody>
          <a:bodyPr anchorCtr="0" anchor="t" bIns="91425" lIns="91425" rIns="91425" wrap="square"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29" name="Shape 29"/>
          <p:cNvSpPr txBox="1"/>
          <p:nvPr>
            <p:ph idx="1" type="body"/>
          </p:nvPr>
        </p:nvSpPr>
        <p:spPr>
          <a:xfrm>
            <a:off x="311700" y="1505700"/>
            <a:ext cx="3999900" cy="30762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0" name="Shape 30"/>
          <p:cNvSpPr txBox="1"/>
          <p:nvPr>
            <p:ph idx="2" type="body"/>
          </p:nvPr>
        </p:nvSpPr>
        <p:spPr>
          <a:xfrm>
            <a:off x="4832400" y="1505700"/>
            <a:ext cx="3999900" cy="30762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32" name="Shape 32"/>
        <p:cNvGrpSpPr/>
        <p:nvPr/>
      </p:nvGrpSpPr>
      <p:grpSpPr>
        <a:xfrm>
          <a:off x="0" y="0"/>
          <a:ext cx="0" cy="0"/>
          <a:chOff x="0" y="0"/>
          <a:chExt cx="0" cy="0"/>
        </a:xfrm>
      </p:grpSpPr>
      <p:sp>
        <p:nvSpPr>
          <p:cNvPr id="33" name="Shape 33"/>
          <p:cNvSpPr/>
          <p:nvPr/>
        </p:nvSpPr>
        <p:spPr>
          <a:xfrm>
            <a:off x="0" y="0"/>
            <a:ext cx="9144000" cy="12771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sp>
        <p:nvSpPr>
          <p:cNvPr id="34" name="Shape 34"/>
          <p:cNvSpPr txBox="1"/>
          <p:nvPr>
            <p:ph type="title"/>
          </p:nvPr>
        </p:nvSpPr>
        <p:spPr>
          <a:xfrm>
            <a:off x="311725" y="500925"/>
            <a:ext cx="8520600" cy="623700"/>
          </a:xfrm>
          <a:prstGeom prst="rect">
            <a:avLst/>
          </a:prstGeom>
        </p:spPr>
        <p:txBody>
          <a:bodyPr anchorCtr="0" anchor="t" bIns="91425" lIns="91425" rIns="91425" wrap="square"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35" name="Shape 3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6" name="Shape 36"/>
        <p:cNvGrpSpPr/>
        <p:nvPr/>
      </p:nvGrpSpPr>
      <p:grpSpPr>
        <a:xfrm>
          <a:off x="0" y="0"/>
          <a:ext cx="0" cy="0"/>
          <a:chOff x="0" y="0"/>
          <a:chExt cx="0" cy="0"/>
        </a:xfrm>
      </p:grpSpPr>
      <p:sp>
        <p:nvSpPr>
          <p:cNvPr id="37" name="Shape 37"/>
          <p:cNvSpPr/>
          <p:nvPr/>
        </p:nvSpPr>
        <p:spPr>
          <a:xfrm>
            <a:off x="0" y="0"/>
            <a:ext cx="3764400" cy="51435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sp>
        <p:nvSpPr>
          <p:cNvPr id="38" name="Shape 38"/>
          <p:cNvSpPr txBox="1"/>
          <p:nvPr>
            <p:ph type="title"/>
          </p:nvPr>
        </p:nvSpPr>
        <p:spPr>
          <a:xfrm>
            <a:off x="311725" y="500925"/>
            <a:ext cx="3127500" cy="1829100"/>
          </a:xfrm>
          <a:prstGeom prst="rect">
            <a:avLst/>
          </a:prstGeom>
        </p:spPr>
        <p:txBody>
          <a:bodyPr anchorCtr="0" anchor="t" bIns="91425" lIns="91425" rIns="91425" wrap="square"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39" name="Shape 39"/>
          <p:cNvSpPr txBox="1"/>
          <p:nvPr>
            <p:ph idx="1" type="body"/>
          </p:nvPr>
        </p:nvSpPr>
        <p:spPr>
          <a:xfrm>
            <a:off x="311700" y="2390650"/>
            <a:ext cx="3127500" cy="2298000"/>
          </a:xfrm>
          <a:prstGeom prst="rect">
            <a:avLst/>
          </a:prstGeom>
        </p:spPr>
        <p:txBody>
          <a:bodyPr anchorCtr="0" anchor="t" bIns="91425" lIns="91425" rIns="91425" wrap="square" tIns="91425"/>
          <a:lstStyle>
            <a:lvl1pPr lvl="0">
              <a:spcBef>
                <a:spcPts val="0"/>
              </a:spcBef>
              <a:buClr>
                <a:schemeClr val="accent2"/>
              </a:buClr>
              <a:defRPr>
                <a:solidFill>
                  <a:schemeClr val="accent2"/>
                </a:solidFill>
              </a:defRPr>
            </a:lvl1pPr>
            <a:lvl2pPr lvl="1">
              <a:spcBef>
                <a:spcPts val="0"/>
              </a:spcBef>
              <a:buClr>
                <a:schemeClr val="accent2"/>
              </a:buClr>
              <a:defRPr>
                <a:solidFill>
                  <a:schemeClr val="accent2"/>
                </a:solidFill>
              </a:defRPr>
            </a:lvl2pPr>
            <a:lvl3pPr lvl="2">
              <a:spcBef>
                <a:spcPts val="0"/>
              </a:spcBef>
              <a:buClr>
                <a:schemeClr val="accent2"/>
              </a:buClr>
              <a:defRPr>
                <a:solidFill>
                  <a:schemeClr val="accent2"/>
                </a:solidFill>
              </a:defRPr>
            </a:lvl3pPr>
            <a:lvl4pPr lvl="3">
              <a:spcBef>
                <a:spcPts val="0"/>
              </a:spcBef>
              <a:buClr>
                <a:schemeClr val="accent2"/>
              </a:buClr>
              <a:defRPr>
                <a:solidFill>
                  <a:schemeClr val="accent2"/>
                </a:solidFill>
              </a:defRPr>
            </a:lvl4pPr>
            <a:lvl5pPr lvl="4">
              <a:spcBef>
                <a:spcPts val="0"/>
              </a:spcBef>
              <a:buClr>
                <a:schemeClr val="accent2"/>
              </a:buClr>
              <a:defRPr>
                <a:solidFill>
                  <a:schemeClr val="accent2"/>
                </a:solidFill>
              </a:defRPr>
            </a:lvl5pPr>
            <a:lvl6pPr lvl="5">
              <a:spcBef>
                <a:spcPts val="0"/>
              </a:spcBef>
              <a:buClr>
                <a:schemeClr val="accent2"/>
              </a:buClr>
              <a:defRPr>
                <a:solidFill>
                  <a:schemeClr val="accent2"/>
                </a:solidFill>
              </a:defRPr>
            </a:lvl6pPr>
            <a:lvl7pPr lvl="6">
              <a:spcBef>
                <a:spcPts val="0"/>
              </a:spcBef>
              <a:buClr>
                <a:schemeClr val="accent2"/>
              </a:buClr>
              <a:defRPr>
                <a:solidFill>
                  <a:schemeClr val="accent2"/>
                </a:solidFill>
              </a:defRPr>
            </a:lvl7pPr>
            <a:lvl8pPr lvl="7">
              <a:spcBef>
                <a:spcPts val="0"/>
              </a:spcBef>
              <a:buClr>
                <a:schemeClr val="accent2"/>
              </a:buClr>
              <a:defRPr>
                <a:solidFill>
                  <a:schemeClr val="accent2"/>
                </a:solidFill>
              </a:defRPr>
            </a:lvl8pPr>
            <a:lvl9pPr lvl="8">
              <a:spcBef>
                <a:spcPts val="0"/>
              </a:spcBef>
              <a:buClr>
                <a:schemeClr val="accent2"/>
              </a:buClr>
              <a:defRPr>
                <a:solidFill>
                  <a:schemeClr val="accent2"/>
                </a:solidFill>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accent3"/>
        </a:solidFill>
      </p:bgPr>
    </p:bg>
    <p:spTree>
      <p:nvGrpSpPr>
        <p:cNvPr id="41" name="Shape 41"/>
        <p:cNvGrpSpPr/>
        <p:nvPr/>
      </p:nvGrpSpPr>
      <p:grpSpPr>
        <a:xfrm>
          <a:off x="0" y="0"/>
          <a:ext cx="0" cy="0"/>
          <a:chOff x="0" y="0"/>
          <a:chExt cx="0" cy="0"/>
        </a:xfrm>
      </p:grpSpPr>
      <p:sp>
        <p:nvSpPr>
          <p:cNvPr id="42" name="Shape 42"/>
          <p:cNvSpPr txBox="1"/>
          <p:nvPr>
            <p:ph type="title"/>
          </p:nvPr>
        </p:nvSpPr>
        <p:spPr>
          <a:xfrm>
            <a:off x="311675" y="798600"/>
            <a:ext cx="6247800" cy="3546300"/>
          </a:xfrm>
          <a:prstGeom prst="rect">
            <a:avLst/>
          </a:prstGeom>
        </p:spPr>
        <p:txBody>
          <a:bodyPr anchorCtr="0" anchor="ctr" bIns="91425" lIns="91425" rIns="91425" wrap="square" tIns="91425"/>
          <a:lstStyle>
            <a:lvl1pPr lvl="0">
              <a:spcBef>
                <a:spcPts val="0"/>
              </a:spcBef>
              <a:buSzPct val="100000"/>
              <a:defRPr sz="3600"/>
            </a:lvl1pPr>
            <a:lvl2pPr lvl="1">
              <a:spcBef>
                <a:spcPts val="0"/>
              </a:spcBef>
              <a:buSzPct val="100000"/>
              <a:defRPr sz="3600"/>
            </a:lvl2pPr>
            <a:lvl3pPr lvl="2">
              <a:spcBef>
                <a:spcPts val="0"/>
              </a:spcBef>
              <a:buSzPct val="100000"/>
              <a:defRPr sz="3600"/>
            </a:lvl3pPr>
            <a:lvl4pPr lvl="3">
              <a:spcBef>
                <a:spcPts val="0"/>
              </a:spcBef>
              <a:buSzPct val="100000"/>
              <a:defRPr sz="3600"/>
            </a:lvl4pPr>
            <a:lvl5pPr lvl="4">
              <a:spcBef>
                <a:spcPts val="0"/>
              </a:spcBef>
              <a:buSzPct val="100000"/>
              <a:defRPr sz="3600"/>
            </a:lvl5pPr>
            <a:lvl6pPr lvl="5">
              <a:spcBef>
                <a:spcPts val="0"/>
              </a:spcBef>
              <a:buSzPct val="100000"/>
              <a:defRPr sz="3600"/>
            </a:lvl6pPr>
            <a:lvl7pPr lvl="6">
              <a:spcBef>
                <a:spcPts val="0"/>
              </a:spcBef>
              <a:buSzPct val="100000"/>
              <a:defRPr sz="3600"/>
            </a:lvl7pPr>
            <a:lvl8pPr lvl="7">
              <a:spcBef>
                <a:spcPts val="0"/>
              </a:spcBef>
              <a:buSzPct val="100000"/>
              <a:defRPr sz="3600"/>
            </a:lvl8pPr>
            <a:lvl9pPr lvl="8">
              <a:spcBef>
                <a:spcPts val="0"/>
              </a:spcBef>
              <a:buSzPct val="100000"/>
              <a:defRPr sz="3600"/>
            </a:lvl9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accen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44" name="Shape 44"/>
        <p:cNvGrpSpPr/>
        <p:nvPr/>
      </p:nvGrpSpPr>
      <p:grpSpPr>
        <a:xfrm>
          <a:off x="0" y="0"/>
          <a:ext cx="0" cy="0"/>
          <a:chOff x="0" y="0"/>
          <a:chExt cx="0" cy="0"/>
        </a:xfrm>
      </p:grpSpPr>
      <p:sp>
        <p:nvSpPr>
          <p:cNvPr id="45" name="Shape 45"/>
          <p:cNvSpPr/>
          <p:nvPr/>
        </p:nvSpPr>
        <p:spPr>
          <a:xfrm>
            <a:off x="0" y="0"/>
            <a:ext cx="4572000" cy="51435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sp>
        <p:nvSpPr>
          <p:cNvPr id="46" name="Shape 46"/>
          <p:cNvSpPr txBox="1"/>
          <p:nvPr>
            <p:ph type="title"/>
          </p:nvPr>
        </p:nvSpPr>
        <p:spPr>
          <a:xfrm>
            <a:off x="311300" y="500925"/>
            <a:ext cx="3704400" cy="2049600"/>
          </a:xfrm>
          <a:prstGeom prst="rect">
            <a:avLst/>
          </a:prstGeom>
        </p:spPr>
        <p:txBody>
          <a:bodyPr anchorCtr="0" anchor="t" bIns="91425" lIns="91425" rIns="91425" wrap="square"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7" name="Shape 47"/>
          <p:cNvSpPr txBox="1"/>
          <p:nvPr>
            <p:ph idx="1" type="subTitle"/>
          </p:nvPr>
        </p:nvSpPr>
        <p:spPr>
          <a:xfrm>
            <a:off x="304800" y="2626725"/>
            <a:ext cx="3704400" cy="926700"/>
          </a:xfrm>
          <a:prstGeom prst="rect">
            <a:avLst/>
          </a:prstGeom>
        </p:spPr>
        <p:txBody>
          <a:bodyPr anchorCtr="0" anchor="t" bIns="91425" lIns="91425" rIns="91425" wrap="square" tIns="91425"/>
          <a:lstStyle>
            <a:lvl1pPr lvl="0">
              <a:lnSpc>
                <a:spcPct val="100000"/>
              </a:lnSpc>
              <a:spcBef>
                <a:spcPts val="0"/>
              </a:spcBef>
              <a:spcAft>
                <a:spcPts val="0"/>
              </a:spcAft>
              <a:buClr>
                <a:schemeClr val="accent2"/>
              </a:buClr>
              <a:buSzPct val="100000"/>
              <a:buNone/>
              <a:defRPr sz="1600">
                <a:solidFill>
                  <a:schemeClr val="accent2"/>
                </a:solidFill>
              </a:defRPr>
            </a:lvl1pPr>
            <a:lvl2pPr lvl="1">
              <a:lnSpc>
                <a:spcPct val="100000"/>
              </a:lnSpc>
              <a:spcBef>
                <a:spcPts val="0"/>
              </a:spcBef>
              <a:spcAft>
                <a:spcPts val="0"/>
              </a:spcAft>
              <a:buClr>
                <a:schemeClr val="accent2"/>
              </a:buClr>
              <a:buSzPct val="100000"/>
              <a:buNone/>
              <a:defRPr sz="1600">
                <a:solidFill>
                  <a:schemeClr val="accent2"/>
                </a:solidFill>
              </a:defRPr>
            </a:lvl2pPr>
            <a:lvl3pPr lvl="2">
              <a:lnSpc>
                <a:spcPct val="100000"/>
              </a:lnSpc>
              <a:spcBef>
                <a:spcPts val="0"/>
              </a:spcBef>
              <a:spcAft>
                <a:spcPts val="0"/>
              </a:spcAft>
              <a:buClr>
                <a:schemeClr val="accent2"/>
              </a:buClr>
              <a:buSzPct val="100000"/>
              <a:buNone/>
              <a:defRPr sz="1600">
                <a:solidFill>
                  <a:schemeClr val="accent2"/>
                </a:solidFill>
              </a:defRPr>
            </a:lvl3pPr>
            <a:lvl4pPr lvl="3">
              <a:lnSpc>
                <a:spcPct val="100000"/>
              </a:lnSpc>
              <a:spcBef>
                <a:spcPts val="0"/>
              </a:spcBef>
              <a:spcAft>
                <a:spcPts val="0"/>
              </a:spcAft>
              <a:buClr>
                <a:schemeClr val="accent2"/>
              </a:buClr>
              <a:buSzPct val="100000"/>
              <a:buNone/>
              <a:defRPr sz="1600">
                <a:solidFill>
                  <a:schemeClr val="accent2"/>
                </a:solidFill>
              </a:defRPr>
            </a:lvl4pPr>
            <a:lvl5pPr lvl="4">
              <a:lnSpc>
                <a:spcPct val="100000"/>
              </a:lnSpc>
              <a:spcBef>
                <a:spcPts val="0"/>
              </a:spcBef>
              <a:spcAft>
                <a:spcPts val="0"/>
              </a:spcAft>
              <a:buClr>
                <a:schemeClr val="accent2"/>
              </a:buClr>
              <a:buSzPct val="100000"/>
              <a:buNone/>
              <a:defRPr sz="1600">
                <a:solidFill>
                  <a:schemeClr val="accent2"/>
                </a:solidFill>
              </a:defRPr>
            </a:lvl5pPr>
            <a:lvl6pPr lvl="5">
              <a:lnSpc>
                <a:spcPct val="100000"/>
              </a:lnSpc>
              <a:spcBef>
                <a:spcPts val="0"/>
              </a:spcBef>
              <a:spcAft>
                <a:spcPts val="0"/>
              </a:spcAft>
              <a:buClr>
                <a:schemeClr val="accent2"/>
              </a:buClr>
              <a:buSzPct val="100000"/>
              <a:buNone/>
              <a:defRPr sz="1600">
                <a:solidFill>
                  <a:schemeClr val="accent2"/>
                </a:solidFill>
              </a:defRPr>
            </a:lvl6pPr>
            <a:lvl7pPr lvl="6">
              <a:lnSpc>
                <a:spcPct val="100000"/>
              </a:lnSpc>
              <a:spcBef>
                <a:spcPts val="0"/>
              </a:spcBef>
              <a:spcAft>
                <a:spcPts val="0"/>
              </a:spcAft>
              <a:buClr>
                <a:schemeClr val="accent2"/>
              </a:buClr>
              <a:buSzPct val="100000"/>
              <a:buNone/>
              <a:defRPr sz="1600">
                <a:solidFill>
                  <a:schemeClr val="accent2"/>
                </a:solidFill>
              </a:defRPr>
            </a:lvl7pPr>
            <a:lvl8pPr lvl="7">
              <a:lnSpc>
                <a:spcPct val="100000"/>
              </a:lnSpc>
              <a:spcBef>
                <a:spcPts val="0"/>
              </a:spcBef>
              <a:spcAft>
                <a:spcPts val="0"/>
              </a:spcAft>
              <a:buClr>
                <a:schemeClr val="accent2"/>
              </a:buClr>
              <a:buSzPct val="100000"/>
              <a:buNone/>
              <a:defRPr sz="1600">
                <a:solidFill>
                  <a:schemeClr val="accent2"/>
                </a:solidFill>
              </a:defRPr>
            </a:lvl8pPr>
            <a:lvl9pPr lvl="8">
              <a:lnSpc>
                <a:spcPct val="100000"/>
              </a:lnSpc>
              <a:spcBef>
                <a:spcPts val="0"/>
              </a:spcBef>
              <a:spcAft>
                <a:spcPts val="0"/>
              </a:spcAft>
              <a:buClr>
                <a:schemeClr val="accent2"/>
              </a:buClr>
              <a:buSzPct val="100000"/>
              <a:buNone/>
              <a:defRPr sz="1600">
                <a:solidFill>
                  <a:schemeClr val="accent2"/>
                </a:solidFill>
              </a:defRPr>
            </a:lvl9pPr>
          </a:lstStyle>
          <a:p/>
        </p:txBody>
      </p:sp>
      <p:sp>
        <p:nvSpPr>
          <p:cNvPr id="48" name="Shape 48"/>
          <p:cNvSpPr txBox="1"/>
          <p:nvPr>
            <p:ph idx="2" type="body"/>
          </p:nvPr>
        </p:nvSpPr>
        <p:spPr>
          <a:xfrm>
            <a:off x="4879025" y="500925"/>
            <a:ext cx="3954000" cy="41115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9" name="Shape 4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50" name="Shape 50"/>
        <p:cNvGrpSpPr/>
        <p:nvPr/>
      </p:nvGrpSpPr>
      <p:grpSpPr>
        <a:xfrm>
          <a:off x="0" y="0"/>
          <a:ext cx="0" cy="0"/>
          <a:chOff x="0" y="0"/>
          <a:chExt cx="0" cy="0"/>
        </a:xfrm>
      </p:grpSpPr>
      <p:sp>
        <p:nvSpPr>
          <p:cNvPr id="51" name="Shape 51"/>
          <p:cNvSpPr/>
          <p:nvPr/>
        </p:nvSpPr>
        <p:spPr>
          <a:xfrm>
            <a:off x="0" y="4369000"/>
            <a:ext cx="9144000" cy="7743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sp>
        <p:nvSpPr>
          <p:cNvPr id="52" name="Shape 52"/>
          <p:cNvSpPr txBox="1"/>
          <p:nvPr>
            <p:ph idx="1" type="body"/>
          </p:nvPr>
        </p:nvSpPr>
        <p:spPr>
          <a:xfrm>
            <a:off x="311700" y="4521400"/>
            <a:ext cx="7979400" cy="460500"/>
          </a:xfrm>
          <a:prstGeom prst="rect">
            <a:avLst/>
          </a:prstGeom>
        </p:spPr>
        <p:txBody>
          <a:bodyPr anchorCtr="0" anchor="ctr" bIns="91425" lIns="91425" rIns="91425" wrap="square" tIns="91425"/>
          <a:lstStyle>
            <a:lvl1pPr lvl="0">
              <a:lnSpc>
                <a:spcPct val="100000"/>
              </a:lnSpc>
              <a:spcBef>
                <a:spcPts val="0"/>
              </a:spcBef>
              <a:spcAft>
                <a:spcPts val="0"/>
              </a:spcAft>
              <a:buClr>
                <a:schemeClr val="lt1"/>
              </a:buClr>
              <a:buFont typeface="Merriweather"/>
              <a:buNone/>
              <a:defRPr>
                <a:solidFill>
                  <a:schemeClr val="lt1"/>
                </a:solidFill>
                <a:latin typeface="Merriweather"/>
                <a:ea typeface="Merriweather"/>
                <a:cs typeface="Merriweather"/>
                <a:sym typeface="Merriweather"/>
              </a:defRPr>
            </a:lvl1pPr>
          </a:lstStyle>
          <a:p/>
        </p:txBody>
      </p:sp>
      <p:sp>
        <p:nvSpPr>
          <p:cNvPr id="53" name="Shape 5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accent1"/>
              </a:buClr>
              <a:buSzPct val="100000"/>
              <a:buFont typeface="Merriweather"/>
              <a:buNone/>
              <a:defRPr sz="2800">
                <a:solidFill>
                  <a:schemeClr val="accent1"/>
                </a:solidFill>
                <a:latin typeface="Merriweather"/>
                <a:ea typeface="Merriweather"/>
                <a:cs typeface="Merriweather"/>
                <a:sym typeface="Merriweather"/>
              </a:defRPr>
            </a:lvl1pPr>
            <a:lvl2pPr lvl="1">
              <a:spcBef>
                <a:spcPts val="0"/>
              </a:spcBef>
              <a:buClr>
                <a:schemeClr val="accent1"/>
              </a:buClr>
              <a:buSzPct val="100000"/>
              <a:buFont typeface="Merriweather"/>
              <a:buNone/>
              <a:defRPr sz="2800">
                <a:solidFill>
                  <a:schemeClr val="accent1"/>
                </a:solidFill>
                <a:latin typeface="Merriweather"/>
                <a:ea typeface="Merriweather"/>
                <a:cs typeface="Merriweather"/>
                <a:sym typeface="Merriweather"/>
              </a:defRPr>
            </a:lvl2pPr>
            <a:lvl3pPr lvl="2">
              <a:spcBef>
                <a:spcPts val="0"/>
              </a:spcBef>
              <a:buClr>
                <a:schemeClr val="accent1"/>
              </a:buClr>
              <a:buSzPct val="100000"/>
              <a:buFont typeface="Merriweather"/>
              <a:buNone/>
              <a:defRPr sz="2800">
                <a:solidFill>
                  <a:schemeClr val="accent1"/>
                </a:solidFill>
                <a:latin typeface="Merriweather"/>
                <a:ea typeface="Merriweather"/>
                <a:cs typeface="Merriweather"/>
                <a:sym typeface="Merriweather"/>
              </a:defRPr>
            </a:lvl3pPr>
            <a:lvl4pPr lvl="3">
              <a:spcBef>
                <a:spcPts val="0"/>
              </a:spcBef>
              <a:buClr>
                <a:schemeClr val="accent1"/>
              </a:buClr>
              <a:buSzPct val="100000"/>
              <a:buFont typeface="Merriweather"/>
              <a:buNone/>
              <a:defRPr sz="2800">
                <a:solidFill>
                  <a:schemeClr val="accent1"/>
                </a:solidFill>
                <a:latin typeface="Merriweather"/>
                <a:ea typeface="Merriweather"/>
                <a:cs typeface="Merriweather"/>
                <a:sym typeface="Merriweather"/>
              </a:defRPr>
            </a:lvl4pPr>
            <a:lvl5pPr lvl="4">
              <a:spcBef>
                <a:spcPts val="0"/>
              </a:spcBef>
              <a:buClr>
                <a:schemeClr val="accent1"/>
              </a:buClr>
              <a:buSzPct val="100000"/>
              <a:buFont typeface="Merriweather"/>
              <a:buNone/>
              <a:defRPr sz="2800">
                <a:solidFill>
                  <a:schemeClr val="accent1"/>
                </a:solidFill>
                <a:latin typeface="Merriweather"/>
                <a:ea typeface="Merriweather"/>
                <a:cs typeface="Merriweather"/>
                <a:sym typeface="Merriweather"/>
              </a:defRPr>
            </a:lvl5pPr>
            <a:lvl6pPr lvl="5">
              <a:spcBef>
                <a:spcPts val="0"/>
              </a:spcBef>
              <a:buClr>
                <a:schemeClr val="accent1"/>
              </a:buClr>
              <a:buSzPct val="100000"/>
              <a:buFont typeface="Merriweather"/>
              <a:buNone/>
              <a:defRPr sz="2800">
                <a:solidFill>
                  <a:schemeClr val="accent1"/>
                </a:solidFill>
                <a:latin typeface="Merriweather"/>
                <a:ea typeface="Merriweather"/>
                <a:cs typeface="Merriweather"/>
                <a:sym typeface="Merriweather"/>
              </a:defRPr>
            </a:lvl6pPr>
            <a:lvl7pPr lvl="6">
              <a:spcBef>
                <a:spcPts val="0"/>
              </a:spcBef>
              <a:buClr>
                <a:schemeClr val="accent1"/>
              </a:buClr>
              <a:buSzPct val="100000"/>
              <a:buFont typeface="Merriweather"/>
              <a:buNone/>
              <a:defRPr sz="2800">
                <a:solidFill>
                  <a:schemeClr val="accent1"/>
                </a:solidFill>
                <a:latin typeface="Merriweather"/>
                <a:ea typeface="Merriweather"/>
                <a:cs typeface="Merriweather"/>
                <a:sym typeface="Merriweather"/>
              </a:defRPr>
            </a:lvl7pPr>
            <a:lvl8pPr lvl="7">
              <a:spcBef>
                <a:spcPts val="0"/>
              </a:spcBef>
              <a:buClr>
                <a:schemeClr val="accent1"/>
              </a:buClr>
              <a:buSzPct val="100000"/>
              <a:buFont typeface="Merriweather"/>
              <a:buNone/>
              <a:defRPr sz="2800">
                <a:solidFill>
                  <a:schemeClr val="accent1"/>
                </a:solidFill>
                <a:latin typeface="Merriweather"/>
                <a:ea typeface="Merriweather"/>
                <a:cs typeface="Merriweather"/>
                <a:sym typeface="Merriweather"/>
              </a:defRPr>
            </a:lvl8pPr>
            <a:lvl9pPr lvl="8">
              <a:spcBef>
                <a:spcPts val="0"/>
              </a:spcBef>
              <a:buClr>
                <a:schemeClr val="accent1"/>
              </a:buClr>
              <a:buSzPct val="100000"/>
              <a:buFont typeface="Merriweather"/>
              <a:buNone/>
              <a:defRPr sz="2800">
                <a:solidFill>
                  <a:schemeClr val="accent1"/>
                </a:solidFill>
                <a:latin typeface="Merriweather"/>
                <a:ea typeface="Merriweather"/>
                <a:cs typeface="Merriweather"/>
                <a:sym typeface="Merriweather"/>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ct val="100000"/>
              <a:buFont typeface="Roboto"/>
              <a:buChar char="●"/>
              <a:defRPr sz="13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SzPct val="100000"/>
              <a:buFont typeface="Roboto"/>
              <a:buChar char="○"/>
              <a:defRPr sz="1100">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SzPct val="100000"/>
              <a:buFont typeface="Roboto"/>
              <a:buChar char="■"/>
              <a:defRPr sz="1100">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SzPct val="100000"/>
              <a:buFont typeface="Roboto"/>
              <a:buChar char="●"/>
              <a:defRPr sz="1100">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SzPct val="100000"/>
              <a:buFont typeface="Roboto"/>
              <a:buChar char="○"/>
              <a:defRPr sz="1100">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SzPct val="100000"/>
              <a:buFont typeface="Roboto"/>
              <a:buChar char="■"/>
              <a:defRPr sz="1100">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SzPct val="100000"/>
              <a:buFont typeface="Roboto"/>
              <a:buChar char="●"/>
              <a:defRPr sz="1100">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SzPct val="100000"/>
              <a:buFont typeface="Roboto"/>
              <a:buChar char="○"/>
              <a:defRPr sz="1100">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SzPct val="100000"/>
              <a:buFont typeface="Roboto"/>
              <a:buChar char="■"/>
              <a:defRPr sz="1100">
                <a:solidFill>
                  <a:schemeClr val="dk2"/>
                </a:solidFill>
                <a:latin typeface="Roboto"/>
                <a:ea typeface="Roboto"/>
                <a:cs typeface="Roboto"/>
                <a:sym typeface="Robo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dk2"/>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Shape 64"/>
          <p:cNvSpPr txBox="1"/>
          <p:nvPr>
            <p:ph type="ctrTitle"/>
          </p:nvPr>
        </p:nvSpPr>
        <p:spPr>
          <a:xfrm>
            <a:off x="311708" y="182150"/>
            <a:ext cx="8520600" cy="2052600"/>
          </a:xfrm>
          <a:prstGeom prst="rect">
            <a:avLst/>
          </a:prstGeom>
        </p:spPr>
        <p:txBody>
          <a:bodyPr anchorCtr="0" anchor="t" bIns="91425" lIns="91425" rIns="91425" wrap="square" tIns="91425">
            <a:noAutofit/>
          </a:bodyPr>
          <a:lstStyle/>
          <a:p>
            <a:pPr lvl="0">
              <a:spcBef>
                <a:spcPts val="0"/>
              </a:spcBef>
              <a:buNone/>
            </a:pPr>
            <a:r>
              <a:rPr lang="en"/>
              <a:t>Assembly</a:t>
            </a:r>
            <a:r>
              <a:rPr lang="en"/>
              <a:t> Programming </a:t>
            </a:r>
          </a:p>
          <a:p>
            <a:pPr lvl="0">
              <a:spcBef>
                <a:spcPts val="0"/>
              </a:spcBef>
              <a:buNone/>
            </a:pPr>
            <a:r>
              <a:rPr lang="en"/>
              <a:t>Vs</a:t>
            </a:r>
          </a:p>
          <a:p>
            <a:pPr lvl="0">
              <a:spcBef>
                <a:spcPts val="0"/>
              </a:spcBef>
              <a:buNone/>
            </a:pPr>
            <a:r>
              <a:rPr lang="en"/>
              <a:t>Object Oriented Programming</a:t>
            </a:r>
          </a:p>
        </p:txBody>
      </p:sp>
      <p:sp>
        <p:nvSpPr>
          <p:cNvPr id="65" name="Shape 65"/>
          <p:cNvSpPr txBox="1"/>
          <p:nvPr>
            <p:ph idx="1" type="subTitle"/>
          </p:nvPr>
        </p:nvSpPr>
        <p:spPr>
          <a:xfrm>
            <a:off x="311700" y="2471250"/>
            <a:ext cx="8520600" cy="792600"/>
          </a:xfrm>
          <a:prstGeom prst="rect">
            <a:avLst/>
          </a:prstGeom>
        </p:spPr>
        <p:txBody>
          <a:bodyPr anchorCtr="0" anchor="t" bIns="91425" lIns="91425" rIns="91425" wrap="square" tIns="91425">
            <a:noAutofit/>
          </a:bodyPr>
          <a:lstStyle/>
          <a:p>
            <a:pPr lvl="0">
              <a:spcBef>
                <a:spcPts val="0"/>
              </a:spcBef>
              <a:buNone/>
            </a:pPr>
            <a:r>
              <a:rPr lang="en"/>
              <a:t>Chris Rudel</a:t>
            </a:r>
          </a:p>
          <a:p>
            <a:pPr lvl="0">
              <a:spcBef>
                <a:spcPts val="0"/>
              </a:spcBef>
              <a:buNone/>
            </a:pPr>
            <a:r>
              <a:rPr lang="en"/>
              <a:t>Katie Prescott</a:t>
            </a:r>
          </a:p>
          <a:p>
            <a:pPr lvl="0">
              <a:spcBef>
                <a:spcPts val="0"/>
              </a:spcBef>
              <a:buNone/>
            </a:pPr>
            <a:r>
              <a:rPr lang="en"/>
              <a:t>Josh Garner</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Shape 127"/>
          <p:cNvSpPr txBox="1"/>
          <p:nvPr>
            <p:ph type="title"/>
          </p:nvPr>
        </p:nvSpPr>
        <p:spPr>
          <a:xfrm>
            <a:off x="311725" y="500925"/>
            <a:ext cx="3706500" cy="2508900"/>
          </a:xfrm>
          <a:prstGeom prst="rect">
            <a:avLst/>
          </a:prstGeom>
        </p:spPr>
        <p:txBody>
          <a:bodyPr anchorCtr="0" anchor="t" bIns="91425" lIns="91425" rIns="91425" wrap="square" tIns="91425">
            <a:noAutofit/>
          </a:bodyPr>
          <a:lstStyle/>
          <a:p>
            <a:pPr lvl="0">
              <a:spcBef>
                <a:spcPts val="0"/>
              </a:spcBef>
              <a:buNone/>
            </a:pPr>
            <a:r>
              <a:rPr lang="en"/>
              <a:t>Disadvantages of Object Oriented</a:t>
            </a:r>
          </a:p>
        </p:txBody>
      </p:sp>
      <p:sp>
        <p:nvSpPr>
          <p:cNvPr id="128" name="Shape 128"/>
          <p:cNvSpPr txBox="1"/>
          <p:nvPr>
            <p:ph idx="1" type="body"/>
          </p:nvPr>
        </p:nvSpPr>
        <p:spPr>
          <a:xfrm>
            <a:off x="4644675" y="500925"/>
            <a:ext cx="4166400" cy="4098600"/>
          </a:xfrm>
          <a:prstGeom prst="rect">
            <a:avLst/>
          </a:prstGeom>
        </p:spPr>
        <p:txBody>
          <a:bodyPr anchorCtr="0" anchor="t" bIns="91425" lIns="91425" rIns="91425" wrap="square" tIns="91425">
            <a:noAutofit/>
          </a:bodyPr>
          <a:lstStyle/>
          <a:p>
            <a:pPr lvl="0" rtl="0">
              <a:spcBef>
                <a:spcPts val="0"/>
              </a:spcBef>
              <a:buNone/>
            </a:pPr>
            <a:r>
              <a:rPr lang="en"/>
              <a:t>Criticized for overemphasizing modeling data (objects) over other important aspects like algorithms</a:t>
            </a:r>
          </a:p>
          <a:p>
            <a:pPr lvl="0" rtl="0">
              <a:spcBef>
                <a:spcPts val="0"/>
              </a:spcBef>
              <a:buNone/>
            </a:pPr>
            <a:r>
              <a:rPr lang="en"/>
              <a:t>Requires a lot of planning to write efficient and complete code. </a:t>
            </a:r>
          </a:p>
          <a:p>
            <a:pPr lvl="0" rtl="0">
              <a:spcBef>
                <a:spcPts val="0"/>
              </a:spcBef>
              <a:buNone/>
            </a:pPr>
            <a:r>
              <a:rPr lang="en"/>
              <a:t>Larger program sizes due to more lines of code</a:t>
            </a:r>
          </a:p>
          <a:p>
            <a:pPr lvl="0" rtl="0">
              <a:spcBef>
                <a:spcPts val="0"/>
              </a:spcBef>
              <a:buNone/>
            </a:pPr>
            <a:r>
              <a:rPr lang="en"/>
              <a:t>OO programs are typically slower than procedure based programs since they require more instructions to be executed</a:t>
            </a:r>
          </a:p>
          <a:p>
            <a:pPr lvl="0" rtl="0">
              <a:spcBef>
                <a:spcPts val="0"/>
              </a:spcBef>
              <a:buNone/>
            </a:pPr>
            <a:r>
              <a:t/>
            </a:r>
            <a:endParaRPr/>
          </a:p>
          <a:p>
            <a:pPr lvl="0" rtl="0">
              <a:spcBef>
                <a:spcPts val="0"/>
              </a:spcBef>
              <a:buNone/>
            </a:pPr>
            <a:r>
              <a:t/>
            </a:r>
            <a:endParaRPr/>
          </a:p>
          <a:p>
            <a:pPr lvl="0">
              <a:spcBef>
                <a:spcPts val="0"/>
              </a:spcBef>
              <a:buNone/>
            </a:pPr>
            <a:r>
              <a:rPr lang="en"/>
              <a:t>Stuff like this</a:t>
            </a:r>
          </a:p>
        </p:txBody>
      </p:sp>
      <p:pic>
        <p:nvPicPr>
          <p:cNvPr id="129" name="Shape 129"/>
          <p:cNvPicPr preferRelativeResize="0"/>
          <p:nvPr/>
        </p:nvPicPr>
        <p:blipFill>
          <a:blip r:embed="rId3">
            <a:alphaModFix/>
          </a:blip>
          <a:stretch>
            <a:fillRect/>
          </a:stretch>
        </p:blipFill>
        <p:spPr>
          <a:xfrm>
            <a:off x="5772400" y="3580025"/>
            <a:ext cx="3114776" cy="1195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title"/>
          </p:nvPr>
        </p:nvSpPr>
        <p:spPr>
          <a:xfrm>
            <a:off x="311725" y="500925"/>
            <a:ext cx="3706500" cy="2508900"/>
          </a:xfrm>
          <a:prstGeom prst="rect">
            <a:avLst/>
          </a:prstGeom>
        </p:spPr>
        <p:txBody>
          <a:bodyPr anchorCtr="0" anchor="t" bIns="91425" lIns="91425" rIns="91425" wrap="square" tIns="91425">
            <a:noAutofit/>
          </a:bodyPr>
          <a:lstStyle/>
          <a:p>
            <a:pPr lvl="0">
              <a:spcBef>
                <a:spcPts val="0"/>
              </a:spcBef>
              <a:buNone/>
            </a:pPr>
            <a:r>
              <a:rPr lang="en"/>
              <a:t>Current Uses of Assembly</a:t>
            </a:r>
          </a:p>
        </p:txBody>
      </p:sp>
      <p:sp>
        <p:nvSpPr>
          <p:cNvPr id="135" name="Shape 135"/>
          <p:cNvSpPr txBox="1"/>
          <p:nvPr>
            <p:ph idx="1" type="body"/>
          </p:nvPr>
        </p:nvSpPr>
        <p:spPr>
          <a:xfrm>
            <a:off x="4644675" y="500925"/>
            <a:ext cx="4166400" cy="4098600"/>
          </a:xfrm>
          <a:prstGeom prst="rect">
            <a:avLst/>
          </a:prstGeom>
        </p:spPr>
        <p:txBody>
          <a:bodyPr anchorCtr="0" anchor="t" bIns="91425" lIns="91425" rIns="91425" wrap="square" tIns="91425">
            <a:noAutofit/>
          </a:bodyPr>
          <a:lstStyle/>
          <a:p>
            <a:pPr lvl="0">
              <a:spcBef>
                <a:spcPts val="0"/>
              </a:spcBef>
              <a:buNone/>
            </a:pPr>
            <a:r>
              <a:rPr lang="en"/>
              <a:t>Still used for mainframes and terminals</a:t>
            </a:r>
          </a:p>
          <a:p>
            <a:pPr lvl="0">
              <a:spcBef>
                <a:spcPts val="0"/>
              </a:spcBef>
              <a:buNone/>
            </a:pPr>
            <a:r>
              <a:rPr lang="en"/>
              <a:t>Projects run on small </a:t>
            </a:r>
            <a:r>
              <a:rPr lang="en"/>
              <a:t>architectures</a:t>
            </a:r>
            <a:r>
              <a:rPr lang="en"/>
              <a:t> such as arduinos</a:t>
            </a:r>
          </a:p>
          <a:p>
            <a:pPr lvl="0">
              <a:spcBef>
                <a:spcPts val="0"/>
              </a:spcBef>
              <a:buNone/>
            </a:pPr>
            <a:r>
              <a:rPr lang="en"/>
              <a:t>Programs that rely on real time such as flight simulations and medical equipment- delays are minimized by lack of </a:t>
            </a:r>
            <a:r>
              <a:rPr lang="en"/>
              <a:t>interpreters</a:t>
            </a:r>
            <a:r>
              <a:rPr lang="en"/>
              <a:t> and garbage collection</a:t>
            </a:r>
          </a:p>
          <a:p>
            <a:pPr lvl="0">
              <a:spcBef>
                <a:spcPts val="0"/>
              </a:spcBef>
              <a:buNone/>
            </a:pPr>
            <a:r>
              <a:rPr lang="en"/>
              <a:t>Device Drivers - Act as a translator between hardware and applications or operating systems</a:t>
            </a:r>
          </a:p>
          <a:p>
            <a:pPr lvl="0">
              <a:spcBef>
                <a:spcPts val="0"/>
              </a:spcBef>
              <a:buNone/>
            </a:pPr>
            <a:r>
              <a:rPr lang="en"/>
              <a:t>ROM Hacking - editing text and other data for a video game which can modify levels or maps</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311725" y="500925"/>
            <a:ext cx="3706500" cy="2508900"/>
          </a:xfrm>
          <a:prstGeom prst="rect">
            <a:avLst/>
          </a:prstGeom>
        </p:spPr>
        <p:txBody>
          <a:bodyPr anchorCtr="0" anchor="t" bIns="91425" lIns="91425" rIns="91425" wrap="square" tIns="91425">
            <a:noAutofit/>
          </a:bodyPr>
          <a:lstStyle/>
          <a:p>
            <a:pPr lvl="0">
              <a:spcBef>
                <a:spcPts val="0"/>
              </a:spcBef>
              <a:buNone/>
            </a:pPr>
            <a:r>
              <a:rPr lang="en"/>
              <a:t>Current Uses of Object Oriented Programming</a:t>
            </a:r>
          </a:p>
        </p:txBody>
      </p:sp>
      <p:sp>
        <p:nvSpPr>
          <p:cNvPr id="141" name="Shape 141"/>
          <p:cNvSpPr txBox="1"/>
          <p:nvPr>
            <p:ph idx="1" type="body"/>
          </p:nvPr>
        </p:nvSpPr>
        <p:spPr>
          <a:xfrm>
            <a:off x="4644675" y="500925"/>
            <a:ext cx="4166400" cy="4098600"/>
          </a:xfrm>
          <a:prstGeom prst="rect">
            <a:avLst/>
          </a:prstGeom>
        </p:spPr>
        <p:txBody>
          <a:bodyPr anchorCtr="0" anchor="t" bIns="91425" lIns="91425" rIns="91425" wrap="square" tIns="91425">
            <a:noAutofit/>
          </a:bodyPr>
          <a:lstStyle/>
          <a:p>
            <a:pPr lvl="0">
              <a:spcBef>
                <a:spcPts val="0"/>
              </a:spcBef>
              <a:buNone/>
            </a:pPr>
            <a:r>
              <a:rPr lang="en"/>
              <a:t>Android Apps - many apps on android phones are written in Java</a:t>
            </a:r>
          </a:p>
          <a:p>
            <a:pPr lvl="0">
              <a:spcBef>
                <a:spcPts val="0"/>
              </a:spcBef>
              <a:buNone/>
            </a:pPr>
            <a:r>
              <a:rPr lang="en"/>
              <a:t>Server </a:t>
            </a:r>
            <a:r>
              <a:rPr lang="en"/>
              <a:t>Applications</a:t>
            </a:r>
            <a:r>
              <a:rPr lang="en"/>
              <a:t> for </a:t>
            </a:r>
            <a:r>
              <a:rPr lang="en"/>
              <a:t>Financial</a:t>
            </a:r>
            <a:r>
              <a:rPr lang="en"/>
              <a:t> Services - </a:t>
            </a:r>
            <a:r>
              <a:rPr lang="en"/>
              <a:t>Financial</a:t>
            </a:r>
            <a:r>
              <a:rPr lang="en"/>
              <a:t> companies will design server side applications with object oriented programing languages</a:t>
            </a:r>
          </a:p>
          <a:p>
            <a:pPr lvl="0">
              <a:spcBef>
                <a:spcPts val="0"/>
              </a:spcBef>
              <a:buNone/>
            </a:pPr>
            <a:r>
              <a:rPr lang="en"/>
              <a:t>Trading Applications - </a:t>
            </a:r>
            <a:r>
              <a:rPr lang="en">
                <a:highlight>
                  <a:srgbClr val="FFFFFF"/>
                </a:highlight>
              </a:rPr>
              <a:t>Popular trading application like </a:t>
            </a:r>
            <a:r>
              <a:rPr lang="en"/>
              <a:t>Murex</a:t>
            </a:r>
            <a:r>
              <a:rPr lang="en">
                <a:highlight>
                  <a:srgbClr val="FFFFFF"/>
                </a:highlight>
              </a:rPr>
              <a:t>, which is used in many banks for front to bank connectivity, is also written in Python with Object Oriented attributes</a:t>
            </a:r>
          </a:p>
          <a:p>
            <a:pPr lvl="0">
              <a:spcBef>
                <a:spcPts val="0"/>
              </a:spcBef>
              <a:buNone/>
            </a:pPr>
            <a:r>
              <a:rPr lang="en">
                <a:highlight>
                  <a:srgbClr val="FFFFFF"/>
                </a:highlight>
              </a:rPr>
              <a:t>Big Data Technologies - HBase, Accumulo, and Elasticsearch are all written in Java.</a:t>
            </a:r>
          </a:p>
          <a:p>
            <a:pPr lvl="0">
              <a:spcBef>
                <a:spcPts val="0"/>
              </a:spcBef>
              <a:buNone/>
            </a:pPr>
            <a:r>
              <a:t/>
            </a:r>
            <a:endParaRPr/>
          </a:p>
          <a:p>
            <a:pPr lvl="0">
              <a:spcBef>
                <a:spcPts val="0"/>
              </a:spcBef>
              <a:buNone/>
            </a:pPr>
            <a:r>
              <a:t/>
            </a:r>
            <a:endParaRPr/>
          </a:p>
        </p:txBody>
      </p:sp>
      <p:pic>
        <p:nvPicPr>
          <p:cNvPr id="142" name="Shape 142"/>
          <p:cNvPicPr preferRelativeResize="0"/>
          <p:nvPr/>
        </p:nvPicPr>
        <p:blipFill>
          <a:blip r:embed="rId3">
            <a:alphaModFix/>
          </a:blip>
          <a:stretch>
            <a:fillRect/>
          </a:stretch>
        </p:blipFill>
        <p:spPr>
          <a:xfrm>
            <a:off x="664275" y="2559500"/>
            <a:ext cx="3171100" cy="2378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Shape 147"/>
          <p:cNvSpPr txBox="1"/>
          <p:nvPr>
            <p:ph type="title"/>
          </p:nvPr>
        </p:nvSpPr>
        <p:spPr>
          <a:xfrm>
            <a:off x="311725" y="500925"/>
            <a:ext cx="3706500" cy="2508900"/>
          </a:xfrm>
          <a:prstGeom prst="rect">
            <a:avLst/>
          </a:prstGeom>
        </p:spPr>
        <p:txBody>
          <a:bodyPr anchorCtr="0" anchor="t" bIns="91425" lIns="91425" rIns="91425" wrap="square" tIns="91425">
            <a:noAutofit/>
          </a:bodyPr>
          <a:lstStyle/>
          <a:p>
            <a:pPr lvl="0">
              <a:spcBef>
                <a:spcPts val="0"/>
              </a:spcBef>
              <a:buNone/>
            </a:pPr>
            <a:r>
              <a:rPr lang="en"/>
              <a:t>Future Of Assembly</a:t>
            </a:r>
          </a:p>
          <a:p>
            <a:pPr lvl="0">
              <a:spcBef>
                <a:spcPts val="0"/>
              </a:spcBef>
              <a:buNone/>
            </a:pPr>
            <a:r>
              <a:rPr lang="en"/>
              <a:t>Programming</a:t>
            </a:r>
          </a:p>
        </p:txBody>
      </p:sp>
      <p:sp>
        <p:nvSpPr>
          <p:cNvPr id="148" name="Shape 148"/>
          <p:cNvSpPr txBox="1"/>
          <p:nvPr>
            <p:ph idx="1" type="body"/>
          </p:nvPr>
        </p:nvSpPr>
        <p:spPr>
          <a:xfrm>
            <a:off x="4644675" y="500925"/>
            <a:ext cx="4166400" cy="4098600"/>
          </a:xfrm>
          <a:prstGeom prst="rect">
            <a:avLst/>
          </a:prstGeom>
        </p:spPr>
        <p:txBody>
          <a:bodyPr anchorCtr="0" anchor="t" bIns="91425" lIns="91425" rIns="91425" wrap="square" tIns="91425">
            <a:noAutofit/>
          </a:bodyPr>
          <a:lstStyle/>
          <a:p>
            <a:pPr lvl="0">
              <a:spcBef>
                <a:spcPts val="0"/>
              </a:spcBef>
              <a:buNone/>
            </a:pPr>
            <a:r>
              <a:rPr lang="en"/>
              <a:t>“Assembly language continues to hold a core position in the programming world because of its similar structure to machine language and its close links to underlying computer-processor architecture and design. These features allow for high processing speed, low memory demands and the capacity to act directly on the system’s hardware.” –Sivarama Dandamudi</a:t>
            </a:r>
          </a:p>
        </p:txBody>
      </p:sp>
      <p:pic>
        <p:nvPicPr>
          <p:cNvPr id="149" name="Shape 149"/>
          <p:cNvPicPr preferRelativeResize="0"/>
          <p:nvPr/>
        </p:nvPicPr>
        <p:blipFill>
          <a:blip r:embed="rId3">
            <a:alphaModFix/>
          </a:blip>
          <a:stretch>
            <a:fillRect/>
          </a:stretch>
        </p:blipFill>
        <p:spPr>
          <a:xfrm>
            <a:off x="4789538" y="2879100"/>
            <a:ext cx="3876675" cy="17811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Shape 154"/>
          <p:cNvSpPr txBox="1"/>
          <p:nvPr>
            <p:ph type="title"/>
          </p:nvPr>
        </p:nvSpPr>
        <p:spPr>
          <a:xfrm>
            <a:off x="311725" y="500925"/>
            <a:ext cx="3706500" cy="2508900"/>
          </a:xfrm>
          <a:prstGeom prst="rect">
            <a:avLst/>
          </a:prstGeom>
        </p:spPr>
        <p:txBody>
          <a:bodyPr anchorCtr="0" anchor="t" bIns="91425" lIns="91425" rIns="91425" wrap="square" tIns="91425">
            <a:noAutofit/>
          </a:bodyPr>
          <a:lstStyle/>
          <a:p>
            <a:pPr lvl="0">
              <a:spcBef>
                <a:spcPts val="0"/>
              </a:spcBef>
              <a:buNone/>
            </a:pPr>
            <a:r>
              <a:rPr lang="en"/>
              <a:t>Future of Object Oriented Programming</a:t>
            </a:r>
          </a:p>
        </p:txBody>
      </p:sp>
      <p:sp>
        <p:nvSpPr>
          <p:cNvPr id="155" name="Shape 155"/>
          <p:cNvSpPr txBox="1"/>
          <p:nvPr>
            <p:ph idx="1" type="body"/>
          </p:nvPr>
        </p:nvSpPr>
        <p:spPr>
          <a:xfrm>
            <a:off x="4644675" y="500925"/>
            <a:ext cx="4166400" cy="4098600"/>
          </a:xfrm>
          <a:prstGeom prst="rect">
            <a:avLst/>
          </a:prstGeom>
        </p:spPr>
        <p:txBody>
          <a:bodyPr anchorCtr="0" anchor="t" bIns="91425" lIns="91425" rIns="91425" wrap="square" tIns="91425">
            <a:noAutofit/>
          </a:bodyPr>
          <a:lstStyle/>
          <a:p>
            <a:pPr indent="-311150" lvl="0" marL="457200" rtl="0">
              <a:spcBef>
                <a:spcPts val="0"/>
              </a:spcBef>
              <a:spcAft>
                <a:spcPts val="0"/>
              </a:spcAft>
              <a:buSzPct val="100000"/>
            </a:pPr>
            <a:r>
              <a:rPr lang="en"/>
              <a:t>There are many people who believe that the future of Object Oriented Programming is bleak. Many believe that there are many better options, (like functional programming)</a:t>
            </a:r>
          </a:p>
          <a:p>
            <a:pPr indent="-311150" lvl="0" marL="457200" rtl="0">
              <a:spcBef>
                <a:spcPts val="0"/>
              </a:spcBef>
              <a:buSzPct val="100000"/>
            </a:pPr>
            <a:r>
              <a:rPr lang="en"/>
              <a:t>On the other hand, many people also believe that Object Oriented Programming languages will continue to dominate among computer programming languages. </a:t>
            </a:r>
          </a:p>
          <a:p>
            <a:pPr lvl="0">
              <a:spcBef>
                <a:spcPts val="0"/>
              </a:spcBef>
              <a:buNone/>
            </a:pPr>
            <a:r>
              <a:t/>
            </a:r>
            <a:endParaRPr/>
          </a:p>
        </p:txBody>
      </p:sp>
      <p:pic>
        <p:nvPicPr>
          <p:cNvPr id="156" name="Shape 156"/>
          <p:cNvPicPr preferRelativeResize="0"/>
          <p:nvPr/>
        </p:nvPicPr>
        <p:blipFill>
          <a:blip r:embed="rId3">
            <a:alphaModFix/>
          </a:blip>
          <a:stretch>
            <a:fillRect/>
          </a:stretch>
        </p:blipFill>
        <p:spPr>
          <a:xfrm>
            <a:off x="4695063" y="3009824"/>
            <a:ext cx="4065625" cy="1465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Shape 161"/>
          <p:cNvSpPr txBox="1"/>
          <p:nvPr>
            <p:ph type="title"/>
          </p:nvPr>
        </p:nvSpPr>
        <p:spPr>
          <a:xfrm>
            <a:off x="311725" y="500925"/>
            <a:ext cx="3706500" cy="2241600"/>
          </a:xfrm>
          <a:prstGeom prst="rect">
            <a:avLst/>
          </a:prstGeom>
        </p:spPr>
        <p:txBody>
          <a:bodyPr anchorCtr="0" anchor="b" bIns="91425" lIns="91425" rIns="91425" wrap="square" tIns="91425">
            <a:noAutofit/>
          </a:bodyPr>
          <a:lstStyle/>
          <a:p>
            <a:pPr lvl="0">
              <a:spcBef>
                <a:spcPts val="0"/>
              </a:spcBef>
              <a:buNone/>
            </a:pPr>
            <a:r>
              <a:rPr lang="en"/>
              <a:t>Any Questions?</a:t>
            </a:r>
          </a:p>
        </p:txBody>
      </p:sp>
      <p:sp>
        <p:nvSpPr>
          <p:cNvPr id="162" name="Shape 162"/>
          <p:cNvSpPr txBox="1"/>
          <p:nvPr>
            <p:ph idx="1" type="body"/>
          </p:nvPr>
        </p:nvSpPr>
        <p:spPr>
          <a:xfrm>
            <a:off x="4644675" y="500925"/>
            <a:ext cx="4166400" cy="40986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Shape 70"/>
          <p:cNvSpPr txBox="1"/>
          <p:nvPr>
            <p:ph type="title"/>
          </p:nvPr>
        </p:nvSpPr>
        <p:spPr>
          <a:xfrm>
            <a:off x="311725" y="500925"/>
            <a:ext cx="3706500" cy="2508900"/>
          </a:xfrm>
          <a:prstGeom prst="rect">
            <a:avLst/>
          </a:prstGeom>
        </p:spPr>
        <p:txBody>
          <a:bodyPr anchorCtr="0" anchor="t" bIns="91425" lIns="91425" rIns="91425" wrap="square" tIns="91425">
            <a:noAutofit/>
          </a:bodyPr>
          <a:lstStyle/>
          <a:p>
            <a:pPr lvl="0">
              <a:spcBef>
                <a:spcPts val="0"/>
              </a:spcBef>
              <a:buNone/>
            </a:pPr>
            <a:r>
              <a:rPr lang="en"/>
              <a:t>What is </a:t>
            </a:r>
            <a:r>
              <a:rPr lang="en"/>
              <a:t>Assembly</a:t>
            </a:r>
            <a:r>
              <a:rPr lang="en"/>
              <a:t> Programming</a:t>
            </a:r>
          </a:p>
        </p:txBody>
      </p:sp>
      <p:sp>
        <p:nvSpPr>
          <p:cNvPr id="71" name="Shape 71"/>
          <p:cNvSpPr txBox="1"/>
          <p:nvPr>
            <p:ph idx="1" type="body"/>
          </p:nvPr>
        </p:nvSpPr>
        <p:spPr>
          <a:xfrm>
            <a:off x="4644675" y="500925"/>
            <a:ext cx="4166400" cy="4098600"/>
          </a:xfrm>
          <a:prstGeom prst="rect">
            <a:avLst/>
          </a:prstGeom>
        </p:spPr>
        <p:txBody>
          <a:bodyPr anchorCtr="0" anchor="t" bIns="91425" lIns="91425" rIns="91425" wrap="square" tIns="91425">
            <a:noAutofit/>
          </a:bodyPr>
          <a:lstStyle/>
          <a:p>
            <a:pPr lvl="0">
              <a:spcBef>
                <a:spcPts val="0"/>
              </a:spcBef>
              <a:buNone/>
            </a:pPr>
            <a:r>
              <a:rPr lang="en"/>
              <a:t> Low level programming language for a programmable device where there is a strong </a:t>
            </a:r>
            <a:r>
              <a:rPr lang="en"/>
              <a:t>relationship</a:t>
            </a:r>
            <a:r>
              <a:rPr lang="en"/>
              <a:t> between the language and the </a:t>
            </a:r>
            <a:r>
              <a:rPr lang="en"/>
              <a:t>architecture’s machine code instructions</a:t>
            </a:r>
          </a:p>
          <a:p>
            <a:pPr lvl="0">
              <a:spcBef>
                <a:spcPts val="0"/>
              </a:spcBef>
              <a:buNone/>
            </a:pPr>
            <a:r>
              <a:rPr lang="en"/>
              <a:t>Assembly code is converted to executable machine code by using a utility program known as the assembler</a:t>
            </a:r>
          </a:p>
          <a:p>
            <a:pPr lvl="0">
              <a:spcBef>
                <a:spcPts val="0"/>
              </a:spcBef>
              <a:buNone/>
            </a:pPr>
            <a:r>
              <a:rPr lang="en"/>
              <a:t>Most assembly languages are designed with 3 different types of statement operations such as</a:t>
            </a:r>
          </a:p>
          <a:p>
            <a:pPr indent="-311150" lvl="0" marL="685800" rtl="0">
              <a:spcBef>
                <a:spcPts val="300"/>
              </a:spcBef>
              <a:spcAft>
                <a:spcPts val="0"/>
              </a:spcAft>
              <a:buClr>
                <a:schemeClr val="dk2"/>
              </a:buClr>
              <a:buSzPct val="100000"/>
              <a:buFont typeface="Roboto"/>
            </a:pPr>
            <a:r>
              <a:rPr lang="en">
                <a:highlight>
                  <a:srgbClr val="FFFFFF"/>
                </a:highlight>
              </a:rPr>
              <a:t>Data definitions</a:t>
            </a:r>
          </a:p>
          <a:p>
            <a:pPr indent="-311150" lvl="0" marL="685800" rtl="0">
              <a:spcBef>
                <a:spcPts val="0"/>
              </a:spcBef>
              <a:spcAft>
                <a:spcPts val="0"/>
              </a:spcAft>
              <a:buClr>
                <a:schemeClr val="dk2"/>
              </a:buClr>
              <a:buSzPct val="100000"/>
              <a:buFont typeface="Roboto"/>
            </a:pPr>
            <a:r>
              <a:rPr lang="en">
                <a:highlight>
                  <a:srgbClr val="FFFFFF"/>
                </a:highlight>
              </a:rPr>
              <a:t>Assembly directives</a:t>
            </a:r>
          </a:p>
          <a:p>
            <a:pPr indent="-311150" lvl="0" marL="685800" rtl="0">
              <a:spcBef>
                <a:spcPts val="0"/>
              </a:spcBef>
              <a:spcAft>
                <a:spcPts val="100"/>
              </a:spcAft>
              <a:buClr>
                <a:schemeClr val="dk2"/>
              </a:buClr>
              <a:buSzPct val="100000"/>
              <a:buFont typeface="Roboto"/>
            </a:pPr>
            <a:r>
              <a:rPr lang="en">
                <a:highlight>
                  <a:srgbClr val="FFFFFF"/>
                </a:highlight>
              </a:rPr>
              <a:t>Opcode mnemonics</a:t>
            </a:r>
          </a:p>
          <a:p>
            <a:pPr lvl="0">
              <a:spcBef>
                <a:spcPts val="0"/>
              </a:spcBef>
              <a:buNone/>
            </a:pPr>
            <a:r>
              <a:t/>
            </a:r>
            <a:endParaRPr/>
          </a:p>
        </p:txBody>
      </p:sp>
      <p:pic>
        <p:nvPicPr>
          <p:cNvPr id="72" name="Shape 72"/>
          <p:cNvPicPr preferRelativeResize="0"/>
          <p:nvPr/>
        </p:nvPicPr>
        <p:blipFill rotWithShape="1">
          <a:blip r:embed="rId3">
            <a:alphaModFix/>
          </a:blip>
          <a:srcRect b="8214" l="0" r="0" t="0"/>
          <a:stretch/>
        </p:blipFill>
        <p:spPr>
          <a:xfrm>
            <a:off x="311725" y="1926775"/>
            <a:ext cx="3860002" cy="19928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Shape 77"/>
          <p:cNvSpPr txBox="1"/>
          <p:nvPr>
            <p:ph type="title"/>
          </p:nvPr>
        </p:nvSpPr>
        <p:spPr>
          <a:xfrm>
            <a:off x="311725" y="500925"/>
            <a:ext cx="3706500" cy="2508900"/>
          </a:xfrm>
          <a:prstGeom prst="rect">
            <a:avLst/>
          </a:prstGeom>
        </p:spPr>
        <p:txBody>
          <a:bodyPr anchorCtr="0" anchor="t" bIns="91425" lIns="91425" rIns="91425" wrap="square" tIns="91425">
            <a:noAutofit/>
          </a:bodyPr>
          <a:lstStyle/>
          <a:p>
            <a:pPr lvl="0">
              <a:spcBef>
                <a:spcPts val="0"/>
              </a:spcBef>
              <a:buNone/>
            </a:pPr>
            <a:r>
              <a:rPr lang="en"/>
              <a:t>What is Assembly Programming</a:t>
            </a:r>
          </a:p>
        </p:txBody>
      </p:sp>
      <p:sp>
        <p:nvSpPr>
          <p:cNvPr id="78" name="Shape 78"/>
          <p:cNvSpPr txBox="1"/>
          <p:nvPr>
            <p:ph idx="1" type="body"/>
          </p:nvPr>
        </p:nvSpPr>
        <p:spPr>
          <a:xfrm>
            <a:off x="4644675" y="500925"/>
            <a:ext cx="4166400" cy="4098600"/>
          </a:xfrm>
          <a:prstGeom prst="rect">
            <a:avLst/>
          </a:prstGeom>
        </p:spPr>
        <p:txBody>
          <a:bodyPr anchorCtr="0" anchor="t" bIns="91425" lIns="91425" rIns="91425" wrap="square" tIns="91425">
            <a:noAutofit/>
          </a:bodyPr>
          <a:lstStyle/>
          <a:p>
            <a:pPr lvl="0" rtl="0">
              <a:spcBef>
                <a:spcPts val="0"/>
              </a:spcBef>
              <a:buNone/>
            </a:pPr>
            <a:r>
              <a:rPr lang="en"/>
              <a:t>4 Main types of assembly language</a:t>
            </a:r>
          </a:p>
          <a:p>
            <a:pPr lvl="0" rtl="0">
              <a:spcBef>
                <a:spcPts val="0"/>
              </a:spcBef>
              <a:buNone/>
            </a:pPr>
            <a:r>
              <a:rPr lang="en"/>
              <a:t>CISC: Complex Instruction-Set Computer</a:t>
            </a:r>
          </a:p>
          <a:p>
            <a:pPr indent="-311150" lvl="0" marL="914400" rtl="0">
              <a:spcBef>
                <a:spcPts val="0"/>
              </a:spcBef>
              <a:spcAft>
                <a:spcPts val="0"/>
              </a:spcAft>
              <a:buSzPct val="100000"/>
            </a:pPr>
            <a:r>
              <a:rPr lang="en"/>
              <a:t>First Assembly language developed</a:t>
            </a:r>
          </a:p>
          <a:p>
            <a:pPr indent="-311150" lvl="0" marL="914400" rtl="0">
              <a:spcBef>
                <a:spcPts val="0"/>
              </a:spcBef>
              <a:spcAft>
                <a:spcPts val="0"/>
              </a:spcAft>
              <a:buSzPct val="100000"/>
            </a:pPr>
            <a:r>
              <a:rPr lang="en"/>
              <a:t>Complicated, Often with specialized instructions, many complicated address modes</a:t>
            </a:r>
          </a:p>
          <a:p>
            <a:pPr indent="-311150" lvl="0" marL="914400">
              <a:spcBef>
                <a:spcPts val="0"/>
              </a:spcBef>
              <a:buSzPct val="100000"/>
            </a:pPr>
            <a:r>
              <a:rPr lang="en"/>
              <a:t>So complicated, only used for small programs (microcode)</a:t>
            </a:r>
          </a:p>
          <a:p>
            <a:pPr lvl="0">
              <a:spcBef>
                <a:spcPts val="0"/>
              </a:spcBef>
              <a:buNone/>
            </a:pPr>
            <a:r>
              <a:rPr lang="en"/>
              <a:t>RISC: Reduced Instruction-Set Computer</a:t>
            </a:r>
          </a:p>
          <a:p>
            <a:pPr indent="-311150" lvl="0" marL="914400" rtl="0">
              <a:spcBef>
                <a:spcPts val="0"/>
              </a:spcBef>
              <a:spcAft>
                <a:spcPts val="0"/>
              </a:spcAft>
              <a:buSzPct val="100000"/>
            </a:pPr>
            <a:r>
              <a:rPr lang="en"/>
              <a:t>Response to growing use of compilers</a:t>
            </a:r>
          </a:p>
          <a:p>
            <a:pPr indent="-311150" lvl="0" marL="914400" rtl="0">
              <a:spcBef>
                <a:spcPts val="0"/>
              </a:spcBef>
              <a:spcAft>
                <a:spcPts val="0"/>
              </a:spcAft>
              <a:buSzPct val="100000"/>
            </a:pPr>
            <a:r>
              <a:rPr lang="en"/>
              <a:t>Easier to target, uniform instruction set</a:t>
            </a:r>
          </a:p>
          <a:p>
            <a:pPr indent="-311150" lvl="0" marL="914400" rtl="0">
              <a:spcBef>
                <a:spcPts val="0"/>
              </a:spcBef>
              <a:spcAft>
                <a:spcPts val="0"/>
              </a:spcAft>
              <a:buSzPct val="100000"/>
            </a:pPr>
            <a:r>
              <a:rPr lang="en"/>
              <a:t>Load store architecture</a:t>
            </a:r>
          </a:p>
          <a:p>
            <a:pPr indent="-311150" lvl="0" marL="914400">
              <a:spcBef>
                <a:spcPts val="0"/>
              </a:spcBef>
              <a:buSzPct val="100000"/>
            </a:pPr>
            <a:r>
              <a:rPr lang="en"/>
              <a:t>Designed to be pipelined</a:t>
            </a:r>
          </a:p>
          <a:p>
            <a:pPr lv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Shape 83"/>
          <p:cNvSpPr txBox="1"/>
          <p:nvPr>
            <p:ph type="title"/>
          </p:nvPr>
        </p:nvSpPr>
        <p:spPr>
          <a:xfrm>
            <a:off x="311725" y="500925"/>
            <a:ext cx="3706500" cy="2508900"/>
          </a:xfrm>
          <a:prstGeom prst="rect">
            <a:avLst/>
          </a:prstGeom>
        </p:spPr>
        <p:txBody>
          <a:bodyPr anchorCtr="0" anchor="t" bIns="91425" lIns="91425" rIns="91425" wrap="square" tIns="91425">
            <a:noAutofit/>
          </a:bodyPr>
          <a:lstStyle/>
          <a:p>
            <a:pPr lvl="0">
              <a:spcBef>
                <a:spcPts val="0"/>
              </a:spcBef>
              <a:buNone/>
            </a:pPr>
            <a:r>
              <a:rPr lang="en"/>
              <a:t>What is Assembly Programming</a:t>
            </a:r>
          </a:p>
        </p:txBody>
      </p:sp>
      <p:sp>
        <p:nvSpPr>
          <p:cNvPr id="84" name="Shape 84"/>
          <p:cNvSpPr txBox="1"/>
          <p:nvPr>
            <p:ph idx="1" type="body"/>
          </p:nvPr>
        </p:nvSpPr>
        <p:spPr>
          <a:xfrm>
            <a:off x="4644675" y="500925"/>
            <a:ext cx="4166400" cy="4098600"/>
          </a:xfrm>
          <a:prstGeom prst="rect">
            <a:avLst/>
          </a:prstGeom>
        </p:spPr>
        <p:txBody>
          <a:bodyPr anchorCtr="0" anchor="t" bIns="91425" lIns="91425" rIns="91425" wrap="square" tIns="91425">
            <a:noAutofit/>
          </a:bodyPr>
          <a:lstStyle/>
          <a:p>
            <a:pPr lvl="0">
              <a:spcBef>
                <a:spcPts val="0"/>
              </a:spcBef>
              <a:buNone/>
            </a:pPr>
            <a:r>
              <a:rPr lang="en"/>
              <a:t>4 Main types of assembly language</a:t>
            </a:r>
          </a:p>
          <a:p>
            <a:pPr lvl="0">
              <a:spcBef>
                <a:spcPts val="0"/>
              </a:spcBef>
              <a:buNone/>
            </a:pPr>
            <a:r>
              <a:rPr lang="en"/>
              <a:t>DSP: Digital Signal Processor</a:t>
            </a:r>
          </a:p>
          <a:p>
            <a:pPr indent="-311150" lvl="0" marL="914400" rtl="0">
              <a:spcBef>
                <a:spcPts val="0"/>
              </a:spcBef>
              <a:spcAft>
                <a:spcPts val="0"/>
              </a:spcAft>
              <a:buSzPct val="100000"/>
            </a:pPr>
            <a:r>
              <a:rPr lang="en"/>
              <a:t>Digital signal processors designed for signal processing algorithms</a:t>
            </a:r>
          </a:p>
          <a:p>
            <a:pPr indent="-311150" lvl="0" marL="914400" rtl="0">
              <a:spcBef>
                <a:spcPts val="0"/>
              </a:spcBef>
              <a:spcAft>
                <a:spcPts val="0"/>
              </a:spcAft>
              <a:buSzPct val="100000"/>
            </a:pPr>
            <a:r>
              <a:rPr lang="en"/>
              <a:t>Irregular architectures to save power, space</a:t>
            </a:r>
          </a:p>
          <a:p>
            <a:pPr indent="-311150" lvl="0" marL="914400" rtl="0">
              <a:spcBef>
                <a:spcPts val="0"/>
              </a:spcBef>
              <a:buSzPct val="100000"/>
            </a:pPr>
            <a:r>
              <a:rPr lang="en"/>
              <a:t>Substantial instruction - level parallelism</a:t>
            </a:r>
          </a:p>
          <a:p>
            <a:pPr lvl="0">
              <a:spcBef>
                <a:spcPts val="0"/>
              </a:spcBef>
              <a:buNone/>
            </a:pPr>
            <a:r>
              <a:rPr lang="en"/>
              <a:t>VLIW: Very Long Instruction Word</a:t>
            </a:r>
          </a:p>
          <a:p>
            <a:pPr indent="-311150" lvl="0" marL="914400" rtl="0">
              <a:spcBef>
                <a:spcPts val="0"/>
              </a:spcBef>
              <a:spcAft>
                <a:spcPts val="0"/>
              </a:spcAft>
              <a:buSzPct val="100000"/>
            </a:pPr>
            <a:r>
              <a:rPr lang="en"/>
              <a:t>Response to growing desire for instruction level parallelism</a:t>
            </a:r>
          </a:p>
          <a:p>
            <a:pPr indent="-311150" lvl="0" marL="914400" rtl="0">
              <a:spcBef>
                <a:spcPts val="0"/>
              </a:spcBef>
              <a:spcAft>
                <a:spcPts val="0"/>
              </a:spcAft>
              <a:buSzPct val="100000"/>
            </a:pPr>
            <a:r>
              <a:rPr lang="en"/>
              <a:t>Uses more transistors, cheaper than running them faster</a:t>
            </a:r>
          </a:p>
          <a:p>
            <a:pPr indent="-311150" lvl="0" marL="914400" rtl="0">
              <a:spcBef>
                <a:spcPts val="0"/>
              </a:spcBef>
              <a:spcAft>
                <a:spcPts val="0"/>
              </a:spcAft>
              <a:buSzPct val="100000"/>
            </a:pPr>
            <a:r>
              <a:rPr lang="en"/>
              <a:t>Many Parallel ALUs</a:t>
            </a:r>
          </a:p>
          <a:p>
            <a:pPr indent="-311150" lvl="0" marL="914400">
              <a:spcBef>
                <a:spcPts val="0"/>
              </a:spcBef>
              <a:buSzPct val="100000"/>
            </a:pPr>
            <a:r>
              <a:rPr lang="en"/>
              <a:t>Designed to keep everything busy all the time</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Shape 89"/>
          <p:cNvSpPr txBox="1"/>
          <p:nvPr>
            <p:ph type="title"/>
          </p:nvPr>
        </p:nvSpPr>
        <p:spPr>
          <a:xfrm>
            <a:off x="311725" y="500925"/>
            <a:ext cx="3706500" cy="2508900"/>
          </a:xfrm>
          <a:prstGeom prst="rect">
            <a:avLst/>
          </a:prstGeom>
        </p:spPr>
        <p:txBody>
          <a:bodyPr anchorCtr="0" anchor="t" bIns="91425" lIns="91425" rIns="91425" wrap="square" tIns="91425">
            <a:noAutofit/>
          </a:bodyPr>
          <a:lstStyle/>
          <a:p>
            <a:pPr lvl="0">
              <a:spcBef>
                <a:spcPts val="0"/>
              </a:spcBef>
              <a:buNone/>
            </a:pPr>
            <a:r>
              <a:rPr lang="en"/>
              <a:t>Types of Assembly Languages</a:t>
            </a:r>
          </a:p>
        </p:txBody>
      </p:sp>
      <p:sp>
        <p:nvSpPr>
          <p:cNvPr id="90" name="Shape 90"/>
          <p:cNvSpPr txBox="1"/>
          <p:nvPr>
            <p:ph idx="1" type="body"/>
          </p:nvPr>
        </p:nvSpPr>
        <p:spPr>
          <a:xfrm>
            <a:off x="4644675" y="500925"/>
            <a:ext cx="4166400" cy="4098600"/>
          </a:xfrm>
          <a:prstGeom prst="rect">
            <a:avLst/>
          </a:prstGeom>
        </p:spPr>
        <p:txBody>
          <a:bodyPr anchorCtr="0" anchor="t" bIns="91425" lIns="91425" rIns="91425" wrap="square" tIns="91425">
            <a:noAutofit/>
          </a:bodyPr>
          <a:lstStyle/>
          <a:p>
            <a:pPr lvl="0">
              <a:spcBef>
                <a:spcPts val="0"/>
              </a:spcBef>
              <a:buNone/>
            </a:pPr>
            <a:r>
              <a:t/>
            </a:r>
            <a:endParaRPr/>
          </a:p>
        </p:txBody>
      </p:sp>
      <p:pic>
        <p:nvPicPr>
          <p:cNvPr id="91" name="Shape 91"/>
          <p:cNvPicPr preferRelativeResize="0"/>
          <p:nvPr/>
        </p:nvPicPr>
        <p:blipFill>
          <a:blip r:embed="rId3">
            <a:alphaModFix/>
          </a:blip>
          <a:stretch>
            <a:fillRect/>
          </a:stretch>
        </p:blipFill>
        <p:spPr>
          <a:xfrm>
            <a:off x="4644675" y="1954750"/>
            <a:ext cx="3408540" cy="1828875"/>
          </a:xfrm>
          <a:prstGeom prst="rect">
            <a:avLst/>
          </a:prstGeom>
          <a:noFill/>
          <a:ln>
            <a:noFill/>
          </a:ln>
        </p:spPr>
      </p:pic>
      <p:pic>
        <p:nvPicPr>
          <p:cNvPr id="92" name="Shape 92"/>
          <p:cNvPicPr preferRelativeResize="0"/>
          <p:nvPr/>
        </p:nvPicPr>
        <p:blipFill rotWithShape="1">
          <a:blip r:embed="rId4">
            <a:alphaModFix/>
          </a:blip>
          <a:srcRect b="21009" l="-3030" r="3030" t="-21010"/>
          <a:stretch/>
        </p:blipFill>
        <p:spPr>
          <a:xfrm>
            <a:off x="4317112" y="-988150"/>
            <a:ext cx="4821526" cy="5974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Shape 97"/>
          <p:cNvSpPr txBox="1"/>
          <p:nvPr>
            <p:ph type="title"/>
          </p:nvPr>
        </p:nvSpPr>
        <p:spPr>
          <a:xfrm>
            <a:off x="311725" y="500925"/>
            <a:ext cx="3706500" cy="2508900"/>
          </a:xfrm>
          <a:prstGeom prst="rect">
            <a:avLst/>
          </a:prstGeom>
        </p:spPr>
        <p:txBody>
          <a:bodyPr anchorCtr="0" anchor="t" bIns="91425" lIns="91425" rIns="91425" wrap="square" tIns="91425">
            <a:noAutofit/>
          </a:bodyPr>
          <a:lstStyle/>
          <a:p>
            <a:pPr lvl="0">
              <a:spcBef>
                <a:spcPts val="0"/>
              </a:spcBef>
              <a:buNone/>
            </a:pPr>
            <a:r>
              <a:rPr lang="en"/>
              <a:t>What is Object Oriented Programming</a:t>
            </a:r>
          </a:p>
        </p:txBody>
      </p:sp>
      <p:sp>
        <p:nvSpPr>
          <p:cNvPr id="98" name="Shape 98"/>
          <p:cNvSpPr txBox="1"/>
          <p:nvPr>
            <p:ph idx="1" type="body"/>
          </p:nvPr>
        </p:nvSpPr>
        <p:spPr>
          <a:xfrm>
            <a:off x="4644675" y="500925"/>
            <a:ext cx="4166400" cy="4098600"/>
          </a:xfrm>
          <a:prstGeom prst="rect">
            <a:avLst/>
          </a:prstGeom>
        </p:spPr>
        <p:txBody>
          <a:bodyPr anchorCtr="0" anchor="t" bIns="91425" lIns="91425" rIns="91425" wrap="square" tIns="91425">
            <a:noAutofit/>
          </a:bodyPr>
          <a:lstStyle/>
          <a:p>
            <a:pPr lvl="0">
              <a:spcBef>
                <a:spcPts val="0"/>
              </a:spcBef>
              <a:buNone/>
            </a:pPr>
            <a:r>
              <a:rPr lang="en"/>
              <a:t>Object Oriented programming is programming based on the concept of “objects” which contain data AKA attributes. The data within the objects are able to be modified, and code is largely objects interacting with one another. Many popular OOP languages use class based objects, meaning objects are instances of classes.</a:t>
            </a:r>
          </a:p>
          <a:p>
            <a:pPr lvl="0">
              <a:spcBef>
                <a:spcPts val="0"/>
              </a:spcBef>
              <a:buNone/>
            </a:pPr>
            <a:r>
              <a:t/>
            </a:r>
            <a:endParaRPr/>
          </a:p>
        </p:txBody>
      </p:sp>
      <p:pic>
        <p:nvPicPr>
          <p:cNvPr id="99" name="Shape 99"/>
          <p:cNvPicPr preferRelativeResize="0"/>
          <p:nvPr/>
        </p:nvPicPr>
        <p:blipFill>
          <a:blip r:embed="rId3">
            <a:alphaModFix/>
          </a:blip>
          <a:stretch>
            <a:fillRect/>
          </a:stretch>
        </p:blipFill>
        <p:spPr>
          <a:xfrm>
            <a:off x="7702751" y="2330588"/>
            <a:ext cx="1013700" cy="1858423"/>
          </a:xfrm>
          <a:prstGeom prst="rect">
            <a:avLst/>
          </a:prstGeom>
          <a:noFill/>
          <a:ln>
            <a:noFill/>
          </a:ln>
        </p:spPr>
      </p:pic>
      <p:pic>
        <p:nvPicPr>
          <p:cNvPr id="100" name="Shape 100"/>
          <p:cNvPicPr preferRelativeResize="0"/>
          <p:nvPr/>
        </p:nvPicPr>
        <p:blipFill>
          <a:blip r:embed="rId4">
            <a:alphaModFix/>
          </a:blip>
          <a:stretch>
            <a:fillRect/>
          </a:stretch>
        </p:blipFill>
        <p:spPr>
          <a:xfrm>
            <a:off x="4482138" y="2606217"/>
            <a:ext cx="1232550" cy="1386625"/>
          </a:xfrm>
          <a:prstGeom prst="rect">
            <a:avLst/>
          </a:prstGeom>
          <a:noFill/>
          <a:ln>
            <a:noFill/>
          </a:ln>
        </p:spPr>
      </p:pic>
      <p:pic>
        <p:nvPicPr>
          <p:cNvPr id="101" name="Shape 101"/>
          <p:cNvPicPr preferRelativeResize="0"/>
          <p:nvPr/>
        </p:nvPicPr>
        <p:blipFill>
          <a:blip r:embed="rId5">
            <a:alphaModFix/>
          </a:blip>
          <a:stretch>
            <a:fillRect/>
          </a:stretch>
        </p:blipFill>
        <p:spPr>
          <a:xfrm>
            <a:off x="5951350" y="2390350"/>
            <a:ext cx="1514750" cy="1738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Shape 106"/>
          <p:cNvSpPr txBox="1"/>
          <p:nvPr>
            <p:ph type="title"/>
          </p:nvPr>
        </p:nvSpPr>
        <p:spPr>
          <a:xfrm>
            <a:off x="311725" y="500925"/>
            <a:ext cx="3706500" cy="2508900"/>
          </a:xfrm>
          <a:prstGeom prst="rect">
            <a:avLst/>
          </a:prstGeom>
        </p:spPr>
        <p:txBody>
          <a:bodyPr anchorCtr="0" anchor="t" bIns="91425" lIns="91425" rIns="91425" wrap="square" tIns="91425">
            <a:noAutofit/>
          </a:bodyPr>
          <a:lstStyle/>
          <a:p>
            <a:pPr lvl="0">
              <a:spcBef>
                <a:spcPts val="0"/>
              </a:spcBef>
              <a:buNone/>
            </a:pPr>
            <a:r>
              <a:rPr lang="en"/>
              <a:t>Advantages of Assembly</a:t>
            </a:r>
          </a:p>
        </p:txBody>
      </p:sp>
      <p:sp>
        <p:nvSpPr>
          <p:cNvPr id="107" name="Shape 107"/>
          <p:cNvSpPr txBox="1"/>
          <p:nvPr>
            <p:ph idx="1" type="body"/>
          </p:nvPr>
        </p:nvSpPr>
        <p:spPr>
          <a:xfrm>
            <a:off x="4644675" y="500925"/>
            <a:ext cx="4166400" cy="4098600"/>
          </a:xfrm>
          <a:prstGeom prst="rect">
            <a:avLst/>
          </a:prstGeom>
        </p:spPr>
        <p:txBody>
          <a:bodyPr anchorCtr="0" anchor="t" bIns="91425" lIns="91425" rIns="91425" wrap="square" tIns="91425">
            <a:noAutofit/>
          </a:bodyPr>
          <a:lstStyle/>
          <a:p>
            <a:pPr lvl="0">
              <a:spcBef>
                <a:spcPts val="0"/>
              </a:spcBef>
              <a:buNone/>
            </a:pPr>
            <a:r>
              <a:rPr lang="en"/>
              <a:t>Easy access to registers and I/O devices</a:t>
            </a:r>
          </a:p>
          <a:p>
            <a:pPr lvl="0">
              <a:spcBef>
                <a:spcPts val="0"/>
              </a:spcBef>
              <a:buNone/>
            </a:pPr>
            <a:r>
              <a:rPr lang="en"/>
              <a:t>Control code behavior </a:t>
            </a:r>
            <a:r>
              <a:rPr lang="en"/>
              <a:t>between</a:t>
            </a:r>
            <a:r>
              <a:rPr lang="en"/>
              <a:t> multiple software threads and hardware devices</a:t>
            </a:r>
          </a:p>
          <a:p>
            <a:pPr lvl="0">
              <a:spcBef>
                <a:spcPts val="0"/>
              </a:spcBef>
              <a:buNone/>
            </a:pPr>
            <a:r>
              <a:rPr lang="en"/>
              <a:t>You can optimize your code for your specific hardware setup</a:t>
            </a:r>
          </a:p>
          <a:p>
            <a:pPr lvl="0">
              <a:spcBef>
                <a:spcPts val="0"/>
              </a:spcBef>
              <a:buNone/>
            </a:pPr>
            <a:r>
              <a:rPr lang="en"/>
              <a:t>Access </a:t>
            </a:r>
            <a:r>
              <a:rPr lang="en"/>
              <a:t>unusual</a:t>
            </a:r>
            <a:r>
              <a:rPr lang="en"/>
              <a:t> programming modes of your processor (</a:t>
            </a:r>
            <a:r>
              <a:rPr lang="en">
                <a:highlight>
                  <a:srgbClr val="FFFFFF"/>
                </a:highlight>
              </a:rPr>
              <a:t>16 bit mode to interface startup, firmware, or legacy code on Intel PCs)</a:t>
            </a:r>
          </a:p>
          <a:p>
            <a:pPr lvl="0">
              <a:spcBef>
                <a:spcPts val="0"/>
              </a:spcBef>
              <a:buNone/>
            </a:pPr>
            <a:r>
              <a:rPr lang="en">
                <a:highlight>
                  <a:srgbClr val="FFFFFF"/>
                </a:highlight>
              </a:rPr>
              <a:t>Change the normal conventions of your compiler for optimization purposes</a:t>
            </a:r>
          </a:p>
          <a:p>
            <a:pPr lvl="0">
              <a:spcBef>
                <a:spcPts val="0"/>
              </a:spcBef>
              <a:buNone/>
            </a:pPr>
            <a:r>
              <a:t/>
            </a:r>
            <a:endParaRPr>
              <a:solidFill>
                <a:srgbClr val="000000"/>
              </a:solidFill>
              <a:highlight>
                <a:srgbClr val="FFFFFF"/>
              </a:highlight>
            </a:endParaRPr>
          </a:p>
        </p:txBody>
      </p:sp>
      <p:pic>
        <p:nvPicPr>
          <p:cNvPr id="108" name="Shape 108"/>
          <p:cNvPicPr preferRelativeResize="0"/>
          <p:nvPr/>
        </p:nvPicPr>
        <p:blipFill>
          <a:blip r:embed="rId3">
            <a:alphaModFix/>
          </a:blip>
          <a:stretch>
            <a:fillRect/>
          </a:stretch>
        </p:blipFill>
        <p:spPr>
          <a:xfrm>
            <a:off x="527550" y="2111950"/>
            <a:ext cx="3274849" cy="2635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Shape 113"/>
          <p:cNvSpPr txBox="1"/>
          <p:nvPr>
            <p:ph type="title"/>
          </p:nvPr>
        </p:nvSpPr>
        <p:spPr>
          <a:xfrm>
            <a:off x="311725" y="500925"/>
            <a:ext cx="3706500" cy="2508900"/>
          </a:xfrm>
          <a:prstGeom prst="rect">
            <a:avLst/>
          </a:prstGeom>
        </p:spPr>
        <p:txBody>
          <a:bodyPr anchorCtr="0" anchor="t" bIns="91425" lIns="91425" rIns="91425" wrap="square" tIns="91425">
            <a:noAutofit/>
          </a:bodyPr>
          <a:lstStyle/>
          <a:p>
            <a:pPr lvl="0">
              <a:spcBef>
                <a:spcPts val="0"/>
              </a:spcBef>
              <a:buNone/>
            </a:pPr>
            <a:r>
              <a:rPr lang="en"/>
              <a:t>Disadvantages of Assembly</a:t>
            </a:r>
          </a:p>
        </p:txBody>
      </p:sp>
      <p:sp>
        <p:nvSpPr>
          <p:cNvPr id="114" name="Shape 114"/>
          <p:cNvSpPr txBox="1"/>
          <p:nvPr>
            <p:ph idx="1" type="body"/>
          </p:nvPr>
        </p:nvSpPr>
        <p:spPr>
          <a:xfrm>
            <a:off x="4644675" y="500925"/>
            <a:ext cx="4166400" cy="4098600"/>
          </a:xfrm>
          <a:prstGeom prst="rect">
            <a:avLst/>
          </a:prstGeom>
        </p:spPr>
        <p:txBody>
          <a:bodyPr anchorCtr="0" anchor="t" bIns="91425" lIns="91425" rIns="91425" wrap="square" tIns="91425">
            <a:noAutofit/>
          </a:bodyPr>
          <a:lstStyle/>
          <a:p>
            <a:pPr lvl="0">
              <a:spcBef>
                <a:spcPts val="0"/>
              </a:spcBef>
              <a:buNone/>
            </a:pPr>
            <a:r>
              <a:rPr lang="en"/>
              <a:t>Assembly programming can be difficult without the help of comments which can hinder debugging</a:t>
            </a:r>
          </a:p>
          <a:p>
            <a:pPr lvl="0">
              <a:spcBef>
                <a:spcPts val="0"/>
              </a:spcBef>
              <a:buNone/>
            </a:pPr>
            <a:r>
              <a:rPr lang="en"/>
              <a:t>Code can be long and </a:t>
            </a:r>
            <a:r>
              <a:rPr lang="en"/>
              <a:t>tedious</a:t>
            </a:r>
            <a:r>
              <a:rPr lang="en"/>
              <a:t> to write</a:t>
            </a:r>
          </a:p>
          <a:p>
            <a:pPr lvl="0">
              <a:spcBef>
                <a:spcPts val="0"/>
              </a:spcBef>
              <a:buNone/>
            </a:pPr>
            <a:r>
              <a:rPr lang="en"/>
              <a:t>Code written for a </a:t>
            </a:r>
            <a:r>
              <a:rPr lang="en"/>
              <a:t>particular</a:t>
            </a:r>
            <a:r>
              <a:rPr lang="en"/>
              <a:t> </a:t>
            </a:r>
            <a:r>
              <a:rPr lang="en"/>
              <a:t>architecture</a:t>
            </a:r>
            <a:r>
              <a:rPr lang="en"/>
              <a:t> can be optimized on one machine but can be slow for another machine or break all together</a:t>
            </a:r>
          </a:p>
          <a:p>
            <a:pPr lvl="0">
              <a:spcBef>
                <a:spcPts val="0"/>
              </a:spcBef>
              <a:buNone/>
            </a:pPr>
            <a:r>
              <a:rPr lang="en"/>
              <a:t>Small changes in algorithm designs for performance can break code and entire blocks of code will need to be rewritten</a:t>
            </a:r>
          </a:p>
        </p:txBody>
      </p:sp>
      <p:pic>
        <p:nvPicPr>
          <p:cNvPr id="115" name="Shape 115"/>
          <p:cNvPicPr preferRelativeResize="0"/>
          <p:nvPr/>
        </p:nvPicPr>
        <p:blipFill>
          <a:blip r:embed="rId3">
            <a:alphaModFix/>
          </a:blip>
          <a:stretch>
            <a:fillRect/>
          </a:stretch>
        </p:blipFill>
        <p:spPr>
          <a:xfrm>
            <a:off x="392787" y="1759304"/>
            <a:ext cx="3544375" cy="265832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txBox="1"/>
          <p:nvPr>
            <p:ph type="title"/>
          </p:nvPr>
        </p:nvSpPr>
        <p:spPr>
          <a:xfrm>
            <a:off x="311725" y="500925"/>
            <a:ext cx="3706500" cy="2508900"/>
          </a:xfrm>
          <a:prstGeom prst="rect">
            <a:avLst/>
          </a:prstGeom>
        </p:spPr>
        <p:txBody>
          <a:bodyPr anchorCtr="0" anchor="t" bIns="91425" lIns="91425" rIns="91425" wrap="square" tIns="91425">
            <a:noAutofit/>
          </a:bodyPr>
          <a:lstStyle/>
          <a:p>
            <a:pPr lvl="0">
              <a:spcBef>
                <a:spcPts val="0"/>
              </a:spcBef>
              <a:buNone/>
            </a:pPr>
            <a:r>
              <a:rPr lang="en"/>
              <a:t>Advantages of Object Oriented</a:t>
            </a:r>
          </a:p>
        </p:txBody>
      </p:sp>
      <p:sp>
        <p:nvSpPr>
          <p:cNvPr id="121" name="Shape 121"/>
          <p:cNvSpPr txBox="1"/>
          <p:nvPr>
            <p:ph idx="1" type="body"/>
          </p:nvPr>
        </p:nvSpPr>
        <p:spPr>
          <a:xfrm>
            <a:off x="4644675" y="500925"/>
            <a:ext cx="4166400" cy="4098600"/>
          </a:xfrm>
          <a:prstGeom prst="rect">
            <a:avLst/>
          </a:prstGeom>
        </p:spPr>
        <p:txBody>
          <a:bodyPr anchorCtr="0" anchor="t" bIns="91425" lIns="91425" rIns="91425" wrap="square" tIns="91425">
            <a:noAutofit/>
          </a:bodyPr>
          <a:lstStyle/>
          <a:p>
            <a:pPr indent="-311150" lvl="0" marL="457200">
              <a:spcBef>
                <a:spcPts val="0"/>
              </a:spcBef>
              <a:spcAft>
                <a:spcPts val="0"/>
              </a:spcAft>
              <a:buSzPct val="100000"/>
            </a:pPr>
            <a:r>
              <a:rPr lang="en"/>
              <a:t>Object Oriented Programming is very readable and understandable.</a:t>
            </a:r>
          </a:p>
          <a:p>
            <a:pPr indent="-311150" lvl="0" marL="457200">
              <a:spcBef>
                <a:spcPts val="0"/>
              </a:spcBef>
              <a:spcAft>
                <a:spcPts val="0"/>
              </a:spcAft>
              <a:buSzPct val="100000"/>
            </a:pPr>
            <a:r>
              <a:rPr lang="en"/>
              <a:t>The code reads like a set of instructions, similar to what a computer would read.</a:t>
            </a:r>
          </a:p>
          <a:p>
            <a:pPr indent="-311150" lvl="0" marL="457200">
              <a:spcBef>
                <a:spcPts val="0"/>
              </a:spcBef>
              <a:spcAft>
                <a:spcPts val="0"/>
              </a:spcAft>
              <a:buSzPct val="100000"/>
            </a:pPr>
            <a:r>
              <a:rPr lang="en"/>
              <a:t>Scalable code - You can use subclasses and parent classes, which makes it easier to develop new code.</a:t>
            </a:r>
          </a:p>
          <a:p>
            <a:pPr indent="-311150" lvl="0" marL="457200">
              <a:spcBef>
                <a:spcPts val="0"/>
              </a:spcBef>
              <a:buSzPct val="100000"/>
            </a:pPr>
            <a:r>
              <a:rPr lang="en"/>
              <a:t>Code is reusable (encapsulation), meaning it can be reused in other projects without having to modify much of the code. </a:t>
            </a:r>
          </a:p>
          <a:p>
            <a:pPr lvl="0">
              <a:spcBef>
                <a:spcPts val="0"/>
              </a:spcBef>
              <a:buNone/>
            </a:pPr>
            <a:r>
              <a:t/>
            </a:r>
            <a:endParaRPr/>
          </a:p>
        </p:txBody>
      </p:sp>
      <p:pic>
        <p:nvPicPr>
          <p:cNvPr id="122" name="Shape 122"/>
          <p:cNvPicPr preferRelativeResize="0"/>
          <p:nvPr/>
        </p:nvPicPr>
        <p:blipFill>
          <a:blip r:embed="rId3">
            <a:alphaModFix/>
          </a:blip>
          <a:stretch>
            <a:fillRect/>
          </a:stretch>
        </p:blipFill>
        <p:spPr>
          <a:xfrm>
            <a:off x="459750" y="1675800"/>
            <a:ext cx="3410450" cy="3262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