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7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63" r:id="rId13"/>
    <p:sldId id="272" r:id="rId14"/>
    <p:sldId id="26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5703-DC12-4CED-BC36-32FC065C9C90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69A2-360E-41BE-829D-F9943834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8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9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0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69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27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6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1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7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1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-1588" y="6456363"/>
            <a:ext cx="1601788" cy="1984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8/27/2002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58E-A8D1-47B4-9166-C9B04AB6570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3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FB53-6D1A-4B2C-A696-A44EFE55CC2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831E-EDD7-4337-A8E0-E6369F9E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C3AB-235A-487C-B11D-FB0A6D4ED5D2}" type="slidenum">
              <a:rPr lang="en-US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1.1.1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534400" cy="4876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True or False?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30563"/>
              </p:ext>
            </p:extLst>
          </p:nvPr>
        </p:nvGraphicFramePr>
        <p:xfrm>
          <a:off x="396875" y="2071688"/>
          <a:ext cx="4541838" cy="379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676160" imgH="1396800" progId="Equation.3">
                  <p:embed/>
                </p:oleObj>
              </mc:Choice>
              <mc:Fallback>
                <p:oleObj name="Equation" r:id="rId4" imgW="16761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071688"/>
                        <a:ext cx="4541838" cy="3792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60062-170B-4C03-ABE6-66EF2441232F}" type="slidenum">
              <a:rPr lang="en-US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1.1.6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You roll 2 dice. 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6” and “the second die shows 5”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7” and “the first die shows 5” independent?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60062-170B-4C03-ABE6-66EF2441232F}" type="slidenum">
              <a:rPr lang="en-US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1.1.6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64959"/>
              </p:ext>
            </p:extLst>
          </p:nvPr>
        </p:nvGraphicFramePr>
        <p:xfrm>
          <a:off x="1371600" y="838200"/>
          <a:ext cx="5257802" cy="5607882"/>
        </p:xfrm>
        <a:graphic>
          <a:graphicData uri="http://schemas.openxmlformats.org/drawingml/2006/table">
            <a:tbl>
              <a:tblPr/>
              <a:tblGrid>
                <a:gridCol w="1325216"/>
                <a:gridCol w="655431"/>
                <a:gridCol w="655431"/>
                <a:gridCol w="655431"/>
                <a:gridCol w="655431"/>
                <a:gridCol w="655431"/>
                <a:gridCol w="655431"/>
              </a:tblGrid>
              <a:tr h="17126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p(second=5)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P(total=6 and second=5)=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'1/36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 * 5/36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p(total=7)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P(first=5)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P(first=5 &amp; total 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6/36 * 6/36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C0069-FF64-4036-8A54-3115F253AD85}" type="slidenum">
              <a:rPr lang="en-US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1.1.7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An oil company is considering drilling in either TX, AK and NJ. The company may operate in only one state. There is 60% chance the company will choose TX and 10% chance –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There is 30% chance of finding oil in TX, 20% - in AK, and 10% - in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What’s the probability of finding oil?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The company decided to drill and found oil. What is the probability that they drilled in TX?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baseline="-250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C0069-FF64-4036-8A54-3115F253AD85}" type="slidenum">
              <a:rPr lang="en-US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1.1.7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66385"/>
              </p:ext>
            </p:extLst>
          </p:nvPr>
        </p:nvGraphicFramePr>
        <p:xfrm>
          <a:off x="1447800" y="1676400"/>
          <a:ext cx="5410199" cy="4038596"/>
        </p:xfrm>
        <a:graphic>
          <a:graphicData uri="http://schemas.openxmlformats.org/drawingml/2006/table">
            <a:tbl>
              <a:tblPr/>
              <a:tblGrid>
                <a:gridCol w="1002662"/>
                <a:gridCol w="1336884"/>
                <a:gridCol w="1065329"/>
                <a:gridCol w="1002662"/>
                <a:gridCol w="1002662"/>
              </a:tblGrid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P(Oil/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=P(oil &amp; TX)/P(Tx)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TX)=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.3*.60 =.18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AK)=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=0.2*0.3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P((oil &amp; NJ)=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.10*.10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P(oil)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P(TX/oil)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.18/.25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32AE-FEC3-4AD7-8B7A-7C2901B32384}" type="slidenum">
              <a:rPr lang="en-US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1.1.8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458200" cy="5486400"/>
          </a:xfrm>
        </p:spPr>
        <p:txBody>
          <a:bodyPr>
            <a:normAutofit/>
          </a:bodyPr>
          <a:lstStyle/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An company is considering an investment.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The outcomes can be as follows: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Success: 20%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Average: 50%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Failure: 30%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The company decides to hire a specialist. His advice is either YES or NO.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From past experience, the company knows that: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p(</a:t>
            </a:r>
            <a:r>
              <a:rPr lang="en-US" sz="1800" dirty="0" err="1" smtClean="0"/>
              <a:t>YES|success</a:t>
            </a:r>
            <a:r>
              <a:rPr lang="en-US" sz="1800" dirty="0" smtClean="0"/>
              <a:t>) = 0.9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p(</a:t>
            </a:r>
            <a:r>
              <a:rPr lang="en-US" sz="1800" dirty="0" err="1" smtClean="0"/>
              <a:t>YES|Average</a:t>
            </a:r>
            <a:r>
              <a:rPr lang="en-US" sz="1800" dirty="0" smtClean="0"/>
              <a:t>) = 0.2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p(</a:t>
            </a:r>
            <a:r>
              <a:rPr lang="en-US" sz="1800" dirty="0" err="1" smtClean="0"/>
              <a:t>YES|Failure</a:t>
            </a:r>
            <a:r>
              <a:rPr lang="en-US" sz="1800" dirty="0" smtClean="0"/>
              <a:t>) = 0.1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The specialist said YES. What is the probability for success?</a:t>
            </a:r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055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32AE-FEC3-4AD7-8B7A-7C2901B32384}" type="slidenum">
              <a:rPr lang="en-US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1.1.8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64215"/>
              </p:ext>
            </p:extLst>
          </p:nvPr>
        </p:nvGraphicFramePr>
        <p:xfrm>
          <a:off x="2057400" y="1219200"/>
          <a:ext cx="4271963" cy="431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Worksheet" r:id="rId5" imgW="3057441" imgH="3086100" progId="Excel.Sheet.12">
                  <p:embed/>
                </p:oleObj>
              </mc:Choice>
              <mc:Fallback>
                <p:oleObj name="Worksheet" r:id="rId5" imgW="3057441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219200"/>
                        <a:ext cx="4271963" cy="431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30614-056D-4E98-A991-79FF48D10979}" type="slidenum">
              <a:rPr lang="en-US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1.1.1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5867400" cy="302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9310"/>
            <a:ext cx="5867400" cy="217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3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30614-056D-4E98-A991-79FF48D10979}" type="slidenum">
              <a:rPr lang="en-US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1.1.2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200" dirty="0" smtClean="0"/>
              <a:t>Juan is playing the following game: he rolls two dice. If they sum up to 7 he loses a dollar. If they sum up to 2, he wins 2 dollars. Otherwise, he doesn’t win nor lose.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200" dirty="0" smtClean="0"/>
              <a:t>After playing this game for a long time, what shall happen? why?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30614-056D-4E98-A991-79FF48D10979}" type="slidenum">
              <a:rPr lang="en-US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1.1.2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81200"/>
            <a:ext cx="815816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93A30-B410-4154-A764-4E8166B44ABF}" type="slidenum">
              <a:rPr lang="en-US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1.1.3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Susan was at the bank last Monday. What’s the probability that Jerry was there too?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Friday, Susan wasn’t at the bank. What’s the probability that Jerry was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Wednesday at least one of them was at the bank. What is the probability that both of them were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93A30-B410-4154-A764-4E8166B44ABF}" type="slidenum">
              <a:rPr lang="en-US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1.1.3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6" y="1600200"/>
            <a:ext cx="702526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1CD05-7920-4394-B550-D48050781C08}" type="slidenum">
              <a:rPr lang="en-US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1.1.4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 and Mary are studying for a test.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Harold’s chances of getting a “B” are 80%. Mary’s chances of getting a “B” are 90%.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 probability of at least one of them getting a “B” is 91%.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Harold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Sharon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both won’t get a “B”?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1CD05-7920-4394-B550-D48050781C08}" type="slidenum">
              <a:rPr lang="en-US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1.1.4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3581400" cy="27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0450" y="248967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.90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27805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.80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660966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.79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51516"/>
              </p:ext>
            </p:extLst>
          </p:nvPr>
        </p:nvGraphicFramePr>
        <p:xfrm>
          <a:off x="1828802" y="4069740"/>
          <a:ext cx="5562600" cy="2286000"/>
        </p:xfrm>
        <a:graphic>
          <a:graphicData uri="http://schemas.openxmlformats.org/drawingml/2006/table">
            <a:tbl>
              <a:tblPr/>
              <a:tblGrid>
                <a:gridCol w="881204"/>
                <a:gridCol w="881204"/>
                <a:gridCol w="881204"/>
                <a:gridCol w="881204"/>
                <a:gridCol w="1156580"/>
                <a:gridCol w="88120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 or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P(Harold or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P(Harlod) + P(Sharon) - P(Harold and 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.80 + .90 - P(Harold and  Sharon)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 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.80+.90-.91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 only Harold)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.8 - 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P(Only Sharon)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.9 - 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P(none)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1 - 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CB4CF-E338-4B15-8374-6A8A01126169}" type="slidenum">
              <a:rPr lang="en-US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Homework 1.1.5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Are the events “Jerry is at the bank” and “Susan is at the bank”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					NO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2143"/>
              </p:ext>
            </p:extLst>
          </p:nvPr>
        </p:nvGraphicFramePr>
        <p:xfrm>
          <a:off x="1981200" y="4876800"/>
          <a:ext cx="4267200" cy="822960"/>
        </p:xfrm>
        <a:graphic>
          <a:graphicData uri="http://schemas.openxmlformats.org/drawingml/2006/table">
            <a:tbl>
              <a:tblPr/>
              <a:tblGrid>
                <a:gridCol w="853440"/>
                <a:gridCol w="853440"/>
                <a:gridCol w="853440"/>
                <a:gridCol w="853440"/>
                <a:gridCol w="853440"/>
              </a:tblGrid>
              <a:tr h="542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871</Words>
  <Application>Microsoft Office PowerPoint</Application>
  <PresentationFormat>On-screen Show (4:3)</PresentationFormat>
  <Paragraphs>259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</vt:lpstr>
      <vt:lpstr>Office Theme</vt:lpstr>
      <vt:lpstr>Equation</vt:lpstr>
      <vt:lpstr>Worksheet</vt:lpstr>
      <vt:lpstr>Homework 1.1.1</vt:lpstr>
      <vt:lpstr>Homework 1.1.1</vt:lpstr>
      <vt:lpstr>Homework 1.1.2</vt:lpstr>
      <vt:lpstr>Homework 1.1.2</vt:lpstr>
      <vt:lpstr>Homework 1.1.3</vt:lpstr>
      <vt:lpstr>Homework 1.1.3</vt:lpstr>
      <vt:lpstr>Homework 1.1.4</vt:lpstr>
      <vt:lpstr>Homework 1.1.4</vt:lpstr>
      <vt:lpstr>Homework 1.1.5</vt:lpstr>
      <vt:lpstr>Homework 1.1.6</vt:lpstr>
      <vt:lpstr>Homework 1.1.6</vt:lpstr>
      <vt:lpstr>Homework 1.1.7</vt:lpstr>
      <vt:lpstr>Homework 1.1.7</vt:lpstr>
      <vt:lpstr>Homework 1.1.8</vt:lpstr>
      <vt:lpstr>Homework 1.1.8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1.1.1</dc:title>
  <dc:creator>Khasha</dc:creator>
  <cp:lastModifiedBy>Khasha</cp:lastModifiedBy>
  <cp:revision>7</cp:revision>
  <dcterms:created xsi:type="dcterms:W3CDTF">2013-05-23T13:13:55Z</dcterms:created>
  <dcterms:modified xsi:type="dcterms:W3CDTF">2017-10-21T14:13:04Z</dcterms:modified>
</cp:coreProperties>
</file>