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75" r:id="rId2"/>
    <p:sldId id="266" r:id="rId3"/>
    <p:sldId id="285" r:id="rId4"/>
    <p:sldId id="286" r:id="rId5"/>
    <p:sldId id="257" r:id="rId6"/>
    <p:sldId id="258" r:id="rId7"/>
    <p:sldId id="287" r:id="rId8"/>
    <p:sldId id="305" r:id="rId9"/>
    <p:sldId id="276" r:id="rId10"/>
    <p:sldId id="289" r:id="rId11"/>
    <p:sldId id="259" r:id="rId12"/>
    <p:sldId id="260" r:id="rId13"/>
    <p:sldId id="271" r:id="rId14"/>
    <p:sldId id="294" r:id="rId15"/>
    <p:sldId id="261" r:id="rId16"/>
    <p:sldId id="302" r:id="rId17"/>
    <p:sldId id="308" r:id="rId18"/>
    <p:sldId id="291" r:id="rId19"/>
    <p:sldId id="304" r:id="rId20"/>
    <p:sldId id="288" r:id="rId21"/>
    <p:sldId id="296" r:id="rId22"/>
    <p:sldId id="297" r:id="rId23"/>
    <p:sldId id="298" r:id="rId24"/>
    <p:sldId id="299" r:id="rId25"/>
    <p:sldId id="300" r:id="rId26"/>
    <p:sldId id="301" r:id="rId27"/>
    <p:sldId id="303" r:id="rId28"/>
    <p:sldId id="307" r:id="rId29"/>
    <p:sldId id="306" r:id="rId30"/>
    <p:sldId id="277" r:id="rId31"/>
    <p:sldId id="273" r:id="rId32"/>
    <p:sldId id="292" r:id="rId33"/>
    <p:sldId id="278" r:id="rId34"/>
    <p:sldId id="293" r:id="rId35"/>
    <p:sldId id="290" r:id="rId36"/>
    <p:sldId id="283" r:id="rId37"/>
    <p:sldId id="28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5A5"/>
    <a:srgbClr val="FE6B00"/>
    <a:srgbClr val="262626"/>
    <a:srgbClr val="614284"/>
    <a:srgbClr val="3EDAD8"/>
    <a:srgbClr val="FE7B1B"/>
    <a:srgbClr val="370053"/>
    <a:srgbClr val="FF496B"/>
    <a:srgbClr val="F8F8F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3089" autoAdjust="0"/>
  </p:normalViewPr>
  <p:slideViewPr>
    <p:cSldViewPr snapToGrid="0">
      <p:cViewPr>
        <p:scale>
          <a:sx n="66" d="100"/>
          <a:sy n="66" d="100"/>
        </p:scale>
        <p:origin x="48" y="-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9975572712762"/>
          <c:y val="6.2975304991318454E-2"/>
          <c:w val="0.83233558500550064"/>
          <c:h val="0.80157272403308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SKT 가입자</c:v>
                </c:pt>
              </c:strCache>
            </c:strRef>
          </c:tx>
          <c:spPr>
            <a:solidFill>
              <a:srgbClr val="61428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82402557</c:v>
                </c:pt>
                <c:pt idx="1">
                  <c:v>82801001</c:v>
                </c:pt>
                <c:pt idx="2">
                  <c:v>83667915</c:v>
                </c:pt>
                <c:pt idx="3">
                  <c:v>85392586</c:v>
                </c:pt>
                <c:pt idx="4">
                  <c:v>86153874</c:v>
                </c:pt>
                <c:pt idx="5">
                  <c:v>86693674</c:v>
                </c:pt>
                <c:pt idx="6">
                  <c:v>87016270</c:v>
                </c:pt>
                <c:pt idx="7">
                  <c:v>87206267</c:v>
                </c:pt>
                <c:pt idx="8">
                  <c:v>87629573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9-4B6B-9571-3D62EA9FF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KT 가입자</c:v>
                </c:pt>
              </c:strCache>
            </c:strRef>
          </c:tx>
          <c:spPr>
            <a:solidFill>
              <a:srgbClr val="9D5D9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51119970</c:v>
                </c:pt>
                <c:pt idx="1">
                  <c:v>51736121</c:v>
                </c:pt>
                <c:pt idx="2">
                  <c:v>52289084</c:v>
                </c:pt>
                <c:pt idx="3">
                  <c:v>52855258</c:v>
                </c:pt>
                <c:pt idx="4">
                  <c:v>53363487</c:v>
                </c:pt>
                <c:pt idx="5">
                  <c:v>54096139</c:v>
                </c:pt>
                <c:pt idx="6">
                  <c:v>54848795</c:v>
                </c:pt>
                <c:pt idx="7">
                  <c:v>50719225</c:v>
                </c:pt>
                <c:pt idx="8">
                  <c:v>50771702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9-4B6B-9571-3D62EA9FF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LGU+가입자</c:v>
                </c:pt>
              </c:strCache>
            </c:strRef>
          </c:tx>
          <c:spPr>
            <a:solidFill>
              <a:srgbClr val="3EDAD8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39526372</c:v>
                </c:pt>
                <c:pt idx="1">
                  <c:v>40097291</c:v>
                </c:pt>
                <c:pt idx="2">
                  <c:v>40707482</c:v>
                </c:pt>
                <c:pt idx="3">
                  <c:v>41414018</c:v>
                </c:pt>
                <c:pt idx="4">
                  <c:v>41949648</c:v>
                </c:pt>
                <c:pt idx="5">
                  <c:v>42563217</c:v>
                </c:pt>
                <c:pt idx="6">
                  <c:v>43222566</c:v>
                </c:pt>
                <c:pt idx="7">
                  <c:v>43442928</c:v>
                </c:pt>
                <c:pt idx="8">
                  <c:v>43509498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B9-4B6B-9571-3D62EA9FF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axId val="388135744"/>
        <c:axId val="388131480"/>
      </c:barChart>
      <c:catAx>
        <c:axId val="38813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31480"/>
        <c:crosses val="autoZero"/>
        <c:auto val="1"/>
        <c:lblAlgn val="ctr"/>
        <c:lblOffset val="100"/>
        <c:noMultiLvlLbl val="0"/>
      </c:catAx>
      <c:valAx>
        <c:axId val="388131480"/>
        <c:scaling>
          <c:orientation val="minMax"/>
          <c:max val="100000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#,###," sourceLinked="0"/>
        <c:majorTickMark val="in"/>
        <c:minorTickMark val="none"/>
        <c:tickLblPos val="nextTo"/>
        <c:spPr>
          <a:noFill/>
          <a:ln>
            <a:solidFill>
              <a:srgbClr val="C0C7D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35744"/>
        <c:crosses val="autoZero"/>
        <c:crossBetween val="between"/>
        <c:majorUnit val="20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53511448620543"/>
          <c:y val="9.7334928070146196E-2"/>
          <c:w val="0.85956583751374405"/>
          <c:h val="0.804494682102399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SKT</c:v>
                </c:pt>
              </c:strCache>
            </c:strRef>
          </c:tx>
          <c:spPr>
            <a:ln w="44450" cap="rnd">
              <a:solidFill>
                <a:srgbClr val="61428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614284"/>
              </a:solidFill>
              <a:ln w="9525">
                <a:noFill/>
                <a:round/>
              </a:ln>
              <a:effectLst/>
            </c:spPr>
          </c:marker>
          <c:dPt>
            <c:idx val="7"/>
            <c:marker>
              <c:symbol val="diamond"/>
              <c:size val="6"/>
              <c:spPr>
                <a:solidFill>
                  <a:srgbClr val="614284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41275" cap="rnd">
                <a:solidFill>
                  <a:srgbClr val="61428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5ED-4336-AB7B-C4FE2CFA72D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30645</c:v>
                </c:pt>
                <c:pt idx="1">
                  <c:v>30755</c:v>
                </c:pt>
                <c:pt idx="2">
                  <c:v>31166</c:v>
                </c:pt>
                <c:pt idx="3">
                  <c:v>31738</c:v>
                </c:pt>
                <c:pt idx="4">
                  <c:v>30777</c:v>
                </c:pt>
                <c:pt idx="5">
                  <c:v>30158</c:v>
                </c:pt>
                <c:pt idx="6">
                  <c:v>30051</c:v>
                </c:pt>
                <c:pt idx="7">
                  <c:v>30269</c:v>
                </c:pt>
                <c:pt idx="8">
                  <c:v>30213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D-4336-AB7B-C4FE2CFA72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KT</c:v>
                </c:pt>
              </c:strCache>
            </c:strRef>
          </c:tx>
          <c:spPr>
            <a:ln w="41275" cap="rnd">
              <a:solidFill>
                <a:srgbClr val="9D5D96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9D5D96"/>
              </a:solidFill>
              <a:ln w="9525">
                <a:solidFill>
                  <a:srgbClr val="9D5D96"/>
                </a:solidFill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Sheet1!$C$2:$C$10</c:f>
              <c:numCache>
                <c:formatCode>#,##0</c:formatCode>
                <c:ptCount val="9"/>
                <c:pt idx="0" formatCode="_(* #,##0_);_(* \(#,##0\);_(* &quot;-&quot;_);_(@_)">
                  <c:v>31496</c:v>
                </c:pt>
                <c:pt idx="1">
                  <c:v>31727</c:v>
                </c:pt>
                <c:pt idx="2" formatCode="_(* #,##0_);_(* \(#,##0\);_(* &quot;-&quot;_);_(@_)">
                  <c:v>31906</c:v>
                </c:pt>
                <c:pt idx="3" formatCode="_(* #,##0_);_(* \(#,##0\);_(* &quot;-&quot;_);_(@_)">
                  <c:v>31341</c:v>
                </c:pt>
                <c:pt idx="4" formatCode="_(* #,##0_);_(* \(#,##0\);_(* &quot;-&quot;_);_(@_)">
                  <c:v>31773</c:v>
                </c:pt>
                <c:pt idx="5" formatCode="_(* #,##0_);_(* \(#,##0\);_(* &quot;-&quot;_);_(@_)">
                  <c:v>31393</c:v>
                </c:pt>
                <c:pt idx="6" formatCode="_(* #,##0_);_(* \(#,##0\);_(* &quot;-&quot;_);_(@_)">
                  <c:v>31620</c:v>
                </c:pt>
                <c:pt idx="7" formatCode="_(* #,##0_);_(* \(#,##0\);_(* &quot;-&quot;_);_(@_)">
                  <c:v>31946</c:v>
                </c:pt>
                <c:pt idx="8" formatCode="_(* #,##0_);_(* \(#,##0\);_(* &quot;-&quot;_);_(@_)">
                  <c:v>32003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D-4336-AB7B-C4FE2CFA72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LGU+</c:v>
                </c:pt>
              </c:strCache>
            </c:strRef>
          </c:tx>
          <c:spPr>
            <a:ln w="41275" cap="rnd">
              <a:solidFill>
                <a:srgbClr val="3EDAD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3EDAD8"/>
              </a:solidFill>
              <a:ln w="9525">
                <a:noFill/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5ED-4336-AB7B-C4FE2CFA72D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5ED-4336-AB7B-C4FE2CFA72D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5ED-4336-AB7B-C4FE2CFA72D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5ED-4336-AB7B-C4FE2CFA72D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5ED-4336-AB7B-C4FE2CFA72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5ED-4336-AB7B-C4FE2CFA72D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5ED-4336-AB7B-C4FE2CFA72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5ED-4336-AB7B-C4FE2CFA72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31051</c:v>
                </c:pt>
                <c:pt idx="1">
                  <c:v>31164</c:v>
                </c:pt>
                <c:pt idx="2">
                  <c:v>31217</c:v>
                </c:pt>
                <c:pt idx="3">
                  <c:v>30635</c:v>
                </c:pt>
                <c:pt idx="4">
                  <c:v>30796</c:v>
                </c:pt>
                <c:pt idx="5">
                  <c:v>30480</c:v>
                </c:pt>
                <c:pt idx="6">
                  <c:v>30695</c:v>
                </c:pt>
                <c:pt idx="7">
                  <c:v>30926</c:v>
                </c:pt>
                <c:pt idx="8">
                  <c:v>30941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D-4336-AB7B-C4FE2CFA7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440520"/>
        <c:axId val="494440848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SKT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3">
                          <a:tint val="9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9"/>
                      <c:pt idx="0">
                        <c:v>30645</c:v>
                      </c:pt>
                      <c:pt idx="1">
                        <c:v>30755</c:v>
                      </c:pt>
                      <c:pt idx="2">
                        <c:v>31166</c:v>
                      </c:pt>
                      <c:pt idx="3">
                        <c:v>31738</c:v>
                      </c:pt>
                      <c:pt idx="4">
                        <c:v>30777</c:v>
                      </c:pt>
                      <c:pt idx="5">
                        <c:v>30158</c:v>
                      </c:pt>
                      <c:pt idx="6">
                        <c:v>30051</c:v>
                      </c:pt>
                      <c:pt idx="7">
                        <c:v>30269</c:v>
                      </c:pt>
                      <c:pt idx="8">
                        <c:v>30213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65ED-4336-AB7B-C4FE2CFA72D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KT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3">
                          <a:tint val="7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</c15:sqref>
                        </c15:formulaRef>
                      </c:ext>
                    </c:extLst>
                    <c:numCache>
                      <c:formatCode>#,##0</c:formatCode>
                      <c:ptCount val="9"/>
                      <c:pt idx="0" formatCode="_(* #,##0_);_(* \(#,##0\);_(* &quot;-&quot;_);_(@_)">
                        <c:v>31496</c:v>
                      </c:pt>
                      <c:pt idx="1">
                        <c:v>31727</c:v>
                      </c:pt>
                      <c:pt idx="2" formatCode="_(* #,##0_);_(* \(#,##0\);_(* &quot;-&quot;_);_(@_)">
                        <c:v>31906</c:v>
                      </c:pt>
                      <c:pt idx="3" formatCode="_(* #,##0_);_(* \(#,##0\);_(* &quot;-&quot;_);_(@_)">
                        <c:v>31341</c:v>
                      </c:pt>
                      <c:pt idx="4" formatCode="_(* #,##0_);_(* \(#,##0\);_(* &quot;-&quot;_);_(@_)">
                        <c:v>31773</c:v>
                      </c:pt>
                      <c:pt idx="5" formatCode="_(* #,##0_);_(* \(#,##0\);_(* &quot;-&quot;_);_(@_)">
                        <c:v>31393</c:v>
                      </c:pt>
                      <c:pt idx="6" formatCode="_(* #,##0_);_(* \(#,##0\);_(* &quot;-&quot;_);_(@_)">
                        <c:v>31620</c:v>
                      </c:pt>
                      <c:pt idx="7" formatCode="_(* #,##0_);_(* \(#,##0\);_(* &quot;-&quot;_);_(@_)">
                        <c:v>31946</c:v>
                      </c:pt>
                      <c:pt idx="8" formatCode="_(* #,##0_);_(* \(#,##0\);_(* &quot;-&quot;_);_(@_)">
                        <c:v>32003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65ED-4336-AB7B-C4FE2CFA72D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LGU+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3">
                        <a:tint val="50000"/>
                      </a:schemeClr>
                    </a:solidFill>
                    <a:ln w="9525">
                      <a:solidFill>
                        <a:schemeClr val="accent3">
                          <a:tint val="5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1Q19</c:v>
                      </c:pt>
                      <c:pt idx="1">
                        <c:v>2Q19</c:v>
                      </c:pt>
                      <c:pt idx="2">
                        <c:v>3Q19</c:v>
                      </c:pt>
                      <c:pt idx="3">
                        <c:v>4Q19</c:v>
                      </c:pt>
                      <c:pt idx="4">
                        <c:v>1Q20</c:v>
                      </c:pt>
                      <c:pt idx="5">
                        <c:v>2Q20</c:v>
                      </c:pt>
                      <c:pt idx="6">
                        <c:v>3Q20</c:v>
                      </c:pt>
                      <c:pt idx="7">
                        <c:v>4Q20</c:v>
                      </c:pt>
                      <c:pt idx="8">
                        <c:v>1Q21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9"/>
                      <c:pt idx="0">
                        <c:v>31051</c:v>
                      </c:pt>
                      <c:pt idx="1">
                        <c:v>31164</c:v>
                      </c:pt>
                      <c:pt idx="2">
                        <c:v>31217</c:v>
                      </c:pt>
                      <c:pt idx="3">
                        <c:v>30635</c:v>
                      </c:pt>
                      <c:pt idx="4">
                        <c:v>30796</c:v>
                      </c:pt>
                      <c:pt idx="5">
                        <c:v>30480</c:v>
                      </c:pt>
                      <c:pt idx="6">
                        <c:v>30695</c:v>
                      </c:pt>
                      <c:pt idx="7">
                        <c:v>30926</c:v>
                      </c:pt>
                      <c:pt idx="8">
                        <c:v>30941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65ED-4336-AB7B-C4FE2CFA72D4}"/>
                  </c:ext>
                </c:extLst>
              </c15:ser>
            </c15:filteredLineSeries>
          </c:ext>
        </c:extLst>
      </c:lineChart>
      <c:catAx>
        <c:axId val="494440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40848"/>
        <c:crosses val="autoZero"/>
        <c:auto val="1"/>
        <c:lblAlgn val="ctr"/>
        <c:lblOffset val="100"/>
        <c:noMultiLvlLbl val="0"/>
      </c:catAx>
      <c:valAx>
        <c:axId val="494440848"/>
        <c:scaling>
          <c:orientation val="minMax"/>
          <c:max val="33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44052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r>
              <a:rPr lang="ko-KR" sz="1400">
                <a:solidFill>
                  <a:srgbClr val="262626"/>
                </a:solidFill>
              </a:rPr>
              <a:t>통신사 해지율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SKT</c:v>
                </c:pt>
              </c:strCache>
            </c:strRef>
          </c:tx>
          <c:spPr>
            <a:ln w="28575" cap="rnd">
              <a:solidFill>
                <a:srgbClr val="61428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14284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Sheet1!$B$3:$B$11</c:f>
              <c:numCache>
                <c:formatCode>0.00%</c:formatCode>
                <c:ptCount val="9"/>
                <c:pt idx="0">
                  <c:v>0.01</c:v>
                </c:pt>
                <c:pt idx="1">
                  <c:v>8.9999999999999993E-3</c:v>
                </c:pt>
                <c:pt idx="2">
                  <c:v>0.01</c:v>
                </c:pt>
                <c:pt idx="3">
                  <c:v>0.01</c:v>
                </c:pt>
                <c:pt idx="4">
                  <c:v>8.9999999999999993E-3</c:v>
                </c:pt>
                <c:pt idx="5">
                  <c:v>8.9999999999999993E-3</c:v>
                </c:pt>
                <c:pt idx="6">
                  <c:v>8.9999999999999993E-3</c:v>
                </c:pt>
                <c:pt idx="7">
                  <c:v>8.0000000000000002E-3</c:v>
                </c:pt>
                <c:pt idx="8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3-43C1-A522-C57CFCD820B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KT</c:v>
                </c:pt>
              </c:strCache>
            </c:strRef>
          </c:tx>
          <c:spPr>
            <a:ln w="28575" cap="rnd">
              <a:solidFill>
                <a:srgbClr val="AB75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B75A5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Sheet1!$C$3:$C$11</c:f>
              <c:numCache>
                <c:formatCode>0.00%</c:formatCode>
                <c:ptCount val="9"/>
                <c:pt idx="0">
                  <c:v>1.4999999999999999E-2</c:v>
                </c:pt>
                <c:pt idx="1">
                  <c:v>1.4E-2</c:v>
                </c:pt>
                <c:pt idx="2">
                  <c:v>1.2999999999999999E-2</c:v>
                </c:pt>
                <c:pt idx="3">
                  <c:v>1.4E-2</c:v>
                </c:pt>
                <c:pt idx="4">
                  <c:v>1.2999999999999999E-2</c:v>
                </c:pt>
                <c:pt idx="5">
                  <c:v>1.2999999999999999E-2</c:v>
                </c:pt>
                <c:pt idx="6">
                  <c:v>1.2E-2</c:v>
                </c:pt>
                <c:pt idx="7">
                  <c:v>1.4999999999999999E-2</c:v>
                </c:pt>
                <c:pt idx="8">
                  <c:v>1.6E-2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3-43C1-A522-C57CFCD820B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LGU+</c:v>
                </c:pt>
              </c:strCache>
            </c:strRef>
          </c:tx>
          <c:spPr>
            <a:ln w="28575" cap="rnd">
              <a:solidFill>
                <a:srgbClr val="3EDAD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EDAD8"/>
              </a:solidFill>
              <a:ln w="9525">
                <a:noFill/>
              </a:ln>
              <a:effectLst/>
            </c:spPr>
          </c:marker>
          <c:cat>
            <c:strRef>
              <c:f>Sheet1!$A$3:$A$11</c:f>
              <c:strCache>
                <c:ptCount val="9"/>
                <c:pt idx="0">
                  <c:v>1Q19</c:v>
                </c:pt>
                <c:pt idx="1">
                  <c:v>2Q19</c:v>
                </c:pt>
                <c:pt idx="2">
                  <c:v>3Q19</c:v>
                </c:pt>
                <c:pt idx="3">
                  <c:v>4Q19</c:v>
                </c:pt>
                <c:pt idx="4">
                  <c:v>1Q20</c:v>
                </c:pt>
                <c:pt idx="5">
                  <c:v>2Q20</c:v>
                </c:pt>
                <c:pt idx="6">
                  <c:v>3Q20</c:v>
                </c:pt>
                <c:pt idx="7">
                  <c:v>4Q20</c:v>
                </c:pt>
                <c:pt idx="8">
                  <c:v>1Q21</c:v>
                </c:pt>
              </c:strCache>
            </c:strRef>
          </c:cat>
          <c:val>
            <c:numRef>
              <c:f>Sheet1!$D$3:$D$11</c:f>
              <c:numCache>
                <c:formatCode>0.00%</c:formatCode>
                <c:ptCount val="9"/>
                <c:pt idx="0">
                  <c:v>1.3599999999999999E-2</c:v>
                </c:pt>
                <c:pt idx="1">
                  <c:v>1.4800000000000001E-2</c:v>
                </c:pt>
                <c:pt idx="2">
                  <c:v>1.4500000000000001E-2</c:v>
                </c:pt>
                <c:pt idx="3">
                  <c:v>1.5599999999999999E-2</c:v>
                </c:pt>
                <c:pt idx="4">
                  <c:v>1.44E-2</c:v>
                </c:pt>
                <c:pt idx="5">
                  <c:v>1.43E-2</c:v>
                </c:pt>
                <c:pt idx="6">
                  <c:v>1.46E-2</c:v>
                </c:pt>
                <c:pt idx="7">
                  <c:v>1.4500000000000001E-2</c:v>
                </c:pt>
                <c:pt idx="8">
                  <c:v>1.38E-2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3-43C1-A522-C57CFCD82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134176"/>
        <c:axId val="493135816"/>
      </c:lineChart>
      <c:catAx>
        <c:axId val="4931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493135816"/>
        <c:crosses val="autoZero"/>
        <c:auto val="1"/>
        <c:lblAlgn val="ctr"/>
        <c:lblOffset val="100"/>
        <c:noMultiLvlLbl val="0"/>
      </c:catAx>
      <c:valAx>
        <c:axId val="493135816"/>
        <c:scaling>
          <c:orientation val="minMax"/>
          <c:max val="1.7000000000000005E-2"/>
          <c:min val="5.000000000000001E-3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defRPr>
            </a:pPr>
            <a:endParaRPr lang="ko-KR"/>
          </a:p>
        </c:txPr>
        <c:crossAx val="493134176"/>
        <c:crosses val="autoZero"/>
        <c:crossBetween val="between"/>
        <c:majorUnit val="3.0000000000000009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에스코어 드림 5 Medium" panose="020B0503030302020204" pitchFamily="34" charset="-127"/>
          <a:ea typeface="에스코어 드림 5 Medium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5B5F-1B62-4689-A21F-BF04A8A5CD18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E528-ED9B-4AB8-B8A5-D9E52B81D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5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7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3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0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4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23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4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90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0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17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7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4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49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7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5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3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10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6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32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9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80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53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08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40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67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70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3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6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1">
              <a:lnSpc>
                <a:spcPct val="150000"/>
              </a:lnSpc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 </a:t>
            </a:r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이동통신사에서는 기존고객에게는 통신사 멤버십 제휴할인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약정할인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데이터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쿠폰등을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제공하고 신규고객에게는 보조금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단말기 혹은 약정할인을 제공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하고 </a:t>
            </a:r>
            <a:r>
              <a:rPr lang="ko-KR" altLang="en-US" sz="180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광고선전비 지출</a:t>
            </a:r>
            <a:r>
              <a:rPr lang="ko-KR" altLang="ko-KR" sz="180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결국 통신사 영업비용 과중이라는 결과를 </a:t>
            </a:r>
            <a:r>
              <a:rPr lang="ko-KR" altLang="ko-KR" sz="1800" dirty="0" err="1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낳게됩니다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. 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그래서 저희 프로젝트는 머신러닝 모델을 활용한 고객 이탈 예측 모델을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통해 고객이탈을 예측하고 불필요한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통신사 영업비용 절감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고객차별화 전략을 수립하는데</a:t>
            </a:r>
            <a:r>
              <a:rPr lang="ko-KR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 중점을 두었습니다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.</a:t>
            </a:r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3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0"/>
            <a:endParaRPr lang="ko-KR" altLang="ko-KR" sz="1800" dirty="0">
              <a:effectLst/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0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7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E528-ED9B-4AB8-B8A5-D9E52B81D9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0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 userDrawn="1"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B1821FC1-4274-4E2F-94BE-B4305E86BF0A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DDDFF8C-3BCA-44F6-A15A-7E57EC8C9DBD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84E386D-EFAC-4861-A10C-BC725D09B558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072564D-9946-4ADA-8FFC-17E1A44FFE7B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2B84527-5EB1-4330-A863-FDD487888159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114109-4A7D-4118-A99C-6B9AE9843243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46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DE9922-0A3D-4474-AE16-4427CA67563E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3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AC88A6-0E8E-46ED-B105-A72AEF00C89E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2B6ADCF-DDDE-4E6E-8FD0-E5F6012CEFFB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D0DD0ED-A3D1-4DFD-995C-994B9AAC60FA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4B9636-75CF-44B0-8FC3-E26E979C5AD1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751760CA-585B-451F-99F2-F85394B01400}" type="datetime1">
              <a:rPr lang="en-US" altLang="ko-KR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30FCE2-F1F6-4168-A13B-BF85CD0092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62626"/>
              </a:gs>
              <a:gs pos="41000">
                <a:srgbClr val="262626">
                  <a:alpha val="81000"/>
                </a:srgbClr>
              </a:gs>
              <a:gs pos="83000">
                <a:srgbClr val="262626">
                  <a:alpha val="46000"/>
                </a:srgbClr>
              </a:gs>
              <a:gs pos="100000">
                <a:srgbClr val="262626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0E601A2-766F-40D1-8587-D11E091DFC1E}"/>
              </a:ext>
            </a:extLst>
          </p:cNvPr>
          <p:cNvSpPr txBox="1">
            <a:spLocks/>
          </p:cNvSpPr>
          <p:nvPr/>
        </p:nvSpPr>
        <p:spPr>
          <a:xfrm>
            <a:off x="4000103" y="1488331"/>
            <a:ext cx="7348120" cy="2769750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i="0" kern="120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이동통신사 고객이탈 분석 및 예측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FF954854-7DDB-470E-AEBC-C94247ED925B}"/>
              </a:ext>
            </a:extLst>
          </p:cNvPr>
          <p:cNvSpPr txBox="1">
            <a:spLocks/>
          </p:cNvSpPr>
          <p:nvPr/>
        </p:nvSpPr>
        <p:spPr>
          <a:xfrm>
            <a:off x="6541146" y="4927262"/>
            <a:ext cx="4807077" cy="819150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TEAM</a:t>
            </a:r>
            <a:r>
              <a:rPr lang="ko-KR" altLang="en-US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Be </a:t>
            </a:r>
            <a:r>
              <a:rPr lang="ko-KR" altLang="en-US" sz="1800" b="1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 </a:t>
            </a:r>
            <a:endParaRPr lang="en-US" altLang="ko-KR" sz="1800" b="1" spc="-15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r">
              <a:buNone/>
            </a:pP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남예은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팀장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), 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김영성</a:t>
            </a:r>
            <a:r>
              <a:rPr lang="en-US" altLang="ko-KR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김태리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96D5195-F2E1-45B3-BF12-B7E1D7BDB263}"/>
              </a:ext>
            </a:extLst>
          </p:cNvPr>
          <p:cNvSpPr txBox="1">
            <a:spLocks/>
          </p:cNvSpPr>
          <p:nvPr/>
        </p:nvSpPr>
        <p:spPr>
          <a:xfrm>
            <a:off x="9812278" y="253019"/>
            <a:ext cx="2233412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25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625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1D33628-4B56-401E-B637-1E5245F6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E2A"/>
              </a:clrFrom>
              <a:clrTo>
                <a:srgbClr val="161E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9600" y="166923"/>
            <a:ext cx="1604980" cy="3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49"/>
    </mc:Choice>
    <mc:Fallback>
      <p:transition spd="slow" advTm="153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7442B72-DA10-4CC4-8011-3592BCDE1B38}"/>
              </a:ext>
            </a:extLst>
          </p:cNvPr>
          <p:cNvSpPr/>
          <p:nvPr/>
        </p:nvSpPr>
        <p:spPr>
          <a:xfrm>
            <a:off x="2614618" y="1978568"/>
            <a:ext cx="2011425" cy="2900864"/>
          </a:xfrm>
          <a:prstGeom prst="roundRect">
            <a:avLst>
              <a:gd name="adj" fmla="val 1698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36A3854-B233-4D3F-89D1-821C0FF81416}"/>
              </a:ext>
            </a:extLst>
          </p:cNvPr>
          <p:cNvSpPr/>
          <p:nvPr/>
        </p:nvSpPr>
        <p:spPr>
          <a:xfrm>
            <a:off x="175647" y="1978568"/>
            <a:ext cx="2011425" cy="2900864"/>
          </a:xfrm>
          <a:prstGeom prst="roundRect">
            <a:avLst>
              <a:gd name="adj" fmla="val 2807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96DF2B7-7231-49D6-A36C-A373FE91F453}"/>
              </a:ext>
            </a:extLst>
          </p:cNvPr>
          <p:cNvSpPr/>
          <p:nvPr/>
        </p:nvSpPr>
        <p:spPr>
          <a:xfrm>
            <a:off x="5053589" y="1978568"/>
            <a:ext cx="2011425" cy="2900864"/>
          </a:xfrm>
          <a:prstGeom prst="roundRect">
            <a:avLst>
              <a:gd name="adj" fmla="val 2807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60CE354-44E3-47D3-8D43-5F4A33EDAC15}"/>
              </a:ext>
            </a:extLst>
          </p:cNvPr>
          <p:cNvSpPr/>
          <p:nvPr/>
        </p:nvSpPr>
        <p:spPr>
          <a:xfrm>
            <a:off x="7492560" y="1978568"/>
            <a:ext cx="2011425" cy="2900864"/>
          </a:xfrm>
          <a:prstGeom prst="roundRect">
            <a:avLst>
              <a:gd name="adj" fmla="val 3362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18D2A38-A8FE-4DF8-9A6E-D27953062628}"/>
              </a:ext>
            </a:extLst>
          </p:cNvPr>
          <p:cNvSpPr/>
          <p:nvPr/>
        </p:nvSpPr>
        <p:spPr>
          <a:xfrm>
            <a:off x="9931531" y="1978568"/>
            <a:ext cx="2011425" cy="2900864"/>
          </a:xfrm>
          <a:prstGeom prst="roundRect">
            <a:avLst>
              <a:gd name="adj" fmla="val 1698"/>
            </a:avLst>
          </a:prstGeom>
          <a:solidFill>
            <a:srgbClr val="262626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24C94-07EB-4B40-942D-37E4749D59CA}"/>
              </a:ext>
            </a:extLst>
          </p:cNvPr>
          <p:cNvSpPr txBox="1"/>
          <p:nvPr/>
        </p:nvSpPr>
        <p:spPr>
          <a:xfrm>
            <a:off x="175648" y="2129197"/>
            <a:ext cx="199571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Data Collection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1836-21D4-4690-9B3E-35146EFB2308}"/>
              </a:ext>
            </a:extLst>
          </p:cNvPr>
          <p:cNvSpPr txBox="1"/>
          <p:nvPr/>
        </p:nvSpPr>
        <p:spPr>
          <a:xfrm>
            <a:off x="2598903" y="2099523"/>
            <a:ext cx="2011424" cy="343132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Data Preprocessing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02F80-4949-4B05-B3FF-9CBAC0CD52AF}"/>
              </a:ext>
            </a:extLst>
          </p:cNvPr>
          <p:cNvSpPr txBox="1"/>
          <p:nvPr/>
        </p:nvSpPr>
        <p:spPr>
          <a:xfrm>
            <a:off x="5037873" y="2102136"/>
            <a:ext cx="2011425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EDA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A56D00-37F2-406F-8E16-738929AC0777}"/>
              </a:ext>
            </a:extLst>
          </p:cNvPr>
          <p:cNvSpPr txBox="1"/>
          <p:nvPr/>
        </p:nvSpPr>
        <p:spPr>
          <a:xfrm>
            <a:off x="7492560" y="2102138"/>
            <a:ext cx="2011425" cy="34051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Modeling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4FA27-7501-4B7F-8A73-B3C55B6B95F4}"/>
              </a:ext>
            </a:extLst>
          </p:cNvPr>
          <p:cNvSpPr txBox="1"/>
          <p:nvPr/>
        </p:nvSpPr>
        <p:spPr>
          <a:xfrm>
            <a:off x="9954359" y="2102136"/>
            <a:ext cx="191520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E6B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Optimization</a:t>
            </a:r>
            <a:endParaRPr lang="ko-KR" altLang="en-US" sz="1400" dirty="0">
              <a:solidFill>
                <a:srgbClr val="FE6B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3297-392E-438A-92EC-52B2BC237B67}"/>
              </a:ext>
            </a:extLst>
          </p:cNvPr>
          <p:cNvSpPr txBox="1"/>
          <p:nvPr/>
        </p:nvSpPr>
        <p:spPr>
          <a:xfrm>
            <a:off x="268989" y="2654200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r>
              <a:rPr lang="ko-KR" altLang="en-US" dirty="0">
                <a:solidFill>
                  <a:srgbClr val="262626"/>
                </a:solidFill>
              </a:rPr>
              <a:t>데이터</a:t>
            </a:r>
            <a:endParaRPr lang="en-US" altLang="ko-KR" dirty="0">
              <a:solidFill>
                <a:srgbClr val="26262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7C0CC-13F6-477B-B893-ED5032F10817}"/>
              </a:ext>
            </a:extLst>
          </p:cNvPr>
          <p:cNvSpPr txBox="1"/>
          <p:nvPr/>
        </p:nvSpPr>
        <p:spPr>
          <a:xfrm>
            <a:off x="341057" y="3028334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Telco customer churn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257341-4718-41CA-BE92-882BCB19F78A}"/>
              </a:ext>
            </a:extLst>
          </p:cNvPr>
          <p:cNvSpPr txBox="1"/>
          <p:nvPr/>
        </p:nvSpPr>
        <p:spPr>
          <a:xfrm>
            <a:off x="2707960" y="2622391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</a:t>
            </a:r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Imputation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CFDC0-0E5F-4AD2-AB34-75A2842A0996}"/>
              </a:ext>
            </a:extLst>
          </p:cNvPr>
          <p:cNvSpPr txBox="1"/>
          <p:nvPr/>
        </p:nvSpPr>
        <p:spPr>
          <a:xfrm>
            <a:off x="2798559" y="2899390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Telco data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처리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A4F092A-BD36-4C0B-A353-C4EAB6723B37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2187072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D298DD-4A59-4CDC-A92F-B996DB705002}"/>
              </a:ext>
            </a:extLst>
          </p:cNvPr>
          <p:cNvSpPr txBox="1"/>
          <p:nvPr/>
        </p:nvSpPr>
        <p:spPr>
          <a:xfrm>
            <a:off x="2798559" y="3203319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범주형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-&gt;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수치형 변환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C82355-92A2-49AC-83BF-BC0C4E3DA6E0}"/>
              </a:ext>
            </a:extLst>
          </p:cNvPr>
          <p:cNvSpPr txBox="1"/>
          <p:nvPr/>
        </p:nvSpPr>
        <p:spPr>
          <a:xfrm>
            <a:off x="5110233" y="2575147"/>
            <a:ext cx="182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 Set </a:t>
            </a:r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분석 </a:t>
            </a:r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Feature Engineering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FD5005-2FC3-4407-8857-A88522AFC50B}"/>
              </a:ext>
            </a:extLst>
          </p:cNvPr>
          <p:cNvSpPr txBox="1"/>
          <p:nvPr/>
        </p:nvSpPr>
        <p:spPr>
          <a:xfrm>
            <a:off x="5180884" y="3134268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Churn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rate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이탈율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61F31F-E325-488B-AA7E-CB7FD196178F}"/>
              </a:ext>
            </a:extLst>
          </p:cNvPr>
          <p:cNvSpPr txBox="1"/>
          <p:nvPr/>
        </p:nvSpPr>
        <p:spPr>
          <a:xfrm>
            <a:off x="5180884" y="3438197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파생변수 생성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DC15E4-4CB7-4D8D-ABAE-58B8540A8DAD}"/>
              </a:ext>
            </a:extLst>
          </p:cNvPr>
          <p:cNvSpPr txBox="1"/>
          <p:nvPr/>
        </p:nvSpPr>
        <p:spPr>
          <a:xfrm>
            <a:off x="10027756" y="2704214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Hyper parameter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튜닝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4F99DD-2E8D-4457-B5B6-D5977AA5E4AC}"/>
              </a:ext>
            </a:extLst>
          </p:cNvPr>
          <p:cNvSpPr txBox="1"/>
          <p:nvPr/>
        </p:nvSpPr>
        <p:spPr>
          <a:xfrm>
            <a:off x="10027756" y="3008143"/>
            <a:ext cx="19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개선 및 최적 성능 모델 선정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1170C2-DA42-4BE3-BDD4-B30DF21C1C77}"/>
              </a:ext>
            </a:extLst>
          </p:cNvPr>
          <p:cNvSpPr txBox="1"/>
          <p:nvPr/>
        </p:nvSpPr>
        <p:spPr>
          <a:xfrm>
            <a:off x="7658417" y="3147473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KNN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5E2201-C856-4D46-81C0-AA939B108242}"/>
              </a:ext>
            </a:extLst>
          </p:cNvPr>
          <p:cNvSpPr txBox="1"/>
          <p:nvPr/>
        </p:nvSpPr>
        <p:spPr>
          <a:xfrm>
            <a:off x="7658417" y="3486677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로지스틱 회귀 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1D9CF5-9913-47D4-994F-6C182D5BDC17}"/>
              </a:ext>
            </a:extLst>
          </p:cNvPr>
          <p:cNvSpPr txBox="1"/>
          <p:nvPr/>
        </p:nvSpPr>
        <p:spPr>
          <a:xfrm>
            <a:off x="7585902" y="2709868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이진분류 모델 적용</a:t>
            </a:r>
            <a:endParaRPr lang="en-US" altLang="ko-KR" sz="1200" b="1" dirty="0">
              <a:solidFill>
                <a:srgbClr val="262626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799A9D-84AA-42BD-A642-8DE2AB7C5EDD}"/>
              </a:ext>
            </a:extLst>
          </p:cNvPr>
          <p:cNvSpPr txBox="1"/>
          <p:nvPr/>
        </p:nvSpPr>
        <p:spPr>
          <a:xfrm>
            <a:off x="5146931" y="3775659"/>
            <a:ext cx="182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SMOTE </a:t>
            </a:r>
            <a:r>
              <a:rPr lang="ko-KR" altLang="en-US" sz="1200" b="1" dirty="0" err="1">
                <a:solidFill>
                  <a:srgbClr val="262626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오버샘플링</a:t>
            </a:r>
            <a:endParaRPr lang="en-US" altLang="ko-KR" sz="1200" b="1" dirty="0">
              <a:solidFill>
                <a:srgbClr val="262626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55120-262E-46E3-8AE2-DA30E045FE2A}"/>
              </a:ext>
            </a:extLst>
          </p:cNvPr>
          <p:cNvSpPr txBox="1"/>
          <p:nvPr/>
        </p:nvSpPr>
        <p:spPr>
          <a:xfrm>
            <a:off x="7658417" y="3825881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의사결정나무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4674CB-9C1B-43BD-8E9A-7A37737A9A30}"/>
              </a:ext>
            </a:extLst>
          </p:cNvPr>
          <p:cNvSpPr txBox="1"/>
          <p:nvPr/>
        </p:nvSpPr>
        <p:spPr>
          <a:xfrm>
            <a:off x="7658417" y="4165084"/>
            <a:ext cx="1824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앙상블 모델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460619-9141-4DF4-9601-A70F84608A54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083BD0C-3F88-4DAB-B5CB-159CC5377A53}"/>
              </a:ext>
            </a:extLst>
          </p:cNvPr>
          <p:cNvCxnSpPr>
            <a:cxnSpLocks/>
          </p:cNvCxnSpPr>
          <p:nvPr/>
        </p:nvCxnSpPr>
        <p:spPr>
          <a:xfrm>
            <a:off x="4626043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1A95A7D-52A6-491F-A08C-AA2CBDAFBA83}"/>
              </a:ext>
            </a:extLst>
          </p:cNvPr>
          <p:cNvCxnSpPr>
            <a:cxnSpLocks/>
          </p:cNvCxnSpPr>
          <p:nvPr/>
        </p:nvCxnSpPr>
        <p:spPr>
          <a:xfrm>
            <a:off x="7065014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6E793F3-BF79-47F0-8B84-4F8C75DCA3E4}"/>
              </a:ext>
            </a:extLst>
          </p:cNvPr>
          <p:cNvCxnSpPr>
            <a:cxnSpLocks/>
          </p:cNvCxnSpPr>
          <p:nvPr/>
        </p:nvCxnSpPr>
        <p:spPr>
          <a:xfrm>
            <a:off x="9503985" y="3429000"/>
            <a:ext cx="427546" cy="0"/>
          </a:xfrm>
          <a:prstGeom prst="straightConnector1">
            <a:avLst/>
          </a:prstGeom>
          <a:ln w="63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202A33B-5A7A-4DFF-B100-C54C53506FE7}"/>
              </a:ext>
            </a:extLst>
          </p:cNvPr>
          <p:cNvCxnSpPr>
            <a:cxnSpLocks/>
          </p:cNvCxnSpPr>
          <p:nvPr/>
        </p:nvCxnSpPr>
        <p:spPr>
          <a:xfrm>
            <a:off x="2681499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D8693E8-8434-4F5C-8DC4-04BD9E96BADE}"/>
              </a:ext>
            </a:extLst>
          </p:cNvPr>
          <p:cNvCxnSpPr>
            <a:cxnSpLocks/>
          </p:cNvCxnSpPr>
          <p:nvPr/>
        </p:nvCxnSpPr>
        <p:spPr>
          <a:xfrm>
            <a:off x="5110233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5AEC635-C880-4563-B0F0-C28C2C95EC72}"/>
              </a:ext>
            </a:extLst>
          </p:cNvPr>
          <p:cNvCxnSpPr>
            <a:cxnSpLocks/>
          </p:cNvCxnSpPr>
          <p:nvPr/>
        </p:nvCxnSpPr>
        <p:spPr>
          <a:xfrm>
            <a:off x="7586733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ECED0A8-9060-4460-B1ED-C338DCF1865E}"/>
              </a:ext>
            </a:extLst>
          </p:cNvPr>
          <p:cNvCxnSpPr>
            <a:cxnSpLocks/>
          </p:cNvCxnSpPr>
          <p:nvPr/>
        </p:nvCxnSpPr>
        <p:spPr>
          <a:xfrm>
            <a:off x="10044819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0C27E19-D2BD-4960-A3C8-ECE6577E320F}"/>
              </a:ext>
            </a:extLst>
          </p:cNvPr>
          <p:cNvCxnSpPr>
            <a:cxnSpLocks/>
          </p:cNvCxnSpPr>
          <p:nvPr/>
        </p:nvCxnSpPr>
        <p:spPr>
          <a:xfrm>
            <a:off x="175647" y="2442655"/>
            <a:ext cx="1824740" cy="0"/>
          </a:xfrm>
          <a:prstGeom prst="line">
            <a:avLst/>
          </a:prstGeom>
          <a:ln>
            <a:solidFill>
              <a:srgbClr val="DDDD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56CFC03-C8A5-4B0F-AC8D-4CBB2AA0169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78DAE9-5D1F-4FE5-A024-C2F161E71BD0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프로세싱</a:t>
            </a:r>
            <a:endParaRPr lang="en-US" altLang="ko-KR" sz="24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F9F07C3F-C263-4289-AA49-DB746F658F40}"/>
              </a:ext>
            </a:extLst>
          </p:cNvPr>
          <p:cNvCxnSpPr>
            <a:cxnSpLocks/>
            <a:stCxn id="98" idx="0"/>
            <a:endCxn id="92" idx="0"/>
          </p:cNvCxnSpPr>
          <p:nvPr/>
        </p:nvCxnSpPr>
        <p:spPr>
          <a:xfrm rot="16200000" flipV="1">
            <a:off x="6059302" y="-2899374"/>
            <a:ext cx="12700" cy="9755884"/>
          </a:xfrm>
          <a:prstGeom prst="bentConnector3">
            <a:avLst>
              <a:gd name="adj1" fmla="val 3700000"/>
            </a:avLst>
          </a:prstGeom>
          <a:ln>
            <a:solidFill>
              <a:srgbClr val="DDDD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599503-45FD-404C-8A95-A66E2E2CDE17}"/>
              </a:ext>
            </a:extLst>
          </p:cNvPr>
          <p:cNvCxnSpPr>
            <a:cxnSpLocks/>
          </p:cNvCxnSpPr>
          <p:nvPr/>
        </p:nvCxnSpPr>
        <p:spPr>
          <a:xfrm rot="5400000">
            <a:off x="6016253" y="-30143"/>
            <a:ext cx="12700" cy="9755884"/>
          </a:xfrm>
          <a:prstGeom prst="bentConnector3">
            <a:avLst>
              <a:gd name="adj1" fmla="val 3700000"/>
            </a:avLst>
          </a:prstGeom>
          <a:ln>
            <a:solidFill>
              <a:srgbClr val="DDDDD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8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32"/>
    </mc:Choice>
    <mc:Fallback>
      <p:transition spd="slow" advTm="101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D020-C25B-402A-AC94-5454D737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E57D1-E26E-46B1-8B43-1BC8FB8824A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111783-FFBB-4747-9DCD-2C9749BC8019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C58685-14B2-4179-9126-6808A799D804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/>
              <a:t>데이터 수집 및 변수의 정의</a:t>
            </a:r>
            <a:endParaRPr lang="en-US" altLang="ko-KR" sz="2400" dirty="0"/>
          </a:p>
        </p:txBody>
      </p:sp>
      <p:grpSp>
        <p:nvGrpSpPr>
          <p:cNvPr id="5300" name="그룹 5299">
            <a:extLst>
              <a:ext uri="{FF2B5EF4-FFF2-40B4-BE49-F238E27FC236}">
                <a16:creationId xmlns:a16="http://schemas.microsoft.com/office/drawing/2014/main" id="{0F9F37B0-2C01-4669-A965-28301C123174}"/>
              </a:ext>
            </a:extLst>
          </p:cNvPr>
          <p:cNvGrpSpPr/>
          <p:nvPr/>
        </p:nvGrpSpPr>
        <p:grpSpPr>
          <a:xfrm>
            <a:off x="537427" y="797627"/>
            <a:ext cx="10701338" cy="5921376"/>
            <a:chOff x="537427" y="797627"/>
            <a:chExt cx="10701338" cy="5921376"/>
          </a:xfrm>
        </p:grpSpPr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D8572B33-59D4-4752-8784-7A24887B9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805565"/>
              <a:ext cx="757238" cy="536575"/>
            </a:xfrm>
            <a:prstGeom prst="roundRect">
              <a:avLst/>
            </a:prstGeom>
            <a:solidFill>
              <a:srgbClr val="FE6B00">
                <a:alpha val="5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B02C8E64-38CE-484B-89CE-D20CC71C5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805565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rgbClr val="FE6B00">
                <a:alpha val="3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71391292-6458-4DEF-9B02-6E7638199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80556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rgbClr val="FE6B00">
                <a:alpha val="3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347C54E8-D34A-4CAD-925D-4DB6C0752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1365952"/>
              <a:ext cx="757238" cy="5346700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032EBDB9-8C39-4732-BE3C-94A6A70A63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340" y="1553277"/>
              <a:ext cx="5341938" cy="15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3858650-AAB7-4C10-A246-D657E420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77" y="1365952"/>
              <a:ext cx="757238" cy="5346700"/>
            </a:xfrm>
            <a:prstGeom prst="roundRect">
              <a:avLst/>
            </a:prstGeom>
            <a:solidFill>
              <a:srgbClr val="EDEDED">
                <a:alpha val="6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BA05BAF6-801C-4039-94E8-678CBF59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1367540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980798F6-B027-4366-8C62-64BAA8E3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1367540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D0D183A8-F37E-4ED8-823D-B2DD982A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1931102"/>
              <a:ext cx="1762125" cy="279400"/>
            </a:xfrm>
            <a:prstGeom prst="roundRect">
              <a:avLst>
                <a:gd name="adj" fmla="val 44605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E201D48-5A1B-4E0A-BC25-F0E93E62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1931102"/>
              <a:ext cx="8153400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B8D405C5-CBB8-4EDB-A6E6-CAD56AC5A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2493077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1D65D441-6A00-4B1A-9163-A58506F4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2493077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229FC538-CA9E-40E1-B99B-1DBE8B365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3053465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989C6D0B-705F-4D24-8260-71A8FD4C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3055052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12CE0D57-667E-452B-9657-D9533184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240" y="3617027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7647C363-9B27-4BE9-B170-CBEE8014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365" y="361861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EC5D17B9-AD68-42B5-8149-03F9CC63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90" y="4180590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179FDFA1-2509-4E4A-B81A-189A45CF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315" y="4180590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3E171725-37F3-44D3-B073-154B68EE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4744152"/>
              <a:ext cx="1762125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B19DBED1-DF7B-4FE9-A379-D847FA85F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4744152"/>
              <a:ext cx="8153400" cy="279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80DF355F-36EE-41EC-9E79-92D2816A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5304540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7AC5E9CD-EE19-499D-AB92-C7BAA3A0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5306127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76E06D2E-4D0B-4920-B74A-3B23C51B0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5868102"/>
              <a:ext cx="1762125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0" name="Rectangle 27">
              <a:extLst>
                <a:ext uri="{FF2B5EF4-FFF2-40B4-BE49-F238E27FC236}">
                  <a16:creationId xmlns:a16="http://schemas.microsoft.com/office/drawing/2014/main" id="{7510ACC4-04DF-4135-92A2-918D91F4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5868102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1" name="Rectangle 28">
              <a:extLst>
                <a:ext uri="{FF2B5EF4-FFF2-40B4-BE49-F238E27FC236}">
                  <a16:creationId xmlns:a16="http://schemas.microsoft.com/office/drawing/2014/main" id="{F845D957-1B7A-4DF7-A35A-9A6D0825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015" y="6430077"/>
              <a:ext cx="1762125" cy="2825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2" name="Rectangle 29">
              <a:extLst>
                <a:ext uri="{FF2B5EF4-FFF2-40B4-BE49-F238E27FC236}">
                  <a16:creationId xmlns:a16="http://schemas.microsoft.com/office/drawing/2014/main" id="{AA71B4C8-416E-49A0-A9C4-F3D3DE29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140" y="6431665"/>
              <a:ext cx="8153400" cy="2809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3" name="Rectangle 30">
              <a:extLst>
                <a:ext uri="{FF2B5EF4-FFF2-40B4-BE49-F238E27FC236}">
                  <a16:creationId xmlns:a16="http://schemas.microsoft.com/office/drawing/2014/main" id="{8C48A258-2A3C-4F03-B785-D46EC339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4" name="Rectangle 31">
              <a:extLst>
                <a:ext uri="{FF2B5EF4-FFF2-40B4-BE49-F238E27FC236}">
                  <a16:creationId xmlns:a16="http://schemas.microsoft.com/office/drawing/2014/main" id="{379C0E7E-4067-4609-BBF7-6B9CBCBC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2700" cy="5919788"/>
            </a:xfrm>
            <a:prstGeom prst="round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5" name="Rectangle 32">
              <a:extLst>
                <a:ext uri="{FF2B5EF4-FFF2-40B4-BE49-F238E27FC236}">
                  <a16:creationId xmlns:a16="http://schemas.microsoft.com/office/drawing/2014/main" id="{FE48BFE8-551C-46D1-A195-C8BA1DA2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6" name="Rectangle 33">
              <a:extLst>
                <a:ext uri="{FF2B5EF4-FFF2-40B4-BE49-F238E27FC236}">
                  <a16:creationId xmlns:a16="http://schemas.microsoft.com/office/drawing/2014/main" id="{7BFAC06C-7DFC-4E2C-9B64-BCEABD511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7" name="Rectangle 34">
              <a:extLst>
                <a:ext uri="{FF2B5EF4-FFF2-40B4-BE49-F238E27FC236}">
                  <a16:creationId xmlns:a16="http://schemas.microsoft.com/office/drawing/2014/main" id="{1B91B211-E3B6-490C-AB12-3204F63A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2700" cy="5919788"/>
            </a:xfrm>
            <a:prstGeom prst="round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9" name="Rectangle 35">
              <a:extLst>
                <a:ext uri="{FF2B5EF4-FFF2-40B4-BE49-F238E27FC236}">
                  <a16:creationId xmlns:a16="http://schemas.microsoft.com/office/drawing/2014/main" id="{0E6E49ED-2DDC-4E29-8225-974F4D08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790" y="797627"/>
              <a:ext cx="15875" cy="59213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0" name="Rectangle 36">
              <a:extLst>
                <a:ext uri="{FF2B5EF4-FFF2-40B4-BE49-F238E27FC236}">
                  <a16:creationId xmlns:a16="http://schemas.microsoft.com/office/drawing/2014/main" id="{414EE9A1-AE38-4C6C-8CDA-97DB8617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1" name="Rectangle 37">
              <a:extLst>
                <a:ext uri="{FF2B5EF4-FFF2-40B4-BE49-F238E27FC236}">
                  <a16:creationId xmlns:a16="http://schemas.microsoft.com/office/drawing/2014/main" id="{6AAD9475-B32B-4AA4-9E9C-7C9A4AEE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8225" cy="11113"/>
            </a:xfrm>
            <a:prstGeom prst="round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2" name="Rectangle 38">
              <a:extLst>
                <a:ext uri="{FF2B5EF4-FFF2-40B4-BE49-F238E27FC236}">
                  <a16:creationId xmlns:a16="http://schemas.microsoft.com/office/drawing/2014/main" id="{799D277F-9447-43E4-900E-E64389D0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080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3" name="Rectangle 39">
              <a:extLst>
                <a:ext uri="{FF2B5EF4-FFF2-40B4-BE49-F238E27FC236}">
                  <a16:creationId xmlns:a16="http://schemas.microsoft.com/office/drawing/2014/main" id="{8B433A11-18C7-41F1-B6B5-3418513F1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596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4" name="Rectangle 40">
              <a:extLst>
                <a:ext uri="{FF2B5EF4-FFF2-40B4-BE49-F238E27FC236}">
                  <a16:creationId xmlns:a16="http://schemas.microsoft.com/office/drawing/2014/main" id="{3E12DCEF-99C5-4297-A6E4-0A226EAD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61190"/>
              <a:ext cx="9928225" cy="12700"/>
            </a:xfrm>
            <a:prstGeom prst="round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5" name="Rectangle 41">
              <a:extLst>
                <a:ext uri="{FF2B5EF4-FFF2-40B4-BE49-F238E27FC236}">
                  <a16:creationId xmlns:a16="http://schemas.microsoft.com/office/drawing/2014/main" id="{843C5D45-DBA5-409D-A191-0AED5CB5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3596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6" name="Rectangle 42">
              <a:extLst>
                <a:ext uri="{FF2B5EF4-FFF2-40B4-BE49-F238E27FC236}">
                  <a16:creationId xmlns:a16="http://schemas.microsoft.com/office/drawing/2014/main" id="{72317636-2259-46DF-AE16-22E2A7359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7" name="Rectangle 43">
              <a:extLst>
                <a:ext uri="{FF2B5EF4-FFF2-40B4-BE49-F238E27FC236}">
                  <a16:creationId xmlns:a16="http://schemas.microsoft.com/office/drawing/2014/main" id="{A0291696-F85C-48E0-ADD2-F6AE2359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8225" cy="12700"/>
            </a:xfrm>
            <a:prstGeom prst="round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8" name="Rectangle 44">
              <a:extLst>
                <a:ext uri="{FF2B5EF4-FFF2-40B4-BE49-F238E27FC236}">
                  <a16:creationId xmlns:a16="http://schemas.microsoft.com/office/drawing/2014/main" id="{157372CD-AE59-4FAE-8131-9B6434B7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642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Rectangle 45">
              <a:extLst>
                <a:ext uri="{FF2B5EF4-FFF2-40B4-BE49-F238E27FC236}">
                  <a16:creationId xmlns:a16="http://schemas.microsoft.com/office/drawing/2014/main" id="{B358702F-6374-46D4-B044-DE3D5327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31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Rectangle 46">
              <a:extLst>
                <a:ext uri="{FF2B5EF4-FFF2-40B4-BE49-F238E27FC236}">
                  <a16:creationId xmlns:a16="http://schemas.microsoft.com/office/drawing/2014/main" id="{0E1E1650-F661-4611-A3AA-ADA6CCD9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4752"/>
              <a:ext cx="9928225" cy="11113"/>
            </a:xfrm>
            <a:prstGeom prst="round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Rectangle 47">
              <a:extLst>
                <a:ext uri="{FF2B5EF4-FFF2-40B4-BE49-F238E27FC236}">
                  <a16:creationId xmlns:a16="http://schemas.microsoft.com/office/drawing/2014/main" id="{BD688EFF-684F-48BB-8208-27FA97472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19231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Rectangle 48">
              <a:extLst>
                <a:ext uri="{FF2B5EF4-FFF2-40B4-BE49-F238E27FC236}">
                  <a16:creationId xmlns:a16="http://schemas.microsoft.com/office/drawing/2014/main" id="{A9A869FE-8727-41C3-8C3F-3A32471E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Rectangle 49">
              <a:extLst>
                <a:ext uri="{FF2B5EF4-FFF2-40B4-BE49-F238E27FC236}">
                  <a16:creationId xmlns:a16="http://schemas.microsoft.com/office/drawing/2014/main" id="{E40EA519-2965-44D0-811F-D9E74644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8225" cy="11113"/>
            </a:xfrm>
            <a:prstGeom prst="round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Rectangle 50">
              <a:extLst>
                <a:ext uri="{FF2B5EF4-FFF2-40B4-BE49-F238E27FC236}">
                  <a16:creationId xmlns:a16="http://schemas.microsoft.com/office/drawing/2014/main" id="{4818D448-26FB-45F1-AF2C-8768B5F5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205740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Rectangle 51">
              <a:extLst>
                <a:ext uri="{FF2B5EF4-FFF2-40B4-BE49-F238E27FC236}">
                  <a16:creationId xmlns:a16="http://schemas.microsoft.com/office/drawing/2014/main" id="{DC0FDB40-7F0C-47B0-BDED-E9DE113CD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51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Rectangle 52">
              <a:extLst>
                <a:ext uri="{FF2B5EF4-FFF2-40B4-BE49-F238E27FC236}">
                  <a16:creationId xmlns:a16="http://schemas.microsoft.com/office/drawing/2014/main" id="{EFBA790B-0A3E-458B-BF46-CAEA4803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6727"/>
              <a:ext cx="9928225" cy="12700"/>
            </a:xfrm>
            <a:prstGeom prst="roundRect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7" name="Rectangle 53">
              <a:extLst>
                <a:ext uri="{FF2B5EF4-FFF2-40B4-BE49-F238E27FC236}">
                  <a16:creationId xmlns:a16="http://schemas.microsoft.com/office/drawing/2014/main" id="{57F27E41-718F-466D-8F9A-5E09882D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4851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Rectangle 54">
              <a:extLst>
                <a:ext uri="{FF2B5EF4-FFF2-40B4-BE49-F238E27FC236}">
                  <a16:creationId xmlns:a16="http://schemas.microsoft.com/office/drawing/2014/main" id="{2485BD27-2899-4905-87FE-0E4C5442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Rectangle 55">
              <a:extLst>
                <a:ext uri="{FF2B5EF4-FFF2-40B4-BE49-F238E27FC236}">
                  <a16:creationId xmlns:a16="http://schemas.microsoft.com/office/drawing/2014/main" id="{579B3729-0A72-4D95-BC17-1ED454A8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8225" cy="12700"/>
            </a:xfrm>
            <a:prstGeom prst="roundRect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0" name="Rectangle 56">
              <a:extLst>
                <a:ext uri="{FF2B5EF4-FFF2-40B4-BE49-F238E27FC236}">
                  <a16:creationId xmlns:a16="http://schemas.microsoft.com/office/drawing/2014/main" id="{A0F16CCF-6AAE-43C4-A8C3-4057C0D1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2767715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1" name="Rectangle 57">
              <a:extLst>
                <a:ext uri="{FF2B5EF4-FFF2-40B4-BE49-F238E27FC236}">
                  <a16:creationId xmlns:a16="http://schemas.microsoft.com/office/drawing/2014/main" id="{26A28E62-FF09-4E45-8E91-009C19CB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487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2" name="Rectangle 58">
              <a:extLst>
                <a:ext uri="{FF2B5EF4-FFF2-40B4-BE49-F238E27FC236}">
                  <a16:creationId xmlns:a16="http://schemas.microsoft.com/office/drawing/2014/main" id="{5E126558-0165-452E-AF9D-6EB4A34E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50290"/>
              <a:ext cx="9928225" cy="11113"/>
            </a:xfrm>
            <a:prstGeom prst="round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3" name="Rectangle 59">
              <a:extLst>
                <a:ext uri="{FF2B5EF4-FFF2-40B4-BE49-F238E27FC236}">
                  <a16:creationId xmlns:a16="http://schemas.microsoft.com/office/drawing/2014/main" id="{105C81A6-BA29-4C89-A7C6-139FBC36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0487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Rectangle 60">
              <a:extLst>
                <a:ext uri="{FF2B5EF4-FFF2-40B4-BE49-F238E27FC236}">
                  <a16:creationId xmlns:a16="http://schemas.microsoft.com/office/drawing/2014/main" id="{D3BE59F6-9A6F-46CF-B03C-1C0EAD2A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81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Rectangle 61">
              <a:extLst>
                <a:ext uri="{FF2B5EF4-FFF2-40B4-BE49-F238E27FC236}">
                  <a16:creationId xmlns:a16="http://schemas.microsoft.com/office/drawing/2014/main" id="{F80D89CD-7DC7-44F6-B4FD-C93013AD8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9690"/>
              <a:ext cx="9928225" cy="12700"/>
            </a:xfrm>
            <a:prstGeom prst="round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Rectangle 62">
              <a:extLst>
                <a:ext uri="{FF2B5EF4-FFF2-40B4-BE49-F238E27FC236}">
                  <a16:creationId xmlns:a16="http://schemas.microsoft.com/office/drawing/2014/main" id="{4AFE8AFB-5CB8-402D-9FF2-909E15D8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32810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Rectangle 63">
              <a:extLst>
                <a:ext uri="{FF2B5EF4-FFF2-40B4-BE49-F238E27FC236}">
                  <a16:creationId xmlns:a16="http://schemas.microsoft.com/office/drawing/2014/main" id="{41CAF54D-76FF-4640-8871-BF81B42E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Rectangle 64">
              <a:extLst>
                <a:ext uri="{FF2B5EF4-FFF2-40B4-BE49-F238E27FC236}">
                  <a16:creationId xmlns:a16="http://schemas.microsoft.com/office/drawing/2014/main" id="{BCA5CE9C-F496-47D4-B518-A67F9A552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8225" cy="14288"/>
            </a:xfrm>
            <a:prstGeom prst="round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Rectangle 65">
              <a:extLst>
                <a:ext uri="{FF2B5EF4-FFF2-40B4-BE49-F238E27FC236}">
                  <a16:creationId xmlns:a16="http://schemas.microsoft.com/office/drawing/2014/main" id="{FCE5FFF3-E22E-4695-974E-7DC93D1F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6106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Rectangle 66">
              <a:extLst>
                <a:ext uri="{FF2B5EF4-FFF2-40B4-BE49-F238E27FC236}">
                  <a16:creationId xmlns:a16="http://schemas.microsoft.com/office/drawing/2014/main" id="{35D63C7A-59F6-4C7A-B62E-473B3643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16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Rectangle 67">
              <a:extLst>
                <a:ext uri="{FF2B5EF4-FFF2-40B4-BE49-F238E27FC236}">
                  <a16:creationId xmlns:a16="http://schemas.microsoft.com/office/drawing/2014/main" id="{21E0BD9D-09FB-478F-BCB9-B6BF6690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3252"/>
              <a:ext cx="9928225" cy="11113"/>
            </a:xfrm>
            <a:prstGeom prst="round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Rectangle 68">
              <a:extLst>
                <a:ext uri="{FF2B5EF4-FFF2-40B4-BE49-F238E27FC236}">
                  <a16:creationId xmlns:a16="http://schemas.microsoft.com/office/drawing/2014/main" id="{1F966AAC-3D9D-44C5-9A2B-4C2D5885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389166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Rectangle 69">
              <a:extLst>
                <a:ext uri="{FF2B5EF4-FFF2-40B4-BE49-F238E27FC236}">
                  <a16:creationId xmlns:a16="http://schemas.microsoft.com/office/drawing/2014/main" id="{7E1CE5AC-E174-40CD-BF38-25DFB5C82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Rectangle 70">
              <a:extLst>
                <a:ext uri="{FF2B5EF4-FFF2-40B4-BE49-F238E27FC236}">
                  <a16:creationId xmlns:a16="http://schemas.microsoft.com/office/drawing/2014/main" id="{3B4D22D7-E78E-479B-BADE-1F14FB8B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8225" cy="14288"/>
            </a:xfrm>
            <a:prstGeom prst="roundRect">
              <a:avLst/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Rectangle 71">
              <a:extLst>
                <a:ext uri="{FF2B5EF4-FFF2-40B4-BE49-F238E27FC236}">
                  <a16:creationId xmlns:a16="http://schemas.microsoft.com/office/drawing/2014/main" id="{1C3C43CC-4FF6-4E8D-9B10-AA36A8E7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1726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Rectangle 72">
              <a:extLst>
                <a:ext uri="{FF2B5EF4-FFF2-40B4-BE49-F238E27FC236}">
                  <a16:creationId xmlns:a16="http://schemas.microsoft.com/office/drawing/2014/main" id="{D5C04D5D-72D7-4033-BA08-5035D7F9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36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Rectangle 73">
              <a:extLst>
                <a:ext uri="{FF2B5EF4-FFF2-40B4-BE49-F238E27FC236}">
                  <a16:creationId xmlns:a16="http://schemas.microsoft.com/office/drawing/2014/main" id="{27D1EB62-3050-4C56-8FC9-6E877CA83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5227"/>
              <a:ext cx="9928225" cy="12700"/>
            </a:xfrm>
            <a:prstGeom prst="roundRect">
              <a:avLst/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Rectangle 74">
              <a:extLst>
                <a:ext uri="{FF2B5EF4-FFF2-40B4-BE49-F238E27FC236}">
                  <a16:creationId xmlns:a16="http://schemas.microsoft.com/office/drawing/2014/main" id="{54BE3795-1878-4FA6-BF66-B1CBCF7F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45364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Rectangle 75">
              <a:extLst>
                <a:ext uri="{FF2B5EF4-FFF2-40B4-BE49-F238E27FC236}">
                  <a16:creationId xmlns:a16="http://schemas.microsoft.com/office/drawing/2014/main" id="{31DCEC5A-E1B3-4E5A-882B-5808329C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Rectangle 76">
              <a:extLst>
                <a:ext uri="{FF2B5EF4-FFF2-40B4-BE49-F238E27FC236}">
                  <a16:creationId xmlns:a16="http://schemas.microsoft.com/office/drawing/2014/main" id="{F803A900-60FF-410A-A3BF-A19A17E6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8225" cy="14288"/>
            </a:xfrm>
            <a:prstGeom prst="roundRect">
              <a:avLst/>
            </a:prstGeom>
            <a:blipFill dpi="0" rotWithShape="0">
              <a:blip r:embed="rId1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Rectangle 77">
              <a:extLst>
                <a:ext uri="{FF2B5EF4-FFF2-40B4-BE49-F238E27FC236}">
                  <a16:creationId xmlns:a16="http://schemas.microsoft.com/office/drawing/2014/main" id="{AE37075D-090C-46C1-B8C0-FC7CCCA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4736215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Rectangle 78">
              <a:extLst>
                <a:ext uri="{FF2B5EF4-FFF2-40B4-BE49-F238E27FC236}">
                  <a16:creationId xmlns:a16="http://schemas.microsoft.com/office/drawing/2014/main" id="{951213DC-D3CA-4455-A004-587D1C1F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7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Rectangle 79">
              <a:extLst>
                <a:ext uri="{FF2B5EF4-FFF2-40B4-BE49-F238E27FC236}">
                  <a16:creationId xmlns:a16="http://schemas.microsoft.com/office/drawing/2014/main" id="{62E95A05-5FC9-4316-96EB-859E3A3C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8790"/>
              <a:ext cx="9928225" cy="11113"/>
            </a:xfrm>
            <a:prstGeom prst="roundRect">
              <a:avLst/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Rectangle 80">
              <a:extLst>
                <a:ext uri="{FF2B5EF4-FFF2-40B4-BE49-F238E27FC236}">
                  <a16:creationId xmlns:a16="http://schemas.microsoft.com/office/drawing/2014/main" id="{85D546DF-D6D3-4192-B3F3-E79BB39C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01720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Rectangle 81">
              <a:extLst>
                <a:ext uri="{FF2B5EF4-FFF2-40B4-BE49-F238E27FC236}">
                  <a16:creationId xmlns:a16="http://schemas.microsoft.com/office/drawing/2014/main" id="{A8F5799B-251E-40F9-BF23-5A8D53EF9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Rectangle 82">
              <a:extLst>
                <a:ext uri="{FF2B5EF4-FFF2-40B4-BE49-F238E27FC236}">
                  <a16:creationId xmlns:a16="http://schemas.microsoft.com/office/drawing/2014/main" id="{EAC5A571-0913-4219-A6AC-1C41DA89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8225" cy="14288"/>
            </a:xfrm>
            <a:prstGeom prst="roundRect">
              <a:avLst/>
            </a:prstGeom>
            <a:blipFill dpi="0" rotWithShape="0">
              <a:blip r:embed="rId2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Rectangle 83">
              <a:extLst>
                <a:ext uri="{FF2B5EF4-FFF2-40B4-BE49-F238E27FC236}">
                  <a16:creationId xmlns:a16="http://schemas.microsoft.com/office/drawing/2014/main" id="{D811BC4B-276A-4196-B697-FCC8556C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298190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Rectangle 84">
              <a:extLst>
                <a:ext uri="{FF2B5EF4-FFF2-40B4-BE49-F238E27FC236}">
                  <a16:creationId xmlns:a16="http://schemas.microsoft.com/office/drawing/2014/main" id="{12F2AED0-01B9-472C-916C-6353CB1E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79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9" name="Rectangle 85">
              <a:extLst>
                <a:ext uri="{FF2B5EF4-FFF2-40B4-BE49-F238E27FC236}">
                  <a16:creationId xmlns:a16="http://schemas.microsoft.com/office/drawing/2014/main" id="{7B3A9A59-B5F4-4A7A-B723-4F7CD47E0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80765"/>
              <a:ext cx="9928225" cy="12700"/>
            </a:xfrm>
            <a:prstGeom prst="roundRect">
              <a:avLst/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0" name="Rectangle 86">
              <a:extLst>
                <a:ext uri="{FF2B5EF4-FFF2-40B4-BE49-F238E27FC236}">
                  <a16:creationId xmlns:a16="http://schemas.microsoft.com/office/drawing/2014/main" id="{FF8AD236-AD0D-4B9F-9E0A-1A2B8CBB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57917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1" name="Rectangle 87">
              <a:extLst>
                <a:ext uri="{FF2B5EF4-FFF2-40B4-BE49-F238E27FC236}">
                  <a16:creationId xmlns:a16="http://schemas.microsoft.com/office/drawing/2014/main" id="{9C7E26EC-A0C0-4020-8AFE-CBFD80F76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2" name="Rectangle 88">
              <a:extLst>
                <a:ext uri="{FF2B5EF4-FFF2-40B4-BE49-F238E27FC236}">
                  <a16:creationId xmlns:a16="http://schemas.microsoft.com/office/drawing/2014/main" id="{33E256DB-EB01-4D70-AFB2-CA0EAA977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8225" cy="12700"/>
            </a:xfrm>
            <a:prstGeom prst="roundRect">
              <a:avLst/>
            </a:prstGeom>
            <a:blipFill dpi="0" rotWithShape="0">
              <a:blip r:embed="rId2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3" name="Rectangle 89">
              <a:extLst>
                <a:ext uri="{FF2B5EF4-FFF2-40B4-BE49-F238E27FC236}">
                  <a16:creationId xmlns:a16="http://schemas.microsoft.com/office/drawing/2014/main" id="{68506495-56EC-454B-B3F3-EDDA9DBF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5861752"/>
              <a:ext cx="9929813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4" name="Rectangle 90">
              <a:extLst>
                <a:ext uri="{FF2B5EF4-FFF2-40B4-BE49-F238E27FC236}">
                  <a16:creationId xmlns:a16="http://schemas.microsoft.com/office/drawing/2014/main" id="{4C6672D9-5787-4A06-8943-74A86D1F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11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5" name="Rectangle 91">
              <a:extLst>
                <a:ext uri="{FF2B5EF4-FFF2-40B4-BE49-F238E27FC236}">
                  <a16:creationId xmlns:a16="http://schemas.microsoft.com/office/drawing/2014/main" id="{1D2C13D0-ECC6-4E14-8BE8-2FB6CCD3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2740"/>
              <a:ext cx="9928225" cy="12700"/>
            </a:xfrm>
            <a:prstGeom prst="roundRect">
              <a:avLst/>
            </a:prstGeom>
            <a:blipFill dpi="0" rotWithShape="0">
              <a:blip r:embed="rId2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6" name="Rectangle 92">
              <a:extLst>
                <a:ext uri="{FF2B5EF4-FFF2-40B4-BE49-F238E27FC236}">
                  <a16:creationId xmlns:a16="http://schemas.microsoft.com/office/drawing/2014/main" id="{13B22F76-0E48-4A24-9ED9-7B8E7E7E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141152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7" name="Rectangle 93">
              <a:extLst>
                <a:ext uri="{FF2B5EF4-FFF2-40B4-BE49-F238E27FC236}">
                  <a16:creationId xmlns:a16="http://schemas.microsoft.com/office/drawing/2014/main" id="{A8F4E066-3388-4EFE-BC68-10E4FAA72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8" name="Rectangle 94">
              <a:extLst>
                <a:ext uri="{FF2B5EF4-FFF2-40B4-BE49-F238E27FC236}">
                  <a16:creationId xmlns:a16="http://schemas.microsoft.com/office/drawing/2014/main" id="{BA4F0B31-559F-42FA-A6AC-70AF93E5D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8225" cy="14288"/>
            </a:xfrm>
            <a:prstGeom prst="roundRect">
              <a:avLst/>
            </a:prstGeom>
            <a:blipFill dpi="0" rotWithShape="0">
              <a:blip r:embed="rId2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9" name="Rectangle 95">
              <a:extLst>
                <a:ext uri="{FF2B5EF4-FFF2-40B4-BE49-F238E27FC236}">
                  <a16:creationId xmlns:a16="http://schemas.microsoft.com/office/drawing/2014/main" id="{81C39D7D-3AA4-4549-9BC1-9B31A23C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65" y="6423727"/>
              <a:ext cx="9929813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6" name="Rectangle 102">
              <a:extLst>
                <a:ext uri="{FF2B5EF4-FFF2-40B4-BE49-F238E27FC236}">
                  <a16:creationId xmlns:a16="http://schemas.microsoft.com/office/drawing/2014/main" id="{AB76B8FB-0D3F-4101-88EE-28DEAD39E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797627"/>
              <a:ext cx="10687050" cy="1587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9" name="Rectangle 105">
              <a:extLst>
                <a:ext uri="{FF2B5EF4-FFF2-40B4-BE49-F238E27FC236}">
                  <a16:creationId xmlns:a16="http://schemas.microsoft.com/office/drawing/2014/main" id="{B6C03A66-BADC-4837-B366-BD153995D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4715"/>
              <a:ext cx="10687050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0" name="Rectangle 106">
              <a:extLst>
                <a:ext uri="{FF2B5EF4-FFF2-40B4-BE49-F238E27FC236}">
                  <a16:creationId xmlns:a16="http://schemas.microsoft.com/office/drawing/2014/main" id="{50A10A51-2C23-49BE-A6E4-78B7596E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6302"/>
              <a:ext cx="10685463" cy="11113"/>
            </a:xfrm>
            <a:prstGeom prst="roundRect">
              <a:avLst/>
            </a:prstGeom>
            <a:blipFill dpi="0" rotWithShape="0">
              <a:blip r:embed="rId2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1" name="Rectangle 107">
              <a:extLst>
                <a:ext uri="{FF2B5EF4-FFF2-40B4-BE49-F238E27FC236}">
                  <a16:creationId xmlns:a16="http://schemas.microsoft.com/office/drawing/2014/main" id="{FFF55AF6-D05D-458B-90CA-923B7EF59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6704715"/>
              <a:ext cx="10687050" cy="14288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2" name="Rectangle 108">
              <a:extLst>
                <a:ext uri="{FF2B5EF4-FFF2-40B4-BE49-F238E27FC236}">
                  <a16:creationId xmlns:a16="http://schemas.microsoft.com/office/drawing/2014/main" id="{831E59E3-9E59-448D-823D-762DEAF5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02" y="9166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숫자열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3" name="Rectangle 109">
              <a:extLst>
                <a:ext uri="{FF2B5EF4-FFF2-40B4-BE49-F238E27FC236}">
                  <a16:creationId xmlns:a16="http://schemas.microsoft.com/office/drawing/2014/main" id="{9CE33656-0F2B-4294-A5AB-A1327899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90" y="1077027"/>
              <a:ext cx="150751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4" name="Rectangle 110">
              <a:extLst>
                <a:ext uri="{FF2B5EF4-FFF2-40B4-BE49-F238E27FC236}">
                  <a16:creationId xmlns:a16="http://schemas.microsoft.com/office/drawing/2014/main" id="{3722A0F9-0D61-4D78-8447-8DACA89D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965" y="1077027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5" name="Rectangle 111">
              <a:extLst>
                <a:ext uri="{FF2B5EF4-FFF2-40B4-BE49-F238E27FC236}">
                  <a16:creationId xmlns:a16="http://schemas.microsoft.com/office/drawing/2014/main" id="{E9BA9146-7997-45A1-966F-E3D147249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965" y="1077027"/>
              <a:ext cx="101092" cy="17746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6" name="Rectangle 112">
              <a:extLst>
                <a:ext uri="{FF2B5EF4-FFF2-40B4-BE49-F238E27FC236}">
                  <a16:creationId xmlns:a16="http://schemas.microsoft.com/office/drawing/2014/main" id="{7E1AB346-E84E-4D05-804B-A514E80B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856365"/>
              <a:ext cx="111676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MonthlyCharges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7" name="Rectangle 113">
              <a:extLst>
                <a:ext uri="{FF2B5EF4-FFF2-40B4-BE49-F238E27FC236}">
                  <a16:creationId xmlns:a16="http://schemas.microsoft.com/office/drawing/2014/main" id="{9BB558BA-9A98-4ECC-9A11-7E94D573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8563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8" name="Rectangle 114">
              <a:extLst>
                <a:ext uri="{FF2B5EF4-FFF2-40B4-BE49-F238E27FC236}">
                  <a16:creationId xmlns:a16="http://schemas.microsoft.com/office/drawing/2014/main" id="{EE671B7E-395E-4BE3-8D54-51A4F026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8563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고객에게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09" name="Rectangle 115">
              <a:extLst>
                <a:ext uri="{FF2B5EF4-FFF2-40B4-BE49-F238E27FC236}">
                  <a16:creationId xmlns:a16="http://schemas.microsoft.com/office/drawing/2014/main" id="{804716BB-522D-4272-AB83-EB36D576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8563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청구되는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0" name="Rectangle 116">
              <a:extLst>
                <a:ext uri="{FF2B5EF4-FFF2-40B4-BE49-F238E27FC236}">
                  <a16:creationId xmlns:a16="http://schemas.microsoft.com/office/drawing/2014/main" id="{D3DD055A-A155-4C99-A295-1231F405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77" y="8563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금액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1" name="Rectangle 117">
              <a:extLst>
                <a:ext uri="{FF2B5EF4-FFF2-40B4-BE49-F238E27FC236}">
                  <a16:creationId xmlns:a16="http://schemas.microsoft.com/office/drawing/2014/main" id="{112C6E94-2CE9-4503-88A4-79017AE13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137352"/>
              <a:ext cx="945207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TotalCharges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2" name="Rectangle 118">
              <a:extLst>
                <a:ext uri="{FF2B5EF4-FFF2-40B4-BE49-F238E27FC236}">
                  <a16:creationId xmlns:a16="http://schemas.microsoft.com/office/drawing/2014/main" id="{B5FF147B-ED86-4C73-B166-654B963C9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1373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고객에게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3" name="Rectangle 119">
              <a:extLst>
                <a:ext uri="{FF2B5EF4-FFF2-40B4-BE49-F238E27FC236}">
                  <a16:creationId xmlns:a16="http://schemas.microsoft.com/office/drawing/2014/main" id="{9DDC4A8B-E5C9-46CA-BD0B-AF17A7AB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11373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청구되는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4" name="Rectangle 120">
              <a:extLst>
                <a:ext uri="{FF2B5EF4-FFF2-40B4-BE49-F238E27FC236}">
                  <a16:creationId xmlns:a16="http://schemas.microsoft.com/office/drawing/2014/main" id="{7B6F8F8F-1913-4E99-843E-FC34442E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602" y="1137352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총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5" name="Rectangle 121">
              <a:extLst>
                <a:ext uri="{FF2B5EF4-FFF2-40B4-BE49-F238E27FC236}">
                  <a16:creationId xmlns:a16="http://schemas.microsoft.com/office/drawing/2014/main" id="{5966CCBD-12C3-4441-B43F-40638A9B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11373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금액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6" name="Rectangle 122">
              <a:extLst>
                <a:ext uri="{FF2B5EF4-FFF2-40B4-BE49-F238E27FC236}">
                  <a16:creationId xmlns:a16="http://schemas.microsoft.com/office/drawing/2014/main" id="{8238C443-581B-451B-8E67-7B998E78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102" y="386944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범주형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7" name="Rectangle 123">
              <a:extLst>
                <a:ext uri="{FF2B5EF4-FFF2-40B4-BE49-F238E27FC236}">
                  <a16:creationId xmlns:a16="http://schemas.microsoft.com/office/drawing/2014/main" id="{50F55A20-30E6-4E3A-A929-86CC9D18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15" y="4029777"/>
              <a:ext cx="240057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8" name="Rectangle 124">
              <a:extLst>
                <a:ext uri="{FF2B5EF4-FFF2-40B4-BE49-F238E27FC236}">
                  <a16:creationId xmlns:a16="http://schemas.microsoft.com/office/drawing/2014/main" id="{61EAC65D-C06F-49AA-A208-473D8C2F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652" y="4029777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19" name="Rectangle 125">
              <a:extLst>
                <a:ext uri="{FF2B5EF4-FFF2-40B4-BE49-F238E27FC236}">
                  <a16:creationId xmlns:a16="http://schemas.microsoft.com/office/drawing/2014/main" id="{B8650B60-FA1A-406F-B82B-88461DA4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40" y="402977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0" name="Rectangle 126">
              <a:extLst>
                <a:ext uri="{FF2B5EF4-FFF2-40B4-BE49-F238E27FC236}">
                  <a16:creationId xmlns:a16="http://schemas.microsoft.com/office/drawing/2014/main" id="{272E007A-6378-4A12-B1AA-828B1D6B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418340"/>
              <a:ext cx="85131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CustomerID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1" name="Rectangle 127">
              <a:extLst>
                <a:ext uri="{FF2B5EF4-FFF2-40B4-BE49-F238E27FC236}">
                  <a16:creationId xmlns:a16="http://schemas.microsoft.com/office/drawing/2014/main" id="{D14DDA1D-D94D-49A5-B748-08C03F42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각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2" name="Rectangle 128">
              <a:extLst>
                <a:ext uri="{FF2B5EF4-FFF2-40B4-BE49-F238E27FC236}">
                  <a16:creationId xmlns:a16="http://schemas.microsoft.com/office/drawing/2014/main" id="{69C8C54B-4EDA-4E9C-8FFA-A5D94BAB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390" y="141834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3" name="Rectangle 129">
              <a:extLst>
                <a:ext uri="{FF2B5EF4-FFF2-40B4-BE49-F238E27FC236}">
                  <a16:creationId xmlns:a16="http://schemas.microsoft.com/office/drawing/2014/main" id="{F0697F2E-5915-4CA5-95D9-639D8F352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141834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4" name="Rectangle 130">
              <a:extLst>
                <a:ext uri="{FF2B5EF4-FFF2-40B4-BE49-F238E27FC236}">
                  <a16:creationId xmlns:a16="http://schemas.microsoft.com/office/drawing/2014/main" id="{25400F5B-07AB-4EA0-BB19-922E10CA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527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5" name="Rectangle 131">
              <a:extLst>
                <a:ext uri="{FF2B5EF4-FFF2-40B4-BE49-F238E27FC236}">
                  <a16:creationId xmlns:a16="http://schemas.microsoft.com/office/drawing/2014/main" id="{570D2020-D15A-4E15-A071-D184FE24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802" y="141834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6" name="Rectangle 132">
              <a:extLst>
                <a:ext uri="{FF2B5EF4-FFF2-40B4-BE49-F238E27FC236}">
                  <a16:creationId xmlns:a16="http://schemas.microsoft.com/office/drawing/2014/main" id="{32DBE15D-4EA6-4138-A74F-B01E97D87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490" y="1418340"/>
              <a:ext cx="148977" cy="182374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ID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7" name="Rectangle 133">
              <a:extLst>
                <a:ext uri="{FF2B5EF4-FFF2-40B4-BE49-F238E27FC236}">
                  <a16:creationId xmlns:a16="http://schemas.microsoft.com/office/drawing/2014/main" id="{975E5C37-68D4-4CF2-85B9-6B8B8D62F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700915"/>
              <a:ext cx="52784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gender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8" name="Rectangle 134">
              <a:extLst>
                <a:ext uri="{FF2B5EF4-FFF2-40B4-BE49-F238E27FC236}">
                  <a16:creationId xmlns:a16="http://schemas.microsoft.com/office/drawing/2014/main" id="{BE1FF83B-57A8-4D80-ACA0-AB844AFA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7009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성별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29" name="Rectangle 135">
              <a:extLst>
                <a:ext uri="{FF2B5EF4-FFF2-40B4-BE49-F238E27FC236}">
                  <a16:creationId xmlns:a16="http://schemas.microsoft.com/office/drawing/2014/main" id="{66C207A6-8952-4BB4-B91E-4DD91B73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170091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0" name="Rectangle 136">
              <a:extLst>
                <a:ext uri="{FF2B5EF4-FFF2-40B4-BE49-F238E27FC236}">
                  <a16:creationId xmlns:a16="http://schemas.microsoft.com/office/drawing/2014/main" id="{30116151-F4A2-455D-9615-34E9D56F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602" y="1700915"/>
              <a:ext cx="958155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Female, Male)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1" name="Rectangle 137">
              <a:extLst>
                <a:ext uri="{FF2B5EF4-FFF2-40B4-BE49-F238E27FC236}">
                  <a16:creationId xmlns:a16="http://schemas.microsoft.com/office/drawing/2014/main" id="{1451464E-9B93-4FD6-A49F-10ED7E5A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1980315"/>
              <a:ext cx="9411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SenierCitizen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2" name="Rectangle 138">
              <a:extLst>
                <a:ext uri="{FF2B5EF4-FFF2-40B4-BE49-F238E27FC236}">
                  <a16:creationId xmlns:a16="http://schemas.microsoft.com/office/drawing/2014/main" id="{9972B491-32CF-452D-B677-D94DFC701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19803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3" name="Rectangle 139">
              <a:extLst>
                <a:ext uri="{FF2B5EF4-FFF2-40B4-BE49-F238E27FC236}">
                  <a16:creationId xmlns:a16="http://schemas.microsoft.com/office/drawing/2014/main" id="{6FBFC8C1-6C1A-491E-AB14-A1BB8C27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198031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노인인지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4" name="Rectangle 140">
              <a:extLst>
                <a:ext uri="{FF2B5EF4-FFF2-40B4-BE49-F238E27FC236}">
                  <a16:creationId xmlns:a16="http://schemas.microsoft.com/office/drawing/2014/main" id="{23266C1A-B77B-415B-B33E-54A8C541C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5" name="Rectangle 141">
              <a:extLst>
                <a:ext uri="{FF2B5EF4-FFF2-40B4-BE49-F238E27FC236}">
                  <a16:creationId xmlns:a16="http://schemas.microsoft.com/office/drawing/2014/main" id="{6E91E72B-5185-4BD5-B2FC-A98C85F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1980315"/>
              <a:ext cx="196900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(1: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6" name="Rectangle 142">
              <a:extLst>
                <a:ext uri="{FF2B5EF4-FFF2-40B4-BE49-F238E27FC236}">
                  <a16:creationId xmlns:a16="http://schemas.microsoft.com/office/drawing/2014/main" id="{8FDB5FD8-C7A6-49A5-B990-A14C5BD7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152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노인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7" name="Rectangle 143">
              <a:extLst>
                <a:ext uri="{FF2B5EF4-FFF2-40B4-BE49-F238E27FC236}">
                  <a16:creationId xmlns:a16="http://schemas.microsoft.com/office/drawing/2014/main" id="{B82F3182-BBA9-4FAA-9A13-2A528AFB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327" y="1980315"/>
              <a:ext cx="231422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0: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8" name="Rectangle 144">
              <a:extLst>
                <a:ext uri="{FF2B5EF4-FFF2-40B4-BE49-F238E27FC236}">
                  <a16:creationId xmlns:a16="http://schemas.microsoft.com/office/drawing/2014/main" id="{21625E9E-73F7-475D-919B-DDA4C96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527" y="19803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39" name="Rectangle 145">
              <a:extLst>
                <a:ext uri="{FF2B5EF4-FFF2-40B4-BE49-F238E27FC236}">
                  <a16:creationId xmlns:a16="http://schemas.microsoft.com/office/drawing/2014/main" id="{5847EA66-B761-4760-94A6-5303871E5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702" y="198031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0" name="Rectangle 146">
              <a:extLst>
                <a:ext uri="{FF2B5EF4-FFF2-40B4-BE49-F238E27FC236}">
                  <a16:creationId xmlns:a16="http://schemas.microsoft.com/office/drawing/2014/main" id="{44CE907D-9E75-4524-8C84-1BE27D00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262890"/>
              <a:ext cx="56083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Partner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1" name="Rectangle 147">
              <a:extLst>
                <a:ext uri="{FF2B5EF4-FFF2-40B4-BE49-F238E27FC236}">
                  <a16:creationId xmlns:a16="http://schemas.microsoft.com/office/drawing/2014/main" id="{12E2B32B-B0FC-402A-BA3E-606C11AA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22628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파트너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2" name="Rectangle 148">
              <a:extLst>
                <a:ext uri="{FF2B5EF4-FFF2-40B4-BE49-F238E27FC236}">
                  <a16:creationId xmlns:a16="http://schemas.microsoft.com/office/drawing/2014/main" id="{554676D5-E210-4C5C-9CD3-29AE0ECE7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22628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3" name="Rectangle 149">
              <a:extLst>
                <a:ext uri="{FF2B5EF4-FFF2-40B4-BE49-F238E27FC236}">
                  <a16:creationId xmlns:a16="http://schemas.microsoft.com/office/drawing/2014/main" id="{F75C0981-BEAD-4D43-93F5-F0DC7A186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2262890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4" name="Rectangle 150">
              <a:extLst>
                <a:ext uri="{FF2B5EF4-FFF2-40B4-BE49-F238E27FC236}">
                  <a16:creationId xmlns:a16="http://schemas.microsoft.com/office/drawing/2014/main" id="{AC7868C2-6B54-4297-B109-423B75A1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465" y="2262890"/>
              <a:ext cx="58062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5" name="Rectangle 151">
              <a:extLst>
                <a:ext uri="{FF2B5EF4-FFF2-40B4-BE49-F238E27FC236}">
                  <a16:creationId xmlns:a16="http://schemas.microsoft.com/office/drawing/2014/main" id="{4EFEFAF3-2DAA-4D96-A1F4-A1309EBB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543877"/>
              <a:ext cx="86929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Dependents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6" name="Rectangle 152">
              <a:extLst>
                <a:ext uri="{FF2B5EF4-FFF2-40B4-BE49-F238E27FC236}">
                  <a16:creationId xmlns:a16="http://schemas.microsoft.com/office/drawing/2014/main" id="{76233E76-E046-41C0-A63F-91C093B41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254387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부양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7" name="Rectangle 153">
              <a:extLst>
                <a:ext uri="{FF2B5EF4-FFF2-40B4-BE49-F238E27FC236}">
                  <a16:creationId xmlns:a16="http://schemas.microsoft.com/office/drawing/2014/main" id="{5E2B8517-1027-4AA0-A5BF-132ACC28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77" y="254387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8" name="Rectangle 154">
              <a:extLst>
                <a:ext uri="{FF2B5EF4-FFF2-40B4-BE49-F238E27FC236}">
                  <a16:creationId xmlns:a16="http://schemas.microsoft.com/office/drawing/2014/main" id="{3B550BDC-6843-4000-89F6-90C97EFD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254387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49" name="Rectangle 155">
              <a:extLst>
                <a:ext uri="{FF2B5EF4-FFF2-40B4-BE49-F238E27FC236}">
                  <a16:creationId xmlns:a16="http://schemas.microsoft.com/office/drawing/2014/main" id="{0CF46E5F-3091-45DB-A99E-3BD53AFE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190" y="2543877"/>
              <a:ext cx="58062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0" name="Rectangle 156">
              <a:extLst>
                <a:ext uri="{FF2B5EF4-FFF2-40B4-BE49-F238E27FC236}">
                  <a16:creationId xmlns:a16="http://schemas.microsoft.com/office/drawing/2014/main" id="{E7EB7EE5-5258-4AE0-80C3-502E6AF6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2826452"/>
              <a:ext cx="49650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tenure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1" name="Rectangle 157">
              <a:extLst>
                <a:ext uri="{FF2B5EF4-FFF2-40B4-BE49-F238E27FC236}">
                  <a16:creationId xmlns:a16="http://schemas.microsoft.com/office/drawing/2014/main" id="{0769C773-EDB4-4C2E-B167-05D9E72A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2" name="Rectangle 158">
              <a:extLst>
                <a:ext uri="{FF2B5EF4-FFF2-40B4-BE49-F238E27FC236}">
                  <a16:creationId xmlns:a16="http://schemas.microsoft.com/office/drawing/2014/main" id="{57B0AD56-C9E4-4014-B416-4C5C4B6B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회사에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3" name="Rectangle 159">
              <a:extLst>
                <a:ext uri="{FF2B5EF4-FFF2-40B4-BE49-F238E27FC236}">
                  <a16:creationId xmlns:a16="http://schemas.microsoft.com/office/drawing/2014/main" id="{CED54BB7-D385-4144-8D26-A05CE802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28264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머무른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4" name="Rectangle 160">
              <a:extLst>
                <a:ext uri="{FF2B5EF4-FFF2-40B4-BE49-F238E27FC236}">
                  <a16:creationId xmlns:a16="http://schemas.microsoft.com/office/drawing/2014/main" id="{93196010-DC17-4A21-933E-BFFDD138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28264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5" name="Rectangle 161">
              <a:extLst>
                <a:ext uri="{FF2B5EF4-FFF2-40B4-BE49-F238E27FC236}">
                  <a16:creationId xmlns:a16="http://schemas.microsoft.com/office/drawing/2014/main" id="{72018FDF-C41D-4F0F-AE0D-45F5537B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105852"/>
              <a:ext cx="9411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PhoneService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6" name="Rectangle 162">
              <a:extLst>
                <a:ext uri="{FF2B5EF4-FFF2-40B4-BE49-F238E27FC236}">
                  <a16:creationId xmlns:a16="http://schemas.microsoft.com/office/drawing/2014/main" id="{0E6357EE-AEF8-4845-A117-63B5A634A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1058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7" name="Rectangle 163">
              <a:extLst>
                <a:ext uri="{FF2B5EF4-FFF2-40B4-BE49-F238E27FC236}">
                  <a16:creationId xmlns:a16="http://schemas.microsoft.com/office/drawing/2014/main" id="{FFF92B16-522D-439E-90C8-333FB324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31058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8" name="Rectangle 164">
              <a:extLst>
                <a:ext uri="{FF2B5EF4-FFF2-40B4-BE49-F238E27FC236}">
                  <a16:creationId xmlns:a16="http://schemas.microsoft.com/office/drawing/2014/main" id="{6C5D9B02-3AF0-4E01-A177-78BE4165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31058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59" name="Rectangle 165">
              <a:extLst>
                <a:ext uri="{FF2B5EF4-FFF2-40B4-BE49-F238E27FC236}">
                  <a16:creationId xmlns:a16="http://schemas.microsoft.com/office/drawing/2014/main" id="{5FFC58FF-80C9-46D6-8080-07C5C873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3105852"/>
              <a:ext cx="63176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0" name="Rectangle 166">
              <a:extLst>
                <a:ext uri="{FF2B5EF4-FFF2-40B4-BE49-F238E27FC236}">
                  <a16:creationId xmlns:a16="http://schemas.microsoft.com/office/drawing/2014/main" id="{5355F0F8-F2C2-431B-BFDE-DE0CC4E3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388427"/>
              <a:ext cx="93873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MultipleLines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1" name="Rectangle 167">
              <a:extLst>
                <a:ext uri="{FF2B5EF4-FFF2-40B4-BE49-F238E27FC236}">
                  <a16:creationId xmlns:a16="http://schemas.microsoft.com/office/drawing/2014/main" id="{F3CE30EA-D7B8-468D-AEB7-0BEE06A4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388427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2" name="Rectangle 168">
              <a:extLst>
                <a:ext uri="{FF2B5EF4-FFF2-40B4-BE49-F238E27FC236}">
                  <a16:creationId xmlns:a16="http://schemas.microsoft.com/office/drawing/2014/main" id="{3600489E-040A-42CC-B8E1-526ADB92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다중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3" name="Rectangle 169">
              <a:extLst>
                <a:ext uri="{FF2B5EF4-FFF2-40B4-BE49-F238E27FC236}">
                  <a16:creationId xmlns:a16="http://schemas.microsoft.com/office/drawing/2014/main" id="{4969B6F8-C143-4901-B0A3-A65961DC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4" name="Rectangle 170">
              <a:extLst>
                <a:ext uri="{FF2B5EF4-FFF2-40B4-BE49-F238E27FC236}">
                  <a16:creationId xmlns:a16="http://schemas.microsoft.com/office/drawing/2014/main" id="{01133429-A3E3-487A-B8B8-C88FBE5D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3388427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유무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5" name="Rectangle 171">
              <a:extLst>
                <a:ext uri="{FF2B5EF4-FFF2-40B4-BE49-F238E27FC236}">
                  <a16:creationId xmlns:a16="http://schemas.microsoft.com/office/drawing/2014/main" id="{DEB03D8A-735B-4431-B92D-C097B8AE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390" y="3388427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6" name="Rectangle 172">
              <a:extLst>
                <a:ext uri="{FF2B5EF4-FFF2-40B4-BE49-F238E27FC236}">
                  <a16:creationId xmlns:a16="http://schemas.microsoft.com/office/drawing/2014/main" id="{C74DF991-A07C-4503-8299-EFB32B6C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15" y="3388427"/>
              <a:ext cx="18305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phone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7" name="Rectangle 173">
              <a:extLst>
                <a:ext uri="{FF2B5EF4-FFF2-40B4-BE49-F238E27FC236}">
                  <a16:creationId xmlns:a16="http://schemas.microsoft.com/office/drawing/2014/main" id="{0FC11152-C7B3-409B-A383-98FC5E98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669415"/>
              <a:ext cx="1086018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InternetService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8" name="Rectangle 174">
              <a:extLst>
                <a:ext uri="{FF2B5EF4-FFF2-40B4-BE49-F238E27FC236}">
                  <a16:creationId xmlns:a16="http://schemas.microsoft.com/office/drawing/2014/main" id="{0B890FDB-AA0A-4989-9F8F-8C85A112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69" name="Rectangle 175">
              <a:extLst>
                <a:ext uri="{FF2B5EF4-FFF2-40B4-BE49-F238E27FC236}">
                  <a16:creationId xmlns:a16="http://schemas.microsoft.com/office/drawing/2014/main" id="{3C44370A-7841-4103-9F9B-997369A8B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인터넷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0" name="Rectangle 176">
              <a:extLst>
                <a:ext uri="{FF2B5EF4-FFF2-40B4-BE49-F238E27FC236}">
                  <a16:creationId xmlns:a16="http://schemas.microsoft.com/office/drawing/2014/main" id="{B5CFF166-BCD5-47A9-B7C0-7F0E859A0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366941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서비스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1" name="Rectangle 177">
              <a:extLst>
                <a:ext uri="{FF2B5EF4-FFF2-40B4-BE49-F238E27FC236}">
                  <a16:creationId xmlns:a16="http://schemas.microsoft.com/office/drawing/2014/main" id="{1E820615-E802-46DE-9009-F9D1856A6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36694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제공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2" name="Rectangle 178">
              <a:extLst>
                <a:ext uri="{FF2B5EF4-FFF2-40B4-BE49-F238E27FC236}">
                  <a16:creationId xmlns:a16="http://schemas.microsoft.com/office/drawing/2014/main" id="{18437DFD-E836-4338-9097-7B8353C5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565" y="366941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업체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3" name="Rectangle 179">
              <a:extLst>
                <a:ext uri="{FF2B5EF4-FFF2-40B4-BE49-F238E27FC236}">
                  <a16:creationId xmlns:a16="http://schemas.microsoft.com/office/drawing/2014/main" id="{2BC12446-2013-4288-AED8-A47DE8C1D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840" y="3669415"/>
              <a:ext cx="144208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(DSL, Fiber optic,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4" name="Rectangle 180">
              <a:extLst>
                <a:ext uri="{FF2B5EF4-FFF2-40B4-BE49-F238E27FC236}">
                  <a16:creationId xmlns:a16="http://schemas.microsoft.com/office/drawing/2014/main" id="{D5303BA8-9BE2-48F7-BB58-AE63282E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3950402"/>
              <a:ext cx="102613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OnlineSecurity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5" name="Rectangle 181">
              <a:extLst>
                <a:ext uri="{FF2B5EF4-FFF2-40B4-BE49-F238E27FC236}">
                  <a16:creationId xmlns:a16="http://schemas.microsoft.com/office/drawing/2014/main" id="{319D9753-8A49-4156-841F-5A091D33B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395040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온라인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6" name="Rectangle 182">
              <a:extLst>
                <a:ext uri="{FF2B5EF4-FFF2-40B4-BE49-F238E27FC236}">
                  <a16:creationId xmlns:a16="http://schemas.microsoft.com/office/drawing/2014/main" id="{698695C3-0ABC-4CD3-B652-0E384441F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465" y="395040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보안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7" name="Rectangle 183">
              <a:extLst>
                <a:ext uri="{FF2B5EF4-FFF2-40B4-BE49-F238E27FC236}">
                  <a16:creationId xmlns:a16="http://schemas.microsoft.com/office/drawing/2014/main" id="{F56C3F19-4D1D-4E6F-BEEE-1F0146AB6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395040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8" name="Rectangle 184">
              <a:extLst>
                <a:ext uri="{FF2B5EF4-FFF2-40B4-BE49-F238E27FC236}">
                  <a16:creationId xmlns:a16="http://schemas.microsoft.com/office/drawing/2014/main" id="{64767C47-07C2-4A56-8996-775B828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915" y="3950402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79" name="Rectangle 185">
              <a:extLst>
                <a:ext uri="{FF2B5EF4-FFF2-40B4-BE49-F238E27FC236}">
                  <a16:creationId xmlns:a16="http://schemas.microsoft.com/office/drawing/2014/main" id="{B902F427-186C-4ECD-8FC1-C630B599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952" y="3950402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0" name="Rectangle 186">
              <a:extLst>
                <a:ext uri="{FF2B5EF4-FFF2-40B4-BE49-F238E27FC236}">
                  <a16:creationId xmlns:a16="http://schemas.microsoft.com/office/drawing/2014/main" id="{6C5F6A41-CD2C-433A-9027-84ED1F3E5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231390"/>
              <a:ext cx="964629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OnlineBackup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1" name="Rectangle 187">
              <a:extLst>
                <a:ext uri="{FF2B5EF4-FFF2-40B4-BE49-F238E27FC236}">
                  <a16:creationId xmlns:a16="http://schemas.microsoft.com/office/drawing/2014/main" id="{41DF4266-4CE6-4522-90AF-E7C8F168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4231390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온라인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2" name="Rectangle 188">
              <a:extLst>
                <a:ext uri="{FF2B5EF4-FFF2-40B4-BE49-F238E27FC236}">
                  <a16:creationId xmlns:a16="http://schemas.microsoft.com/office/drawing/2014/main" id="{A334C8B8-4DC0-4E0F-B32D-9D4C5FEC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65" y="42313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백업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3" name="Rectangle 189">
              <a:extLst>
                <a:ext uri="{FF2B5EF4-FFF2-40B4-BE49-F238E27FC236}">
                  <a16:creationId xmlns:a16="http://schemas.microsoft.com/office/drawing/2014/main" id="{10C3A3FB-DAF3-4B62-803D-5785D968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4231390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4" name="Rectangle 190">
              <a:extLst>
                <a:ext uri="{FF2B5EF4-FFF2-40B4-BE49-F238E27FC236}">
                  <a16:creationId xmlns:a16="http://schemas.microsoft.com/office/drawing/2014/main" id="{7C150AEF-7A3C-4EBE-BCAB-6F6ECEFB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702" y="4231390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5" name="Rectangle 191">
              <a:extLst>
                <a:ext uri="{FF2B5EF4-FFF2-40B4-BE49-F238E27FC236}">
                  <a16:creationId xmlns:a16="http://schemas.microsoft.com/office/drawing/2014/main" id="{D4AFA05A-EC45-4F3C-8845-057E8A03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740" y="4231390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6" name="Rectangle 192">
              <a:extLst>
                <a:ext uri="{FF2B5EF4-FFF2-40B4-BE49-F238E27FC236}">
                  <a16:creationId xmlns:a16="http://schemas.microsoft.com/office/drawing/2014/main" id="{B7425B42-7A58-4CBA-A8CE-0F24DDDB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513965"/>
              <a:ext cx="116856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DeviceProtection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7" name="Rectangle 193">
              <a:extLst>
                <a:ext uri="{FF2B5EF4-FFF2-40B4-BE49-F238E27FC236}">
                  <a16:creationId xmlns:a16="http://schemas.microsoft.com/office/drawing/2014/main" id="{28962A6B-1646-44B0-804E-A246D750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451396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8" name="Rectangle 194">
              <a:extLst>
                <a:ext uri="{FF2B5EF4-FFF2-40B4-BE49-F238E27FC236}">
                  <a16:creationId xmlns:a16="http://schemas.microsoft.com/office/drawing/2014/main" id="{C55BA768-04FE-4702-B5A6-DD1BF614D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465" y="45139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기기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89" name="Rectangle 195">
              <a:extLst>
                <a:ext uri="{FF2B5EF4-FFF2-40B4-BE49-F238E27FC236}">
                  <a16:creationId xmlns:a16="http://schemas.microsoft.com/office/drawing/2014/main" id="{3EC1A895-9DB1-424C-9957-60BB4AFE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4513965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보호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0" name="Rectangle 196">
              <a:extLst>
                <a:ext uri="{FF2B5EF4-FFF2-40B4-BE49-F238E27FC236}">
                  <a16:creationId xmlns:a16="http://schemas.microsoft.com/office/drawing/2014/main" id="{262CA9D4-BC34-4E50-B7DB-29D0F7B6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4513965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기능을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1" name="Rectangle 197">
              <a:extLst>
                <a:ext uri="{FF2B5EF4-FFF2-40B4-BE49-F238E27FC236}">
                  <a16:creationId xmlns:a16="http://schemas.microsoft.com/office/drawing/2014/main" id="{E7E5D0DB-FB36-422D-8F75-11F1B3B49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77" y="4513965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제공여부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2" name="Rectangle 198">
              <a:extLst>
                <a:ext uri="{FF2B5EF4-FFF2-40B4-BE49-F238E27FC236}">
                  <a16:creationId xmlns:a16="http://schemas.microsoft.com/office/drawing/2014/main" id="{744053A5-520B-4668-843B-73E0BB5F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327" y="4513965"/>
              <a:ext cx="54980" cy="174188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3" name="Rectangle 199">
              <a:extLst>
                <a:ext uri="{FF2B5EF4-FFF2-40B4-BE49-F238E27FC236}">
                  <a16:creationId xmlns:a16="http://schemas.microsoft.com/office/drawing/2014/main" id="{EE7DD8DE-955D-4807-A93D-83A2F1AB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952" y="4513965"/>
              <a:ext cx="1928413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4" name="Rectangle 200">
              <a:extLst>
                <a:ext uri="{FF2B5EF4-FFF2-40B4-BE49-F238E27FC236}">
                  <a16:creationId xmlns:a16="http://schemas.microsoft.com/office/drawing/2014/main" id="{EDCD7EFA-BF56-4625-BE59-A4CF5F330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4794952"/>
              <a:ext cx="923215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TechSupport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5" name="Rectangle 201">
              <a:extLst>
                <a:ext uri="{FF2B5EF4-FFF2-40B4-BE49-F238E27FC236}">
                  <a16:creationId xmlns:a16="http://schemas.microsoft.com/office/drawing/2014/main" id="{FB468CD6-2F01-484B-8D6D-97F7D6343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4794952"/>
              <a:ext cx="284931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기술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6" name="Rectangle 202">
              <a:extLst>
                <a:ext uri="{FF2B5EF4-FFF2-40B4-BE49-F238E27FC236}">
                  <a16:creationId xmlns:a16="http://schemas.microsoft.com/office/drawing/2014/main" id="{299B27BA-D6D8-4F62-9F92-53A738D7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4794952"/>
              <a:ext cx="419584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지원을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7" name="Rectangle 203">
              <a:extLst>
                <a:ext uri="{FF2B5EF4-FFF2-40B4-BE49-F238E27FC236}">
                  <a16:creationId xmlns:a16="http://schemas.microsoft.com/office/drawing/2014/main" id="{4CEF20B8-7C86-47D0-8065-7AFBB40EA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840" y="4794952"/>
              <a:ext cx="554236" cy="187285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받았는지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05">
              <a:extLst>
                <a:ext uri="{FF2B5EF4-FFF2-40B4-BE49-F238E27FC236}">
                  <a16:creationId xmlns:a16="http://schemas.microsoft.com/office/drawing/2014/main" id="{9ECEE0DE-F11E-4E44-8C0C-9D24FEA0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290" y="4794952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06">
              <a:extLst>
                <a:ext uri="{FF2B5EF4-FFF2-40B4-BE49-F238E27FC236}">
                  <a16:creationId xmlns:a16="http://schemas.microsoft.com/office/drawing/2014/main" id="{22C3E0E8-85F7-4D63-9077-6E4C4C76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915" y="4794952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07">
              <a:extLst>
                <a:ext uri="{FF2B5EF4-FFF2-40B4-BE49-F238E27FC236}">
                  <a16:creationId xmlns:a16="http://schemas.microsoft.com/office/drawing/2014/main" id="{9610161A-95DD-4AC9-9E7E-79758186B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075939"/>
              <a:ext cx="10001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StreamingTV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08">
              <a:extLst>
                <a:ext uri="{FF2B5EF4-FFF2-40B4-BE49-F238E27FC236}">
                  <a16:creationId xmlns:a16="http://schemas.microsoft.com/office/drawing/2014/main" id="{02EE8073-9965-4F3A-A27C-F1E3488B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5075939"/>
              <a:ext cx="6683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스트리밍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09">
              <a:extLst>
                <a:ext uri="{FF2B5EF4-FFF2-40B4-BE49-F238E27FC236}">
                  <a16:creationId xmlns:a16="http://schemas.microsoft.com/office/drawing/2014/main" id="{6102A214-3645-4040-A888-D9AB58A1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052" y="5075939"/>
              <a:ext cx="311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TV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10">
              <a:extLst>
                <a:ext uri="{FF2B5EF4-FFF2-40B4-BE49-F238E27FC236}">
                  <a16:creationId xmlns:a16="http://schemas.microsoft.com/office/drawing/2014/main" id="{DA163F7D-FA80-40A3-8E38-8DE929FD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915" y="507593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11">
              <a:extLst>
                <a:ext uri="{FF2B5EF4-FFF2-40B4-BE49-F238E27FC236}">
                  <a16:creationId xmlns:a16="http://schemas.microsoft.com/office/drawing/2014/main" id="{1D8C7CCA-BBA1-4868-8A70-0B97DBDD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02" y="5075939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12">
              <a:extLst>
                <a:ext uri="{FF2B5EF4-FFF2-40B4-BE49-F238E27FC236}">
                  <a16:creationId xmlns:a16="http://schemas.microsoft.com/office/drawing/2014/main" id="{24F4BA70-197C-45C0-AD22-D36B6444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227" y="5075939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13">
              <a:extLst>
                <a:ext uri="{FF2B5EF4-FFF2-40B4-BE49-F238E27FC236}">
                  <a16:creationId xmlns:a16="http://schemas.microsoft.com/office/drawing/2014/main" id="{CE1CFEC5-7902-4313-A864-EBD1B530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356927"/>
              <a:ext cx="1338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StreamingMovies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14">
              <a:extLst>
                <a:ext uri="{FF2B5EF4-FFF2-40B4-BE49-F238E27FC236}">
                  <a16:creationId xmlns:a16="http://schemas.microsoft.com/office/drawing/2014/main" id="{421E906E-A76A-4C66-94D8-45E8BF7B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5356927"/>
              <a:ext cx="6683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스트리밍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15">
              <a:extLst>
                <a:ext uri="{FF2B5EF4-FFF2-40B4-BE49-F238E27FC236}">
                  <a16:creationId xmlns:a16="http://schemas.microsoft.com/office/drawing/2014/main" id="{8E398148-08E5-4EA1-BF2D-37C31D48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152" y="5356927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영화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16">
              <a:extLst>
                <a:ext uri="{FF2B5EF4-FFF2-40B4-BE49-F238E27FC236}">
                  <a16:creationId xmlns:a16="http://schemas.microsoft.com/office/drawing/2014/main" id="{E8B6DA35-896F-41CB-B9F1-E242CB1BF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427" y="5356927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17">
              <a:extLst>
                <a:ext uri="{FF2B5EF4-FFF2-40B4-BE49-F238E27FC236}">
                  <a16:creationId xmlns:a16="http://schemas.microsoft.com/office/drawing/2014/main" id="{BF0E76CA-69E9-4A44-BF30-7418F0748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702" y="5356927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18">
              <a:extLst>
                <a:ext uri="{FF2B5EF4-FFF2-40B4-BE49-F238E27FC236}">
                  <a16:creationId xmlns:a16="http://schemas.microsoft.com/office/drawing/2014/main" id="{00D35D2E-173C-4740-8273-71C2AC6DD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327" y="5356927"/>
              <a:ext cx="20447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Yes, No, No internet service)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19">
              <a:extLst>
                <a:ext uri="{FF2B5EF4-FFF2-40B4-BE49-F238E27FC236}">
                  <a16:creationId xmlns:a16="http://schemas.microsoft.com/office/drawing/2014/main" id="{022030CB-AA64-443F-8EFB-7DB01A07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637914"/>
              <a:ext cx="7064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Contact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20">
              <a:extLst>
                <a:ext uri="{FF2B5EF4-FFF2-40B4-BE49-F238E27FC236}">
                  <a16:creationId xmlns:a16="http://schemas.microsoft.com/office/drawing/2014/main" id="{1D856D1D-2821-4B0D-BDD3-235841A3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5637914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계약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21">
              <a:extLst>
                <a:ext uri="{FF2B5EF4-FFF2-40B4-BE49-F238E27FC236}">
                  <a16:creationId xmlns:a16="http://schemas.microsoft.com/office/drawing/2014/main" id="{82D17DB9-B29C-42AE-A186-5E187BC8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5637914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기간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22">
              <a:extLst>
                <a:ext uri="{FF2B5EF4-FFF2-40B4-BE49-F238E27FC236}">
                  <a16:creationId xmlns:a16="http://schemas.microsoft.com/office/drawing/2014/main" id="{097F1316-FC1B-4E6A-8CE2-0E1F70E1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5637914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23">
              <a:extLst>
                <a:ext uri="{FF2B5EF4-FFF2-40B4-BE49-F238E27FC236}">
                  <a16:creationId xmlns:a16="http://schemas.microsoft.com/office/drawing/2014/main" id="{256E51A9-28E9-47C6-8C27-C9F2F3B3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290" y="5637914"/>
              <a:ext cx="561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24">
              <a:extLst>
                <a:ext uri="{FF2B5EF4-FFF2-40B4-BE49-F238E27FC236}">
                  <a16:creationId xmlns:a16="http://schemas.microsoft.com/office/drawing/2014/main" id="{1AE739DB-EB67-4E59-AB3D-E6145EE4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627" y="5637914"/>
              <a:ext cx="195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25">
              <a:extLst>
                <a:ext uri="{FF2B5EF4-FFF2-40B4-BE49-F238E27FC236}">
                  <a16:creationId xmlns:a16="http://schemas.microsoft.com/office/drawing/2014/main" id="{E7CED492-F981-47C7-B810-7DC052B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365" y="5637914"/>
              <a:ext cx="2698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226">
              <a:extLst>
                <a:ext uri="{FF2B5EF4-FFF2-40B4-BE49-F238E27FC236}">
                  <a16:creationId xmlns:a16="http://schemas.microsoft.com/office/drawing/2014/main" id="{A3D40933-D4FB-47BE-BB69-75B0AECF3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127" y="5637914"/>
              <a:ext cx="1952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27">
              <a:extLst>
                <a:ext uri="{FF2B5EF4-FFF2-40B4-BE49-F238E27FC236}">
                  <a16:creationId xmlns:a16="http://schemas.microsoft.com/office/drawing/2014/main" id="{E0E7436F-265B-47C9-9426-73A43BFE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5865" y="5637914"/>
              <a:ext cx="9493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month, One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28">
              <a:extLst>
                <a:ext uri="{FF2B5EF4-FFF2-40B4-BE49-F238E27FC236}">
                  <a16:creationId xmlns:a16="http://schemas.microsoft.com/office/drawing/2014/main" id="{D6DA39C8-9CA3-425F-AA19-9106B1F7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02" y="5637914"/>
              <a:ext cx="75882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year,Two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29">
              <a:extLst>
                <a:ext uri="{FF2B5EF4-FFF2-40B4-BE49-F238E27FC236}">
                  <a16:creationId xmlns:a16="http://schemas.microsoft.com/office/drawing/2014/main" id="{0CFF6DFE-7848-4BD8-9205-C93291ED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502" y="5637914"/>
              <a:ext cx="4778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year)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230">
              <a:extLst>
                <a:ext uri="{FF2B5EF4-FFF2-40B4-BE49-F238E27FC236}">
                  <a16:creationId xmlns:a16="http://schemas.microsoft.com/office/drawing/2014/main" id="{EEBD6007-F642-4F86-8623-8DAEEAAB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5918902"/>
              <a:ext cx="12192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PaperlessBilling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231">
              <a:extLst>
                <a:ext uri="{FF2B5EF4-FFF2-40B4-BE49-F238E27FC236}">
                  <a16:creationId xmlns:a16="http://schemas.microsoft.com/office/drawing/2014/main" id="{D53E2472-5DAB-4609-982B-EF56C48C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602" y="5918902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종이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232">
              <a:extLst>
                <a:ext uri="{FF2B5EF4-FFF2-40B4-BE49-F238E27FC236}">
                  <a16:creationId xmlns:a16="http://schemas.microsoft.com/office/drawing/2014/main" id="{442B4CEF-369C-484A-A091-153D62F1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877" y="5918902"/>
              <a:ext cx="53498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명세서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33">
              <a:extLst>
                <a:ext uri="{FF2B5EF4-FFF2-40B4-BE49-F238E27FC236}">
                  <a16:creationId xmlns:a16="http://schemas.microsoft.com/office/drawing/2014/main" id="{DB5CDC5D-8667-44CE-B122-66076779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740" y="5918902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34">
              <a:extLst>
                <a:ext uri="{FF2B5EF4-FFF2-40B4-BE49-F238E27FC236}">
                  <a16:creationId xmlns:a16="http://schemas.microsoft.com/office/drawing/2014/main" id="{E39FEDD4-B05F-48C0-AB1D-CFD3AF2C7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915" y="5918902"/>
              <a:ext cx="7413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(Yes, No)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35">
              <a:extLst>
                <a:ext uri="{FF2B5EF4-FFF2-40B4-BE49-F238E27FC236}">
                  <a16:creationId xmlns:a16="http://schemas.microsoft.com/office/drawing/2014/main" id="{48AD4069-DDD0-459B-8398-DE3295E40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6199889"/>
              <a:ext cx="124301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PaymentMethod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36">
              <a:extLst>
                <a:ext uri="{FF2B5EF4-FFF2-40B4-BE49-F238E27FC236}">
                  <a16:creationId xmlns:a16="http://schemas.microsoft.com/office/drawing/2014/main" id="{6D48698D-FF2F-48D2-9355-0B2CAEC2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702" y="619988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결제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37">
              <a:extLst>
                <a:ext uri="{FF2B5EF4-FFF2-40B4-BE49-F238E27FC236}">
                  <a16:creationId xmlns:a16="http://schemas.microsoft.com/office/drawing/2014/main" id="{5B867557-87D1-4200-B4D7-5CC63614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977" y="6199889"/>
              <a:ext cx="401638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수단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38">
              <a:extLst>
                <a:ext uri="{FF2B5EF4-FFF2-40B4-BE49-F238E27FC236}">
                  <a16:creationId xmlns:a16="http://schemas.microsoft.com/office/drawing/2014/main" id="{31EB4B44-2695-42A3-8336-88240E69A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252" y="6199889"/>
              <a:ext cx="1809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39">
              <a:extLst>
                <a:ext uri="{FF2B5EF4-FFF2-40B4-BE49-F238E27FC236}">
                  <a16:creationId xmlns:a16="http://schemas.microsoft.com/office/drawing/2014/main" id="{8865BB5E-C400-4F14-A042-C93EE2507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290" y="6199889"/>
              <a:ext cx="570071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Electronic check, Bank transfer (automatic), Credit card Mailed check, (automatic))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40">
              <a:extLst>
                <a:ext uri="{FF2B5EF4-FFF2-40B4-BE49-F238E27FC236}">
                  <a16:creationId xmlns:a16="http://schemas.microsoft.com/office/drawing/2014/main" id="{E8D01C9B-628D-4EC2-91F0-CB88087A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477" y="6482464"/>
              <a:ext cx="6016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Churn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41">
              <a:extLst>
                <a:ext uri="{FF2B5EF4-FFF2-40B4-BE49-F238E27FC236}">
                  <a16:creationId xmlns:a16="http://schemas.microsoft.com/office/drawing/2014/main" id="{6543CB1D-35D0-41A3-AEFE-06491660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977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42">
              <a:extLst>
                <a:ext uri="{FF2B5EF4-FFF2-40B4-BE49-F238E27FC236}">
                  <a16:creationId xmlns:a16="http://schemas.microsoft.com/office/drawing/2014/main" id="{08B604F3-FD85-4975-8D64-3032C47AA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190" y="6482464"/>
              <a:ext cx="692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목표변수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43">
              <a:extLst>
                <a:ext uri="{FF2B5EF4-FFF2-40B4-BE49-F238E27FC236}">
                  <a16:creationId xmlns:a16="http://schemas.microsoft.com/office/drawing/2014/main" id="{21BE1D20-448A-4611-A0AA-485E2F72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415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44">
              <a:extLst>
                <a:ext uri="{FF2B5EF4-FFF2-40B4-BE49-F238E27FC236}">
                  <a16:creationId xmlns:a16="http://schemas.microsoft.com/office/drawing/2014/main" id="{0BEAEE4C-2AE9-48C1-9893-EFE0D74F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465" y="6482464"/>
              <a:ext cx="69215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이탈여부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45">
              <a:extLst>
                <a:ext uri="{FF2B5EF4-FFF2-40B4-BE49-F238E27FC236}">
                  <a16:creationId xmlns:a16="http://schemas.microsoft.com/office/drawing/2014/main" id="{5C7B9F81-A14E-4B7B-94BE-08F01B79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77" y="6482464"/>
              <a:ext cx="371475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(1: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46">
              <a:extLst>
                <a:ext uri="{FF2B5EF4-FFF2-40B4-BE49-F238E27FC236}">
                  <a16:creationId xmlns:a16="http://schemas.microsoft.com/office/drawing/2014/main" id="{D0C120ED-223E-4539-BA18-076AA405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215" y="6482464"/>
              <a:ext cx="94456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Yes</a:t>
              </a: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 , 0: </a:t>
              </a:r>
              <a:r>
                <a:rPr kumimoji="0" lang="ko-KR" altLang="ko-KR" sz="11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No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247">
              <a:extLst>
                <a:ext uri="{FF2B5EF4-FFF2-40B4-BE49-F238E27FC236}">
                  <a16:creationId xmlns:a16="http://schemas.microsoft.com/office/drawing/2014/main" id="{B6D75B2A-739A-4ED7-BF72-594CF151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565" y="6482464"/>
              <a:ext cx="190500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98" name="사각형: 둥근 모서리 5297">
              <a:extLst>
                <a:ext uri="{FF2B5EF4-FFF2-40B4-BE49-F238E27FC236}">
                  <a16:creationId xmlns:a16="http://schemas.microsoft.com/office/drawing/2014/main" id="{3207818F-8F05-4DC4-9325-F923922BCC22}"/>
                </a:ext>
              </a:extLst>
            </p:cNvPr>
            <p:cNvSpPr/>
            <p:nvPr/>
          </p:nvSpPr>
          <p:spPr>
            <a:xfrm>
              <a:off x="1307365" y="6428920"/>
              <a:ext cx="9901237" cy="274130"/>
            </a:xfrm>
            <a:prstGeom prst="roundRect">
              <a:avLst/>
            </a:prstGeom>
            <a:noFill/>
            <a:ln w="28575">
              <a:solidFill>
                <a:srgbClr val="FE6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8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7"/>
    </mc:Choice>
    <mc:Fallback>
      <p:transition spd="slow" advTm="2031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435F9A9E-3C0D-4329-BB38-083C1A4D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56" y="3041242"/>
            <a:ext cx="1526923" cy="296636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458A50-9F23-4038-BFD9-EBBA74AED1E3}"/>
              </a:ext>
            </a:extLst>
          </p:cNvPr>
          <p:cNvSpPr/>
          <p:nvPr/>
        </p:nvSpPr>
        <p:spPr>
          <a:xfrm>
            <a:off x="7262426" y="5552211"/>
            <a:ext cx="1526923" cy="159615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7A8F85-ECFC-43A9-83FA-7658F2F28C48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1" dirty="0" err="1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96EF9-0C41-4ECB-9134-3FF96D103363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CBC2B0-5016-4670-9298-CB2122B674D5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54C208-0C20-4C5E-B6B3-BAC9D67E704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CA741-140F-4E7A-ABF0-5DABE8B5AF06}"/>
              </a:ext>
            </a:extLst>
          </p:cNvPr>
          <p:cNvSpPr txBox="1"/>
          <p:nvPr/>
        </p:nvSpPr>
        <p:spPr>
          <a:xfrm>
            <a:off x="870776" y="1800768"/>
            <a:ext cx="9764750" cy="1002268"/>
          </a:xfrm>
          <a:prstGeom prst="roundRect">
            <a:avLst>
              <a:gd name="adj" fmla="val 11427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11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to_numeric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똑같은 형식의 숫자로 정렬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errors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옵션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ko-KR" alt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숫자 이외의 값을 어떻게 처리할지 설정</a:t>
            </a:r>
            <a:endParaRPr lang="ko-KR" alt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pd.to_numeric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errors=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'coerce'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data.isnull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85852E6-0170-4AE6-B34F-94AC85B842EE}"/>
              </a:ext>
            </a:extLst>
          </p:cNvPr>
          <p:cNvSpPr/>
          <p:nvPr/>
        </p:nvSpPr>
        <p:spPr>
          <a:xfrm>
            <a:off x="769176" y="1563453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 확인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A3E379-1439-401C-A32F-5B5BC258DF17}"/>
              </a:ext>
            </a:extLst>
          </p:cNvPr>
          <p:cNvSpPr/>
          <p:nvPr/>
        </p:nvSpPr>
        <p:spPr>
          <a:xfrm>
            <a:off x="769176" y="3706078"/>
            <a:ext cx="2407738" cy="31164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대체값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2DB7F1-724D-4ED3-8AB5-9A6A885EA494}"/>
              </a:ext>
            </a:extLst>
          </p:cNvPr>
          <p:cNvSpPr txBox="1"/>
          <p:nvPr/>
        </p:nvSpPr>
        <p:spPr>
          <a:xfrm>
            <a:off x="909044" y="4625764"/>
            <a:ext cx="6205151" cy="504767"/>
          </a:xfrm>
          <a:prstGeom prst="roundRect">
            <a:avLst>
              <a:gd name="adj" fmla="val 22724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data.TotalCharges.fillna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data.MonthlyCharges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data.isnull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2EF604F-74B3-4E22-9A55-8D79DAA3C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442" y="3039976"/>
            <a:ext cx="1433084" cy="29663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51BA07D-D7A0-4B7D-9225-87AE25FACE15}"/>
              </a:ext>
            </a:extLst>
          </p:cNvPr>
          <p:cNvSpPr/>
          <p:nvPr/>
        </p:nvSpPr>
        <p:spPr>
          <a:xfrm>
            <a:off x="9273529" y="5559667"/>
            <a:ext cx="1324807" cy="137243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6ADB7-46D3-4EA2-A2F7-F7D33547D799}"/>
              </a:ext>
            </a:extLst>
          </p:cNvPr>
          <p:cNvSpPr txBox="1"/>
          <p:nvPr/>
        </p:nvSpPr>
        <p:spPr>
          <a:xfrm>
            <a:off x="870775" y="3186798"/>
            <a:ext cx="6166883" cy="311642"/>
          </a:xfrm>
          <a:prstGeom prst="roundRect">
            <a:avLst>
              <a:gd name="adj" fmla="val 24372"/>
            </a:avLst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ko-KR" dirty="0"/>
              <a:t>data[</a:t>
            </a:r>
            <a:r>
              <a:rPr lang="en-US" altLang="ko-KR" dirty="0" err="1"/>
              <a:t>np.isnan</a:t>
            </a:r>
            <a:r>
              <a:rPr lang="en-US" altLang="ko-KR" dirty="0"/>
              <a:t>(data['</a:t>
            </a:r>
            <a:r>
              <a:rPr lang="en-US" altLang="ko-KR" dirty="0" err="1"/>
              <a:t>TotalCharges</a:t>
            </a:r>
            <a:r>
              <a:rPr lang="en-US" altLang="ko-KR" dirty="0"/>
              <a:t>'])]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04C703E-CF19-4186-BCB9-3D1D0D562977}"/>
              </a:ext>
            </a:extLst>
          </p:cNvPr>
          <p:cNvSpPr/>
          <p:nvPr/>
        </p:nvSpPr>
        <p:spPr>
          <a:xfrm>
            <a:off x="807444" y="2948742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 확인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1BB680-1EA6-4EE9-A1B2-8FF1BDB7E0B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8789349" y="5628289"/>
            <a:ext cx="484180" cy="373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8EB56F-A098-4DB8-96BF-2A31232C5B2B}"/>
              </a:ext>
            </a:extLst>
          </p:cNvPr>
          <p:cNvSpPr/>
          <p:nvPr/>
        </p:nvSpPr>
        <p:spPr>
          <a:xfrm>
            <a:off x="870776" y="4089272"/>
            <a:ext cx="5609322" cy="393518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Null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값은 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Tenure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 신규가입자임을 확인</a:t>
            </a:r>
            <a:endParaRPr lang="en-US" altLang="ko-KR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&gt;&gt; </a:t>
            </a:r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MonthlyCharges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</a:t>
            </a:r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TotalCharges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값으로 대체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0DF2CE56-7417-4DA4-8A28-4DF7E28F0668}"/>
              </a:ext>
            </a:extLst>
          </p:cNvPr>
          <p:cNvSpPr/>
          <p:nvPr/>
        </p:nvSpPr>
        <p:spPr>
          <a:xfrm>
            <a:off x="593852" y="1541409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6A104EA8-6929-4216-8140-91D9BA7717D7}"/>
              </a:ext>
            </a:extLst>
          </p:cNvPr>
          <p:cNvSpPr/>
          <p:nvPr/>
        </p:nvSpPr>
        <p:spPr>
          <a:xfrm>
            <a:off x="593852" y="2926698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1B514451-160B-4FD1-8636-3AADCA4CADEF}"/>
              </a:ext>
            </a:extLst>
          </p:cNvPr>
          <p:cNvSpPr/>
          <p:nvPr/>
        </p:nvSpPr>
        <p:spPr>
          <a:xfrm>
            <a:off x="593852" y="3761854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3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14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2"/>
    </mc:Choice>
    <mc:Fallback>
      <p:transition spd="slow" advTm="443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7FF652C-8D1A-42E8-A00B-6658A59E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844" y="1741499"/>
            <a:ext cx="3273061" cy="3454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7FD4A-0DB6-4059-A03F-5223A0E14B3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06CC2D-BDDA-4A4C-B0F3-582805C5BF6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64233-CF62-443C-92AE-C1DF36B6419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81DCB-67F1-4151-B368-C21171E9A64E}"/>
              </a:ext>
            </a:extLst>
          </p:cNvPr>
          <p:cNvSpPr txBox="1"/>
          <p:nvPr/>
        </p:nvSpPr>
        <p:spPr>
          <a:xfrm>
            <a:off x="941233" y="1741499"/>
            <a:ext cx="7109947" cy="1293971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Label Encoding / Churn : </a:t>
            </a:r>
            <a:r>
              <a:rPr lang="ko-KR" altLang="en-US" sz="1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이탈안함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- 0 , </a:t>
            </a:r>
            <a:r>
              <a:rPr lang="ko-KR" alt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이탈 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- 1</a:t>
            </a:r>
            <a:endParaRPr lang="ko-KR" alt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object_to_int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data_ob.dtype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fit_transform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data_ob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data.apply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object_to_int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75A99-82B7-4CDC-8513-7133DD96D432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범주형 데이터 </a:t>
            </a:r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수치형 데이터로 변환 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0E8C7AD-8439-47E6-A4D0-D325245BD6F7}"/>
              </a:ext>
            </a:extLst>
          </p:cNvPr>
          <p:cNvSpPr/>
          <p:nvPr/>
        </p:nvSpPr>
        <p:spPr>
          <a:xfrm>
            <a:off x="593852" y="1541409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BB370A-0CAE-417C-A226-74D27A655EAA}"/>
              </a:ext>
            </a:extLst>
          </p:cNvPr>
          <p:cNvSpPr/>
          <p:nvPr/>
        </p:nvSpPr>
        <p:spPr>
          <a:xfrm>
            <a:off x="769176" y="1563453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 Encoding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BE836-B894-46E4-B060-91203A093C49}"/>
              </a:ext>
            </a:extLst>
          </p:cNvPr>
          <p:cNvSpPr txBox="1"/>
          <p:nvPr/>
        </p:nvSpPr>
        <p:spPr>
          <a:xfrm>
            <a:off x="941233" y="5506588"/>
            <a:ext cx="7109947" cy="996017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sz="105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StandardScaler</a:t>
            </a:r>
            <a:endParaRPr lang="en-US" altLang="ko-KR" sz="10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StandardScalerscaler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'tenure'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MonthlyCharges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'TotalCharges'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nor_col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7F1D769-A7C3-4BC7-96C7-1D4630B00ED6}"/>
              </a:ext>
            </a:extLst>
          </p:cNvPr>
          <p:cNvSpPr/>
          <p:nvPr/>
        </p:nvSpPr>
        <p:spPr>
          <a:xfrm>
            <a:off x="593852" y="5196694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1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DEAD24A-7265-4BA5-8060-A75466F883E4}"/>
              </a:ext>
            </a:extLst>
          </p:cNvPr>
          <p:cNvSpPr/>
          <p:nvPr/>
        </p:nvSpPr>
        <p:spPr>
          <a:xfrm>
            <a:off x="769176" y="5218738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StandardScaler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40104-C63D-48BE-811F-D6DA735879D1}"/>
              </a:ext>
            </a:extLst>
          </p:cNvPr>
          <p:cNvSpPr txBox="1"/>
          <p:nvPr/>
        </p:nvSpPr>
        <p:spPr>
          <a:xfrm>
            <a:off x="425400" y="4628252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정규화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79734-3537-4909-8285-322CED558505}"/>
              </a:ext>
            </a:extLst>
          </p:cNvPr>
          <p:cNvSpPr txBox="1"/>
          <p:nvPr/>
        </p:nvSpPr>
        <p:spPr>
          <a:xfrm>
            <a:off x="941233" y="3468511"/>
            <a:ext cx="7109947" cy="78319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].replace({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'Female'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'Male'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Ordinal Encoding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 = {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'Month-to-month'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'One year'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'Two year'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altLang="ko-KR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'Contract'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data.Contract.</a:t>
            </a:r>
            <a:r>
              <a:rPr lang="en-US" altLang="ko-KR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(df)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2FD450A-DB1D-4EB7-8B9B-72712BBE7111}"/>
              </a:ext>
            </a:extLst>
          </p:cNvPr>
          <p:cNvSpPr/>
          <p:nvPr/>
        </p:nvSpPr>
        <p:spPr>
          <a:xfrm>
            <a:off x="593852" y="3185257"/>
            <a:ext cx="213592" cy="200090"/>
          </a:xfrm>
          <a:prstGeom prst="flowChartConnector">
            <a:avLst/>
          </a:prstGeom>
          <a:solidFill>
            <a:srgbClr val="FE6B0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endParaRPr lang="ko-KR" altLang="en-US" sz="1000" b="1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D01022-7E95-4DB7-9074-341575DAF59E}"/>
              </a:ext>
            </a:extLst>
          </p:cNvPr>
          <p:cNvSpPr/>
          <p:nvPr/>
        </p:nvSpPr>
        <p:spPr>
          <a:xfrm>
            <a:off x="769176" y="3207301"/>
            <a:ext cx="2047634" cy="156002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Ordinal Encoding</a:t>
            </a:r>
            <a:endParaRPr lang="ko-KR" altLang="en-US" sz="11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1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99"/>
    </mc:Choice>
    <mc:Fallback>
      <p:transition spd="slow" advTm="3769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08601-1CE6-4D3D-90B7-53C8E90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7FD4A-0DB6-4059-A03F-5223A0E14B3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06CC2D-BDDA-4A4C-B0F3-582805C5BF6F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64233-CF62-443C-92AE-C1DF36B6419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endParaRPr lang="en-US" altLang="ko-KR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CDCF551-4DF2-44ED-B826-15A0871A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" b="1663"/>
          <a:stretch/>
        </p:blipFill>
        <p:spPr bwMode="auto">
          <a:xfrm>
            <a:off x="1135378" y="1526174"/>
            <a:ext cx="9147683" cy="31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5B2A6-6D14-4F0E-A633-A1BD92457469}"/>
              </a:ext>
            </a:extLst>
          </p:cNvPr>
          <p:cNvSpPr txBox="1"/>
          <p:nvPr/>
        </p:nvSpPr>
        <p:spPr>
          <a:xfrm>
            <a:off x="843170" y="4988222"/>
            <a:ext cx="10071100" cy="1462741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Tenure - Churn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이탈하지 않은 고객의 중앙값인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38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개월보다 아래인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개월에서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개월 사이에 많이 분포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되어있다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Monthly Charges - Churn :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이탈자의 대부분은 </a:t>
            </a:r>
            <a:r>
              <a:rPr lang="en-US" altLang="ko-KR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달러에서 </a:t>
            </a:r>
            <a:r>
              <a:rPr lang="en-US" altLang="ko-KR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90</a:t>
            </a:r>
            <a:r>
              <a:rPr lang="ko-KR" altLang="en-US" sz="1400" b="0" i="0" dirty="0">
                <a:solidFill>
                  <a:srgbClr val="FE6B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달러 사이의 월 요금을 납부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하며 이용했다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Total Charges - Churn :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요금의 누적 결과로 데이터가 불균형 함을 확인</a:t>
            </a:r>
            <a:endParaRPr lang="ko-KR" altLang="en-US" sz="1400" b="0" i="0" dirty="0">
              <a:solidFill>
                <a:srgbClr val="FE6B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2EE5-E2E4-4283-932C-2447AAF0936C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 확인</a:t>
            </a:r>
          </a:p>
        </p:txBody>
      </p:sp>
    </p:spTree>
    <p:extLst>
      <p:ext uri="{BB962C8B-B14F-4D97-AF65-F5344CB8AC3E}">
        <p14:creationId xmlns:p14="http://schemas.microsoft.com/office/powerpoint/2010/main" val="81089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218"/>
    </mc:Choice>
    <mc:Fallback>
      <p:transition spd="slow" advTm="1972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8B0895-5F4E-4D16-832D-1ED76FB7F869}"/>
              </a:ext>
            </a:extLst>
          </p:cNvPr>
          <p:cNvSpPr/>
          <p:nvPr/>
        </p:nvSpPr>
        <p:spPr>
          <a:xfrm>
            <a:off x="6080687" y="786968"/>
            <a:ext cx="4098901" cy="5981087"/>
          </a:xfrm>
          <a:prstGeom prst="rect">
            <a:avLst/>
          </a:prstGeom>
          <a:solidFill>
            <a:srgbClr val="86EAE9">
              <a:alpha val="19000"/>
            </a:srgbClr>
          </a:solidFill>
          <a:ln>
            <a:solidFill>
              <a:srgbClr val="B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E1888A27-2AD2-42CA-B811-92D7C69B4BFA}"/>
              </a:ext>
            </a:extLst>
          </p:cNvPr>
          <p:cNvSpPr/>
          <p:nvPr/>
        </p:nvSpPr>
        <p:spPr>
          <a:xfrm rot="16200000">
            <a:off x="1967505" y="2654869"/>
            <a:ext cx="5981086" cy="2245283"/>
          </a:xfrm>
          <a:custGeom>
            <a:avLst/>
            <a:gdLst>
              <a:gd name="connsiteX0" fmla="*/ 0 w 5686713"/>
              <a:gd name="connsiteY0" fmla="*/ 5242336 h 5242336"/>
              <a:gd name="connsiteX1" fmla="*/ 2390767 w 5686713"/>
              <a:gd name="connsiteY1" fmla="*/ 0 h 5242336"/>
              <a:gd name="connsiteX2" fmla="*/ 3295946 w 5686713"/>
              <a:gd name="connsiteY2" fmla="*/ 0 h 5242336"/>
              <a:gd name="connsiteX3" fmla="*/ 5686713 w 5686713"/>
              <a:gd name="connsiteY3" fmla="*/ 5242336 h 5242336"/>
              <a:gd name="connsiteX4" fmla="*/ 0 w 5686713"/>
              <a:gd name="connsiteY4" fmla="*/ 5242336 h 5242336"/>
              <a:gd name="connsiteX0" fmla="*/ 0 w 5832489"/>
              <a:gd name="connsiteY0" fmla="*/ 5242336 h 6594061"/>
              <a:gd name="connsiteX1" fmla="*/ 2390767 w 5832489"/>
              <a:gd name="connsiteY1" fmla="*/ 0 h 6594061"/>
              <a:gd name="connsiteX2" fmla="*/ 3295946 w 5832489"/>
              <a:gd name="connsiteY2" fmla="*/ 0 h 6594061"/>
              <a:gd name="connsiteX3" fmla="*/ 5832489 w 5832489"/>
              <a:gd name="connsiteY3" fmla="*/ 6594061 h 6594061"/>
              <a:gd name="connsiteX4" fmla="*/ 0 w 5832489"/>
              <a:gd name="connsiteY4" fmla="*/ 5242336 h 6594061"/>
              <a:gd name="connsiteX0" fmla="*/ 0 w 5819237"/>
              <a:gd name="connsiteY0" fmla="*/ 6607310 h 6607310"/>
              <a:gd name="connsiteX1" fmla="*/ 2377515 w 5819237"/>
              <a:gd name="connsiteY1" fmla="*/ 0 h 6607310"/>
              <a:gd name="connsiteX2" fmla="*/ 3282694 w 5819237"/>
              <a:gd name="connsiteY2" fmla="*/ 0 h 6607310"/>
              <a:gd name="connsiteX3" fmla="*/ 5819237 w 5819237"/>
              <a:gd name="connsiteY3" fmla="*/ 6594061 h 6607310"/>
              <a:gd name="connsiteX4" fmla="*/ 0 w 5819237"/>
              <a:gd name="connsiteY4" fmla="*/ 6607310 h 6607310"/>
              <a:gd name="connsiteX0" fmla="*/ 0 w 6218829"/>
              <a:gd name="connsiteY0" fmla="*/ 6607310 h 6607733"/>
              <a:gd name="connsiteX1" fmla="*/ 2377515 w 6218829"/>
              <a:gd name="connsiteY1" fmla="*/ 0 h 6607733"/>
              <a:gd name="connsiteX2" fmla="*/ 3282694 w 6218829"/>
              <a:gd name="connsiteY2" fmla="*/ 0 h 6607733"/>
              <a:gd name="connsiteX3" fmla="*/ 6218829 w 6218829"/>
              <a:gd name="connsiteY3" fmla="*/ 6607733 h 6607733"/>
              <a:gd name="connsiteX4" fmla="*/ 0 w 6218829"/>
              <a:gd name="connsiteY4" fmla="*/ 6607310 h 660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829" h="6607733">
                <a:moveTo>
                  <a:pt x="0" y="6607310"/>
                </a:moveTo>
                <a:lnTo>
                  <a:pt x="2377515" y="0"/>
                </a:lnTo>
                <a:lnTo>
                  <a:pt x="3282694" y="0"/>
                </a:lnTo>
                <a:lnTo>
                  <a:pt x="6218829" y="6607733"/>
                </a:lnTo>
                <a:lnTo>
                  <a:pt x="0" y="6607310"/>
                </a:lnTo>
                <a:close/>
              </a:path>
            </a:pathLst>
          </a:custGeom>
          <a:solidFill>
            <a:srgbClr val="86EAE9">
              <a:alpha val="19000"/>
            </a:srgbClr>
          </a:solidFill>
          <a:ln>
            <a:solidFill>
              <a:srgbClr val="B7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0CA5A6-C4E7-439B-9327-3B555B0A9DA8}"/>
              </a:ext>
            </a:extLst>
          </p:cNvPr>
          <p:cNvSpPr/>
          <p:nvPr/>
        </p:nvSpPr>
        <p:spPr>
          <a:xfrm>
            <a:off x="1047395" y="5136876"/>
            <a:ext cx="3140899" cy="118955"/>
          </a:xfrm>
          <a:prstGeom prst="roundRect">
            <a:avLst>
              <a:gd name="adj" fmla="val 50000"/>
            </a:avLst>
          </a:prstGeom>
          <a:solidFill>
            <a:srgbClr val="FC87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A95761-9A7E-4236-B4BA-8FC01FE72723}"/>
              </a:ext>
            </a:extLst>
          </p:cNvPr>
          <p:cNvSpPr txBox="1"/>
          <p:nvPr/>
        </p:nvSpPr>
        <p:spPr>
          <a:xfrm>
            <a:off x="918806" y="5006177"/>
            <a:ext cx="363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 err="1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이탈율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26.6 %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(1,869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건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7,043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 </a:t>
            </a:r>
            <a:endParaRPr lang="ko-KR" altLang="en-US" sz="140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8921C4-B180-4EA3-92A4-8D36ED619328}"/>
              </a:ext>
            </a:extLst>
          </p:cNvPr>
          <p:cNvGrpSpPr/>
          <p:nvPr/>
        </p:nvGrpSpPr>
        <p:grpSpPr>
          <a:xfrm>
            <a:off x="1047395" y="1549590"/>
            <a:ext cx="2977664" cy="3353308"/>
            <a:chOff x="1047395" y="1549590"/>
            <a:chExt cx="2977664" cy="3353308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3FD8F89-061B-4C36-8D71-47D18DE93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95" y="1549590"/>
              <a:ext cx="2977664" cy="335330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FB4ADFA-A1AC-4A3D-9C5F-FA2B6564F8EA}"/>
                </a:ext>
              </a:extLst>
            </p:cNvPr>
            <p:cNvSpPr/>
            <p:nvPr/>
          </p:nvSpPr>
          <p:spPr>
            <a:xfrm>
              <a:off x="2939788" y="3553556"/>
              <a:ext cx="900398" cy="916843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5A6DD1-F510-4CC7-B673-A86449FABE0B}"/>
                </a:ext>
              </a:extLst>
            </p:cNvPr>
            <p:cNvSpPr/>
            <p:nvPr/>
          </p:nvSpPr>
          <p:spPr>
            <a:xfrm>
              <a:off x="1790338" y="1925053"/>
              <a:ext cx="900398" cy="2520304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DDE47AE-33F7-49A9-8F6D-E2A5422B30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7619"/>
          <a:stretch/>
        </p:blipFill>
        <p:spPr>
          <a:xfrm>
            <a:off x="5986112" y="1225049"/>
            <a:ext cx="2144993" cy="4406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80A503-768A-4A29-8DD4-E490142746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855" r="764"/>
          <a:stretch/>
        </p:blipFill>
        <p:spPr>
          <a:xfrm>
            <a:off x="7985774" y="1225047"/>
            <a:ext cx="2144993" cy="44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16"/>
    </mc:Choice>
    <mc:Fallback>
      <p:transition spd="slow" advTm="8871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BED75-90A6-4DEF-88B0-9E6FC8530C01}"/>
              </a:ext>
            </a:extLst>
          </p:cNvPr>
          <p:cNvSpPr txBox="1"/>
          <p:nvPr/>
        </p:nvSpPr>
        <p:spPr>
          <a:xfrm>
            <a:off x="605697" y="4553089"/>
            <a:ext cx="11066095" cy="185008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가입자 내 이탈비율은 높음</a:t>
            </a:r>
            <a:endParaRPr lang="ko-KR" altLang="en-US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계약기간이 짧을 수록 이탈율이 높음</a:t>
            </a:r>
            <a:endParaRPr lang="en-US" altLang="ko-KR" sz="14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Electronic Check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이탈율이 매우 높음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(Electronic Check : </a:t>
            </a:r>
            <a:r>
              <a:rPr lang="ko-KR" altLang="en-US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전자수표 </a:t>
            </a:r>
            <a:r>
              <a:rPr lang="en-US" altLang="ko-KR" sz="12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Fiber Optic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사용하는 이용자의 이탈율이 매우 높음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속도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Fiber Optic &gt; DSL)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Additional service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이용하지 않는 고객의 이탈율이 매우 높음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757E09-7877-4663-B42F-C5C539347D3A}"/>
              </a:ext>
            </a:extLst>
          </p:cNvPr>
          <p:cNvGrpSpPr/>
          <p:nvPr/>
        </p:nvGrpSpPr>
        <p:grpSpPr>
          <a:xfrm>
            <a:off x="386849" y="1354641"/>
            <a:ext cx="11190446" cy="3002104"/>
            <a:chOff x="199043" y="1354641"/>
            <a:chExt cx="11190446" cy="30021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FEC806A-6D63-4057-B88C-DD840718EEEA}"/>
                </a:ext>
              </a:extLst>
            </p:cNvPr>
            <p:cNvGrpSpPr/>
            <p:nvPr/>
          </p:nvGrpSpPr>
          <p:grpSpPr>
            <a:xfrm>
              <a:off x="199043" y="1385083"/>
              <a:ext cx="8658713" cy="2971662"/>
              <a:chOff x="813847" y="1699881"/>
              <a:chExt cx="10155351" cy="345823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4CE4A7D-4266-4FB5-AD2F-C8C1AAA69C27}"/>
                  </a:ext>
                </a:extLst>
              </p:cNvPr>
              <p:cNvGrpSpPr/>
              <p:nvPr/>
            </p:nvGrpSpPr>
            <p:grpSpPr>
              <a:xfrm>
                <a:off x="813847" y="1699881"/>
                <a:ext cx="10155351" cy="3458238"/>
                <a:chOff x="928147" y="1809323"/>
                <a:chExt cx="10155351" cy="3458238"/>
              </a:xfrm>
            </p:grpSpPr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E9DFBD12-18A7-408C-8E1D-C5B6CD5495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66184" b="51244"/>
                <a:stretch/>
              </p:blipFill>
              <p:spPr bwMode="auto">
                <a:xfrm>
                  <a:off x="928147" y="1809323"/>
                  <a:ext cx="2454072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>
                  <a:extLst>
                    <a:ext uri="{FF2B5EF4-FFF2-40B4-BE49-F238E27FC236}">
                      <a16:creationId xmlns:a16="http://schemas.microsoft.com/office/drawing/2014/main" id="{4A39FCB0-C734-43F5-AEED-4D24C33A65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916" r="33521" b="51244"/>
                <a:stretch/>
              </p:blipFill>
              <p:spPr bwMode="auto">
                <a:xfrm>
                  <a:off x="3630037" y="1809323"/>
                  <a:ext cx="2290390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4">
                  <a:extLst>
                    <a:ext uri="{FF2B5EF4-FFF2-40B4-BE49-F238E27FC236}">
                      <a16:creationId xmlns:a16="http://schemas.microsoft.com/office/drawing/2014/main" id="{6BADB99E-7E66-46F5-AC84-9E57281EFC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83" t="51244" r="33357"/>
                <a:stretch/>
              </p:blipFill>
              <p:spPr bwMode="auto">
                <a:xfrm>
                  <a:off x="6168245" y="1809323"/>
                  <a:ext cx="2290390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>
                  <a:extLst>
                    <a:ext uri="{FF2B5EF4-FFF2-40B4-BE49-F238E27FC236}">
                      <a16:creationId xmlns:a16="http://schemas.microsoft.com/office/drawing/2014/main" id="{50CA8061-09F4-4330-A78B-319B62A33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11" t="51244" r="-267"/>
                <a:stretch/>
              </p:blipFill>
              <p:spPr bwMode="auto">
                <a:xfrm>
                  <a:off x="8706452" y="1809323"/>
                  <a:ext cx="2377046" cy="3458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1923C59-CE19-4B10-B74A-41C0C90912DD}"/>
                  </a:ext>
                </a:extLst>
              </p:cNvPr>
              <p:cNvSpPr/>
              <p:nvPr/>
            </p:nvSpPr>
            <p:spPr>
              <a:xfrm>
                <a:off x="1771387" y="3989362"/>
                <a:ext cx="389466" cy="887437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D950FCD-50DD-4070-B68C-A88195ED341C}"/>
                  </a:ext>
                </a:extLst>
              </p:cNvPr>
              <p:cNvSpPr/>
              <p:nvPr/>
            </p:nvSpPr>
            <p:spPr>
              <a:xfrm>
                <a:off x="1388534" y="2015067"/>
                <a:ext cx="389466" cy="2861732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78B6234-5897-4814-B466-F525F8451B49}"/>
                  </a:ext>
                </a:extLst>
              </p:cNvPr>
              <p:cNvSpPr/>
              <p:nvPr/>
            </p:nvSpPr>
            <p:spPr>
              <a:xfrm>
                <a:off x="2371737" y="4444999"/>
                <a:ext cx="389466" cy="431799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F08242F-B2C7-4A2B-BBE2-7B8191239316}"/>
                  </a:ext>
                </a:extLst>
              </p:cNvPr>
              <p:cNvSpPr/>
              <p:nvPr/>
            </p:nvSpPr>
            <p:spPr>
              <a:xfrm>
                <a:off x="2764378" y="4578350"/>
                <a:ext cx="389466" cy="29844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5F024A3-96DB-4A97-BFF5-AE5BFF523873}"/>
                  </a:ext>
                </a:extLst>
              </p:cNvPr>
              <p:cNvGrpSpPr/>
              <p:nvPr/>
            </p:nvGrpSpPr>
            <p:grpSpPr>
              <a:xfrm>
                <a:off x="2797446" y="2110834"/>
                <a:ext cx="174353" cy="189983"/>
                <a:chOff x="2797446" y="2110834"/>
                <a:chExt cx="174353" cy="18998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1204BB0-6E6C-4218-AD0A-8162CC0C6931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86E950F-EF3D-46CE-A7C0-83BD275FE9C4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9CC02B6-DCA6-423F-8060-B522BECA1D97}"/>
                  </a:ext>
                </a:extLst>
              </p:cNvPr>
              <p:cNvGrpSpPr/>
              <p:nvPr/>
            </p:nvGrpSpPr>
            <p:grpSpPr>
              <a:xfrm>
                <a:off x="5354380" y="2110834"/>
                <a:ext cx="174353" cy="189983"/>
                <a:chOff x="2797446" y="2110834"/>
                <a:chExt cx="174353" cy="189983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64E7A2D6-3F28-4BDF-9E09-BB638CD417FB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C3FC836-A768-4BEB-8FD4-68518CBC6E88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AB02DBA-0346-45CE-AA3B-FD7E4F1991FA}"/>
                  </a:ext>
                </a:extLst>
              </p:cNvPr>
              <p:cNvGrpSpPr/>
              <p:nvPr/>
            </p:nvGrpSpPr>
            <p:grpSpPr>
              <a:xfrm>
                <a:off x="7877446" y="2048106"/>
                <a:ext cx="174353" cy="189983"/>
                <a:chOff x="2797446" y="2110834"/>
                <a:chExt cx="174353" cy="189983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698C2DA-6F1B-44A3-9E8A-37B6930DC396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F5D56E6A-AACB-4416-AEE5-A50A8AC4F993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0852630-63D3-4CD5-A641-BBC3D429630B}"/>
                  </a:ext>
                </a:extLst>
              </p:cNvPr>
              <p:cNvGrpSpPr/>
              <p:nvPr/>
            </p:nvGrpSpPr>
            <p:grpSpPr>
              <a:xfrm>
                <a:off x="10442846" y="2048106"/>
                <a:ext cx="174353" cy="189983"/>
                <a:chOff x="2797446" y="2110834"/>
                <a:chExt cx="174353" cy="189983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0FBA782-1BC5-4D78-88AE-CFC9E77055EB}"/>
                    </a:ext>
                  </a:extLst>
                </p:cNvPr>
                <p:cNvSpPr/>
                <p:nvPr/>
              </p:nvSpPr>
              <p:spPr>
                <a:xfrm>
                  <a:off x="2799563" y="2110834"/>
                  <a:ext cx="172236" cy="64528"/>
                </a:xfrm>
                <a:prstGeom prst="rect">
                  <a:avLst/>
                </a:prstGeom>
                <a:solidFill>
                  <a:srgbClr val="5DBD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590B48-401E-4D8C-BBB7-D165A2BD83C5}"/>
                    </a:ext>
                  </a:extLst>
                </p:cNvPr>
                <p:cNvSpPr/>
                <p:nvPr/>
              </p:nvSpPr>
              <p:spPr>
                <a:xfrm>
                  <a:off x="2797446" y="2236290"/>
                  <a:ext cx="172236" cy="64527"/>
                </a:xfrm>
                <a:prstGeom prst="rect">
                  <a:avLst/>
                </a:prstGeom>
                <a:solidFill>
                  <a:srgbClr val="86EA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9F95BB6-EAB8-4CA2-A42E-AB04A82F04D1}"/>
                  </a:ext>
                </a:extLst>
              </p:cNvPr>
              <p:cNvSpPr/>
              <p:nvPr/>
            </p:nvSpPr>
            <p:spPr>
              <a:xfrm>
                <a:off x="3886652" y="2036763"/>
                <a:ext cx="264120" cy="284003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7343065-FE94-4CAA-B91A-FA51FF6FE075}"/>
                  </a:ext>
                </a:extLst>
              </p:cNvPr>
              <p:cNvSpPr/>
              <p:nvPr/>
            </p:nvSpPr>
            <p:spPr>
              <a:xfrm>
                <a:off x="4149128" y="2755900"/>
                <a:ext cx="264121" cy="212089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0DF28A1-20F2-4A05-8BF4-E3FF1065DD49}"/>
                  </a:ext>
                </a:extLst>
              </p:cNvPr>
              <p:cNvSpPr/>
              <p:nvPr/>
            </p:nvSpPr>
            <p:spPr>
              <a:xfrm>
                <a:off x="4557900" y="3208867"/>
                <a:ext cx="262476" cy="1667931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2FA3200-BE9A-42B9-9081-9C43D72EC6D2}"/>
                  </a:ext>
                </a:extLst>
              </p:cNvPr>
              <p:cNvSpPr/>
              <p:nvPr/>
            </p:nvSpPr>
            <p:spPr>
              <a:xfrm>
                <a:off x="4820376" y="4663440"/>
                <a:ext cx="264121" cy="213359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D3CB25E-59AC-4F3D-B906-37300E039828}"/>
                  </a:ext>
                </a:extLst>
              </p:cNvPr>
              <p:cNvSpPr/>
              <p:nvPr/>
            </p:nvSpPr>
            <p:spPr>
              <a:xfrm>
                <a:off x="5214171" y="2755900"/>
                <a:ext cx="262476" cy="2120898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1EA23F0-0A1D-40F7-BEAE-F0386F8F7945}"/>
                  </a:ext>
                </a:extLst>
              </p:cNvPr>
              <p:cNvSpPr/>
              <p:nvPr/>
            </p:nvSpPr>
            <p:spPr>
              <a:xfrm>
                <a:off x="5476647" y="4812271"/>
                <a:ext cx="264121" cy="64528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3CDDC0F-5BD8-4F38-9D11-0E1FB2A4FA9E}"/>
                  </a:ext>
                </a:extLst>
              </p:cNvPr>
              <p:cNvSpPr/>
              <p:nvPr/>
            </p:nvSpPr>
            <p:spPr>
              <a:xfrm>
                <a:off x="6394005" y="1984375"/>
                <a:ext cx="208950" cy="2827897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B0D68EE-8B97-478B-991C-868574F5067D}"/>
                  </a:ext>
                </a:extLst>
              </p:cNvPr>
              <p:cNvSpPr/>
              <p:nvPr/>
            </p:nvSpPr>
            <p:spPr>
              <a:xfrm>
                <a:off x="6602954" y="2476500"/>
                <a:ext cx="195398" cy="23357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8304BA8-12F5-48C2-BC3F-DFDF2F934E49}"/>
                  </a:ext>
                </a:extLst>
              </p:cNvPr>
              <p:cNvSpPr/>
              <p:nvPr/>
            </p:nvSpPr>
            <p:spPr>
              <a:xfrm>
                <a:off x="6887130" y="1984375"/>
                <a:ext cx="200014" cy="2827897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F2AC15F-1FD7-4851-B6AE-601D9A2FE5B8}"/>
                  </a:ext>
                </a:extLst>
              </p:cNvPr>
              <p:cNvSpPr/>
              <p:nvPr/>
            </p:nvSpPr>
            <p:spPr>
              <a:xfrm>
                <a:off x="7087143" y="4146550"/>
                <a:ext cx="208951" cy="66572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55FD595-4E9A-4F22-8064-DB5D67C0D196}"/>
                  </a:ext>
                </a:extLst>
              </p:cNvPr>
              <p:cNvSpPr/>
              <p:nvPr/>
            </p:nvSpPr>
            <p:spPr>
              <a:xfrm>
                <a:off x="7384872" y="2015067"/>
                <a:ext cx="197921" cy="279720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4A091303-094D-4FC3-A21A-996B8995B3F5}"/>
                  </a:ext>
                </a:extLst>
              </p:cNvPr>
              <p:cNvSpPr/>
              <p:nvPr/>
            </p:nvSpPr>
            <p:spPr>
              <a:xfrm>
                <a:off x="7582793" y="4262967"/>
                <a:ext cx="200014" cy="549304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65E1A5D-B383-4EB9-BF2D-6825A9AA11AF}"/>
                  </a:ext>
                </a:extLst>
              </p:cNvPr>
              <p:cNvSpPr/>
              <p:nvPr/>
            </p:nvSpPr>
            <p:spPr>
              <a:xfrm>
                <a:off x="7868181" y="2296900"/>
                <a:ext cx="197921" cy="2515372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BE8EBD0-8256-45FE-922C-F18ADBD3E0BD}"/>
                  </a:ext>
                </a:extLst>
              </p:cNvPr>
              <p:cNvSpPr/>
              <p:nvPr/>
            </p:nvSpPr>
            <p:spPr>
              <a:xfrm>
                <a:off x="8070335" y="4317999"/>
                <a:ext cx="200014" cy="4942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D04002F-B769-4CB2-A203-8B7F9BAD548D}"/>
                  </a:ext>
                </a:extLst>
              </p:cNvPr>
              <p:cNvSpPr/>
              <p:nvPr/>
            </p:nvSpPr>
            <p:spPr>
              <a:xfrm>
                <a:off x="9228667" y="4146551"/>
                <a:ext cx="276612" cy="665720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DAE2127-E398-4E6A-A895-FB5CF2EA3BC7}"/>
                  </a:ext>
                </a:extLst>
              </p:cNvPr>
              <p:cNvSpPr/>
              <p:nvPr/>
            </p:nvSpPr>
            <p:spPr>
              <a:xfrm>
                <a:off x="8952055" y="1984375"/>
                <a:ext cx="276612" cy="2827895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E9019BC-2E3C-4C83-8F36-2C68785BE4FC}"/>
                  </a:ext>
                </a:extLst>
              </p:cNvPr>
              <p:cNvSpPr/>
              <p:nvPr/>
            </p:nvSpPr>
            <p:spPr>
              <a:xfrm>
                <a:off x="9896273" y="2933700"/>
                <a:ext cx="276612" cy="187857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21EB052-599B-4420-9F00-D069448DB67E}"/>
                  </a:ext>
                </a:extLst>
              </p:cNvPr>
              <p:cNvSpPr/>
              <p:nvPr/>
            </p:nvSpPr>
            <p:spPr>
              <a:xfrm>
                <a:off x="9619661" y="2236290"/>
                <a:ext cx="276612" cy="2575980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D8608F0-8775-419B-AD90-AB4AF0C80CD2}"/>
                  </a:ext>
                </a:extLst>
              </p:cNvPr>
              <p:cNvSpPr/>
              <p:nvPr/>
            </p:nvSpPr>
            <p:spPr>
              <a:xfrm>
                <a:off x="10563220" y="4663439"/>
                <a:ext cx="276612" cy="148831"/>
              </a:xfrm>
              <a:prstGeom prst="rect">
                <a:avLst/>
              </a:prstGeom>
              <a:solidFill>
                <a:srgbClr val="86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13FC455-A43E-4787-83DC-11316753A94B}"/>
                  </a:ext>
                </a:extLst>
              </p:cNvPr>
              <p:cNvSpPr/>
              <p:nvPr/>
            </p:nvSpPr>
            <p:spPr>
              <a:xfrm>
                <a:off x="10286608" y="2755900"/>
                <a:ext cx="276612" cy="2056370"/>
              </a:xfrm>
              <a:prstGeom prst="rect">
                <a:avLst/>
              </a:prstGeom>
              <a:solidFill>
                <a:srgbClr val="5DB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75B0EA1-1368-4DAD-A2C2-90C0159A9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1846" y="1354641"/>
              <a:ext cx="2457643" cy="2971662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74766EF-C000-40AD-9C16-EC0CECCA24A9}"/>
                </a:ext>
              </a:extLst>
            </p:cNvPr>
            <p:cNvSpPr/>
            <p:nvPr/>
          </p:nvSpPr>
          <p:spPr>
            <a:xfrm>
              <a:off x="9367859" y="3401066"/>
              <a:ext cx="133129" cy="659760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FD5C55E-B780-4089-B61A-FD0CFDBAEC18}"/>
                </a:ext>
              </a:extLst>
            </p:cNvPr>
            <p:cNvSpPr/>
            <p:nvPr/>
          </p:nvSpPr>
          <p:spPr>
            <a:xfrm>
              <a:off x="9258668" y="1622426"/>
              <a:ext cx="117754" cy="243840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0139BE4-3F52-49B0-B47B-F8D5512CF1AC}"/>
                </a:ext>
              </a:extLst>
            </p:cNvPr>
            <p:cNvSpPr/>
            <p:nvPr/>
          </p:nvSpPr>
          <p:spPr>
            <a:xfrm>
              <a:off x="9664454" y="3448051"/>
              <a:ext cx="130506" cy="612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E6CAEFD-526A-4071-BFC8-4AF10803A6AF}"/>
                </a:ext>
              </a:extLst>
            </p:cNvPr>
            <p:cNvSpPr/>
            <p:nvPr/>
          </p:nvSpPr>
          <p:spPr>
            <a:xfrm>
              <a:off x="9556641" y="3335339"/>
              <a:ext cx="109200" cy="725487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AEA9028-5C86-4F85-822F-D54AEDC797A9}"/>
                </a:ext>
              </a:extLst>
            </p:cNvPr>
            <p:cNvSpPr/>
            <p:nvPr/>
          </p:nvSpPr>
          <p:spPr>
            <a:xfrm>
              <a:off x="9961907" y="3551237"/>
              <a:ext cx="126742" cy="506413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6234E64-6FCA-47D4-8C22-5DD6818AF1DB}"/>
                </a:ext>
              </a:extLst>
            </p:cNvPr>
            <p:cNvSpPr/>
            <p:nvPr/>
          </p:nvSpPr>
          <p:spPr>
            <a:xfrm>
              <a:off x="9852825" y="3141665"/>
              <a:ext cx="114291" cy="92075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510BB9E-27C1-47AD-88EF-9F320D810E52}"/>
                </a:ext>
              </a:extLst>
            </p:cNvPr>
            <p:cNvSpPr/>
            <p:nvPr/>
          </p:nvSpPr>
          <p:spPr>
            <a:xfrm>
              <a:off x="10259834" y="3634830"/>
              <a:ext cx="126742" cy="422820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A1DEC3D-6C89-4C74-A3F2-E4B6BD6B23C0}"/>
                </a:ext>
              </a:extLst>
            </p:cNvPr>
            <p:cNvSpPr/>
            <p:nvPr/>
          </p:nvSpPr>
          <p:spPr>
            <a:xfrm>
              <a:off x="10150752" y="2928938"/>
              <a:ext cx="114291" cy="1133477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FE0C39C-C9BC-43A7-8D0B-1EC34A591A3E}"/>
                </a:ext>
              </a:extLst>
            </p:cNvPr>
            <p:cNvSpPr/>
            <p:nvPr/>
          </p:nvSpPr>
          <p:spPr>
            <a:xfrm>
              <a:off x="10555760" y="3798888"/>
              <a:ext cx="126742" cy="258762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56CDB14-A442-4D45-9B21-1E944E396AD0}"/>
                </a:ext>
              </a:extLst>
            </p:cNvPr>
            <p:cNvSpPr/>
            <p:nvPr/>
          </p:nvSpPr>
          <p:spPr>
            <a:xfrm>
              <a:off x="10446678" y="3141665"/>
              <a:ext cx="114291" cy="920750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69B3B4A-3DD2-4944-A8EE-DA89F184CC20}"/>
                </a:ext>
              </a:extLst>
            </p:cNvPr>
            <p:cNvSpPr/>
            <p:nvPr/>
          </p:nvSpPr>
          <p:spPr>
            <a:xfrm>
              <a:off x="10852108" y="3952874"/>
              <a:ext cx="126742" cy="10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D0EE79B-1E87-4165-981B-4897AAD22F52}"/>
                </a:ext>
              </a:extLst>
            </p:cNvPr>
            <p:cNvSpPr/>
            <p:nvPr/>
          </p:nvSpPr>
          <p:spPr>
            <a:xfrm>
              <a:off x="10743026" y="3365499"/>
              <a:ext cx="114291" cy="696915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B91E619-E070-4AC3-A91D-C5CA3021609E}"/>
                </a:ext>
              </a:extLst>
            </p:cNvPr>
            <p:cNvSpPr/>
            <p:nvPr/>
          </p:nvSpPr>
          <p:spPr>
            <a:xfrm>
              <a:off x="11147923" y="4040231"/>
              <a:ext cx="126742" cy="21462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562BD10-EE76-4716-ABDA-E60C897F03AA}"/>
                </a:ext>
              </a:extLst>
            </p:cNvPr>
            <p:cNvSpPr/>
            <p:nvPr/>
          </p:nvSpPr>
          <p:spPr>
            <a:xfrm>
              <a:off x="11038841" y="3686175"/>
              <a:ext cx="114291" cy="376239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01A8834-C429-4DEA-86FD-6A9D8799B5F9}"/>
                </a:ext>
              </a:extLst>
            </p:cNvPr>
            <p:cNvSpPr/>
            <p:nvPr/>
          </p:nvSpPr>
          <p:spPr>
            <a:xfrm>
              <a:off x="11016354" y="1674566"/>
              <a:ext cx="146853" cy="55449"/>
            </a:xfrm>
            <a:prstGeom prst="rect">
              <a:avLst/>
            </a:prstGeom>
            <a:solidFill>
              <a:srgbClr val="5DB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1FAD9DD-1022-465A-BC9E-F1A66FD9E12A}"/>
                </a:ext>
              </a:extLst>
            </p:cNvPr>
            <p:cNvSpPr/>
            <p:nvPr/>
          </p:nvSpPr>
          <p:spPr>
            <a:xfrm>
              <a:off x="11014549" y="1779195"/>
              <a:ext cx="146853" cy="55448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28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62"/>
    </mc:Choice>
    <mc:Fallback>
      <p:transition spd="slow" advTm="8496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09A6F-3487-4F23-9DD9-DFD1FC653A6D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데이터의 관계파악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AD1719-ED8A-45E1-8B6D-F63CF619E56C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E7DB7F-040E-4219-915A-D600A9A8B4DA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3E2-316A-457A-91C5-4E0EFD48773B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BED75-90A6-4DEF-88B0-9E6FC8530C01}"/>
              </a:ext>
            </a:extLst>
          </p:cNvPr>
          <p:cNvSpPr txBox="1"/>
          <p:nvPr/>
        </p:nvSpPr>
        <p:spPr>
          <a:xfrm>
            <a:off x="720521" y="4952842"/>
            <a:ext cx="11066095" cy="7774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가입자 중 이탈자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74.5% 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선호 지불 방법은 고지서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(Mail)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지불방법 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전자수표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(Electronic Check)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지불</a:t>
            </a:r>
            <a:r>
              <a:rPr lang="en-US" altLang="ko-KR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순으로 이루어짐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90D8D6-6DEC-48D8-8E09-2D04E1323B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4" b="11184"/>
          <a:stretch/>
        </p:blipFill>
        <p:spPr>
          <a:xfrm>
            <a:off x="2145062" y="1678218"/>
            <a:ext cx="7594153" cy="316798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A62EF99-D8BE-4011-91C9-00D5E9C84954}"/>
              </a:ext>
            </a:extLst>
          </p:cNvPr>
          <p:cNvSpPr txBox="1"/>
          <p:nvPr/>
        </p:nvSpPr>
        <p:spPr>
          <a:xfrm>
            <a:off x="3208483" y="1277928"/>
            <a:ext cx="1906825" cy="41990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노년층내 이탈비율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9F22A-5A26-4552-A897-53E18D4EFA61}"/>
              </a:ext>
            </a:extLst>
          </p:cNvPr>
          <p:cNvSpPr txBox="1"/>
          <p:nvPr/>
        </p:nvSpPr>
        <p:spPr>
          <a:xfrm>
            <a:off x="6523690" y="1277928"/>
            <a:ext cx="1906825" cy="41990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softEdge rad="12700"/>
          </a:effec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지불 방법 </a:t>
            </a:r>
            <a:endParaRPr lang="en-US" altLang="ko-KR" sz="14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44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62"/>
    </mc:Choice>
    <mc:Fallback>
      <p:transition spd="slow" advTm="8496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18</a:t>
            </a:fld>
            <a:endParaRPr 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B65C1B-BBAA-4420-A6FB-FAC42608719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C36DAE-66D7-4EBF-B1C1-AAF8A1106793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DCFF9-4B1D-42EC-A67D-C05D4638EF05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B0402-F357-4AE6-B56F-2990ECFE3A72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Feature Engineering _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변수생성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4E61492-2E15-4A3A-A679-AEB26E501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49949"/>
              </p:ext>
            </p:extLst>
          </p:nvPr>
        </p:nvGraphicFramePr>
        <p:xfrm>
          <a:off x="740218" y="1260909"/>
          <a:ext cx="6765663" cy="5438275"/>
        </p:xfrm>
        <a:graphic>
          <a:graphicData uri="http://schemas.openxmlformats.org/drawingml/2006/table">
            <a:tbl>
              <a:tblPr/>
              <a:tblGrid>
                <a:gridCol w="320296">
                  <a:extLst>
                    <a:ext uri="{9D8B030D-6E8A-4147-A177-3AD203B41FA5}">
                      <a16:colId xmlns:a16="http://schemas.microsoft.com/office/drawing/2014/main" val="456914574"/>
                    </a:ext>
                  </a:extLst>
                </a:gridCol>
                <a:gridCol w="1487825">
                  <a:extLst>
                    <a:ext uri="{9D8B030D-6E8A-4147-A177-3AD203B41FA5}">
                      <a16:colId xmlns:a16="http://schemas.microsoft.com/office/drawing/2014/main" val="515047554"/>
                    </a:ext>
                  </a:extLst>
                </a:gridCol>
                <a:gridCol w="4957542">
                  <a:extLst>
                    <a:ext uri="{9D8B030D-6E8A-4147-A177-3AD203B41FA5}">
                      <a16:colId xmlns:a16="http://schemas.microsoft.com/office/drawing/2014/main" val="2974949308"/>
                    </a:ext>
                  </a:extLst>
                </a:gridCol>
              </a:tblGrid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CustomerID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 고객의 고유 한 고객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ID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7670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gender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성별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Female, Male)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01557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SenierCitizen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노인인지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(1: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노인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0: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74099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Partner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파트너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06820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Dependents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부양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07448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tenure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회사에 머무른 개월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36767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7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PhoneService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전화 서비스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812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MultipleLines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고객의 다중 회선 유무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phone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0150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9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InternetService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고객의 인터넷 서비스 제공 업체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(DSL, Fiber optic,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234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OnlineSecurity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온라인 보안 여부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62097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OnlineBackup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온라인 백업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39276"/>
                  </a:ext>
                </a:extLst>
              </a:tr>
              <a:tr h="371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12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DeviceProtection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고객이 기기 보호 기능을 제공여부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73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13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TechSupport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기술 지원을 받았는지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5485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14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StreamingTV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스트리밍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TV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39880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15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StreamingMovies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스트리밍 영화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 , No, No internet service)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6629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16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contact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계약 기간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Month-to-month, One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year,Two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year)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939713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17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PaperlessBilling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종이 명세서 여부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27983"/>
                  </a:ext>
                </a:extLst>
              </a:tr>
              <a:tr h="54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18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PaymentMethod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결제 수단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Electronic check, Mailed check, Bank transfer (automatic),Credit card (automatic))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80784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19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Churn 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이탈여부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Yes, No)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12963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20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MonthlyCharges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매월 고객에게 청구되는 금액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825938"/>
                  </a:ext>
                </a:extLst>
              </a:tr>
              <a:tr h="1900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21212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21</a:t>
                      </a:r>
                    </a:p>
                  </a:txBody>
                  <a:tcPr marL="27188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TotalCharges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고객에게 청구되는 총 금액</a:t>
                      </a:r>
                    </a:p>
                  </a:txBody>
                  <a:tcPr marL="108000" marR="1133" marT="1133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2072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13C0841-05DD-4D49-B931-68DBB2BA7D6D}"/>
              </a:ext>
            </a:extLst>
          </p:cNvPr>
          <p:cNvSpPr/>
          <p:nvPr/>
        </p:nvSpPr>
        <p:spPr>
          <a:xfrm>
            <a:off x="740217" y="1270947"/>
            <a:ext cx="6765663" cy="185926"/>
          </a:xfrm>
          <a:prstGeom prst="roundRect">
            <a:avLst>
              <a:gd name="adj" fmla="val 2480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4E6EF7-C77C-487F-BA9C-45B453AFA78D}"/>
              </a:ext>
            </a:extLst>
          </p:cNvPr>
          <p:cNvCxnSpPr>
            <a:cxnSpLocks/>
            <a:stCxn id="24" idx="3"/>
            <a:endCxn id="28" idx="3"/>
          </p:cNvCxnSpPr>
          <p:nvPr/>
        </p:nvCxnSpPr>
        <p:spPr>
          <a:xfrm>
            <a:off x="7505880" y="1363910"/>
            <a:ext cx="640402" cy="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7922135-82E3-48F6-9228-968662008B9A}"/>
              </a:ext>
            </a:extLst>
          </p:cNvPr>
          <p:cNvSpPr/>
          <p:nvPr/>
        </p:nvSpPr>
        <p:spPr>
          <a:xfrm flipH="1">
            <a:off x="8146282" y="1270947"/>
            <a:ext cx="719923" cy="185926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삭제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0B26A2-445B-48E7-9652-61D2BE2E3996}"/>
              </a:ext>
            </a:extLst>
          </p:cNvPr>
          <p:cNvSpPr/>
          <p:nvPr/>
        </p:nvSpPr>
        <p:spPr>
          <a:xfrm>
            <a:off x="740217" y="2902977"/>
            <a:ext cx="6765663" cy="2214523"/>
          </a:xfrm>
          <a:prstGeom prst="roundRect">
            <a:avLst>
              <a:gd name="adj" fmla="val 3378"/>
            </a:avLst>
          </a:prstGeom>
          <a:noFill/>
          <a:ln w="19050">
            <a:solidFill>
              <a:srgbClr val="FC8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00666C-6942-4B2B-BDD9-E1F8710055E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505880" y="4010239"/>
            <a:ext cx="399629" cy="0"/>
          </a:xfrm>
          <a:prstGeom prst="straightConnector1">
            <a:avLst/>
          </a:prstGeom>
          <a:ln>
            <a:solidFill>
              <a:srgbClr val="FE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0831112-7497-4381-B1CE-641C76003E64}"/>
              </a:ext>
            </a:extLst>
          </p:cNvPr>
          <p:cNvSpPr/>
          <p:nvPr/>
        </p:nvSpPr>
        <p:spPr>
          <a:xfrm>
            <a:off x="7905509" y="3576577"/>
            <a:ext cx="1944547" cy="867321"/>
          </a:xfrm>
          <a:prstGeom prst="roundRect">
            <a:avLst>
              <a:gd name="adj" fmla="val 24808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파생변수 생성 </a:t>
            </a:r>
            <a:r>
              <a:rPr lang="en-US" altLang="ko-KR" sz="14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(Additional Service)</a:t>
            </a:r>
            <a:endParaRPr lang="ko-KR" altLang="en-US" sz="1400" dirty="0">
              <a:solidFill>
                <a:srgbClr val="FE6B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79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05"/>
    </mc:Choice>
    <mc:Fallback>
      <p:transition spd="slow" advTm="283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142B4-CEC8-4D48-BF52-C98B5693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483477"/>
            <a:ext cx="8877300" cy="437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B9852C-37C2-4653-8F46-83A219017AC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40276-04C4-4AF1-BF5D-D1286F978509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83373-2D31-4D0B-8C0F-2C7BABED7739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F21F8-528D-44EA-B724-1A00958C537C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Feature Engineering_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변수간 상관관계확인</a:t>
            </a:r>
          </a:p>
        </p:txBody>
      </p:sp>
    </p:spTree>
    <p:extLst>
      <p:ext uri="{BB962C8B-B14F-4D97-AF65-F5344CB8AC3E}">
        <p14:creationId xmlns:p14="http://schemas.microsoft.com/office/powerpoint/2010/main" val="310780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00"/>
    </mc:Choice>
    <mc:Fallback>
      <p:transition spd="slow" advTm="65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E320-2155-40EB-B716-91247624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980948"/>
          </a:xfrm>
        </p:spPr>
        <p:txBody>
          <a:bodyPr/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64BAC-26A7-47E9-8447-39A6542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2C8EF22-DC59-45E7-9C3D-9AD989E9EB7D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rgbClr val="26262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rgbClr val="26262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4050743-2E40-4DE6-8362-7008E9C24D12}"/>
              </a:ext>
            </a:extLst>
          </p:cNvPr>
          <p:cNvSpPr txBox="1">
            <a:spLocks/>
          </p:cNvSpPr>
          <p:nvPr/>
        </p:nvSpPr>
        <p:spPr>
          <a:xfrm>
            <a:off x="6692899" y="1032688"/>
            <a:ext cx="5888011" cy="5475116"/>
          </a:xfrm>
          <a:prstGeom prst="rect">
            <a:avLst/>
          </a:prstGeom>
        </p:spPr>
        <p:txBody>
          <a:bodyPr lIns="109728" tIns="109728" rIns="109728" bIns="91440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182563">
              <a:buNone/>
            </a:pP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기획 배경 및 목표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55600" indent="-17780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구성원 및 역할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프로세싱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 및 변수의 정의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182563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및 개선 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82563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65125" indent="-27305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분석을 통한 인사이트 도출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65125" indent="-273050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향후 개선사항 및 기대효과</a:t>
            </a:r>
            <a:endParaRPr lang="en-US" altLang="ko-KR" sz="16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92075" indent="0">
              <a:buNone/>
            </a:pPr>
            <a:endParaRPr lang="en-US" altLang="ko-KR" sz="700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18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개발후기 및 느낀점</a:t>
            </a:r>
            <a:endParaRPr lang="en-US" altLang="ko-KR" sz="18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00A40B2-5713-4818-B3E9-17F6F4357C07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103535" y="2310985"/>
            <a:ext cx="4472270" cy="3330100"/>
          </a:xfrm>
          <a:prstGeom prst="bentConnector3">
            <a:avLst>
              <a:gd name="adj1" fmla="val 50000"/>
            </a:avLst>
          </a:prstGeom>
          <a:ln>
            <a:solidFill>
              <a:srgbClr val="262626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E2FFD40-4492-426C-B3B8-1FB3ECF15AD8}"/>
              </a:ext>
            </a:extLst>
          </p:cNvPr>
          <p:cNvCxnSpPr>
            <a:cxnSpLocks/>
          </p:cNvCxnSpPr>
          <p:nvPr/>
        </p:nvCxnSpPr>
        <p:spPr>
          <a:xfrm>
            <a:off x="6010507" y="1227583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DB13184-AA41-4DCD-B192-A3628E5C8DD8}"/>
              </a:ext>
            </a:extLst>
          </p:cNvPr>
          <p:cNvCxnSpPr>
            <a:cxnSpLocks/>
          </p:cNvCxnSpPr>
          <p:nvPr/>
        </p:nvCxnSpPr>
        <p:spPr>
          <a:xfrm>
            <a:off x="6004720" y="1232806"/>
            <a:ext cx="0" cy="2742428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125A47-CFC4-438D-AFFB-B7B4FC48D303}"/>
              </a:ext>
            </a:extLst>
          </p:cNvPr>
          <p:cNvCxnSpPr>
            <a:cxnSpLocks/>
          </p:cNvCxnSpPr>
          <p:nvPr/>
        </p:nvCxnSpPr>
        <p:spPr>
          <a:xfrm>
            <a:off x="6010507" y="6212168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2D576FD-3F64-4632-9E0C-073065C3E483}"/>
              </a:ext>
            </a:extLst>
          </p:cNvPr>
          <p:cNvCxnSpPr>
            <a:cxnSpLocks/>
          </p:cNvCxnSpPr>
          <p:nvPr/>
        </p:nvCxnSpPr>
        <p:spPr>
          <a:xfrm>
            <a:off x="6010507" y="2713488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F82EB3E-21CB-4277-A917-B67AD287677F}"/>
              </a:ext>
            </a:extLst>
          </p:cNvPr>
          <p:cNvCxnSpPr>
            <a:cxnSpLocks/>
          </p:cNvCxnSpPr>
          <p:nvPr/>
        </p:nvCxnSpPr>
        <p:spPr>
          <a:xfrm>
            <a:off x="6010507" y="4891937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7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58"/>
    </mc:Choice>
    <mc:Fallback>
      <p:transition spd="slow" advTm="98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7D191-5B75-4371-B368-6D7CB9EB6224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SMOTE </a:t>
            </a:r>
            <a:r>
              <a:rPr lang="ko-KR" altLang="en-US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오버샘플링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5C871-75FD-4ACF-AF2E-1981117645ED}"/>
              </a:ext>
            </a:extLst>
          </p:cNvPr>
          <p:cNvSpPr txBox="1"/>
          <p:nvPr/>
        </p:nvSpPr>
        <p:spPr>
          <a:xfrm>
            <a:off x="955160" y="3463212"/>
            <a:ext cx="10157848" cy="374500"/>
          </a:xfrm>
          <a:prstGeom prst="roundRect">
            <a:avLst>
              <a:gd name="adj" fmla="val 16667"/>
            </a:avLst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&gt;&gt;  </a:t>
            </a:r>
            <a:r>
              <a:rPr lang="ko-KR" altLang="en-US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불균형데이터로 인한 결과값의 성능저하를 방지하기 위해 </a:t>
            </a:r>
            <a:r>
              <a:rPr lang="en-US" altLang="ko-KR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SMOTE </a:t>
            </a:r>
            <a:r>
              <a:rPr lang="ko-KR" altLang="en-US" sz="1200" dirty="0" err="1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오버샘플링</a:t>
            </a:r>
            <a:r>
              <a:rPr lang="ko-KR" altLang="en-US" sz="1200" dirty="0">
                <a:solidFill>
                  <a:srgbClr val="FE6B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기법을 사용함</a:t>
            </a:r>
            <a:endParaRPr lang="ko-KR" altLang="en-US" sz="1200" b="0" i="0" dirty="0">
              <a:solidFill>
                <a:srgbClr val="FE6B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B2B8B-2758-4EE9-AE70-7286B7ECFE11}"/>
              </a:ext>
            </a:extLst>
          </p:cNvPr>
          <p:cNvSpPr txBox="1"/>
          <p:nvPr/>
        </p:nvSpPr>
        <p:spPr>
          <a:xfrm>
            <a:off x="823511" y="1525290"/>
            <a:ext cx="7978966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imblearn.over_sampling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5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SMOTE</a:t>
            </a:r>
          </a:p>
          <a:p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smote = SMOTE(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sampling_strategy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'auto'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05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2056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X_train_o,y_train_o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smote.fit_sample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전 학습용 피처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레이블 데이터 세트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후 학습용 피처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레이블 데이터 세트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X_train_o.shape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y_train_o.shape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'SMOTE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적용 후 레이블 값 분포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 \n'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pd.Series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y_train_o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487A9-F341-4DA6-9867-25EB72D30BD1}"/>
              </a:ext>
            </a:extLst>
          </p:cNvPr>
          <p:cNvSpPr txBox="1"/>
          <p:nvPr/>
        </p:nvSpPr>
        <p:spPr>
          <a:xfrm>
            <a:off x="823510" y="2736625"/>
            <a:ext cx="7978965" cy="5770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전 학습용 피처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레이블 데이터 세트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(4930, 20) (4930,) </a:t>
            </a:r>
          </a:p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후 학습용 피처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레이블 데이터 세트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(7244, 20) (7244,) </a:t>
            </a:r>
          </a:p>
          <a:p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SMOTE </a:t>
            </a:r>
            <a:r>
              <a:rPr lang="ko-KR" altLang="en-US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적용 후 레이블 값 분포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1 3622 0 3622 </a:t>
            </a:r>
            <a:r>
              <a:rPr lang="en-US" altLang="ko-KR" sz="105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ko-KR" sz="105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int64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627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04"/>
    </mc:Choice>
    <mc:Fallback>
      <p:transition spd="slow" advTm="402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1AD638-F72F-4452-8A1A-B7F3BDAD4943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A0E78E-6935-4F5E-9E42-13CF887F76DE}"/>
              </a:ext>
            </a:extLst>
          </p:cNvPr>
          <p:cNvSpPr/>
          <p:nvPr/>
        </p:nvSpPr>
        <p:spPr>
          <a:xfrm>
            <a:off x="903383" y="45096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-24130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Decision Tree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15067F-107E-4188-88A5-0FF0FC37F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791975"/>
            <a:ext cx="2590800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64F03-D206-460A-A339-2BCACE3BAD63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0BB91-6A90-4313-AC24-3B67886C5329}"/>
              </a:ext>
            </a:extLst>
          </p:cNvPr>
          <p:cNvSpPr txBox="1"/>
          <p:nvPr/>
        </p:nvSpPr>
        <p:spPr>
          <a:xfrm>
            <a:off x="784468" y="3920338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max_depth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4,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min_samples_leaf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=2,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</a:t>
            </a:r>
            <a:r>
              <a:rPr lang="en-US" altLang="ko-KR" sz="11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_split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D33EF-D329-4768-87BA-4C84332E74B1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0.70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0.46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AUC:0.67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DA145-EAEF-42F6-8C42-000AFAF087C0}"/>
              </a:ext>
            </a:extLst>
          </p:cNvPr>
          <p:cNvSpPr txBox="1"/>
          <p:nvPr/>
        </p:nvSpPr>
        <p:spPr>
          <a:xfrm>
            <a:off x="3467548" y="51334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0.68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0.44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0.86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AUC:0.73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824E30B-F913-4431-8ABE-D50F4621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3" y="4636343"/>
            <a:ext cx="25336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5E8FED8-ADB4-42AF-B377-208872114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12" y="4169542"/>
            <a:ext cx="3645869" cy="27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1F0C917-3AD9-4806-B0A7-F7734A5AC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6378766" y="1286933"/>
            <a:ext cx="4039085" cy="26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EB0414-8000-4794-B607-3A83D8DBCA84}"/>
              </a:ext>
            </a:extLst>
          </p:cNvPr>
          <p:cNvSpPr txBox="1"/>
          <p:nvPr/>
        </p:nvSpPr>
        <p:spPr>
          <a:xfrm>
            <a:off x="7005490" y="3947254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5025BD-DFC6-44FA-B0E2-40B1EE818317}"/>
              </a:ext>
            </a:extLst>
          </p:cNvPr>
          <p:cNvSpPr txBox="1"/>
          <p:nvPr/>
        </p:nvSpPr>
        <p:spPr>
          <a:xfrm>
            <a:off x="7047153" y="1002747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9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446"/>
    </mc:Choice>
    <mc:Fallback>
      <p:transition spd="slow" advTm="12544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Random Forest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7A1949-5F32-41C4-9643-FADAE54C55B2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00770AC-EC51-4E1B-9203-2D878F41F891}"/>
              </a:ext>
            </a:extLst>
          </p:cNvPr>
          <p:cNvSpPr/>
          <p:nvPr/>
        </p:nvSpPr>
        <p:spPr>
          <a:xfrm>
            <a:off x="903383" y="45096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C284449A-5D92-4CBF-8546-8D30C5675EE0}"/>
              </a:ext>
            </a:extLst>
          </p:cNvPr>
          <p:cNvSpPr txBox="1">
            <a:spLocks/>
          </p:cNvSpPr>
          <p:nvPr/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defPPr>
              <a:defRPr lang="ko-KR"/>
            </a:defPPr>
            <a:lvl1pPr marL="0" algn="r" defTabSz="914400" rtl="0" eaLnBrk="1" latinLnBrk="1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9E6812-DF0E-4B88-AFAA-EAC7168F54C0}" type="slidenum">
              <a:rPr lang="en-US" smtClean="0"/>
              <a:pPr algn="ctr"/>
              <a:t>22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967D0AC-AB1C-4A1E-BC13-FD66FDE4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812770"/>
            <a:ext cx="2590800" cy="19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D65C1-191B-4B00-B69A-3D164D2566AD}"/>
              </a:ext>
            </a:extLst>
          </p:cNvPr>
          <p:cNvSpPr txBox="1"/>
          <p:nvPr/>
        </p:nvSpPr>
        <p:spPr>
          <a:xfrm>
            <a:off x="784467" y="3920338"/>
            <a:ext cx="42344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93663" indent="-93663"/>
            <a:r>
              <a:rPr lang="ko-KR" altLang="en-US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max_depth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=4,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min_samples_leaf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min_samples_split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=2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910F2-5160-4A9A-BADA-718DF10E802C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0.76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0.54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AUC:0.82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864FB-C7D9-4BC0-99EA-0E9F97C7ECAD}"/>
              </a:ext>
            </a:extLst>
          </p:cNvPr>
          <p:cNvSpPr txBox="1"/>
          <p:nvPr/>
        </p:nvSpPr>
        <p:spPr>
          <a:xfrm>
            <a:off x="3467548" y="51334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65B0E21-9B18-4B5A-ABDB-55931AC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473" y="4680895"/>
            <a:ext cx="2533650" cy="19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B9E7BCA-947E-4F68-9C7C-861C97894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912" y="4170171"/>
            <a:ext cx="3645869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23D36441-5B2D-4350-8BBE-642459CF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" r="1758"/>
          <a:stretch/>
        </p:blipFill>
        <p:spPr bwMode="auto">
          <a:xfrm>
            <a:off x="6378766" y="1256663"/>
            <a:ext cx="4039085" cy="26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91555D-7663-481F-B5E2-667413ABA839}"/>
              </a:ext>
            </a:extLst>
          </p:cNvPr>
          <p:cNvSpPr txBox="1"/>
          <p:nvPr/>
        </p:nvSpPr>
        <p:spPr>
          <a:xfrm>
            <a:off x="7005490" y="3947254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DF056-3B65-41FA-9751-2BE2DF0C08F3}"/>
              </a:ext>
            </a:extLst>
          </p:cNvPr>
          <p:cNvSpPr txBox="1"/>
          <p:nvPr/>
        </p:nvSpPr>
        <p:spPr>
          <a:xfrm>
            <a:off x="7047153" y="1002747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1A7AD-A900-4BA9-A864-84AEDC89C3B3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34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38"/>
    </mc:Choice>
    <mc:Fallback>
      <p:transition spd="slow" advTm="6703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ogistic Regression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CE9F26-6ADE-41F9-845F-6D6B6434B0E9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ECF473-7BBF-4E8C-9837-C9F35FA6EECD}"/>
              </a:ext>
            </a:extLst>
          </p:cNvPr>
          <p:cNvSpPr/>
          <p:nvPr/>
        </p:nvSpPr>
        <p:spPr>
          <a:xfrm>
            <a:off x="903383" y="439538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C348CEC-443F-40C6-BD0C-E0522E6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5898" y="1864228"/>
            <a:ext cx="2590800" cy="186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6B4B47-4587-4332-A8AF-D5735FF91D72}"/>
              </a:ext>
            </a:extLst>
          </p:cNvPr>
          <p:cNvSpPr txBox="1"/>
          <p:nvPr/>
        </p:nvSpPr>
        <p:spPr>
          <a:xfrm>
            <a:off x="784467" y="3920338"/>
            <a:ext cx="5028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(C=5, penalty='l2'</a:t>
            </a: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264AF-BDC2-47D4-9029-AF5E6C1E0853}"/>
              </a:ext>
            </a:extLst>
          </p:cNvPr>
          <p:cNvSpPr txBox="1"/>
          <p:nvPr/>
        </p:nvSpPr>
        <p:spPr>
          <a:xfrm>
            <a:off x="3467548" y="2457197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CF28F-25EE-4215-9CB3-17D7CCAA452F}"/>
              </a:ext>
            </a:extLst>
          </p:cNvPr>
          <p:cNvSpPr txBox="1"/>
          <p:nvPr/>
        </p:nvSpPr>
        <p:spPr>
          <a:xfrm>
            <a:off x="3467548" y="5019100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0.77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DA3C1B5C-5705-4886-B7B4-FD9FB78F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473" y="4616918"/>
            <a:ext cx="2533650" cy="182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93E3B47C-ABF3-43A4-BF7A-0A0ABB06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8365" y="2560185"/>
            <a:ext cx="3645867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E006A8-15C6-4A80-A987-58500B8F8F3F}"/>
              </a:ext>
            </a:extLst>
          </p:cNvPr>
          <p:cNvSpPr txBox="1"/>
          <p:nvPr/>
        </p:nvSpPr>
        <p:spPr>
          <a:xfrm>
            <a:off x="6322942" y="2337268"/>
            <a:ext cx="3370698" cy="253916"/>
          </a:xfrm>
          <a:prstGeom prst="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A98B3B-F1EB-49BD-9470-827DFF7DB505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4) XGBOOST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F371EE4-E66D-4F28-8EE4-91FBD7480A37}"/>
              </a:ext>
            </a:extLst>
          </p:cNvPr>
          <p:cNvSpPr/>
          <p:nvPr/>
        </p:nvSpPr>
        <p:spPr>
          <a:xfrm>
            <a:off x="903383" y="174737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FC3387-6785-4C93-83C7-EC6953617126}"/>
              </a:ext>
            </a:extLst>
          </p:cNvPr>
          <p:cNvSpPr/>
          <p:nvPr/>
        </p:nvSpPr>
        <p:spPr>
          <a:xfrm>
            <a:off x="903383" y="4575789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4F6FC7C-D33E-45F9-A855-4428977F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715" y="1858077"/>
            <a:ext cx="2487166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B5FF3-B0D6-488E-B106-A7B9D2B2D8AD}"/>
              </a:ext>
            </a:extLst>
          </p:cNvPr>
          <p:cNvSpPr txBox="1"/>
          <p:nvPr/>
        </p:nvSpPr>
        <p:spPr>
          <a:xfrm>
            <a:off x="784468" y="1396916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8BEBE-2B3C-4F5C-870F-72513AC40291}"/>
              </a:ext>
            </a:extLst>
          </p:cNvPr>
          <p:cNvSpPr txBox="1"/>
          <p:nvPr/>
        </p:nvSpPr>
        <p:spPr>
          <a:xfrm>
            <a:off x="784468" y="3986440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lcolsample_bytree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0.5,min_child_weight =1)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4440A-DC35-4CF8-82E5-67AD946910CF}"/>
              </a:ext>
            </a:extLst>
          </p:cNvPr>
          <p:cNvSpPr txBox="1"/>
          <p:nvPr/>
        </p:nvSpPr>
        <p:spPr>
          <a:xfrm>
            <a:off x="3467548" y="2523299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0.50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0.79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DC30E-05A0-4443-88C3-FC2B60CBD175}"/>
              </a:ext>
            </a:extLst>
          </p:cNvPr>
          <p:cNvSpPr txBox="1"/>
          <p:nvPr/>
        </p:nvSpPr>
        <p:spPr>
          <a:xfrm>
            <a:off x="3467548" y="5199502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0.75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0.52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0.81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0.64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AUC:0.85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FC7A2428-DCAB-470F-BA69-B72BBE5A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115" y="4702445"/>
            <a:ext cx="249236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A1F163E2-802A-4674-AACA-48772B1F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0912" y="4236273"/>
            <a:ext cx="3645869" cy="272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50B533B5-32BD-4701-A238-B975EB47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6995" y="1171286"/>
            <a:ext cx="4050130" cy="2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0D36F4-6EE8-4C61-89D7-DC7BCAA42C2B}"/>
              </a:ext>
            </a:extLst>
          </p:cNvPr>
          <p:cNvSpPr txBox="1"/>
          <p:nvPr/>
        </p:nvSpPr>
        <p:spPr>
          <a:xfrm>
            <a:off x="7005490" y="4013356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5CA2A-35EC-4769-8B6B-9BAE7EDB13EA}"/>
              </a:ext>
            </a:extLst>
          </p:cNvPr>
          <p:cNvSpPr txBox="1"/>
          <p:nvPr/>
        </p:nvSpPr>
        <p:spPr>
          <a:xfrm>
            <a:off x="7047153" y="1068849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27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LightGBM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8EFFF0-6727-4B53-91F0-0F5D91BB22F4}"/>
              </a:ext>
            </a:extLst>
          </p:cNvPr>
          <p:cNvSpPr/>
          <p:nvPr/>
        </p:nvSpPr>
        <p:spPr>
          <a:xfrm>
            <a:off x="903383" y="174737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F9B86D-6D32-41D4-875D-54C37FD85875}"/>
              </a:ext>
            </a:extLst>
          </p:cNvPr>
          <p:cNvSpPr/>
          <p:nvPr/>
        </p:nvSpPr>
        <p:spPr>
          <a:xfrm>
            <a:off x="903383" y="4575789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EECFAE5-DEED-48F6-8443-A42AA5034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715" y="1858077"/>
            <a:ext cx="2487166" cy="200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F0102-0AFB-48AA-9FFA-F4AEEF43C9B5}"/>
              </a:ext>
            </a:extLst>
          </p:cNvPr>
          <p:cNvSpPr txBox="1"/>
          <p:nvPr/>
        </p:nvSpPr>
        <p:spPr>
          <a:xfrm>
            <a:off x="784468" y="1396916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C325C-3E35-414E-8158-9934999C00BC}"/>
              </a:ext>
            </a:extLst>
          </p:cNvPr>
          <p:cNvSpPr txBox="1"/>
          <p:nvPr/>
        </p:nvSpPr>
        <p:spPr>
          <a:xfrm>
            <a:off x="784468" y="3986440"/>
            <a:ext cx="44733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1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1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num_leaves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= 2,colsample_bytree = 0.5,min_child_weight 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9D44E-29C5-482A-9CCC-A9912FA3E65D}"/>
              </a:ext>
            </a:extLst>
          </p:cNvPr>
          <p:cNvSpPr txBox="1"/>
          <p:nvPr/>
        </p:nvSpPr>
        <p:spPr>
          <a:xfrm>
            <a:off x="3467548" y="2523299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0.75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0.52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0.80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AUC:0.84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845B0-9087-4FE9-B34B-04BA440EE4C0}"/>
              </a:ext>
            </a:extLst>
          </p:cNvPr>
          <p:cNvSpPr txBox="1"/>
          <p:nvPr/>
        </p:nvSpPr>
        <p:spPr>
          <a:xfrm>
            <a:off x="3467548" y="5199502"/>
            <a:ext cx="1231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0.74</a:t>
            </a:r>
            <a:endParaRPr lang="en-US" altLang="ko-KR" sz="12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0.51</a:t>
            </a:r>
          </a:p>
          <a:p>
            <a:r>
              <a:rPr lang="ko-KR" altLang="en-US" sz="1200" b="0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200" b="0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0.63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AUC:0.85</a:t>
            </a:r>
            <a:endParaRPr lang="ko-KR" altLang="en-US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6F7DDD1B-1722-4FE1-A305-D7FB286B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115" y="4702445"/>
            <a:ext cx="2492365" cy="20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86ECF80B-043C-42CA-8969-FB878F1A0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1" y="4355173"/>
            <a:ext cx="3421344" cy="25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B2E87E40-82DA-4263-B603-1C4250FC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2000" y="1305909"/>
            <a:ext cx="4082167" cy="26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2F6B26-770F-453D-992D-B3ED95F9E768}"/>
              </a:ext>
            </a:extLst>
          </p:cNvPr>
          <p:cNvSpPr txBox="1"/>
          <p:nvPr/>
        </p:nvSpPr>
        <p:spPr>
          <a:xfrm>
            <a:off x="7005490" y="4013356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9516C-EEF5-4AEA-B81E-775890DF7288}"/>
              </a:ext>
            </a:extLst>
          </p:cNvPr>
          <p:cNvSpPr txBox="1"/>
          <p:nvPr/>
        </p:nvSpPr>
        <p:spPr>
          <a:xfrm>
            <a:off x="7047153" y="1068849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 중요도 </a:t>
            </a:r>
            <a:endParaRPr lang="en-US" altLang="ko-KR" sz="1050" b="0" dirty="0">
              <a:solidFill>
                <a:srgbClr val="FFFFFF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37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574AE4-33CD-496C-8158-BE0993EFB22F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DB4F403-23FF-4C62-8497-708A85090F06}"/>
              </a:ext>
            </a:extLst>
          </p:cNvPr>
          <p:cNvSpPr/>
          <p:nvPr/>
        </p:nvSpPr>
        <p:spPr>
          <a:xfrm>
            <a:off x="903383" y="432680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KNN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EC651E-5D74-4A59-B540-23DF2EC4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213065"/>
            <a:ext cx="936475" cy="112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0.4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78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03DCD-49F2-4D57-A70A-5BF344E557AE}"/>
              </a:ext>
            </a:extLst>
          </p:cNvPr>
          <p:cNvSpPr txBox="1"/>
          <p:nvPr/>
        </p:nvSpPr>
        <p:spPr>
          <a:xfrm>
            <a:off x="3546401" y="4694035"/>
            <a:ext cx="934553" cy="122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0.68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0.45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0.87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0.59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AUC:0.83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3F932-57F5-465F-AB2A-6C626B44F5C6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n_neighbors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 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4284D-F53D-4169-BE8B-C2668AF41D1B}"/>
              </a:ext>
            </a:extLst>
          </p:cNvPr>
          <p:cNvSpPr txBox="1"/>
          <p:nvPr/>
        </p:nvSpPr>
        <p:spPr>
          <a:xfrm>
            <a:off x="784468" y="3920338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n_neighbors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= </a:t>
            </a:r>
            <a:r>
              <a:rPr lang="en-US" altLang="ko-KR" sz="1200" dirty="0">
                <a:solidFill>
                  <a:srgbClr val="09885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98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 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2F113A-F504-42F4-941F-3CE2600B8F3F}"/>
              </a:ext>
            </a:extLst>
          </p:cNvPr>
          <p:cNvGrpSpPr/>
          <p:nvPr/>
        </p:nvGrpSpPr>
        <p:grpSpPr>
          <a:xfrm>
            <a:off x="6011246" y="2591184"/>
            <a:ext cx="3773781" cy="2847826"/>
            <a:chOff x="4918775" y="1446709"/>
            <a:chExt cx="6246564" cy="466292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8AC4968-DBEA-46EB-BC3C-2F12FE232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8775" y="1446709"/>
              <a:ext cx="6246564" cy="466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D35562E-E62D-4B45-94B7-BC6E16A37524}"/>
                </a:ext>
              </a:extLst>
            </p:cNvPr>
            <p:cNvCxnSpPr/>
            <p:nvPr/>
          </p:nvCxnSpPr>
          <p:spPr>
            <a:xfrm>
              <a:off x="9617728" y="1564191"/>
              <a:ext cx="0" cy="4070526"/>
            </a:xfrm>
            <a:prstGeom prst="line">
              <a:avLst/>
            </a:prstGeom>
            <a:ln w="38100">
              <a:solidFill>
                <a:srgbClr val="FE7B1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BB72A3-4697-498D-A7B1-E5CF1F7D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363175"/>
            <a:ext cx="2431277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290FDD7-79F0-4CCE-BD73-BCA777DA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7" y="1831109"/>
            <a:ext cx="2428875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19765FB-B8F5-4CAE-874F-D25048B32176}"/>
              </a:ext>
            </a:extLst>
          </p:cNvPr>
          <p:cNvSpPr txBox="1"/>
          <p:nvPr/>
        </p:nvSpPr>
        <p:spPr>
          <a:xfrm>
            <a:off x="6322942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81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7) Naive </a:t>
            </a:r>
            <a:r>
              <a:rPr lang="en-US" altLang="ko-KR" sz="1600" b="0" i="0" dirty="0" err="1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Bayse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E5AD4F-4130-42DE-BEFF-5080FB95B140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BEBB2D-412A-4D06-8DB7-A87D8DB61076}"/>
              </a:ext>
            </a:extLst>
          </p:cNvPr>
          <p:cNvSpPr/>
          <p:nvPr/>
        </p:nvSpPr>
        <p:spPr>
          <a:xfrm>
            <a:off x="903383" y="4326807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232DC4-E788-4545-862D-53DA4F9E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213065"/>
            <a:ext cx="936475" cy="112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72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0.4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77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D2474-8992-4CB2-9282-51826533F14E}"/>
              </a:ext>
            </a:extLst>
          </p:cNvPr>
          <p:cNvSpPr txBox="1"/>
          <p:nvPr/>
        </p:nvSpPr>
        <p:spPr>
          <a:xfrm>
            <a:off x="3546401" y="4694035"/>
            <a:ext cx="934553" cy="122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0.65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0.43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0.90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0.58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AUC:0.75</a:t>
            </a:r>
            <a:endParaRPr lang="ko-KR" altLang="en-US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3A072-B5C2-45BC-897F-3E1E504405A8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2E54E-F944-4F35-A314-3B2BA5A75403}"/>
              </a:ext>
            </a:extLst>
          </p:cNvPr>
          <p:cNvSpPr txBox="1"/>
          <p:nvPr/>
        </p:nvSpPr>
        <p:spPr>
          <a:xfrm>
            <a:off x="784468" y="3920338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(alpha=10,binarize=2) 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F97E4787-7546-421D-8EC8-973FCC6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363176"/>
            <a:ext cx="2431277" cy="20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D1D2F4B1-56BB-452B-A9D4-58CBE244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8" y="1831109"/>
            <a:ext cx="2428873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CEC495D-6344-4879-897B-479D7C00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591815"/>
            <a:ext cx="3658294" cy="2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42E7-46DD-48DE-9452-163671B06222}"/>
              </a:ext>
            </a:extLst>
          </p:cNvPr>
          <p:cNvSpPr txBox="1"/>
          <p:nvPr/>
        </p:nvSpPr>
        <p:spPr>
          <a:xfrm>
            <a:off x="6383598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43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30BFA-0831-409E-A292-631AD0BD2070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SVM</a:t>
            </a:r>
            <a:endParaRPr lang="ko-KR" altLang="en-US" sz="1600" b="0" i="0" dirty="0"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E5AD4F-4130-42DE-BEFF-5080FB95B140}"/>
              </a:ext>
            </a:extLst>
          </p:cNvPr>
          <p:cNvSpPr/>
          <p:nvPr/>
        </p:nvSpPr>
        <p:spPr>
          <a:xfrm>
            <a:off x="903383" y="1681274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BEBB2D-412A-4D06-8DB7-A87D8DB61076}"/>
              </a:ext>
            </a:extLst>
          </p:cNvPr>
          <p:cNvSpPr/>
          <p:nvPr/>
        </p:nvSpPr>
        <p:spPr>
          <a:xfrm>
            <a:off x="903383" y="4403926"/>
            <a:ext cx="3865168" cy="2178079"/>
          </a:xfrm>
          <a:prstGeom prst="round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232DC4-E788-4545-862D-53DA4F9E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479" y="2463234"/>
            <a:ext cx="936475" cy="8976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정확도: 0.</a:t>
            </a:r>
            <a:r>
              <a:rPr lang="en-US" altLang="ko-KR" sz="10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74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정밀도: 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</a:t>
            </a:r>
            <a:r>
              <a:rPr lang="en-US" altLang="ko-KR" sz="10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76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E7B1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D2474-8992-4CB2-9282-51826533F14E}"/>
              </a:ext>
            </a:extLst>
          </p:cNvPr>
          <p:cNvSpPr txBox="1"/>
          <p:nvPr/>
        </p:nvSpPr>
        <p:spPr>
          <a:xfrm>
            <a:off x="3546401" y="4905907"/>
            <a:ext cx="934553" cy="98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정확도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0.73</a:t>
            </a:r>
            <a:endParaRPr lang="en-US" altLang="ko-KR" sz="1000" dirty="0">
              <a:solidFill>
                <a:srgbClr val="21212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0.49</a:t>
            </a:r>
          </a:p>
          <a:p>
            <a:pPr>
              <a:lnSpc>
                <a:spcPct val="150000"/>
              </a:lnSpc>
            </a:pPr>
            <a:r>
              <a:rPr lang="ko-KR" altLang="en-US" sz="1000" b="1" i="0" dirty="0" err="1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en-US" altLang="ko-KR" sz="1000" b="1" i="0" dirty="0">
                <a:solidFill>
                  <a:srgbClr val="FE7B1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0.82</a:t>
            </a:r>
          </a:p>
          <a:p>
            <a:pPr>
              <a:lnSpc>
                <a:spcPct val="150000"/>
              </a:lnSpc>
            </a:pPr>
            <a:r>
              <a:rPr lang="en-US" altLang="ko-KR" sz="10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F1: 0.62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3A072-B5C2-45BC-897F-3E1E504405A8}"/>
              </a:ext>
            </a:extLst>
          </p:cNvPr>
          <p:cNvSpPr txBox="1"/>
          <p:nvPr/>
        </p:nvSpPr>
        <p:spPr>
          <a:xfrm>
            <a:off x="784468" y="1330814"/>
            <a:ext cx="39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전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2E54E-F944-4F35-A314-3B2BA5A75403}"/>
              </a:ext>
            </a:extLst>
          </p:cNvPr>
          <p:cNvSpPr txBox="1"/>
          <p:nvPr/>
        </p:nvSpPr>
        <p:spPr>
          <a:xfrm>
            <a:off x="784468" y="3865253"/>
            <a:ext cx="396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b="0" dirty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하이퍼파라미터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튜닝 후</a:t>
            </a:r>
            <a:endParaRPr lang="en-US" altLang="ko-KR" sz="1400" b="0" dirty="0">
              <a:solidFill>
                <a:srgbClr val="0000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4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it-IT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(kernel='rbf',gamma=0.001, degree=2, C=1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F97E4787-7546-421D-8EC8-973FCC69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5081" y="4464924"/>
            <a:ext cx="2431277" cy="19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D1D2F4B1-56BB-452B-A9D4-58CBE244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08" y="1831109"/>
            <a:ext cx="2428873" cy="1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D1FACDC-2DED-458B-87B9-B7EC7C85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1184"/>
            <a:ext cx="3658295" cy="27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ED3A93-6A1A-497A-A5EE-E3F9A939445D}"/>
              </a:ext>
            </a:extLst>
          </p:cNvPr>
          <p:cNvSpPr txBox="1"/>
          <p:nvPr/>
        </p:nvSpPr>
        <p:spPr>
          <a:xfrm>
            <a:off x="6383598" y="2337268"/>
            <a:ext cx="3370698" cy="280928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and Recall Curve (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정밀도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그래프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592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1C511-44C0-4F8D-9945-3CCAAA698B8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프로세싱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B3D564-13E1-41D1-B595-F4E7FF2FEAE7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6EF6F0-EB84-4A53-A5F9-D82BA5B7C7C5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모델 적용 및 개선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86AEC-165E-47A6-ABFD-58C8186F1FD4}"/>
              </a:ext>
            </a:extLst>
          </p:cNvPr>
          <p:cNvSpPr txBox="1"/>
          <p:nvPr/>
        </p:nvSpPr>
        <p:spPr>
          <a:xfrm>
            <a:off x="509046" y="83273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21212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 비교 표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D527E38-03E0-4123-A0DB-4BDFF30215E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35101" y="1801765"/>
            <a:ext cx="39401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D571EF9-808A-4BDC-90F1-0B1E7AA0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01" y="1801765"/>
            <a:ext cx="1936750" cy="728663"/>
          </a:xfrm>
          <a:prstGeom prst="roundRect">
            <a:avLst/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B423E70A-E759-4DA7-BDFB-3C65E7A2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1" y="3738515"/>
            <a:ext cx="72707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FBFDBB1A-85AC-4B3C-AAAF-07E115E0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01" y="1801765"/>
            <a:ext cx="1936750" cy="728663"/>
          </a:xfrm>
          <a:prstGeom prst="roundRect">
            <a:avLst>
              <a:gd name="adj" fmla="val 7595"/>
            </a:avLst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540AD66-E340-4C96-B511-DDCD1099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851" y="1801765"/>
            <a:ext cx="1995488" cy="363538"/>
          </a:xfrm>
          <a:prstGeom prst="roundRect">
            <a:avLst>
              <a:gd name="adj" fmla="val 14338"/>
            </a:avLst>
          </a:prstGeom>
          <a:solidFill>
            <a:srgbClr val="FE7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F631F77C-9209-45EE-BACD-9A74527A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1" y="379725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E30C3673-D042-4100-BC7F-08C3E552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851" y="2163715"/>
            <a:ext cx="998538" cy="365125"/>
          </a:xfrm>
          <a:prstGeom prst="roundRect">
            <a:avLst>
              <a:gd name="adj" fmla="val 15508"/>
            </a:avLst>
          </a:prstGeom>
          <a:solidFill>
            <a:srgbClr val="FE7B1B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5A5A33C0-7990-4E0C-8527-C071EEBCF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9" y="2798715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473A7642-6D11-4A64-891C-37D7D3C5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163715"/>
            <a:ext cx="998538" cy="365125"/>
          </a:xfrm>
          <a:prstGeom prst="roundRect">
            <a:avLst>
              <a:gd name="adj" fmla="val 13189"/>
            </a:avLst>
          </a:prstGeom>
          <a:solidFill>
            <a:srgbClr val="FE7B1B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8AB2DCC9-EC63-4ECD-808E-25DC4185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39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6184C6C4-89F1-49E9-B429-F1A058A6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52884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5" name="Picture 17">
            <a:extLst>
              <a:ext uri="{FF2B5EF4-FFF2-40B4-BE49-F238E27FC236}">
                <a16:creationId xmlns:a16="http://schemas.microsoft.com/office/drawing/2014/main" id="{90EDE78D-CEAC-4481-8F22-A061F762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76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>
            <a:extLst>
              <a:ext uri="{FF2B5EF4-FFF2-40B4-BE49-F238E27FC236}">
                <a16:creationId xmlns:a16="http://schemas.microsoft.com/office/drawing/2014/main" id="{6F8B5E34-7D4B-44AA-BBD1-9BBB6B86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52884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C3AC462-D963-47B5-B10B-46A9DB36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89079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8" name="Picture 20">
            <a:extLst>
              <a:ext uri="{FF2B5EF4-FFF2-40B4-BE49-F238E27FC236}">
                <a16:creationId xmlns:a16="http://schemas.microsoft.com/office/drawing/2014/main" id="{F668F92D-5D84-4E31-B63C-1A32B948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14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26618B54-51A9-42E0-9A8D-2790FDDC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289079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47E54F62-411C-49AC-8389-EBF2D974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255915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1" name="Picture 23">
            <a:extLst>
              <a:ext uri="{FF2B5EF4-FFF2-40B4-BE49-F238E27FC236}">
                <a16:creationId xmlns:a16="http://schemas.microsoft.com/office/drawing/2014/main" id="{DA547619-3DDA-40D4-8229-B01127F7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51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4">
            <a:extLst>
              <a:ext uri="{FF2B5EF4-FFF2-40B4-BE49-F238E27FC236}">
                <a16:creationId xmlns:a16="http://schemas.microsoft.com/office/drawing/2014/main" id="{17A12EEC-AE32-4A8D-B99F-89763A32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255915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11031C4-CD94-4B0A-BAB3-B615D4669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617865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4" name="Picture 26">
            <a:extLst>
              <a:ext uri="{FF2B5EF4-FFF2-40B4-BE49-F238E27FC236}">
                <a16:creationId xmlns:a16="http://schemas.microsoft.com/office/drawing/2014/main" id="{C27602C2-8B6B-4897-9160-46AC41DD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89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7">
            <a:extLst>
              <a:ext uri="{FF2B5EF4-FFF2-40B4-BE49-F238E27FC236}">
                <a16:creationId xmlns:a16="http://schemas.microsoft.com/office/drawing/2014/main" id="{3E0CC382-FE64-4B91-8F7F-7D6B72AB7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617865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E4A8692D-20B1-4FE5-B97B-87CDD5AE6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98299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97" name="Picture 29">
            <a:extLst>
              <a:ext uri="{FF2B5EF4-FFF2-40B4-BE49-F238E27FC236}">
                <a16:creationId xmlns:a16="http://schemas.microsoft.com/office/drawing/2014/main" id="{4B2A4F7D-9D54-44E1-B126-F737339F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26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C2C58C3-C884-441C-9164-244F720E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3982990"/>
            <a:ext cx="998538" cy="363538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" name="Rectangle 31">
            <a:extLst>
              <a:ext uri="{FF2B5EF4-FFF2-40B4-BE49-F238E27FC236}">
                <a16:creationId xmlns:a16="http://schemas.microsoft.com/office/drawing/2014/main" id="{2BCD243C-0447-4BEC-BDC7-8462DB1B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434494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200" name="Picture 32">
            <a:extLst>
              <a:ext uri="{FF2B5EF4-FFF2-40B4-BE49-F238E27FC236}">
                <a16:creationId xmlns:a16="http://schemas.microsoft.com/office/drawing/2014/main" id="{5589C52B-EE30-4D43-8B24-6113B92D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4" y="2800303"/>
            <a:ext cx="3635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" name="Rectangle 33">
            <a:extLst>
              <a:ext uri="{FF2B5EF4-FFF2-40B4-BE49-F238E27FC236}">
                <a16:creationId xmlns:a16="http://schemas.microsoft.com/office/drawing/2014/main" id="{39DCE71D-002F-4F6A-91D4-714E0F30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801" y="4344940"/>
            <a:ext cx="998538" cy="365125"/>
          </a:xfrm>
          <a:prstGeom prst="round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0" name="Line 34">
            <a:extLst>
              <a:ext uri="{FF2B5EF4-FFF2-40B4-BE49-F238E27FC236}">
                <a16:creationId xmlns:a16="http://schemas.microsoft.com/office/drawing/2014/main" id="{A7950254-B63D-4919-9A45-5C43878BB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4288" y="1801764"/>
            <a:ext cx="17561" cy="3611081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1" name="Line 35">
            <a:extLst>
              <a:ext uri="{FF2B5EF4-FFF2-40B4-BE49-F238E27FC236}">
                <a16:creationId xmlns:a16="http://schemas.microsoft.com/office/drawing/2014/main" id="{126E1818-923C-4B4C-BEEB-0B312EDD4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633" y="2162128"/>
            <a:ext cx="35498" cy="3235372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2" name="Line 36">
            <a:extLst>
              <a:ext uri="{FF2B5EF4-FFF2-40B4-BE49-F238E27FC236}">
                <a16:creationId xmlns:a16="http://schemas.microsoft.com/office/drawing/2014/main" id="{EF5881A8-CB26-48B7-859B-F6C6F5384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089" y="2165303"/>
            <a:ext cx="200025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4" name="Line 37">
            <a:extLst>
              <a:ext uri="{FF2B5EF4-FFF2-40B4-BE49-F238E27FC236}">
                <a16:creationId xmlns:a16="http://schemas.microsoft.com/office/drawing/2014/main" id="{C8AC0FAC-8F84-4C98-919E-49271DBD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2545772"/>
            <a:ext cx="3932238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175" name="Line 38">
            <a:extLst>
              <a:ext uri="{FF2B5EF4-FFF2-40B4-BE49-F238E27FC236}">
                <a16:creationId xmlns:a16="http://schemas.microsoft.com/office/drawing/2014/main" id="{B3D10EB9-DFA0-4AA1-8DEB-2F4FF444D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2892378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7" name="Line 39">
            <a:extLst>
              <a:ext uri="{FF2B5EF4-FFF2-40B4-BE49-F238E27FC236}">
                <a16:creationId xmlns:a16="http://schemas.microsoft.com/office/drawing/2014/main" id="{9165C546-FBEF-4B0A-84E3-CF39947C6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12" y="3245030"/>
            <a:ext cx="3903262" cy="2177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78" name="Line 40">
            <a:extLst>
              <a:ext uri="{FF2B5EF4-FFF2-40B4-BE49-F238E27FC236}">
                <a16:creationId xmlns:a16="http://schemas.microsoft.com/office/drawing/2014/main" id="{EECD4268-761A-48FC-971B-A1C0D56B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3619453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0" name="Line 41">
            <a:extLst>
              <a:ext uri="{FF2B5EF4-FFF2-40B4-BE49-F238E27FC236}">
                <a16:creationId xmlns:a16="http://schemas.microsoft.com/office/drawing/2014/main" id="{9396EC86-2314-4D23-BB3A-127A404DE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3982990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1" name="Line 42">
            <a:extLst>
              <a:ext uri="{FF2B5EF4-FFF2-40B4-BE49-F238E27FC236}">
                <a16:creationId xmlns:a16="http://schemas.microsoft.com/office/drawing/2014/main" id="{23D833B0-9740-4CE6-B266-54F83E12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4346528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3" name="Line 43">
            <a:extLst>
              <a:ext uri="{FF2B5EF4-FFF2-40B4-BE49-F238E27FC236}">
                <a16:creationId xmlns:a16="http://schemas.microsoft.com/office/drawing/2014/main" id="{EF4779B9-69ED-4929-9B88-DAB996528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4710065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84" name="Rectangle 44">
            <a:extLst>
              <a:ext uri="{FF2B5EF4-FFF2-40B4-BE49-F238E27FC236}">
                <a16:creationId xmlns:a16="http://schemas.microsoft.com/office/drawing/2014/main" id="{27881063-A4AF-42C2-B532-776E356A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301" y="2043065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모델명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6" name="Rectangle 45">
            <a:extLst>
              <a:ext uri="{FF2B5EF4-FFF2-40B4-BE49-F238E27FC236}">
                <a16:creationId xmlns:a16="http://schemas.microsoft.com/office/drawing/2014/main" id="{54E9C933-B240-4472-860B-EF2BF1A0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801" y="1862090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7" name="Rectangle 46">
            <a:extLst>
              <a:ext uri="{FF2B5EF4-FFF2-40B4-BE49-F238E27FC236}">
                <a16:creationId xmlns:a16="http://schemas.microsoft.com/office/drawing/2014/main" id="{3F9ABC54-D1CC-4221-B6CD-2B3F6CD8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326" y="2225628"/>
            <a:ext cx="681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89" name="Rectangle 47">
            <a:extLst>
              <a:ext uri="{FF2B5EF4-FFF2-40B4-BE49-F238E27FC236}">
                <a16:creationId xmlns:a16="http://schemas.microsoft.com/office/drawing/2014/main" id="{174679D0-BFCD-41C9-802E-15367797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76" y="2225628"/>
            <a:ext cx="6810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개선후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0" name="Rectangle 48">
            <a:extLst>
              <a:ext uri="{FF2B5EF4-FFF2-40B4-BE49-F238E27FC236}">
                <a16:creationId xmlns:a16="http://schemas.microsoft.com/office/drawing/2014/main" id="{465BACD8-1597-45BF-813B-71D247D3F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39" y="2617740"/>
            <a:ext cx="10334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Decision Tree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2" name="Rectangle 49">
            <a:extLst>
              <a:ext uri="{FF2B5EF4-FFF2-40B4-BE49-F238E27FC236}">
                <a16:creationId xmlns:a16="http://schemas.microsoft.com/office/drawing/2014/main" id="{16D8188B-13A8-43B2-9552-5BB592EF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2627365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0.59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3" name="Rectangle 50">
            <a:extLst>
              <a:ext uri="{FF2B5EF4-FFF2-40B4-BE49-F238E27FC236}">
                <a16:creationId xmlns:a16="http://schemas.microsoft.com/office/drawing/2014/main" id="{0BC166E9-9BA9-4FE2-A641-C17A0D4D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2617740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5" name="Rectangle 51">
            <a:extLst>
              <a:ext uri="{FF2B5EF4-FFF2-40B4-BE49-F238E27FC236}">
                <a16:creationId xmlns:a16="http://schemas.microsoft.com/office/drawing/2014/main" id="{68A2478D-917F-421B-BC33-F548CEFA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76" y="2979690"/>
            <a:ext cx="1147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 Forest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6" name="Rectangle 52">
            <a:extLst>
              <a:ext uri="{FF2B5EF4-FFF2-40B4-BE49-F238E27FC236}">
                <a16:creationId xmlns:a16="http://schemas.microsoft.com/office/drawing/2014/main" id="{A0FA6B29-3AC2-4395-9C62-D3FAE7C14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2989315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0.67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8" name="Rectangle 53">
            <a:extLst>
              <a:ext uri="{FF2B5EF4-FFF2-40B4-BE49-F238E27FC236}">
                <a16:creationId xmlns:a16="http://schemas.microsoft.com/office/drawing/2014/main" id="{16BB0B45-9D6F-4FA7-9BDE-510C6598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2979690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99" name="Rectangle 54">
            <a:extLst>
              <a:ext uri="{FF2B5EF4-FFF2-40B4-BE49-F238E27FC236}">
                <a16:creationId xmlns:a16="http://schemas.microsoft.com/office/drawing/2014/main" id="{9A3E480F-0CA9-4686-8601-F265540A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76" y="3344815"/>
            <a:ext cx="143033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Logistic Regression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1" name="Rectangle 55">
            <a:extLst>
              <a:ext uri="{FF2B5EF4-FFF2-40B4-BE49-F238E27FC236}">
                <a16:creationId xmlns:a16="http://schemas.microsoft.com/office/drawing/2014/main" id="{3E326AF5-2FCC-44CE-9F89-A73AF19E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3354440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2" name="Rectangle 56">
            <a:extLst>
              <a:ext uri="{FF2B5EF4-FFF2-40B4-BE49-F238E27FC236}">
                <a16:creationId xmlns:a16="http://schemas.microsoft.com/office/drawing/2014/main" id="{330520AA-B283-4762-96C9-98A41E10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3344815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3" name="Rectangle 57">
            <a:extLst>
              <a:ext uri="{FF2B5EF4-FFF2-40B4-BE49-F238E27FC236}">
                <a16:creationId xmlns:a16="http://schemas.microsoft.com/office/drawing/2014/main" id="{A9827ABA-16BF-42C2-8675-8360A654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4" y="3706765"/>
            <a:ext cx="7889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XGBOOST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4" name="Rectangle 58">
            <a:extLst>
              <a:ext uri="{FF2B5EF4-FFF2-40B4-BE49-F238E27FC236}">
                <a16:creationId xmlns:a16="http://schemas.microsoft.com/office/drawing/2014/main" id="{C9384D24-3E2F-48D2-AA30-6ACB9DEA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3716390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0.79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5" name="Rectangle 59">
            <a:extLst>
              <a:ext uri="{FF2B5EF4-FFF2-40B4-BE49-F238E27FC236}">
                <a16:creationId xmlns:a16="http://schemas.microsoft.com/office/drawing/2014/main" id="{416C9009-C585-4810-B53A-A0B87268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3706765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6" name="Rectangle 60">
            <a:extLst>
              <a:ext uri="{FF2B5EF4-FFF2-40B4-BE49-F238E27FC236}">
                <a16:creationId xmlns:a16="http://schemas.microsoft.com/office/drawing/2014/main" id="{81DF4F68-E804-4035-909C-FB05A761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4" y="4070303"/>
            <a:ext cx="7874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LightGBM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7" name="Rectangle 61">
            <a:extLst>
              <a:ext uri="{FF2B5EF4-FFF2-40B4-BE49-F238E27FC236}">
                <a16:creationId xmlns:a16="http://schemas.microsoft.com/office/drawing/2014/main" id="{0E490072-9F68-4A76-B382-55CBE036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460" y="4079928"/>
            <a:ext cx="30296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8" name="Rectangle 62">
            <a:extLst>
              <a:ext uri="{FF2B5EF4-FFF2-40B4-BE49-F238E27FC236}">
                <a16:creationId xmlns:a16="http://schemas.microsoft.com/office/drawing/2014/main" id="{A155A505-4D4C-4889-B8FF-E058E7D4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4070303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09" name="Rectangle 63">
            <a:extLst>
              <a:ext uri="{FF2B5EF4-FFF2-40B4-BE49-F238E27FC236}">
                <a16:creationId xmlns:a16="http://schemas.microsoft.com/office/drawing/2014/main" id="{FAF4B2C2-3BA3-457E-8ECD-BDA1ECC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01" y="4435428"/>
            <a:ext cx="41751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0" name="Rectangle 64">
            <a:extLst>
              <a:ext uri="{FF2B5EF4-FFF2-40B4-BE49-F238E27FC236}">
                <a16:creationId xmlns:a16="http://schemas.microsoft.com/office/drawing/2014/main" id="{831F05A0-F908-4619-8D95-56921358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4445053"/>
            <a:ext cx="436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1" name="Rectangle 65">
            <a:extLst>
              <a:ext uri="{FF2B5EF4-FFF2-40B4-BE49-F238E27FC236}">
                <a16:creationId xmlns:a16="http://schemas.microsoft.com/office/drawing/2014/main" id="{1DFE5B12-E1F5-4F8B-86DC-9DA94231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64" y="4435428"/>
            <a:ext cx="320548" cy="187285"/>
          </a:xfrm>
          <a:prstGeom prst="round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0.87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2" name="Rectangle 66">
            <a:extLst>
              <a:ext uri="{FF2B5EF4-FFF2-40B4-BE49-F238E27FC236}">
                <a16:creationId xmlns:a16="http://schemas.microsoft.com/office/drawing/2014/main" id="{8506BB69-0E16-4B37-B16E-95315DE9A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14" y="4797378"/>
            <a:ext cx="9525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Naive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Bayse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3" name="Rectangle 67">
            <a:extLst>
              <a:ext uri="{FF2B5EF4-FFF2-40B4-BE49-F238E27FC236}">
                <a16:creationId xmlns:a16="http://schemas.microsoft.com/office/drawing/2014/main" id="{0660F00E-41C0-49DB-8C6C-82D62327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14" y="4807003"/>
            <a:ext cx="436563" cy="2365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0.78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14" name="사각형: 둥근 모서리 7213">
            <a:extLst>
              <a:ext uri="{FF2B5EF4-FFF2-40B4-BE49-F238E27FC236}">
                <a16:creationId xmlns:a16="http://schemas.microsoft.com/office/drawing/2014/main" id="{4FC8F0DF-145E-40BF-B6A1-6158851A88D9}"/>
              </a:ext>
            </a:extLst>
          </p:cNvPr>
          <p:cNvSpPr/>
          <p:nvPr/>
        </p:nvSpPr>
        <p:spPr>
          <a:xfrm>
            <a:off x="951531" y="2559617"/>
            <a:ext cx="3915808" cy="2865043"/>
          </a:xfrm>
          <a:prstGeom prst="roundRect">
            <a:avLst>
              <a:gd name="adj" fmla="val 2497"/>
            </a:avLst>
          </a:prstGeom>
          <a:noFill/>
          <a:ln>
            <a:solidFill>
              <a:srgbClr val="FE7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67">
            <a:extLst>
              <a:ext uri="{FF2B5EF4-FFF2-40B4-BE49-F238E27FC236}">
                <a16:creationId xmlns:a16="http://schemas.microsoft.com/office/drawing/2014/main" id="{27512E5F-3A34-4D2F-B50A-7AA25300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0" y="4807003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90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20" name="사각형: 둥근 모서리 7219">
            <a:extLst>
              <a:ext uri="{FF2B5EF4-FFF2-40B4-BE49-F238E27FC236}">
                <a16:creationId xmlns:a16="http://schemas.microsoft.com/office/drawing/2014/main" id="{484596E3-788C-4725-B309-380B6F61B6EB}"/>
              </a:ext>
            </a:extLst>
          </p:cNvPr>
          <p:cNvSpPr/>
          <p:nvPr/>
        </p:nvSpPr>
        <p:spPr>
          <a:xfrm>
            <a:off x="941016" y="2545891"/>
            <a:ext cx="3934785" cy="342096"/>
          </a:xfrm>
          <a:prstGeom prst="roundRect">
            <a:avLst/>
          </a:prstGeom>
          <a:noFill/>
          <a:ln w="28575">
            <a:solidFill>
              <a:srgbClr val="FE7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84DD7B-5143-41B1-B709-0C92EB9DDB21}"/>
              </a:ext>
            </a:extLst>
          </p:cNvPr>
          <p:cNvSpPr/>
          <p:nvPr/>
        </p:nvSpPr>
        <p:spPr>
          <a:xfrm>
            <a:off x="5199961" y="2814435"/>
            <a:ext cx="896039" cy="552410"/>
          </a:xfrm>
          <a:prstGeom prst="rightArrow">
            <a:avLst/>
          </a:prstGeom>
          <a:solidFill>
            <a:srgbClr val="FE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E12938-BF64-48FE-9458-FE65189B94DE}"/>
              </a:ext>
            </a:extLst>
          </p:cNvPr>
          <p:cNvSpPr txBox="1"/>
          <p:nvPr/>
        </p:nvSpPr>
        <p:spPr>
          <a:xfrm>
            <a:off x="7096394" y="5380392"/>
            <a:ext cx="3532116" cy="818223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NB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(0.90)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좋음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Decision Tree (0.86)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선택</a:t>
            </a:r>
            <a:endParaRPr lang="en-US" altLang="ko-KR" sz="14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id="{7CEF457C-CDA3-4A7B-BDB0-F1CDEFAFD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6376093" y="2362644"/>
            <a:ext cx="4252417" cy="27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0550C46-97D3-4189-88C0-56CB0734CD4C}"/>
              </a:ext>
            </a:extLst>
          </p:cNvPr>
          <p:cNvSpPr txBox="1"/>
          <p:nvPr/>
        </p:nvSpPr>
        <p:spPr>
          <a:xfrm>
            <a:off x="7096394" y="1855869"/>
            <a:ext cx="3532116" cy="419903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Decision Tree </a:t>
            </a:r>
            <a:r>
              <a:rPr lang="ko-KR" altLang="en-US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sp>
        <p:nvSpPr>
          <p:cNvPr id="81" name="Rectangle 66">
            <a:extLst>
              <a:ext uri="{FF2B5EF4-FFF2-40B4-BE49-F238E27FC236}">
                <a16:creationId xmlns:a16="http://schemas.microsoft.com/office/drawing/2014/main" id="{4EA871AD-BE9E-4548-9C8E-A68A8054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909" y="5136045"/>
            <a:ext cx="3157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SVM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67">
            <a:extLst>
              <a:ext uri="{FF2B5EF4-FFF2-40B4-BE49-F238E27FC236}">
                <a16:creationId xmlns:a16="http://schemas.microsoft.com/office/drawing/2014/main" id="{4CBC3C77-7516-433B-9CDD-9494C385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646" y="5145670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0.7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67">
            <a:extLst>
              <a:ext uri="{FF2B5EF4-FFF2-40B4-BE49-F238E27FC236}">
                <a16:creationId xmlns:a16="http://schemas.microsoft.com/office/drawing/2014/main" id="{E69DA87D-6FC2-4A24-8A74-B88A9503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282" y="5145670"/>
            <a:ext cx="302968" cy="16927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EF35A2F4-CDF7-4EED-8821-B461C1D75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01" y="5066146"/>
            <a:ext cx="39322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3046142" y="2875002"/>
            <a:ext cx="609971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en-US" altLang="ko-KR" sz="6600" b="1" i="0" dirty="0">
                <a:solidFill>
                  <a:schemeClr val="bg1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6600" b="1" i="0" dirty="0">
                <a:solidFill>
                  <a:schemeClr val="bg1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개요</a:t>
            </a:r>
            <a:endParaRPr lang="en-US" altLang="ko-KR" sz="6600" b="1" i="0" dirty="0">
              <a:solidFill>
                <a:schemeClr val="bg1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1BB62A0-2EAE-4E87-9D7D-7AC75180DA15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413389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34"/>
    </mc:Choice>
    <mc:Fallback>
      <p:transition spd="slow" advTm="733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727060" y="2875002"/>
            <a:ext cx="673788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기대효과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24206E7-C3B6-4674-8B65-3F9D1F1F6C45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86510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31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07484-35D2-4955-AF6B-1113D1CC7A5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분석을 통한 인사이트 도출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D81F6-9EF7-4B20-B6F7-9ECB5656977C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E6C85-82DF-49C9-BF5D-C189606320A5}"/>
              </a:ext>
            </a:extLst>
          </p:cNvPr>
          <p:cNvSpPr txBox="1"/>
          <p:nvPr/>
        </p:nvSpPr>
        <p:spPr>
          <a:xfrm>
            <a:off x="894543" y="4744489"/>
            <a:ext cx="10737917" cy="1373238"/>
          </a:xfrm>
          <a:prstGeom prst="roundRect">
            <a:avLst>
              <a:gd name="adj" fmla="val 7429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장기계약 고객에 대한 추가 할인 및 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부가서비스 제공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인터넷 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보안 시스템 보완 및 강화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인터넷 회선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+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자녀</a:t>
            </a:r>
            <a:r>
              <a:rPr lang="ko-KR" altLang="en-US" sz="1400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통신비 결합 할인 혜택 강화</a:t>
            </a:r>
            <a:endParaRPr lang="en-US" altLang="ko-KR" sz="1400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5DA30539-372C-46E0-AB5B-534E9DA39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/>
          <a:stretch/>
        </p:blipFill>
        <p:spPr bwMode="auto">
          <a:xfrm>
            <a:off x="1474107" y="1708756"/>
            <a:ext cx="3724428" cy="2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E405B3-F5DA-47F0-84BD-5AB4AE3F0707}"/>
              </a:ext>
            </a:extLst>
          </p:cNvPr>
          <p:cNvSpPr txBox="1"/>
          <p:nvPr/>
        </p:nvSpPr>
        <p:spPr>
          <a:xfrm>
            <a:off x="2241316" y="1340229"/>
            <a:ext cx="2754232" cy="35179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Decision Tree </a:t>
            </a:r>
            <a:r>
              <a:rPr lang="ko-KR" altLang="en-US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7F159446-D1BE-4873-84F5-1A3E8E3D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r="1114"/>
          <a:stretch/>
        </p:blipFill>
        <p:spPr bwMode="auto">
          <a:xfrm>
            <a:off x="5974743" y="1675704"/>
            <a:ext cx="3819251" cy="2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DF274-EBFA-490E-8F06-4320ACC2CABC}"/>
              </a:ext>
            </a:extLst>
          </p:cNvPr>
          <p:cNvSpPr txBox="1"/>
          <p:nvPr/>
        </p:nvSpPr>
        <p:spPr>
          <a:xfrm>
            <a:off x="7150292" y="1340229"/>
            <a:ext cx="2276225" cy="35179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LGBM</a:t>
            </a:r>
            <a:r>
              <a:rPr lang="ko-KR" altLang="en-US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Feature Importance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632775B8-E896-46E2-9741-2AFC30691295}"/>
              </a:ext>
            </a:extLst>
          </p:cNvPr>
          <p:cNvSpPr/>
          <p:nvPr/>
        </p:nvSpPr>
        <p:spPr>
          <a:xfrm>
            <a:off x="973667" y="4945070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0283709-2C82-44FC-8E12-7D276C6FA90E}"/>
              </a:ext>
            </a:extLst>
          </p:cNvPr>
          <p:cNvSpPr/>
          <p:nvPr/>
        </p:nvSpPr>
        <p:spPr>
          <a:xfrm>
            <a:off x="973667" y="5382717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F213751-F028-4580-8C67-8E9EE9609BB6}"/>
              </a:ext>
            </a:extLst>
          </p:cNvPr>
          <p:cNvSpPr/>
          <p:nvPr/>
        </p:nvSpPr>
        <p:spPr>
          <a:xfrm>
            <a:off x="973667" y="5820364"/>
            <a:ext cx="287867" cy="237066"/>
          </a:xfrm>
          <a:prstGeom prst="flowChartConnector">
            <a:avLst/>
          </a:prstGeom>
          <a:solidFill>
            <a:srgbClr val="FE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sz="11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5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A03F820-963A-4287-96E0-DED9683FCD70}"/>
              </a:ext>
            </a:extLst>
          </p:cNvPr>
          <p:cNvSpPr/>
          <p:nvPr/>
        </p:nvSpPr>
        <p:spPr>
          <a:xfrm>
            <a:off x="1277547" y="766257"/>
            <a:ext cx="9574067" cy="4621205"/>
          </a:xfrm>
          <a:prstGeom prst="roundRect">
            <a:avLst>
              <a:gd name="adj" fmla="val 8862"/>
            </a:avLst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향후 개선사항 및 기대효과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94C7-CFB4-424B-BFC9-5417E9411E19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en-US" altLang="ko-KR" sz="16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F1A166-8667-4733-AB20-4FCE49506F4B}"/>
              </a:ext>
            </a:extLst>
          </p:cNvPr>
          <p:cNvGrpSpPr/>
          <p:nvPr/>
        </p:nvGrpSpPr>
        <p:grpSpPr>
          <a:xfrm>
            <a:off x="2069464" y="973248"/>
            <a:ext cx="8548196" cy="4263322"/>
            <a:chOff x="1064407" y="820938"/>
            <a:chExt cx="11037366" cy="5719762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F25CFB27-5AB7-4A1E-800F-603989E6A0A5}"/>
                </a:ext>
              </a:extLst>
            </p:cNvPr>
            <p:cNvSpPr/>
            <p:nvPr/>
          </p:nvSpPr>
          <p:spPr>
            <a:xfrm>
              <a:off x="4988689" y="2385183"/>
              <a:ext cx="2372810" cy="2209168"/>
            </a:xfrm>
            <a:prstGeom prst="flowChartConnector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4338C2F0-2CDB-41B1-89E7-605D04A6D6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34819" y="820938"/>
              <a:ext cx="9480550" cy="57197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24977EE-C388-489B-86DC-121D8E523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1147963"/>
              <a:ext cx="2476500" cy="2474912"/>
            </a:xfrm>
            <a:custGeom>
              <a:avLst/>
              <a:gdLst>
                <a:gd name="T0" fmla="*/ 0 w 3118"/>
                <a:gd name="T1" fmla="*/ 3119 h 3119"/>
                <a:gd name="T2" fmla="*/ 0 w 3118"/>
                <a:gd name="T3" fmla="*/ 3038 h 3119"/>
                <a:gd name="T4" fmla="*/ 3 w 3118"/>
                <a:gd name="T5" fmla="*/ 2958 h 3119"/>
                <a:gd name="T6" fmla="*/ 7 w 3118"/>
                <a:gd name="T7" fmla="*/ 2879 h 3119"/>
                <a:gd name="T8" fmla="*/ 15 w 3118"/>
                <a:gd name="T9" fmla="*/ 2800 h 3119"/>
                <a:gd name="T10" fmla="*/ 24 w 3118"/>
                <a:gd name="T11" fmla="*/ 2721 h 3119"/>
                <a:gd name="T12" fmla="*/ 34 w 3118"/>
                <a:gd name="T13" fmla="*/ 2643 h 3119"/>
                <a:gd name="T14" fmla="*/ 63 w 3118"/>
                <a:gd name="T15" fmla="*/ 2489 h 3119"/>
                <a:gd name="T16" fmla="*/ 97 w 3118"/>
                <a:gd name="T17" fmla="*/ 2339 h 3119"/>
                <a:gd name="T18" fmla="*/ 140 w 3118"/>
                <a:gd name="T19" fmla="*/ 2191 h 3119"/>
                <a:gd name="T20" fmla="*/ 188 w 3118"/>
                <a:gd name="T21" fmla="*/ 2045 h 3119"/>
                <a:gd name="T22" fmla="*/ 243 w 3118"/>
                <a:gd name="T23" fmla="*/ 1903 h 3119"/>
                <a:gd name="T24" fmla="*/ 307 w 3118"/>
                <a:gd name="T25" fmla="*/ 1767 h 3119"/>
                <a:gd name="T26" fmla="*/ 376 w 3118"/>
                <a:gd name="T27" fmla="*/ 1632 h 3119"/>
                <a:gd name="T28" fmla="*/ 451 w 3118"/>
                <a:gd name="T29" fmla="*/ 1502 h 3119"/>
                <a:gd name="T30" fmla="*/ 531 w 3118"/>
                <a:gd name="T31" fmla="*/ 1375 h 3119"/>
                <a:gd name="T32" fmla="*/ 618 w 3118"/>
                <a:gd name="T33" fmla="*/ 1252 h 3119"/>
                <a:gd name="T34" fmla="*/ 710 w 3118"/>
                <a:gd name="T35" fmla="*/ 1135 h 3119"/>
                <a:gd name="T36" fmla="*/ 808 w 3118"/>
                <a:gd name="T37" fmla="*/ 1022 h 3119"/>
                <a:gd name="T38" fmla="*/ 912 w 3118"/>
                <a:gd name="T39" fmla="*/ 912 h 3119"/>
                <a:gd name="T40" fmla="*/ 1021 w 3118"/>
                <a:gd name="T41" fmla="*/ 809 h 3119"/>
                <a:gd name="T42" fmla="*/ 1134 w 3118"/>
                <a:gd name="T43" fmla="*/ 711 h 3119"/>
                <a:gd name="T44" fmla="*/ 1252 w 3118"/>
                <a:gd name="T45" fmla="*/ 618 h 3119"/>
                <a:gd name="T46" fmla="*/ 1374 w 3118"/>
                <a:gd name="T47" fmla="*/ 532 h 3119"/>
                <a:gd name="T48" fmla="*/ 1501 w 3118"/>
                <a:gd name="T49" fmla="*/ 451 h 3119"/>
                <a:gd name="T50" fmla="*/ 1632 w 3118"/>
                <a:gd name="T51" fmla="*/ 376 h 3119"/>
                <a:gd name="T52" fmla="*/ 1766 w 3118"/>
                <a:gd name="T53" fmla="*/ 307 h 3119"/>
                <a:gd name="T54" fmla="*/ 1903 w 3118"/>
                <a:gd name="T55" fmla="*/ 244 h 3119"/>
                <a:gd name="T56" fmla="*/ 2045 w 3118"/>
                <a:gd name="T57" fmla="*/ 188 h 3119"/>
                <a:gd name="T58" fmla="*/ 2191 w 3118"/>
                <a:gd name="T59" fmla="*/ 140 h 3119"/>
                <a:gd name="T60" fmla="*/ 2338 w 3118"/>
                <a:gd name="T61" fmla="*/ 98 h 3119"/>
                <a:gd name="T62" fmla="*/ 2488 w 3118"/>
                <a:gd name="T63" fmla="*/ 63 h 3119"/>
                <a:gd name="T64" fmla="*/ 2642 w 3118"/>
                <a:gd name="T65" fmla="*/ 35 h 3119"/>
                <a:gd name="T66" fmla="*/ 2721 w 3118"/>
                <a:gd name="T67" fmla="*/ 25 h 3119"/>
                <a:gd name="T68" fmla="*/ 2799 w 3118"/>
                <a:gd name="T69" fmla="*/ 15 h 3119"/>
                <a:gd name="T70" fmla="*/ 2878 w 3118"/>
                <a:gd name="T71" fmla="*/ 8 h 3119"/>
                <a:gd name="T72" fmla="*/ 2957 w 3118"/>
                <a:gd name="T73" fmla="*/ 4 h 3119"/>
                <a:gd name="T74" fmla="*/ 3037 w 3118"/>
                <a:gd name="T75" fmla="*/ 0 h 3119"/>
                <a:gd name="T76" fmla="*/ 3118 w 3118"/>
                <a:gd name="T77" fmla="*/ 0 h 3119"/>
                <a:gd name="T78" fmla="*/ 3118 w 3118"/>
                <a:gd name="T79" fmla="*/ 3119 h 3119"/>
                <a:gd name="T80" fmla="*/ 0 w 3118"/>
                <a:gd name="T81" fmla="*/ 3119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19">
                  <a:moveTo>
                    <a:pt x="0" y="3119"/>
                  </a:moveTo>
                  <a:lnTo>
                    <a:pt x="0" y="3038"/>
                  </a:lnTo>
                  <a:lnTo>
                    <a:pt x="3" y="2958"/>
                  </a:lnTo>
                  <a:lnTo>
                    <a:pt x="7" y="2879"/>
                  </a:lnTo>
                  <a:lnTo>
                    <a:pt x="15" y="2800"/>
                  </a:lnTo>
                  <a:lnTo>
                    <a:pt x="24" y="2721"/>
                  </a:lnTo>
                  <a:lnTo>
                    <a:pt x="34" y="2643"/>
                  </a:lnTo>
                  <a:lnTo>
                    <a:pt x="63" y="2489"/>
                  </a:lnTo>
                  <a:lnTo>
                    <a:pt x="97" y="2339"/>
                  </a:lnTo>
                  <a:lnTo>
                    <a:pt x="140" y="2191"/>
                  </a:lnTo>
                  <a:lnTo>
                    <a:pt x="188" y="2045"/>
                  </a:lnTo>
                  <a:lnTo>
                    <a:pt x="243" y="1903"/>
                  </a:lnTo>
                  <a:lnTo>
                    <a:pt x="307" y="1767"/>
                  </a:lnTo>
                  <a:lnTo>
                    <a:pt x="376" y="1632"/>
                  </a:lnTo>
                  <a:lnTo>
                    <a:pt x="451" y="1502"/>
                  </a:lnTo>
                  <a:lnTo>
                    <a:pt x="531" y="1375"/>
                  </a:lnTo>
                  <a:lnTo>
                    <a:pt x="618" y="1252"/>
                  </a:lnTo>
                  <a:lnTo>
                    <a:pt x="710" y="1135"/>
                  </a:lnTo>
                  <a:lnTo>
                    <a:pt x="808" y="1022"/>
                  </a:lnTo>
                  <a:lnTo>
                    <a:pt x="912" y="912"/>
                  </a:lnTo>
                  <a:lnTo>
                    <a:pt x="1021" y="809"/>
                  </a:lnTo>
                  <a:lnTo>
                    <a:pt x="1134" y="711"/>
                  </a:lnTo>
                  <a:lnTo>
                    <a:pt x="1252" y="618"/>
                  </a:lnTo>
                  <a:lnTo>
                    <a:pt x="1374" y="532"/>
                  </a:lnTo>
                  <a:lnTo>
                    <a:pt x="1501" y="451"/>
                  </a:lnTo>
                  <a:lnTo>
                    <a:pt x="1632" y="376"/>
                  </a:lnTo>
                  <a:lnTo>
                    <a:pt x="1766" y="307"/>
                  </a:lnTo>
                  <a:lnTo>
                    <a:pt x="1903" y="244"/>
                  </a:lnTo>
                  <a:lnTo>
                    <a:pt x="2045" y="188"/>
                  </a:lnTo>
                  <a:lnTo>
                    <a:pt x="2191" y="140"/>
                  </a:lnTo>
                  <a:lnTo>
                    <a:pt x="2338" y="98"/>
                  </a:lnTo>
                  <a:lnTo>
                    <a:pt x="2488" y="63"/>
                  </a:lnTo>
                  <a:lnTo>
                    <a:pt x="2642" y="35"/>
                  </a:lnTo>
                  <a:lnTo>
                    <a:pt x="2721" y="25"/>
                  </a:lnTo>
                  <a:lnTo>
                    <a:pt x="2799" y="15"/>
                  </a:lnTo>
                  <a:lnTo>
                    <a:pt x="2878" y="8"/>
                  </a:lnTo>
                  <a:lnTo>
                    <a:pt x="2957" y="4"/>
                  </a:lnTo>
                  <a:lnTo>
                    <a:pt x="3037" y="0"/>
                  </a:lnTo>
                  <a:lnTo>
                    <a:pt x="3118" y="0"/>
                  </a:lnTo>
                  <a:lnTo>
                    <a:pt x="3118" y="3119"/>
                  </a:lnTo>
                  <a:lnTo>
                    <a:pt x="0" y="3119"/>
                  </a:lnTo>
                  <a:close/>
                </a:path>
              </a:pathLst>
            </a:custGeom>
            <a:solidFill>
              <a:srgbClr val="86EAE9">
                <a:alpha val="6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4C297D8-9DEF-451A-B782-26676C4F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1147963"/>
              <a:ext cx="2476500" cy="2474912"/>
            </a:xfrm>
            <a:custGeom>
              <a:avLst/>
              <a:gdLst>
                <a:gd name="T0" fmla="*/ 0 w 3118"/>
                <a:gd name="T1" fmla="*/ 3119 h 3119"/>
                <a:gd name="T2" fmla="*/ 0 w 3118"/>
                <a:gd name="T3" fmla="*/ 3038 h 3119"/>
                <a:gd name="T4" fmla="*/ 3 w 3118"/>
                <a:gd name="T5" fmla="*/ 2958 h 3119"/>
                <a:gd name="T6" fmla="*/ 7 w 3118"/>
                <a:gd name="T7" fmla="*/ 2879 h 3119"/>
                <a:gd name="T8" fmla="*/ 15 w 3118"/>
                <a:gd name="T9" fmla="*/ 2800 h 3119"/>
                <a:gd name="T10" fmla="*/ 24 w 3118"/>
                <a:gd name="T11" fmla="*/ 2721 h 3119"/>
                <a:gd name="T12" fmla="*/ 34 w 3118"/>
                <a:gd name="T13" fmla="*/ 2643 h 3119"/>
                <a:gd name="T14" fmla="*/ 63 w 3118"/>
                <a:gd name="T15" fmla="*/ 2489 h 3119"/>
                <a:gd name="T16" fmla="*/ 97 w 3118"/>
                <a:gd name="T17" fmla="*/ 2339 h 3119"/>
                <a:gd name="T18" fmla="*/ 140 w 3118"/>
                <a:gd name="T19" fmla="*/ 2191 h 3119"/>
                <a:gd name="T20" fmla="*/ 188 w 3118"/>
                <a:gd name="T21" fmla="*/ 2045 h 3119"/>
                <a:gd name="T22" fmla="*/ 243 w 3118"/>
                <a:gd name="T23" fmla="*/ 1903 h 3119"/>
                <a:gd name="T24" fmla="*/ 307 w 3118"/>
                <a:gd name="T25" fmla="*/ 1767 h 3119"/>
                <a:gd name="T26" fmla="*/ 376 w 3118"/>
                <a:gd name="T27" fmla="*/ 1632 h 3119"/>
                <a:gd name="T28" fmla="*/ 451 w 3118"/>
                <a:gd name="T29" fmla="*/ 1502 h 3119"/>
                <a:gd name="T30" fmla="*/ 531 w 3118"/>
                <a:gd name="T31" fmla="*/ 1375 h 3119"/>
                <a:gd name="T32" fmla="*/ 618 w 3118"/>
                <a:gd name="T33" fmla="*/ 1252 h 3119"/>
                <a:gd name="T34" fmla="*/ 710 w 3118"/>
                <a:gd name="T35" fmla="*/ 1135 h 3119"/>
                <a:gd name="T36" fmla="*/ 808 w 3118"/>
                <a:gd name="T37" fmla="*/ 1022 h 3119"/>
                <a:gd name="T38" fmla="*/ 912 w 3118"/>
                <a:gd name="T39" fmla="*/ 912 h 3119"/>
                <a:gd name="T40" fmla="*/ 1021 w 3118"/>
                <a:gd name="T41" fmla="*/ 809 h 3119"/>
                <a:gd name="T42" fmla="*/ 1134 w 3118"/>
                <a:gd name="T43" fmla="*/ 711 h 3119"/>
                <a:gd name="T44" fmla="*/ 1252 w 3118"/>
                <a:gd name="T45" fmla="*/ 618 h 3119"/>
                <a:gd name="T46" fmla="*/ 1374 w 3118"/>
                <a:gd name="T47" fmla="*/ 532 h 3119"/>
                <a:gd name="T48" fmla="*/ 1501 w 3118"/>
                <a:gd name="T49" fmla="*/ 451 h 3119"/>
                <a:gd name="T50" fmla="*/ 1632 w 3118"/>
                <a:gd name="T51" fmla="*/ 376 h 3119"/>
                <a:gd name="T52" fmla="*/ 1766 w 3118"/>
                <a:gd name="T53" fmla="*/ 307 h 3119"/>
                <a:gd name="T54" fmla="*/ 1903 w 3118"/>
                <a:gd name="T55" fmla="*/ 244 h 3119"/>
                <a:gd name="T56" fmla="*/ 2045 w 3118"/>
                <a:gd name="T57" fmla="*/ 188 h 3119"/>
                <a:gd name="T58" fmla="*/ 2191 w 3118"/>
                <a:gd name="T59" fmla="*/ 140 h 3119"/>
                <a:gd name="T60" fmla="*/ 2338 w 3118"/>
                <a:gd name="T61" fmla="*/ 98 h 3119"/>
                <a:gd name="T62" fmla="*/ 2488 w 3118"/>
                <a:gd name="T63" fmla="*/ 63 h 3119"/>
                <a:gd name="T64" fmla="*/ 2642 w 3118"/>
                <a:gd name="T65" fmla="*/ 35 h 3119"/>
                <a:gd name="T66" fmla="*/ 2721 w 3118"/>
                <a:gd name="T67" fmla="*/ 25 h 3119"/>
                <a:gd name="T68" fmla="*/ 2799 w 3118"/>
                <a:gd name="T69" fmla="*/ 15 h 3119"/>
                <a:gd name="T70" fmla="*/ 2878 w 3118"/>
                <a:gd name="T71" fmla="*/ 8 h 3119"/>
                <a:gd name="T72" fmla="*/ 2957 w 3118"/>
                <a:gd name="T73" fmla="*/ 4 h 3119"/>
                <a:gd name="T74" fmla="*/ 3037 w 3118"/>
                <a:gd name="T75" fmla="*/ 0 h 3119"/>
                <a:gd name="T76" fmla="*/ 3118 w 3118"/>
                <a:gd name="T77" fmla="*/ 0 h 3119"/>
                <a:gd name="T78" fmla="*/ 3118 w 3118"/>
                <a:gd name="T79" fmla="*/ 3119 h 3119"/>
                <a:gd name="T80" fmla="*/ 0 w 3118"/>
                <a:gd name="T81" fmla="*/ 3119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19">
                  <a:moveTo>
                    <a:pt x="0" y="3119"/>
                  </a:moveTo>
                  <a:lnTo>
                    <a:pt x="0" y="3038"/>
                  </a:lnTo>
                  <a:lnTo>
                    <a:pt x="3" y="2958"/>
                  </a:lnTo>
                  <a:lnTo>
                    <a:pt x="7" y="2879"/>
                  </a:lnTo>
                  <a:lnTo>
                    <a:pt x="15" y="2800"/>
                  </a:lnTo>
                  <a:lnTo>
                    <a:pt x="24" y="2721"/>
                  </a:lnTo>
                  <a:lnTo>
                    <a:pt x="34" y="2643"/>
                  </a:lnTo>
                  <a:lnTo>
                    <a:pt x="63" y="2489"/>
                  </a:lnTo>
                  <a:lnTo>
                    <a:pt x="97" y="2339"/>
                  </a:lnTo>
                  <a:lnTo>
                    <a:pt x="140" y="2191"/>
                  </a:lnTo>
                  <a:lnTo>
                    <a:pt x="188" y="2045"/>
                  </a:lnTo>
                  <a:lnTo>
                    <a:pt x="243" y="1903"/>
                  </a:lnTo>
                  <a:lnTo>
                    <a:pt x="307" y="1767"/>
                  </a:lnTo>
                  <a:lnTo>
                    <a:pt x="376" y="1632"/>
                  </a:lnTo>
                  <a:lnTo>
                    <a:pt x="451" y="1502"/>
                  </a:lnTo>
                  <a:lnTo>
                    <a:pt x="531" y="1375"/>
                  </a:lnTo>
                  <a:lnTo>
                    <a:pt x="618" y="1252"/>
                  </a:lnTo>
                  <a:lnTo>
                    <a:pt x="710" y="1135"/>
                  </a:lnTo>
                  <a:lnTo>
                    <a:pt x="808" y="1022"/>
                  </a:lnTo>
                  <a:lnTo>
                    <a:pt x="912" y="912"/>
                  </a:lnTo>
                  <a:lnTo>
                    <a:pt x="1021" y="809"/>
                  </a:lnTo>
                  <a:lnTo>
                    <a:pt x="1134" y="711"/>
                  </a:lnTo>
                  <a:lnTo>
                    <a:pt x="1252" y="618"/>
                  </a:lnTo>
                  <a:lnTo>
                    <a:pt x="1374" y="532"/>
                  </a:lnTo>
                  <a:lnTo>
                    <a:pt x="1501" y="451"/>
                  </a:lnTo>
                  <a:lnTo>
                    <a:pt x="1632" y="376"/>
                  </a:lnTo>
                  <a:lnTo>
                    <a:pt x="1766" y="307"/>
                  </a:lnTo>
                  <a:lnTo>
                    <a:pt x="1903" y="244"/>
                  </a:lnTo>
                  <a:lnTo>
                    <a:pt x="2045" y="188"/>
                  </a:lnTo>
                  <a:lnTo>
                    <a:pt x="2191" y="140"/>
                  </a:lnTo>
                  <a:lnTo>
                    <a:pt x="2338" y="98"/>
                  </a:lnTo>
                  <a:lnTo>
                    <a:pt x="2488" y="63"/>
                  </a:lnTo>
                  <a:lnTo>
                    <a:pt x="2642" y="35"/>
                  </a:lnTo>
                  <a:lnTo>
                    <a:pt x="2721" y="25"/>
                  </a:lnTo>
                  <a:lnTo>
                    <a:pt x="2799" y="15"/>
                  </a:lnTo>
                  <a:lnTo>
                    <a:pt x="2878" y="8"/>
                  </a:lnTo>
                  <a:lnTo>
                    <a:pt x="2957" y="4"/>
                  </a:lnTo>
                  <a:lnTo>
                    <a:pt x="3037" y="0"/>
                  </a:lnTo>
                  <a:lnTo>
                    <a:pt x="3118" y="0"/>
                  </a:lnTo>
                  <a:lnTo>
                    <a:pt x="3118" y="3119"/>
                  </a:lnTo>
                  <a:lnTo>
                    <a:pt x="0" y="3119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363C45E-19E4-4D6D-AA2F-EAE33D8CF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1147963"/>
              <a:ext cx="2476500" cy="2474912"/>
            </a:xfrm>
            <a:custGeom>
              <a:avLst/>
              <a:gdLst>
                <a:gd name="T0" fmla="*/ 0 w 3120"/>
                <a:gd name="T1" fmla="*/ 0 h 3119"/>
                <a:gd name="T2" fmla="*/ 81 w 3120"/>
                <a:gd name="T3" fmla="*/ 0 h 3119"/>
                <a:gd name="T4" fmla="*/ 159 w 3120"/>
                <a:gd name="T5" fmla="*/ 4 h 3119"/>
                <a:gd name="T6" fmla="*/ 240 w 3120"/>
                <a:gd name="T7" fmla="*/ 8 h 3119"/>
                <a:gd name="T8" fmla="*/ 319 w 3120"/>
                <a:gd name="T9" fmla="*/ 15 h 3119"/>
                <a:gd name="T10" fmla="*/ 398 w 3120"/>
                <a:gd name="T11" fmla="*/ 25 h 3119"/>
                <a:gd name="T12" fmla="*/ 474 w 3120"/>
                <a:gd name="T13" fmla="*/ 35 h 3119"/>
                <a:gd name="T14" fmla="*/ 628 w 3120"/>
                <a:gd name="T15" fmla="*/ 63 h 3119"/>
                <a:gd name="T16" fmla="*/ 780 w 3120"/>
                <a:gd name="T17" fmla="*/ 98 h 3119"/>
                <a:gd name="T18" fmla="*/ 928 w 3120"/>
                <a:gd name="T19" fmla="*/ 140 h 3119"/>
                <a:gd name="T20" fmla="*/ 1072 w 3120"/>
                <a:gd name="T21" fmla="*/ 188 h 3119"/>
                <a:gd name="T22" fmla="*/ 1214 w 3120"/>
                <a:gd name="T23" fmla="*/ 244 h 3119"/>
                <a:gd name="T24" fmla="*/ 1352 w 3120"/>
                <a:gd name="T25" fmla="*/ 307 h 3119"/>
                <a:gd name="T26" fmla="*/ 1486 w 3120"/>
                <a:gd name="T27" fmla="*/ 376 h 3119"/>
                <a:gd name="T28" fmla="*/ 1617 w 3120"/>
                <a:gd name="T29" fmla="*/ 451 h 3119"/>
                <a:gd name="T30" fmla="*/ 1744 w 3120"/>
                <a:gd name="T31" fmla="*/ 532 h 3119"/>
                <a:gd name="T32" fmla="*/ 1867 w 3120"/>
                <a:gd name="T33" fmla="*/ 618 h 3119"/>
                <a:gd name="T34" fmla="*/ 1984 w 3120"/>
                <a:gd name="T35" fmla="*/ 713 h 3119"/>
                <a:gd name="T36" fmla="*/ 2097 w 3120"/>
                <a:gd name="T37" fmla="*/ 810 h 3119"/>
                <a:gd name="T38" fmla="*/ 2206 w 3120"/>
                <a:gd name="T39" fmla="*/ 912 h 3119"/>
                <a:gd name="T40" fmla="*/ 2310 w 3120"/>
                <a:gd name="T41" fmla="*/ 1022 h 3119"/>
                <a:gd name="T42" fmla="*/ 2408 w 3120"/>
                <a:gd name="T43" fmla="*/ 1135 h 3119"/>
                <a:gd name="T44" fmla="*/ 2500 w 3120"/>
                <a:gd name="T45" fmla="*/ 1252 h 3119"/>
                <a:gd name="T46" fmla="*/ 2587 w 3120"/>
                <a:gd name="T47" fmla="*/ 1375 h 3119"/>
                <a:gd name="T48" fmla="*/ 2667 w 3120"/>
                <a:gd name="T49" fmla="*/ 1502 h 3119"/>
                <a:gd name="T50" fmla="*/ 2744 w 3120"/>
                <a:gd name="T51" fmla="*/ 1632 h 3119"/>
                <a:gd name="T52" fmla="*/ 2811 w 3120"/>
                <a:gd name="T53" fmla="*/ 1767 h 3119"/>
                <a:gd name="T54" fmla="*/ 2875 w 3120"/>
                <a:gd name="T55" fmla="*/ 1905 h 3119"/>
                <a:gd name="T56" fmla="*/ 2930 w 3120"/>
                <a:gd name="T57" fmla="*/ 2045 h 3119"/>
                <a:gd name="T58" fmla="*/ 2980 w 3120"/>
                <a:gd name="T59" fmla="*/ 2191 h 3119"/>
                <a:gd name="T60" fmla="*/ 3021 w 3120"/>
                <a:gd name="T61" fmla="*/ 2339 h 3119"/>
                <a:gd name="T62" fmla="*/ 3057 w 3120"/>
                <a:gd name="T63" fmla="*/ 2489 h 3119"/>
                <a:gd name="T64" fmla="*/ 3084 w 3120"/>
                <a:gd name="T65" fmla="*/ 2643 h 3119"/>
                <a:gd name="T66" fmla="*/ 3096 w 3120"/>
                <a:gd name="T67" fmla="*/ 2721 h 3119"/>
                <a:gd name="T68" fmla="*/ 3103 w 3120"/>
                <a:gd name="T69" fmla="*/ 2800 h 3119"/>
                <a:gd name="T70" fmla="*/ 3111 w 3120"/>
                <a:gd name="T71" fmla="*/ 2879 h 3119"/>
                <a:gd name="T72" fmla="*/ 3117 w 3120"/>
                <a:gd name="T73" fmla="*/ 2958 h 3119"/>
                <a:gd name="T74" fmla="*/ 3119 w 3120"/>
                <a:gd name="T75" fmla="*/ 3038 h 3119"/>
                <a:gd name="T76" fmla="*/ 3120 w 3120"/>
                <a:gd name="T77" fmla="*/ 3119 h 3119"/>
                <a:gd name="T78" fmla="*/ 0 w 3120"/>
                <a:gd name="T79" fmla="*/ 3119 h 3119"/>
                <a:gd name="T80" fmla="*/ 0 w 3120"/>
                <a:gd name="T81" fmla="*/ 0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19">
                  <a:moveTo>
                    <a:pt x="0" y="0"/>
                  </a:moveTo>
                  <a:lnTo>
                    <a:pt x="81" y="0"/>
                  </a:lnTo>
                  <a:lnTo>
                    <a:pt x="159" y="4"/>
                  </a:lnTo>
                  <a:lnTo>
                    <a:pt x="240" y="8"/>
                  </a:lnTo>
                  <a:lnTo>
                    <a:pt x="319" y="15"/>
                  </a:lnTo>
                  <a:lnTo>
                    <a:pt x="398" y="25"/>
                  </a:lnTo>
                  <a:lnTo>
                    <a:pt x="474" y="35"/>
                  </a:lnTo>
                  <a:lnTo>
                    <a:pt x="628" y="63"/>
                  </a:lnTo>
                  <a:lnTo>
                    <a:pt x="780" y="98"/>
                  </a:lnTo>
                  <a:lnTo>
                    <a:pt x="928" y="140"/>
                  </a:lnTo>
                  <a:lnTo>
                    <a:pt x="1072" y="188"/>
                  </a:lnTo>
                  <a:lnTo>
                    <a:pt x="1214" y="244"/>
                  </a:lnTo>
                  <a:lnTo>
                    <a:pt x="1352" y="307"/>
                  </a:lnTo>
                  <a:lnTo>
                    <a:pt x="1486" y="376"/>
                  </a:lnTo>
                  <a:lnTo>
                    <a:pt x="1617" y="451"/>
                  </a:lnTo>
                  <a:lnTo>
                    <a:pt x="1744" y="532"/>
                  </a:lnTo>
                  <a:lnTo>
                    <a:pt x="1867" y="618"/>
                  </a:lnTo>
                  <a:lnTo>
                    <a:pt x="1984" y="713"/>
                  </a:lnTo>
                  <a:lnTo>
                    <a:pt x="2097" y="810"/>
                  </a:lnTo>
                  <a:lnTo>
                    <a:pt x="2206" y="912"/>
                  </a:lnTo>
                  <a:lnTo>
                    <a:pt x="2310" y="1022"/>
                  </a:lnTo>
                  <a:lnTo>
                    <a:pt x="2408" y="1135"/>
                  </a:lnTo>
                  <a:lnTo>
                    <a:pt x="2500" y="1252"/>
                  </a:lnTo>
                  <a:lnTo>
                    <a:pt x="2587" y="1375"/>
                  </a:lnTo>
                  <a:lnTo>
                    <a:pt x="2667" y="1502"/>
                  </a:lnTo>
                  <a:lnTo>
                    <a:pt x="2744" y="1632"/>
                  </a:lnTo>
                  <a:lnTo>
                    <a:pt x="2811" y="1767"/>
                  </a:lnTo>
                  <a:lnTo>
                    <a:pt x="2875" y="1905"/>
                  </a:lnTo>
                  <a:lnTo>
                    <a:pt x="2930" y="2045"/>
                  </a:lnTo>
                  <a:lnTo>
                    <a:pt x="2980" y="2191"/>
                  </a:lnTo>
                  <a:lnTo>
                    <a:pt x="3021" y="2339"/>
                  </a:lnTo>
                  <a:lnTo>
                    <a:pt x="3057" y="2489"/>
                  </a:lnTo>
                  <a:lnTo>
                    <a:pt x="3084" y="2643"/>
                  </a:lnTo>
                  <a:lnTo>
                    <a:pt x="3096" y="2721"/>
                  </a:lnTo>
                  <a:lnTo>
                    <a:pt x="3103" y="2800"/>
                  </a:lnTo>
                  <a:lnTo>
                    <a:pt x="3111" y="2879"/>
                  </a:lnTo>
                  <a:lnTo>
                    <a:pt x="3117" y="2958"/>
                  </a:lnTo>
                  <a:lnTo>
                    <a:pt x="3119" y="3038"/>
                  </a:lnTo>
                  <a:lnTo>
                    <a:pt x="3120" y="3119"/>
                  </a:lnTo>
                  <a:lnTo>
                    <a:pt x="0" y="3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B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5D21589-6407-4B23-8899-0CB4F9A7E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1147963"/>
              <a:ext cx="2476500" cy="2474912"/>
            </a:xfrm>
            <a:custGeom>
              <a:avLst/>
              <a:gdLst>
                <a:gd name="T0" fmla="*/ 0 w 3120"/>
                <a:gd name="T1" fmla="*/ 0 h 3119"/>
                <a:gd name="T2" fmla="*/ 81 w 3120"/>
                <a:gd name="T3" fmla="*/ 0 h 3119"/>
                <a:gd name="T4" fmla="*/ 159 w 3120"/>
                <a:gd name="T5" fmla="*/ 4 h 3119"/>
                <a:gd name="T6" fmla="*/ 240 w 3120"/>
                <a:gd name="T7" fmla="*/ 8 h 3119"/>
                <a:gd name="T8" fmla="*/ 319 w 3120"/>
                <a:gd name="T9" fmla="*/ 15 h 3119"/>
                <a:gd name="T10" fmla="*/ 398 w 3120"/>
                <a:gd name="T11" fmla="*/ 25 h 3119"/>
                <a:gd name="T12" fmla="*/ 474 w 3120"/>
                <a:gd name="T13" fmla="*/ 35 h 3119"/>
                <a:gd name="T14" fmla="*/ 628 w 3120"/>
                <a:gd name="T15" fmla="*/ 63 h 3119"/>
                <a:gd name="T16" fmla="*/ 780 w 3120"/>
                <a:gd name="T17" fmla="*/ 98 h 3119"/>
                <a:gd name="T18" fmla="*/ 928 w 3120"/>
                <a:gd name="T19" fmla="*/ 140 h 3119"/>
                <a:gd name="T20" fmla="*/ 1072 w 3120"/>
                <a:gd name="T21" fmla="*/ 188 h 3119"/>
                <a:gd name="T22" fmla="*/ 1214 w 3120"/>
                <a:gd name="T23" fmla="*/ 244 h 3119"/>
                <a:gd name="T24" fmla="*/ 1352 w 3120"/>
                <a:gd name="T25" fmla="*/ 307 h 3119"/>
                <a:gd name="T26" fmla="*/ 1486 w 3120"/>
                <a:gd name="T27" fmla="*/ 376 h 3119"/>
                <a:gd name="T28" fmla="*/ 1617 w 3120"/>
                <a:gd name="T29" fmla="*/ 451 h 3119"/>
                <a:gd name="T30" fmla="*/ 1744 w 3120"/>
                <a:gd name="T31" fmla="*/ 532 h 3119"/>
                <a:gd name="T32" fmla="*/ 1867 w 3120"/>
                <a:gd name="T33" fmla="*/ 618 h 3119"/>
                <a:gd name="T34" fmla="*/ 1984 w 3120"/>
                <a:gd name="T35" fmla="*/ 713 h 3119"/>
                <a:gd name="T36" fmla="*/ 2097 w 3120"/>
                <a:gd name="T37" fmla="*/ 810 h 3119"/>
                <a:gd name="T38" fmla="*/ 2206 w 3120"/>
                <a:gd name="T39" fmla="*/ 912 h 3119"/>
                <a:gd name="T40" fmla="*/ 2310 w 3120"/>
                <a:gd name="T41" fmla="*/ 1022 h 3119"/>
                <a:gd name="T42" fmla="*/ 2408 w 3120"/>
                <a:gd name="T43" fmla="*/ 1135 h 3119"/>
                <a:gd name="T44" fmla="*/ 2500 w 3120"/>
                <a:gd name="T45" fmla="*/ 1252 h 3119"/>
                <a:gd name="T46" fmla="*/ 2587 w 3120"/>
                <a:gd name="T47" fmla="*/ 1375 h 3119"/>
                <a:gd name="T48" fmla="*/ 2667 w 3120"/>
                <a:gd name="T49" fmla="*/ 1502 h 3119"/>
                <a:gd name="T50" fmla="*/ 2744 w 3120"/>
                <a:gd name="T51" fmla="*/ 1632 h 3119"/>
                <a:gd name="T52" fmla="*/ 2811 w 3120"/>
                <a:gd name="T53" fmla="*/ 1767 h 3119"/>
                <a:gd name="T54" fmla="*/ 2875 w 3120"/>
                <a:gd name="T55" fmla="*/ 1905 h 3119"/>
                <a:gd name="T56" fmla="*/ 2930 w 3120"/>
                <a:gd name="T57" fmla="*/ 2045 h 3119"/>
                <a:gd name="T58" fmla="*/ 2980 w 3120"/>
                <a:gd name="T59" fmla="*/ 2191 h 3119"/>
                <a:gd name="T60" fmla="*/ 3021 w 3120"/>
                <a:gd name="T61" fmla="*/ 2339 h 3119"/>
                <a:gd name="T62" fmla="*/ 3057 w 3120"/>
                <a:gd name="T63" fmla="*/ 2489 h 3119"/>
                <a:gd name="T64" fmla="*/ 3084 w 3120"/>
                <a:gd name="T65" fmla="*/ 2643 h 3119"/>
                <a:gd name="T66" fmla="*/ 3096 w 3120"/>
                <a:gd name="T67" fmla="*/ 2721 h 3119"/>
                <a:gd name="T68" fmla="*/ 3103 w 3120"/>
                <a:gd name="T69" fmla="*/ 2800 h 3119"/>
                <a:gd name="T70" fmla="*/ 3111 w 3120"/>
                <a:gd name="T71" fmla="*/ 2879 h 3119"/>
                <a:gd name="T72" fmla="*/ 3117 w 3120"/>
                <a:gd name="T73" fmla="*/ 2958 h 3119"/>
                <a:gd name="T74" fmla="*/ 3119 w 3120"/>
                <a:gd name="T75" fmla="*/ 3038 h 3119"/>
                <a:gd name="T76" fmla="*/ 3120 w 3120"/>
                <a:gd name="T77" fmla="*/ 3119 h 3119"/>
                <a:gd name="T78" fmla="*/ 0 w 3120"/>
                <a:gd name="T79" fmla="*/ 3119 h 3119"/>
                <a:gd name="T80" fmla="*/ 0 w 3120"/>
                <a:gd name="T81" fmla="*/ 0 h 3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19">
                  <a:moveTo>
                    <a:pt x="0" y="0"/>
                  </a:moveTo>
                  <a:lnTo>
                    <a:pt x="81" y="0"/>
                  </a:lnTo>
                  <a:lnTo>
                    <a:pt x="159" y="4"/>
                  </a:lnTo>
                  <a:lnTo>
                    <a:pt x="240" y="8"/>
                  </a:lnTo>
                  <a:lnTo>
                    <a:pt x="319" y="15"/>
                  </a:lnTo>
                  <a:lnTo>
                    <a:pt x="398" y="25"/>
                  </a:lnTo>
                  <a:lnTo>
                    <a:pt x="474" y="35"/>
                  </a:lnTo>
                  <a:lnTo>
                    <a:pt x="628" y="63"/>
                  </a:lnTo>
                  <a:lnTo>
                    <a:pt x="780" y="98"/>
                  </a:lnTo>
                  <a:lnTo>
                    <a:pt x="928" y="140"/>
                  </a:lnTo>
                  <a:lnTo>
                    <a:pt x="1072" y="188"/>
                  </a:lnTo>
                  <a:lnTo>
                    <a:pt x="1214" y="244"/>
                  </a:lnTo>
                  <a:lnTo>
                    <a:pt x="1352" y="307"/>
                  </a:lnTo>
                  <a:lnTo>
                    <a:pt x="1486" y="376"/>
                  </a:lnTo>
                  <a:lnTo>
                    <a:pt x="1617" y="451"/>
                  </a:lnTo>
                  <a:lnTo>
                    <a:pt x="1744" y="532"/>
                  </a:lnTo>
                  <a:lnTo>
                    <a:pt x="1867" y="618"/>
                  </a:lnTo>
                  <a:lnTo>
                    <a:pt x="1984" y="713"/>
                  </a:lnTo>
                  <a:lnTo>
                    <a:pt x="2097" y="810"/>
                  </a:lnTo>
                  <a:lnTo>
                    <a:pt x="2206" y="912"/>
                  </a:lnTo>
                  <a:lnTo>
                    <a:pt x="2310" y="1022"/>
                  </a:lnTo>
                  <a:lnTo>
                    <a:pt x="2408" y="1135"/>
                  </a:lnTo>
                  <a:lnTo>
                    <a:pt x="2500" y="1252"/>
                  </a:lnTo>
                  <a:lnTo>
                    <a:pt x="2587" y="1375"/>
                  </a:lnTo>
                  <a:lnTo>
                    <a:pt x="2667" y="1502"/>
                  </a:lnTo>
                  <a:lnTo>
                    <a:pt x="2744" y="1632"/>
                  </a:lnTo>
                  <a:lnTo>
                    <a:pt x="2811" y="1767"/>
                  </a:lnTo>
                  <a:lnTo>
                    <a:pt x="2875" y="1905"/>
                  </a:lnTo>
                  <a:lnTo>
                    <a:pt x="2930" y="2045"/>
                  </a:lnTo>
                  <a:lnTo>
                    <a:pt x="2980" y="2191"/>
                  </a:lnTo>
                  <a:lnTo>
                    <a:pt x="3021" y="2339"/>
                  </a:lnTo>
                  <a:lnTo>
                    <a:pt x="3057" y="2489"/>
                  </a:lnTo>
                  <a:lnTo>
                    <a:pt x="3084" y="2643"/>
                  </a:lnTo>
                  <a:lnTo>
                    <a:pt x="3096" y="2721"/>
                  </a:lnTo>
                  <a:lnTo>
                    <a:pt x="3103" y="2800"/>
                  </a:lnTo>
                  <a:lnTo>
                    <a:pt x="3111" y="2879"/>
                  </a:lnTo>
                  <a:lnTo>
                    <a:pt x="3117" y="2958"/>
                  </a:lnTo>
                  <a:lnTo>
                    <a:pt x="3119" y="3038"/>
                  </a:lnTo>
                  <a:lnTo>
                    <a:pt x="3120" y="3119"/>
                  </a:lnTo>
                  <a:lnTo>
                    <a:pt x="0" y="311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80A186A6-F942-41E2-876E-85F8FA45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3737175"/>
              <a:ext cx="2476500" cy="2476500"/>
            </a:xfrm>
            <a:custGeom>
              <a:avLst/>
              <a:gdLst>
                <a:gd name="T0" fmla="*/ 3120 w 3120"/>
                <a:gd name="T1" fmla="*/ 0 h 3121"/>
                <a:gd name="T2" fmla="*/ 3119 w 3120"/>
                <a:gd name="T3" fmla="*/ 81 h 3121"/>
                <a:gd name="T4" fmla="*/ 3117 w 3120"/>
                <a:gd name="T5" fmla="*/ 159 h 3121"/>
                <a:gd name="T6" fmla="*/ 3111 w 3120"/>
                <a:gd name="T7" fmla="*/ 240 h 3121"/>
                <a:gd name="T8" fmla="*/ 3103 w 3120"/>
                <a:gd name="T9" fmla="*/ 319 h 3121"/>
                <a:gd name="T10" fmla="*/ 3096 w 3120"/>
                <a:gd name="T11" fmla="*/ 398 h 3121"/>
                <a:gd name="T12" fmla="*/ 3084 w 3120"/>
                <a:gd name="T13" fmla="*/ 474 h 3121"/>
                <a:gd name="T14" fmla="*/ 3057 w 3120"/>
                <a:gd name="T15" fmla="*/ 628 h 3121"/>
                <a:gd name="T16" fmla="*/ 3021 w 3120"/>
                <a:gd name="T17" fmla="*/ 780 h 3121"/>
                <a:gd name="T18" fmla="*/ 2980 w 3120"/>
                <a:gd name="T19" fmla="*/ 928 h 3121"/>
                <a:gd name="T20" fmla="*/ 2930 w 3120"/>
                <a:gd name="T21" fmla="*/ 1072 h 3121"/>
                <a:gd name="T22" fmla="*/ 2875 w 3120"/>
                <a:gd name="T23" fmla="*/ 1214 h 3121"/>
                <a:gd name="T24" fmla="*/ 2811 w 3120"/>
                <a:gd name="T25" fmla="*/ 1352 h 3121"/>
                <a:gd name="T26" fmla="*/ 2744 w 3120"/>
                <a:gd name="T27" fmla="*/ 1487 h 3121"/>
                <a:gd name="T28" fmla="*/ 2667 w 3120"/>
                <a:gd name="T29" fmla="*/ 1617 h 3121"/>
                <a:gd name="T30" fmla="*/ 2587 w 3120"/>
                <a:gd name="T31" fmla="*/ 1744 h 3121"/>
                <a:gd name="T32" fmla="*/ 2500 w 3120"/>
                <a:gd name="T33" fmla="*/ 1867 h 3121"/>
                <a:gd name="T34" fmla="*/ 2408 w 3120"/>
                <a:gd name="T35" fmla="*/ 1984 h 3121"/>
                <a:gd name="T36" fmla="*/ 2310 w 3120"/>
                <a:gd name="T37" fmla="*/ 2097 h 3121"/>
                <a:gd name="T38" fmla="*/ 2206 w 3120"/>
                <a:gd name="T39" fmla="*/ 2207 h 3121"/>
                <a:gd name="T40" fmla="*/ 2097 w 3120"/>
                <a:gd name="T41" fmla="*/ 2311 h 3121"/>
                <a:gd name="T42" fmla="*/ 1984 w 3120"/>
                <a:gd name="T43" fmla="*/ 2408 h 3121"/>
                <a:gd name="T44" fmla="*/ 1867 w 3120"/>
                <a:gd name="T45" fmla="*/ 2501 h 3121"/>
                <a:gd name="T46" fmla="*/ 1744 w 3120"/>
                <a:gd name="T47" fmla="*/ 2587 h 3121"/>
                <a:gd name="T48" fmla="*/ 1617 w 3120"/>
                <a:gd name="T49" fmla="*/ 2668 h 3121"/>
                <a:gd name="T50" fmla="*/ 1486 w 3120"/>
                <a:gd name="T51" fmla="*/ 2745 h 3121"/>
                <a:gd name="T52" fmla="*/ 1352 w 3120"/>
                <a:gd name="T53" fmla="*/ 2812 h 3121"/>
                <a:gd name="T54" fmla="*/ 1214 w 3120"/>
                <a:gd name="T55" fmla="*/ 2875 h 3121"/>
                <a:gd name="T56" fmla="*/ 1072 w 3120"/>
                <a:gd name="T57" fmla="*/ 2931 h 3121"/>
                <a:gd name="T58" fmla="*/ 928 w 3120"/>
                <a:gd name="T59" fmla="*/ 2981 h 3121"/>
                <a:gd name="T60" fmla="*/ 780 w 3120"/>
                <a:gd name="T61" fmla="*/ 3021 h 3121"/>
                <a:gd name="T62" fmla="*/ 628 w 3120"/>
                <a:gd name="T63" fmla="*/ 3058 h 3121"/>
                <a:gd name="T64" fmla="*/ 474 w 3120"/>
                <a:gd name="T65" fmla="*/ 3085 h 3121"/>
                <a:gd name="T66" fmla="*/ 398 w 3120"/>
                <a:gd name="T67" fmla="*/ 3096 h 3121"/>
                <a:gd name="T68" fmla="*/ 319 w 3120"/>
                <a:gd name="T69" fmla="*/ 3104 h 3121"/>
                <a:gd name="T70" fmla="*/ 240 w 3120"/>
                <a:gd name="T71" fmla="*/ 3111 h 3121"/>
                <a:gd name="T72" fmla="*/ 159 w 3120"/>
                <a:gd name="T73" fmla="*/ 3117 h 3121"/>
                <a:gd name="T74" fmla="*/ 81 w 3120"/>
                <a:gd name="T75" fmla="*/ 3119 h 3121"/>
                <a:gd name="T76" fmla="*/ 0 w 3120"/>
                <a:gd name="T77" fmla="*/ 3121 h 3121"/>
                <a:gd name="T78" fmla="*/ 0 w 3120"/>
                <a:gd name="T79" fmla="*/ 0 h 3121"/>
                <a:gd name="T80" fmla="*/ 3120 w 3120"/>
                <a:gd name="T81" fmla="*/ 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21">
                  <a:moveTo>
                    <a:pt x="3120" y="0"/>
                  </a:moveTo>
                  <a:lnTo>
                    <a:pt x="3119" y="81"/>
                  </a:lnTo>
                  <a:lnTo>
                    <a:pt x="3117" y="159"/>
                  </a:lnTo>
                  <a:lnTo>
                    <a:pt x="3111" y="240"/>
                  </a:lnTo>
                  <a:lnTo>
                    <a:pt x="3103" y="319"/>
                  </a:lnTo>
                  <a:lnTo>
                    <a:pt x="3096" y="398"/>
                  </a:lnTo>
                  <a:lnTo>
                    <a:pt x="3084" y="474"/>
                  </a:lnTo>
                  <a:lnTo>
                    <a:pt x="3057" y="628"/>
                  </a:lnTo>
                  <a:lnTo>
                    <a:pt x="3021" y="780"/>
                  </a:lnTo>
                  <a:lnTo>
                    <a:pt x="2980" y="928"/>
                  </a:lnTo>
                  <a:lnTo>
                    <a:pt x="2930" y="1072"/>
                  </a:lnTo>
                  <a:lnTo>
                    <a:pt x="2875" y="1214"/>
                  </a:lnTo>
                  <a:lnTo>
                    <a:pt x="2811" y="1352"/>
                  </a:lnTo>
                  <a:lnTo>
                    <a:pt x="2744" y="1487"/>
                  </a:lnTo>
                  <a:lnTo>
                    <a:pt x="2667" y="1617"/>
                  </a:lnTo>
                  <a:lnTo>
                    <a:pt x="2587" y="1744"/>
                  </a:lnTo>
                  <a:lnTo>
                    <a:pt x="2500" y="1867"/>
                  </a:lnTo>
                  <a:lnTo>
                    <a:pt x="2408" y="1984"/>
                  </a:lnTo>
                  <a:lnTo>
                    <a:pt x="2310" y="2097"/>
                  </a:lnTo>
                  <a:lnTo>
                    <a:pt x="2206" y="2207"/>
                  </a:lnTo>
                  <a:lnTo>
                    <a:pt x="2097" y="2311"/>
                  </a:lnTo>
                  <a:lnTo>
                    <a:pt x="1984" y="2408"/>
                  </a:lnTo>
                  <a:lnTo>
                    <a:pt x="1867" y="2501"/>
                  </a:lnTo>
                  <a:lnTo>
                    <a:pt x="1744" y="2587"/>
                  </a:lnTo>
                  <a:lnTo>
                    <a:pt x="1617" y="2668"/>
                  </a:lnTo>
                  <a:lnTo>
                    <a:pt x="1486" y="2745"/>
                  </a:lnTo>
                  <a:lnTo>
                    <a:pt x="1352" y="2812"/>
                  </a:lnTo>
                  <a:lnTo>
                    <a:pt x="1214" y="2875"/>
                  </a:lnTo>
                  <a:lnTo>
                    <a:pt x="1072" y="2931"/>
                  </a:lnTo>
                  <a:lnTo>
                    <a:pt x="928" y="2981"/>
                  </a:lnTo>
                  <a:lnTo>
                    <a:pt x="780" y="3021"/>
                  </a:lnTo>
                  <a:lnTo>
                    <a:pt x="628" y="3058"/>
                  </a:lnTo>
                  <a:lnTo>
                    <a:pt x="474" y="3085"/>
                  </a:lnTo>
                  <a:lnTo>
                    <a:pt x="398" y="3096"/>
                  </a:lnTo>
                  <a:lnTo>
                    <a:pt x="319" y="3104"/>
                  </a:lnTo>
                  <a:lnTo>
                    <a:pt x="240" y="3111"/>
                  </a:lnTo>
                  <a:lnTo>
                    <a:pt x="159" y="3117"/>
                  </a:lnTo>
                  <a:lnTo>
                    <a:pt x="81" y="3119"/>
                  </a:lnTo>
                  <a:lnTo>
                    <a:pt x="0" y="3121"/>
                  </a:lnTo>
                  <a:lnTo>
                    <a:pt x="0" y="0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86EAE9">
                <a:alpha val="5686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A74EA75-14C5-4461-8129-0791E22E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244" y="3737175"/>
              <a:ext cx="2476500" cy="2476500"/>
            </a:xfrm>
            <a:custGeom>
              <a:avLst/>
              <a:gdLst>
                <a:gd name="T0" fmla="*/ 3120 w 3120"/>
                <a:gd name="T1" fmla="*/ 0 h 3121"/>
                <a:gd name="T2" fmla="*/ 3119 w 3120"/>
                <a:gd name="T3" fmla="*/ 81 h 3121"/>
                <a:gd name="T4" fmla="*/ 3117 w 3120"/>
                <a:gd name="T5" fmla="*/ 159 h 3121"/>
                <a:gd name="T6" fmla="*/ 3111 w 3120"/>
                <a:gd name="T7" fmla="*/ 240 h 3121"/>
                <a:gd name="T8" fmla="*/ 3103 w 3120"/>
                <a:gd name="T9" fmla="*/ 319 h 3121"/>
                <a:gd name="T10" fmla="*/ 3096 w 3120"/>
                <a:gd name="T11" fmla="*/ 398 h 3121"/>
                <a:gd name="T12" fmla="*/ 3084 w 3120"/>
                <a:gd name="T13" fmla="*/ 474 h 3121"/>
                <a:gd name="T14" fmla="*/ 3057 w 3120"/>
                <a:gd name="T15" fmla="*/ 628 h 3121"/>
                <a:gd name="T16" fmla="*/ 3021 w 3120"/>
                <a:gd name="T17" fmla="*/ 780 h 3121"/>
                <a:gd name="T18" fmla="*/ 2980 w 3120"/>
                <a:gd name="T19" fmla="*/ 928 h 3121"/>
                <a:gd name="T20" fmla="*/ 2930 w 3120"/>
                <a:gd name="T21" fmla="*/ 1072 h 3121"/>
                <a:gd name="T22" fmla="*/ 2875 w 3120"/>
                <a:gd name="T23" fmla="*/ 1214 h 3121"/>
                <a:gd name="T24" fmla="*/ 2811 w 3120"/>
                <a:gd name="T25" fmla="*/ 1352 h 3121"/>
                <a:gd name="T26" fmla="*/ 2744 w 3120"/>
                <a:gd name="T27" fmla="*/ 1487 h 3121"/>
                <a:gd name="T28" fmla="*/ 2667 w 3120"/>
                <a:gd name="T29" fmla="*/ 1617 h 3121"/>
                <a:gd name="T30" fmla="*/ 2587 w 3120"/>
                <a:gd name="T31" fmla="*/ 1744 h 3121"/>
                <a:gd name="T32" fmla="*/ 2500 w 3120"/>
                <a:gd name="T33" fmla="*/ 1867 h 3121"/>
                <a:gd name="T34" fmla="*/ 2408 w 3120"/>
                <a:gd name="T35" fmla="*/ 1984 h 3121"/>
                <a:gd name="T36" fmla="*/ 2310 w 3120"/>
                <a:gd name="T37" fmla="*/ 2097 h 3121"/>
                <a:gd name="T38" fmla="*/ 2206 w 3120"/>
                <a:gd name="T39" fmla="*/ 2207 h 3121"/>
                <a:gd name="T40" fmla="*/ 2097 w 3120"/>
                <a:gd name="T41" fmla="*/ 2311 h 3121"/>
                <a:gd name="T42" fmla="*/ 1984 w 3120"/>
                <a:gd name="T43" fmla="*/ 2408 h 3121"/>
                <a:gd name="T44" fmla="*/ 1867 w 3120"/>
                <a:gd name="T45" fmla="*/ 2501 h 3121"/>
                <a:gd name="T46" fmla="*/ 1744 w 3120"/>
                <a:gd name="T47" fmla="*/ 2587 h 3121"/>
                <a:gd name="T48" fmla="*/ 1617 w 3120"/>
                <a:gd name="T49" fmla="*/ 2668 h 3121"/>
                <a:gd name="T50" fmla="*/ 1486 w 3120"/>
                <a:gd name="T51" fmla="*/ 2745 h 3121"/>
                <a:gd name="T52" fmla="*/ 1352 w 3120"/>
                <a:gd name="T53" fmla="*/ 2812 h 3121"/>
                <a:gd name="T54" fmla="*/ 1214 w 3120"/>
                <a:gd name="T55" fmla="*/ 2875 h 3121"/>
                <a:gd name="T56" fmla="*/ 1072 w 3120"/>
                <a:gd name="T57" fmla="*/ 2931 h 3121"/>
                <a:gd name="T58" fmla="*/ 928 w 3120"/>
                <a:gd name="T59" fmla="*/ 2981 h 3121"/>
                <a:gd name="T60" fmla="*/ 780 w 3120"/>
                <a:gd name="T61" fmla="*/ 3021 h 3121"/>
                <a:gd name="T62" fmla="*/ 628 w 3120"/>
                <a:gd name="T63" fmla="*/ 3058 h 3121"/>
                <a:gd name="T64" fmla="*/ 474 w 3120"/>
                <a:gd name="T65" fmla="*/ 3085 h 3121"/>
                <a:gd name="T66" fmla="*/ 398 w 3120"/>
                <a:gd name="T67" fmla="*/ 3096 h 3121"/>
                <a:gd name="T68" fmla="*/ 319 w 3120"/>
                <a:gd name="T69" fmla="*/ 3104 h 3121"/>
                <a:gd name="T70" fmla="*/ 240 w 3120"/>
                <a:gd name="T71" fmla="*/ 3111 h 3121"/>
                <a:gd name="T72" fmla="*/ 159 w 3120"/>
                <a:gd name="T73" fmla="*/ 3117 h 3121"/>
                <a:gd name="T74" fmla="*/ 81 w 3120"/>
                <a:gd name="T75" fmla="*/ 3119 h 3121"/>
                <a:gd name="T76" fmla="*/ 0 w 3120"/>
                <a:gd name="T77" fmla="*/ 3121 h 3121"/>
                <a:gd name="T78" fmla="*/ 0 w 3120"/>
                <a:gd name="T79" fmla="*/ 0 h 3121"/>
                <a:gd name="T80" fmla="*/ 3120 w 3120"/>
                <a:gd name="T81" fmla="*/ 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0" h="3121">
                  <a:moveTo>
                    <a:pt x="3120" y="0"/>
                  </a:moveTo>
                  <a:lnTo>
                    <a:pt x="3119" y="81"/>
                  </a:lnTo>
                  <a:lnTo>
                    <a:pt x="3117" y="159"/>
                  </a:lnTo>
                  <a:lnTo>
                    <a:pt x="3111" y="240"/>
                  </a:lnTo>
                  <a:lnTo>
                    <a:pt x="3103" y="319"/>
                  </a:lnTo>
                  <a:lnTo>
                    <a:pt x="3096" y="398"/>
                  </a:lnTo>
                  <a:lnTo>
                    <a:pt x="3084" y="474"/>
                  </a:lnTo>
                  <a:lnTo>
                    <a:pt x="3057" y="628"/>
                  </a:lnTo>
                  <a:lnTo>
                    <a:pt x="3021" y="780"/>
                  </a:lnTo>
                  <a:lnTo>
                    <a:pt x="2980" y="928"/>
                  </a:lnTo>
                  <a:lnTo>
                    <a:pt x="2930" y="1072"/>
                  </a:lnTo>
                  <a:lnTo>
                    <a:pt x="2875" y="1214"/>
                  </a:lnTo>
                  <a:lnTo>
                    <a:pt x="2811" y="1352"/>
                  </a:lnTo>
                  <a:lnTo>
                    <a:pt x="2744" y="1487"/>
                  </a:lnTo>
                  <a:lnTo>
                    <a:pt x="2667" y="1617"/>
                  </a:lnTo>
                  <a:lnTo>
                    <a:pt x="2587" y="1744"/>
                  </a:lnTo>
                  <a:lnTo>
                    <a:pt x="2500" y="1867"/>
                  </a:lnTo>
                  <a:lnTo>
                    <a:pt x="2408" y="1984"/>
                  </a:lnTo>
                  <a:lnTo>
                    <a:pt x="2310" y="2097"/>
                  </a:lnTo>
                  <a:lnTo>
                    <a:pt x="2206" y="2207"/>
                  </a:lnTo>
                  <a:lnTo>
                    <a:pt x="2097" y="2311"/>
                  </a:lnTo>
                  <a:lnTo>
                    <a:pt x="1984" y="2408"/>
                  </a:lnTo>
                  <a:lnTo>
                    <a:pt x="1867" y="2501"/>
                  </a:lnTo>
                  <a:lnTo>
                    <a:pt x="1744" y="2587"/>
                  </a:lnTo>
                  <a:lnTo>
                    <a:pt x="1617" y="2668"/>
                  </a:lnTo>
                  <a:lnTo>
                    <a:pt x="1486" y="2745"/>
                  </a:lnTo>
                  <a:lnTo>
                    <a:pt x="1352" y="2812"/>
                  </a:lnTo>
                  <a:lnTo>
                    <a:pt x="1214" y="2875"/>
                  </a:lnTo>
                  <a:lnTo>
                    <a:pt x="1072" y="2931"/>
                  </a:lnTo>
                  <a:lnTo>
                    <a:pt x="928" y="2981"/>
                  </a:lnTo>
                  <a:lnTo>
                    <a:pt x="780" y="3021"/>
                  </a:lnTo>
                  <a:lnTo>
                    <a:pt x="628" y="3058"/>
                  </a:lnTo>
                  <a:lnTo>
                    <a:pt x="474" y="3085"/>
                  </a:lnTo>
                  <a:lnTo>
                    <a:pt x="398" y="3096"/>
                  </a:lnTo>
                  <a:lnTo>
                    <a:pt x="319" y="3104"/>
                  </a:lnTo>
                  <a:lnTo>
                    <a:pt x="240" y="3111"/>
                  </a:lnTo>
                  <a:lnTo>
                    <a:pt x="159" y="3117"/>
                  </a:lnTo>
                  <a:lnTo>
                    <a:pt x="81" y="3119"/>
                  </a:lnTo>
                  <a:lnTo>
                    <a:pt x="0" y="3121"/>
                  </a:lnTo>
                  <a:lnTo>
                    <a:pt x="0" y="0"/>
                  </a:lnTo>
                  <a:lnTo>
                    <a:pt x="3120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F9F43480-B7C8-4542-8CF3-D3B47810B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3737175"/>
              <a:ext cx="2476500" cy="2476500"/>
            </a:xfrm>
            <a:custGeom>
              <a:avLst/>
              <a:gdLst>
                <a:gd name="T0" fmla="*/ 3118 w 3118"/>
                <a:gd name="T1" fmla="*/ 3121 h 3121"/>
                <a:gd name="T2" fmla="*/ 3037 w 3118"/>
                <a:gd name="T3" fmla="*/ 3119 h 3121"/>
                <a:gd name="T4" fmla="*/ 2957 w 3118"/>
                <a:gd name="T5" fmla="*/ 3115 h 3121"/>
                <a:gd name="T6" fmla="*/ 2878 w 3118"/>
                <a:gd name="T7" fmla="*/ 3111 h 3121"/>
                <a:gd name="T8" fmla="*/ 2799 w 3118"/>
                <a:gd name="T9" fmla="*/ 3104 h 3121"/>
                <a:gd name="T10" fmla="*/ 2721 w 3118"/>
                <a:gd name="T11" fmla="*/ 3096 h 3121"/>
                <a:gd name="T12" fmla="*/ 2642 w 3118"/>
                <a:gd name="T13" fmla="*/ 3085 h 3121"/>
                <a:gd name="T14" fmla="*/ 2488 w 3118"/>
                <a:gd name="T15" fmla="*/ 3058 h 3121"/>
                <a:gd name="T16" fmla="*/ 2338 w 3118"/>
                <a:gd name="T17" fmla="*/ 3021 h 3121"/>
                <a:gd name="T18" fmla="*/ 2191 w 3118"/>
                <a:gd name="T19" fmla="*/ 2981 h 3121"/>
                <a:gd name="T20" fmla="*/ 2045 w 3118"/>
                <a:gd name="T21" fmla="*/ 2931 h 3121"/>
                <a:gd name="T22" fmla="*/ 1903 w 3118"/>
                <a:gd name="T23" fmla="*/ 2875 h 3121"/>
                <a:gd name="T24" fmla="*/ 1766 w 3118"/>
                <a:gd name="T25" fmla="*/ 2812 h 3121"/>
                <a:gd name="T26" fmla="*/ 1632 w 3118"/>
                <a:gd name="T27" fmla="*/ 2743 h 3121"/>
                <a:gd name="T28" fmla="*/ 1501 w 3118"/>
                <a:gd name="T29" fmla="*/ 2668 h 3121"/>
                <a:gd name="T30" fmla="*/ 1374 w 3118"/>
                <a:gd name="T31" fmla="*/ 2587 h 3121"/>
                <a:gd name="T32" fmla="*/ 1252 w 3118"/>
                <a:gd name="T33" fmla="*/ 2501 h 3121"/>
                <a:gd name="T34" fmla="*/ 1134 w 3118"/>
                <a:gd name="T35" fmla="*/ 2408 h 3121"/>
                <a:gd name="T36" fmla="*/ 1021 w 3118"/>
                <a:gd name="T37" fmla="*/ 2309 h 3121"/>
                <a:gd name="T38" fmla="*/ 912 w 3118"/>
                <a:gd name="T39" fmla="*/ 2207 h 3121"/>
                <a:gd name="T40" fmla="*/ 808 w 3118"/>
                <a:gd name="T41" fmla="*/ 2097 h 3121"/>
                <a:gd name="T42" fmla="*/ 710 w 3118"/>
                <a:gd name="T43" fmla="*/ 1984 h 3121"/>
                <a:gd name="T44" fmla="*/ 618 w 3118"/>
                <a:gd name="T45" fmla="*/ 1867 h 3121"/>
                <a:gd name="T46" fmla="*/ 531 w 3118"/>
                <a:gd name="T47" fmla="*/ 1744 h 3121"/>
                <a:gd name="T48" fmla="*/ 451 w 3118"/>
                <a:gd name="T49" fmla="*/ 1617 h 3121"/>
                <a:gd name="T50" fmla="*/ 376 w 3118"/>
                <a:gd name="T51" fmla="*/ 1487 h 3121"/>
                <a:gd name="T52" fmla="*/ 307 w 3118"/>
                <a:gd name="T53" fmla="*/ 1352 h 3121"/>
                <a:gd name="T54" fmla="*/ 243 w 3118"/>
                <a:gd name="T55" fmla="*/ 1214 h 3121"/>
                <a:gd name="T56" fmla="*/ 188 w 3118"/>
                <a:gd name="T57" fmla="*/ 1072 h 3121"/>
                <a:gd name="T58" fmla="*/ 140 w 3118"/>
                <a:gd name="T59" fmla="*/ 928 h 3121"/>
                <a:gd name="T60" fmla="*/ 97 w 3118"/>
                <a:gd name="T61" fmla="*/ 780 h 3121"/>
                <a:gd name="T62" fmla="*/ 63 w 3118"/>
                <a:gd name="T63" fmla="*/ 628 h 3121"/>
                <a:gd name="T64" fmla="*/ 34 w 3118"/>
                <a:gd name="T65" fmla="*/ 474 h 3121"/>
                <a:gd name="T66" fmla="*/ 24 w 3118"/>
                <a:gd name="T67" fmla="*/ 398 h 3121"/>
                <a:gd name="T68" fmla="*/ 15 w 3118"/>
                <a:gd name="T69" fmla="*/ 319 h 3121"/>
                <a:gd name="T70" fmla="*/ 7 w 3118"/>
                <a:gd name="T71" fmla="*/ 240 h 3121"/>
                <a:gd name="T72" fmla="*/ 3 w 3118"/>
                <a:gd name="T73" fmla="*/ 159 h 3121"/>
                <a:gd name="T74" fmla="*/ 0 w 3118"/>
                <a:gd name="T75" fmla="*/ 81 h 3121"/>
                <a:gd name="T76" fmla="*/ 0 w 3118"/>
                <a:gd name="T77" fmla="*/ 0 h 3121"/>
                <a:gd name="T78" fmla="*/ 3118 w 3118"/>
                <a:gd name="T79" fmla="*/ 0 h 3121"/>
                <a:gd name="T80" fmla="*/ 3118 w 3118"/>
                <a:gd name="T81" fmla="*/ 3121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21">
                  <a:moveTo>
                    <a:pt x="3118" y="3121"/>
                  </a:moveTo>
                  <a:lnTo>
                    <a:pt x="3037" y="3119"/>
                  </a:lnTo>
                  <a:lnTo>
                    <a:pt x="2957" y="3115"/>
                  </a:lnTo>
                  <a:lnTo>
                    <a:pt x="2878" y="3111"/>
                  </a:lnTo>
                  <a:lnTo>
                    <a:pt x="2799" y="3104"/>
                  </a:lnTo>
                  <a:lnTo>
                    <a:pt x="2721" y="3096"/>
                  </a:lnTo>
                  <a:lnTo>
                    <a:pt x="2642" y="3085"/>
                  </a:lnTo>
                  <a:lnTo>
                    <a:pt x="2488" y="3058"/>
                  </a:lnTo>
                  <a:lnTo>
                    <a:pt x="2338" y="3021"/>
                  </a:lnTo>
                  <a:lnTo>
                    <a:pt x="2191" y="2981"/>
                  </a:lnTo>
                  <a:lnTo>
                    <a:pt x="2045" y="2931"/>
                  </a:lnTo>
                  <a:lnTo>
                    <a:pt x="1903" y="2875"/>
                  </a:lnTo>
                  <a:lnTo>
                    <a:pt x="1766" y="2812"/>
                  </a:lnTo>
                  <a:lnTo>
                    <a:pt x="1632" y="2743"/>
                  </a:lnTo>
                  <a:lnTo>
                    <a:pt x="1501" y="2668"/>
                  </a:lnTo>
                  <a:lnTo>
                    <a:pt x="1374" y="2587"/>
                  </a:lnTo>
                  <a:lnTo>
                    <a:pt x="1252" y="2501"/>
                  </a:lnTo>
                  <a:lnTo>
                    <a:pt x="1134" y="2408"/>
                  </a:lnTo>
                  <a:lnTo>
                    <a:pt x="1021" y="2309"/>
                  </a:lnTo>
                  <a:lnTo>
                    <a:pt x="912" y="2207"/>
                  </a:lnTo>
                  <a:lnTo>
                    <a:pt x="808" y="2097"/>
                  </a:lnTo>
                  <a:lnTo>
                    <a:pt x="710" y="1984"/>
                  </a:lnTo>
                  <a:lnTo>
                    <a:pt x="618" y="1867"/>
                  </a:lnTo>
                  <a:lnTo>
                    <a:pt x="531" y="1744"/>
                  </a:lnTo>
                  <a:lnTo>
                    <a:pt x="451" y="1617"/>
                  </a:lnTo>
                  <a:lnTo>
                    <a:pt x="376" y="1487"/>
                  </a:lnTo>
                  <a:lnTo>
                    <a:pt x="307" y="1352"/>
                  </a:lnTo>
                  <a:lnTo>
                    <a:pt x="243" y="1214"/>
                  </a:lnTo>
                  <a:lnTo>
                    <a:pt x="188" y="1072"/>
                  </a:lnTo>
                  <a:lnTo>
                    <a:pt x="140" y="928"/>
                  </a:lnTo>
                  <a:lnTo>
                    <a:pt x="97" y="780"/>
                  </a:lnTo>
                  <a:lnTo>
                    <a:pt x="63" y="628"/>
                  </a:lnTo>
                  <a:lnTo>
                    <a:pt x="34" y="474"/>
                  </a:lnTo>
                  <a:lnTo>
                    <a:pt x="24" y="398"/>
                  </a:lnTo>
                  <a:lnTo>
                    <a:pt x="15" y="319"/>
                  </a:lnTo>
                  <a:lnTo>
                    <a:pt x="7" y="240"/>
                  </a:lnTo>
                  <a:lnTo>
                    <a:pt x="3" y="159"/>
                  </a:lnTo>
                  <a:lnTo>
                    <a:pt x="0" y="81"/>
                  </a:lnTo>
                  <a:lnTo>
                    <a:pt x="0" y="0"/>
                  </a:lnTo>
                  <a:lnTo>
                    <a:pt x="3118" y="0"/>
                  </a:lnTo>
                  <a:lnTo>
                    <a:pt x="3118" y="3121"/>
                  </a:lnTo>
                  <a:close/>
                </a:path>
              </a:pathLst>
            </a:custGeom>
            <a:solidFill>
              <a:srgbClr val="5DB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046E2200-52C7-485E-8EA2-4A16E4444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444" y="3737175"/>
              <a:ext cx="2476500" cy="2476500"/>
            </a:xfrm>
            <a:custGeom>
              <a:avLst/>
              <a:gdLst>
                <a:gd name="T0" fmla="*/ 3118 w 3118"/>
                <a:gd name="T1" fmla="*/ 3121 h 3121"/>
                <a:gd name="T2" fmla="*/ 3037 w 3118"/>
                <a:gd name="T3" fmla="*/ 3119 h 3121"/>
                <a:gd name="T4" fmla="*/ 2957 w 3118"/>
                <a:gd name="T5" fmla="*/ 3115 h 3121"/>
                <a:gd name="T6" fmla="*/ 2878 w 3118"/>
                <a:gd name="T7" fmla="*/ 3111 h 3121"/>
                <a:gd name="T8" fmla="*/ 2799 w 3118"/>
                <a:gd name="T9" fmla="*/ 3104 h 3121"/>
                <a:gd name="T10" fmla="*/ 2721 w 3118"/>
                <a:gd name="T11" fmla="*/ 3096 h 3121"/>
                <a:gd name="T12" fmla="*/ 2642 w 3118"/>
                <a:gd name="T13" fmla="*/ 3085 h 3121"/>
                <a:gd name="T14" fmla="*/ 2488 w 3118"/>
                <a:gd name="T15" fmla="*/ 3058 h 3121"/>
                <a:gd name="T16" fmla="*/ 2338 w 3118"/>
                <a:gd name="T17" fmla="*/ 3021 h 3121"/>
                <a:gd name="T18" fmla="*/ 2191 w 3118"/>
                <a:gd name="T19" fmla="*/ 2981 h 3121"/>
                <a:gd name="T20" fmla="*/ 2045 w 3118"/>
                <a:gd name="T21" fmla="*/ 2931 h 3121"/>
                <a:gd name="T22" fmla="*/ 1903 w 3118"/>
                <a:gd name="T23" fmla="*/ 2875 h 3121"/>
                <a:gd name="T24" fmla="*/ 1766 w 3118"/>
                <a:gd name="T25" fmla="*/ 2812 h 3121"/>
                <a:gd name="T26" fmla="*/ 1632 w 3118"/>
                <a:gd name="T27" fmla="*/ 2743 h 3121"/>
                <a:gd name="T28" fmla="*/ 1501 w 3118"/>
                <a:gd name="T29" fmla="*/ 2668 h 3121"/>
                <a:gd name="T30" fmla="*/ 1374 w 3118"/>
                <a:gd name="T31" fmla="*/ 2587 h 3121"/>
                <a:gd name="T32" fmla="*/ 1252 w 3118"/>
                <a:gd name="T33" fmla="*/ 2501 h 3121"/>
                <a:gd name="T34" fmla="*/ 1134 w 3118"/>
                <a:gd name="T35" fmla="*/ 2408 h 3121"/>
                <a:gd name="T36" fmla="*/ 1021 w 3118"/>
                <a:gd name="T37" fmla="*/ 2309 h 3121"/>
                <a:gd name="T38" fmla="*/ 912 w 3118"/>
                <a:gd name="T39" fmla="*/ 2207 h 3121"/>
                <a:gd name="T40" fmla="*/ 808 w 3118"/>
                <a:gd name="T41" fmla="*/ 2097 h 3121"/>
                <a:gd name="T42" fmla="*/ 710 w 3118"/>
                <a:gd name="T43" fmla="*/ 1984 h 3121"/>
                <a:gd name="T44" fmla="*/ 618 w 3118"/>
                <a:gd name="T45" fmla="*/ 1867 h 3121"/>
                <a:gd name="T46" fmla="*/ 531 w 3118"/>
                <a:gd name="T47" fmla="*/ 1744 h 3121"/>
                <a:gd name="T48" fmla="*/ 451 w 3118"/>
                <a:gd name="T49" fmla="*/ 1617 h 3121"/>
                <a:gd name="T50" fmla="*/ 376 w 3118"/>
                <a:gd name="T51" fmla="*/ 1487 h 3121"/>
                <a:gd name="T52" fmla="*/ 307 w 3118"/>
                <a:gd name="T53" fmla="*/ 1352 h 3121"/>
                <a:gd name="T54" fmla="*/ 243 w 3118"/>
                <a:gd name="T55" fmla="*/ 1214 h 3121"/>
                <a:gd name="T56" fmla="*/ 188 w 3118"/>
                <a:gd name="T57" fmla="*/ 1072 h 3121"/>
                <a:gd name="T58" fmla="*/ 140 w 3118"/>
                <a:gd name="T59" fmla="*/ 928 h 3121"/>
                <a:gd name="T60" fmla="*/ 97 w 3118"/>
                <a:gd name="T61" fmla="*/ 780 h 3121"/>
                <a:gd name="T62" fmla="*/ 63 w 3118"/>
                <a:gd name="T63" fmla="*/ 628 h 3121"/>
                <a:gd name="T64" fmla="*/ 34 w 3118"/>
                <a:gd name="T65" fmla="*/ 474 h 3121"/>
                <a:gd name="T66" fmla="*/ 24 w 3118"/>
                <a:gd name="T67" fmla="*/ 398 h 3121"/>
                <a:gd name="T68" fmla="*/ 15 w 3118"/>
                <a:gd name="T69" fmla="*/ 319 h 3121"/>
                <a:gd name="T70" fmla="*/ 7 w 3118"/>
                <a:gd name="T71" fmla="*/ 240 h 3121"/>
                <a:gd name="T72" fmla="*/ 3 w 3118"/>
                <a:gd name="T73" fmla="*/ 159 h 3121"/>
                <a:gd name="T74" fmla="*/ 0 w 3118"/>
                <a:gd name="T75" fmla="*/ 81 h 3121"/>
                <a:gd name="T76" fmla="*/ 0 w 3118"/>
                <a:gd name="T77" fmla="*/ 0 h 3121"/>
                <a:gd name="T78" fmla="*/ 3118 w 3118"/>
                <a:gd name="T79" fmla="*/ 0 h 3121"/>
                <a:gd name="T80" fmla="*/ 3118 w 3118"/>
                <a:gd name="T81" fmla="*/ 3121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18" h="3121">
                  <a:moveTo>
                    <a:pt x="3118" y="3121"/>
                  </a:moveTo>
                  <a:lnTo>
                    <a:pt x="3037" y="3119"/>
                  </a:lnTo>
                  <a:lnTo>
                    <a:pt x="2957" y="3115"/>
                  </a:lnTo>
                  <a:lnTo>
                    <a:pt x="2878" y="3111"/>
                  </a:lnTo>
                  <a:lnTo>
                    <a:pt x="2799" y="3104"/>
                  </a:lnTo>
                  <a:lnTo>
                    <a:pt x="2721" y="3096"/>
                  </a:lnTo>
                  <a:lnTo>
                    <a:pt x="2642" y="3085"/>
                  </a:lnTo>
                  <a:lnTo>
                    <a:pt x="2488" y="3058"/>
                  </a:lnTo>
                  <a:lnTo>
                    <a:pt x="2338" y="3021"/>
                  </a:lnTo>
                  <a:lnTo>
                    <a:pt x="2191" y="2981"/>
                  </a:lnTo>
                  <a:lnTo>
                    <a:pt x="2045" y="2931"/>
                  </a:lnTo>
                  <a:lnTo>
                    <a:pt x="1903" y="2875"/>
                  </a:lnTo>
                  <a:lnTo>
                    <a:pt x="1766" y="2812"/>
                  </a:lnTo>
                  <a:lnTo>
                    <a:pt x="1632" y="2743"/>
                  </a:lnTo>
                  <a:lnTo>
                    <a:pt x="1501" y="2668"/>
                  </a:lnTo>
                  <a:lnTo>
                    <a:pt x="1374" y="2587"/>
                  </a:lnTo>
                  <a:lnTo>
                    <a:pt x="1252" y="2501"/>
                  </a:lnTo>
                  <a:lnTo>
                    <a:pt x="1134" y="2408"/>
                  </a:lnTo>
                  <a:lnTo>
                    <a:pt x="1021" y="2309"/>
                  </a:lnTo>
                  <a:lnTo>
                    <a:pt x="912" y="2207"/>
                  </a:lnTo>
                  <a:lnTo>
                    <a:pt x="808" y="2097"/>
                  </a:lnTo>
                  <a:lnTo>
                    <a:pt x="710" y="1984"/>
                  </a:lnTo>
                  <a:lnTo>
                    <a:pt x="618" y="1867"/>
                  </a:lnTo>
                  <a:lnTo>
                    <a:pt x="531" y="1744"/>
                  </a:lnTo>
                  <a:lnTo>
                    <a:pt x="451" y="1617"/>
                  </a:lnTo>
                  <a:lnTo>
                    <a:pt x="376" y="1487"/>
                  </a:lnTo>
                  <a:lnTo>
                    <a:pt x="307" y="1352"/>
                  </a:lnTo>
                  <a:lnTo>
                    <a:pt x="243" y="1214"/>
                  </a:lnTo>
                  <a:lnTo>
                    <a:pt x="188" y="1072"/>
                  </a:lnTo>
                  <a:lnTo>
                    <a:pt x="140" y="928"/>
                  </a:lnTo>
                  <a:lnTo>
                    <a:pt x="97" y="780"/>
                  </a:lnTo>
                  <a:lnTo>
                    <a:pt x="63" y="628"/>
                  </a:lnTo>
                  <a:lnTo>
                    <a:pt x="34" y="474"/>
                  </a:lnTo>
                  <a:lnTo>
                    <a:pt x="24" y="398"/>
                  </a:lnTo>
                  <a:lnTo>
                    <a:pt x="15" y="319"/>
                  </a:lnTo>
                  <a:lnTo>
                    <a:pt x="7" y="240"/>
                  </a:lnTo>
                  <a:lnTo>
                    <a:pt x="3" y="159"/>
                  </a:lnTo>
                  <a:lnTo>
                    <a:pt x="0" y="81"/>
                  </a:lnTo>
                  <a:lnTo>
                    <a:pt x="0" y="0"/>
                  </a:lnTo>
                  <a:lnTo>
                    <a:pt x="3118" y="0"/>
                  </a:lnTo>
                  <a:lnTo>
                    <a:pt x="3118" y="312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76713BEA-9D98-473E-B3F8-6AADE87D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07" y="3211713"/>
              <a:ext cx="784225" cy="325437"/>
            </a:xfrm>
            <a:custGeom>
              <a:avLst/>
              <a:gdLst>
                <a:gd name="T0" fmla="*/ 0 w 987"/>
                <a:gd name="T1" fmla="*/ 411 h 411"/>
                <a:gd name="T2" fmla="*/ 2 w 987"/>
                <a:gd name="T3" fmla="*/ 369 h 411"/>
                <a:gd name="T4" fmla="*/ 10 w 987"/>
                <a:gd name="T5" fmla="*/ 329 h 411"/>
                <a:gd name="T6" fmla="*/ 21 w 987"/>
                <a:gd name="T7" fmla="*/ 289 h 411"/>
                <a:gd name="T8" fmla="*/ 38 w 987"/>
                <a:gd name="T9" fmla="*/ 252 h 411"/>
                <a:gd name="T10" fmla="*/ 58 w 987"/>
                <a:gd name="T11" fmla="*/ 216 h 411"/>
                <a:gd name="T12" fmla="*/ 83 w 987"/>
                <a:gd name="T13" fmla="*/ 181 h 411"/>
                <a:gd name="T14" fmla="*/ 109 w 987"/>
                <a:gd name="T15" fmla="*/ 150 h 411"/>
                <a:gd name="T16" fmla="*/ 140 w 987"/>
                <a:gd name="T17" fmla="*/ 121 h 411"/>
                <a:gd name="T18" fmla="*/ 175 w 987"/>
                <a:gd name="T19" fmla="*/ 95 h 411"/>
                <a:gd name="T20" fmla="*/ 211 w 987"/>
                <a:gd name="T21" fmla="*/ 72 h 411"/>
                <a:gd name="T22" fmla="*/ 252 w 987"/>
                <a:gd name="T23" fmla="*/ 50 h 411"/>
                <a:gd name="T24" fmla="*/ 294 w 987"/>
                <a:gd name="T25" fmla="*/ 33 h 411"/>
                <a:gd name="T26" fmla="*/ 338 w 987"/>
                <a:gd name="T27" fmla="*/ 20 h 411"/>
                <a:gd name="T28" fmla="*/ 384 w 987"/>
                <a:gd name="T29" fmla="*/ 8 h 411"/>
                <a:gd name="T30" fmla="*/ 432 w 987"/>
                <a:gd name="T31" fmla="*/ 2 h 411"/>
                <a:gd name="T32" fmla="*/ 480 w 987"/>
                <a:gd name="T33" fmla="*/ 0 h 411"/>
                <a:gd name="T34" fmla="*/ 518 w 987"/>
                <a:gd name="T35" fmla="*/ 2 h 411"/>
                <a:gd name="T36" fmla="*/ 555 w 987"/>
                <a:gd name="T37" fmla="*/ 6 h 411"/>
                <a:gd name="T38" fmla="*/ 591 w 987"/>
                <a:gd name="T39" fmla="*/ 12 h 411"/>
                <a:gd name="T40" fmla="*/ 628 w 987"/>
                <a:gd name="T41" fmla="*/ 20 h 411"/>
                <a:gd name="T42" fmla="*/ 663 w 987"/>
                <a:gd name="T43" fmla="*/ 31 h 411"/>
                <a:gd name="T44" fmla="*/ 695 w 987"/>
                <a:gd name="T45" fmla="*/ 45 h 411"/>
                <a:gd name="T46" fmla="*/ 728 w 987"/>
                <a:gd name="T47" fmla="*/ 60 h 411"/>
                <a:gd name="T48" fmla="*/ 759 w 987"/>
                <a:gd name="T49" fmla="*/ 77 h 411"/>
                <a:gd name="T50" fmla="*/ 787 w 987"/>
                <a:gd name="T51" fmla="*/ 96 h 411"/>
                <a:gd name="T52" fmla="*/ 814 w 987"/>
                <a:gd name="T53" fmla="*/ 116 h 411"/>
                <a:gd name="T54" fmla="*/ 841 w 987"/>
                <a:gd name="T55" fmla="*/ 139 h 411"/>
                <a:gd name="T56" fmla="*/ 864 w 987"/>
                <a:gd name="T57" fmla="*/ 164 h 411"/>
                <a:gd name="T58" fmla="*/ 885 w 987"/>
                <a:gd name="T59" fmla="*/ 191 h 411"/>
                <a:gd name="T60" fmla="*/ 904 w 987"/>
                <a:gd name="T61" fmla="*/ 217 h 411"/>
                <a:gd name="T62" fmla="*/ 920 w 987"/>
                <a:gd name="T63" fmla="*/ 246 h 411"/>
                <a:gd name="T64" fmla="*/ 933 w 987"/>
                <a:gd name="T65" fmla="*/ 277 h 411"/>
                <a:gd name="T66" fmla="*/ 987 w 987"/>
                <a:gd name="T67" fmla="*/ 277 h 411"/>
                <a:gd name="T68" fmla="*/ 903 w 987"/>
                <a:gd name="T69" fmla="*/ 411 h 411"/>
                <a:gd name="T70" fmla="*/ 753 w 987"/>
                <a:gd name="T71" fmla="*/ 277 h 411"/>
                <a:gd name="T72" fmla="*/ 803 w 987"/>
                <a:gd name="T73" fmla="*/ 277 h 411"/>
                <a:gd name="T74" fmla="*/ 783 w 987"/>
                <a:gd name="T75" fmla="*/ 250 h 411"/>
                <a:gd name="T76" fmla="*/ 762 w 987"/>
                <a:gd name="T77" fmla="*/ 227 h 411"/>
                <a:gd name="T78" fmla="*/ 739 w 987"/>
                <a:gd name="T79" fmla="*/ 206 h 411"/>
                <a:gd name="T80" fmla="*/ 712 w 987"/>
                <a:gd name="T81" fmla="*/ 185 h 411"/>
                <a:gd name="T82" fmla="*/ 684 w 987"/>
                <a:gd name="T83" fmla="*/ 169 h 411"/>
                <a:gd name="T84" fmla="*/ 655 w 987"/>
                <a:gd name="T85" fmla="*/ 154 h 411"/>
                <a:gd name="T86" fmla="*/ 624 w 987"/>
                <a:gd name="T87" fmla="*/ 141 h 411"/>
                <a:gd name="T88" fmla="*/ 591 w 987"/>
                <a:gd name="T89" fmla="*/ 131 h 411"/>
                <a:gd name="T90" fmla="*/ 557 w 987"/>
                <a:gd name="T91" fmla="*/ 125 h 411"/>
                <a:gd name="T92" fmla="*/ 522 w 987"/>
                <a:gd name="T93" fmla="*/ 120 h 411"/>
                <a:gd name="T94" fmla="*/ 488 w 987"/>
                <a:gd name="T95" fmla="*/ 118 h 411"/>
                <a:gd name="T96" fmla="*/ 453 w 987"/>
                <a:gd name="T97" fmla="*/ 120 h 411"/>
                <a:gd name="T98" fmla="*/ 417 w 987"/>
                <a:gd name="T99" fmla="*/ 121 h 411"/>
                <a:gd name="T100" fmla="*/ 382 w 987"/>
                <a:gd name="T101" fmla="*/ 129 h 411"/>
                <a:gd name="T102" fmla="*/ 348 w 987"/>
                <a:gd name="T103" fmla="*/ 139 h 411"/>
                <a:gd name="T104" fmla="*/ 313 w 987"/>
                <a:gd name="T105" fmla="*/ 150 h 411"/>
                <a:gd name="T106" fmla="*/ 271 w 987"/>
                <a:gd name="T107" fmla="*/ 171 h 411"/>
                <a:gd name="T108" fmla="*/ 232 w 987"/>
                <a:gd name="T109" fmla="*/ 196 h 411"/>
                <a:gd name="T110" fmla="*/ 198 w 987"/>
                <a:gd name="T111" fmla="*/ 227 h 411"/>
                <a:gd name="T112" fmla="*/ 171 w 987"/>
                <a:gd name="T113" fmla="*/ 258 h 411"/>
                <a:gd name="T114" fmla="*/ 148 w 987"/>
                <a:gd name="T115" fmla="*/ 294 h 411"/>
                <a:gd name="T116" fmla="*/ 131 w 987"/>
                <a:gd name="T117" fmla="*/ 331 h 411"/>
                <a:gd name="T118" fmla="*/ 121 w 987"/>
                <a:gd name="T119" fmla="*/ 369 h 411"/>
                <a:gd name="T120" fmla="*/ 117 w 987"/>
                <a:gd name="T121" fmla="*/ 411 h 411"/>
                <a:gd name="T122" fmla="*/ 0 w 987"/>
                <a:gd name="T123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11">
                  <a:moveTo>
                    <a:pt x="0" y="411"/>
                  </a:moveTo>
                  <a:lnTo>
                    <a:pt x="2" y="369"/>
                  </a:lnTo>
                  <a:lnTo>
                    <a:pt x="10" y="329"/>
                  </a:lnTo>
                  <a:lnTo>
                    <a:pt x="21" y="289"/>
                  </a:lnTo>
                  <a:lnTo>
                    <a:pt x="38" y="252"/>
                  </a:lnTo>
                  <a:lnTo>
                    <a:pt x="58" y="216"/>
                  </a:lnTo>
                  <a:lnTo>
                    <a:pt x="83" y="181"/>
                  </a:lnTo>
                  <a:lnTo>
                    <a:pt x="109" y="150"/>
                  </a:lnTo>
                  <a:lnTo>
                    <a:pt x="140" y="121"/>
                  </a:lnTo>
                  <a:lnTo>
                    <a:pt x="175" y="95"/>
                  </a:lnTo>
                  <a:lnTo>
                    <a:pt x="211" y="72"/>
                  </a:lnTo>
                  <a:lnTo>
                    <a:pt x="252" y="50"/>
                  </a:lnTo>
                  <a:lnTo>
                    <a:pt x="294" y="33"/>
                  </a:lnTo>
                  <a:lnTo>
                    <a:pt x="338" y="20"/>
                  </a:lnTo>
                  <a:lnTo>
                    <a:pt x="384" y="8"/>
                  </a:lnTo>
                  <a:lnTo>
                    <a:pt x="432" y="2"/>
                  </a:lnTo>
                  <a:lnTo>
                    <a:pt x="480" y="0"/>
                  </a:lnTo>
                  <a:lnTo>
                    <a:pt x="518" y="2"/>
                  </a:lnTo>
                  <a:lnTo>
                    <a:pt x="555" y="6"/>
                  </a:lnTo>
                  <a:lnTo>
                    <a:pt x="591" y="12"/>
                  </a:lnTo>
                  <a:lnTo>
                    <a:pt x="628" y="20"/>
                  </a:lnTo>
                  <a:lnTo>
                    <a:pt x="663" y="31"/>
                  </a:lnTo>
                  <a:lnTo>
                    <a:pt x="695" y="45"/>
                  </a:lnTo>
                  <a:lnTo>
                    <a:pt x="728" y="60"/>
                  </a:lnTo>
                  <a:lnTo>
                    <a:pt x="759" y="77"/>
                  </a:lnTo>
                  <a:lnTo>
                    <a:pt x="787" y="96"/>
                  </a:lnTo>
                  <a:lnTo>
                    <a:pt x="814" y="116"/>
                  </a:lnTo>
                  <a:lnTo>
                    <a:pt x="841" y="139"/>
                  </a:lnTo>
                  <a:lnTo>
                    <a:pt x="864" y="164"/>
                  </a:lnTo>
                  <a:lnTo>
                    <a:pt x="885" y="191"/>
                  </a:lnTo>
                  <a:lnTo>
                    <a:pt x="904" y="217"/>
                  </a:lnTo>
                  <a:lnTo>
                    <a:pt x="920" y="246"/>
                  </a:lnTo>
                  <a:lnTo>
                    <a:pt x="933" y="277"/>
                  </a:lnTo>
                  <a:lnTo>
                    <a:pt x="987" y="277"/>
                  </a:lnTo>
                  <a:lnTo>
                    <a:pt x="903" y="411"/>
                  </a:lnTo>
                  <a:lnTo>
                    <a:pt x="753" y="277"/>
                  </a:lnTo>
                  <a:lnTo>
                    <a:pt x="803" y="277"/>
                  </a:lnTo>
                  <a:lnTo>
                    <a:pt x="783" y="250"/>
                  </a:lnTo>
                  <a:lnTo>
                    <a:pt x="762" y="227"/>
                  </a:lnTo>
                  <a:lnTo>
                    <a:pt x="739" y="206"/>
                  </a:lnTo>
                  <a:lnTo>
                    <a:pt x="712" y="185"/>
                  </a:lnTo>
                  <a:lnTo>
                    <a:pt x="684" y="169"/>
                  </a:lnTo>
                  <a:lnTo>
                    <a:pt x="655" y="154"/>
                  </a:lnTo>
                  <a:lnTo>
                    <a:pt x="624" y="141"/>
                  </a:lnTo>
                  <a:lnTo>
                    <a:pt x="591" y="131"/>
                  </a:lnTo>
                  <a:lnTo>
                    <a:pt x="557" y="125"/>
                  </a:lnTo>
                  <a:lnTo>
                    <a:pt x="522" y="120"/>
                  </a:lnTo>
                  <a:lnTo>
                    <a:pt x="488" y="118"/>
                  </a:lnTo>
                  <a:lnTo>
                    <a:pt x="453" y="120"/>
                  </a:lnTo>
                  <a:lnTo>
                    <a:pt x="417" y="121"/>
                  </a:lnTo>
                  <a:lnTo>
                    <a:pt x="382" y="129"/>
                  </a:lnTo>
                  <a:lnTo>
                    <a:pt x="348" y="139"/>
                  </a:lnTo>
                  <a:lnTo>
                    <a:pt x="313" y="150"/>
                  </a:lnTo>
                  <a:lnTo>
                    <a:pt x="271" y="171"/>
                  </a:lnTo>
                  <a:lnTo>
                    <a:pt x="232" y="196"/>
                  </a:lnTo>
                  <a:lnTo>
                    <a:pt x="198" y="227"/>
                  </a:lnTo>
                  <a:lnTo>
                    <a:pt x="171" y="258"/>
                  </a:lnTo>
                  <a:lnTo>
                    <a:pt x="148" y="294"/>
                  </a:lnTo>
                  <a:lnTo>
                    <a:pt x="131" y="331"/>
                  </a:lnTo>
                  <a:lnTo>
                    <a:pt x="121" y="369"/>
                  </a:lnTo>
                  <a:lnTo>
                    <a:pt x="117" y="411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08F7895-18F5-4C3F-B5E2-1AA0275D5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07" y="3211713"/>
              <a:ext cx="784225" cy="325437"/>
            </a:xfrm>
            <a:custGeom>
              <a:avLst/>
              <a:gdLst>
                <a:gd name="T0" fmla="*/ 0 w 987"/>
                <a:gd name="T1" fmla="*/ 411 h 411"/>
                <a:gd name="T2" fmla="*/ 2 w 987"/>
                <a:gd name="T3" fmla="*/ 369 h 411"/>
                <a:gd name="T4" fmla="*/ 10 w 987"/>
                <a:gd name="T5" fmla="*/ 329 h 411"/>
                <a:gd name="T6" fmla="*/ 21 w 987"/>
                <a:gd name="T7" fmla="*/ 289 h 411"/>
                <a:gd name="T8" fmla="*/ 38 w 987"/>
                <a:gd name="T9" fmla="*/ 252 h 411"/>
                <a:gd name="T10" fmla="*/ 58 w 987"/>
                <a:gd name="T11" fmla="*/ 216 h 411"/>
                <a:gd name="T12" fmla="*/ 83 w 987"/>
                <a:gd name="T13" fmla="*/ 181 h 411"/>
                <a:gd name="T14" fmla="*/ 109 w 987"/>
                <a:gd name="T15" fmla="*/ 150 h 411"/>
                <a:gd name="T16" fmla="*/ 140 w 987"/>
                <a:gd name="T17" fmla="*/ 121 h 411"/>
                <a:gd name="T18" fmla="*/ 175 w 987"/>
                <a:gd name="T19" fmla="*/ 95 h 411"/>
                <a:gd name="T20" fmla="*/ 211 w 987"/>
                <a:gd name="T21" fmla="*/ 72 h 411"/>
                <a:gd name="T22" fmla="*/ 252 w 987"/>
                <a:gd name="T23" fmla="*/ 50 h 411"/>
                <a:gd name="T24" fmla="*/ 294 w 987"/>
                <a:gd name="T25" fmla="*/ 33 h 411"/>
                <a:gd name="T26" fmla="*/ 338 w 987"/>
                <a:gd name="T27" fmla="*/ 20 h 411"/>
                <a:gd name="T28" fmla="*/ 384 w 987"/>
                <a:gd name="T29" fmla="*/ 8 h 411"/>
                <a:gd name="T30" fmla="*/ 432 w 987"/>
                <a:gd name="T31" fmla="*/ 2 h 411"/>
                <a:gd name="T32" fmla="*/ 480 w 987"/>
                <a:gd name="T33" fmla="*/ 0 h 411"/>
                <a:gd name="T34" fmla="*/ 518 w 987"/>
                <a:gd name="T35" fmla="*/ 2 h 411"/>
                <a:gd name="T36" fmla="*/ 555 w 987"/>
                <a:gd name="T37" fmla="*/ 6 h 411"/>
                <a:gd name="T38" fmla="*/ 591 w 987"/>
                <a:gd name="T39" fmla="*/ 12 h 411"/>
                <a:gd name="T40" fmla="*/ 628 w 987"/>
                <a:gd name="T41" fmla="*/ 20 h 411"/>
                <a:gd name="T42" fmla="*/ 663 w 987"/>
                <a:gd name="T43" fmla="*/ 31 h 411"/>
                <a:gd name="T44" fmla="*/ 695 w 987"/>
                <a:gd name="T45" fmla="*/ 45 h 411"/>
                <a:gd name="T46" fmla="*/ 728 w 987"/>
                <a:gd name="T47" fmla="*/ 60 h 411"/>
                <a:gd name="T48" fmla="*/ 759 w 987"/>
                <a:gd name="T49" fmla="*/ 77 h 411"/>
                <a:gd name="T50" fmla="*/ 787 w 987"/>
                <a:gd name="T51" fmla="*/ 96 h 411"/>
                <a:gd name="T52" fmla="*/ 814 w 987"/>
                <a:gd name="T53" fmla="*/ 116 h 411"/>
                <a:gd name="T54" fmla="*/ 841 w 987"/>
                <a:gd name="T55" fmla="*/ 139 h 411"/>
                <a:gd name="T56" fmla="*/ 864 w 987"/>
                <a:gd name="T57" fmla="*/ 164 h 411"/>
                <a:gd name="T58" fmla="*/ 885 w 987"/>
                <a:gd name="T59" fmla="*/ 191 h 411"/>
                <a:gd name="T60" fmla="*/ 904 w 987"/>
                <a:gd name="T61" fmla="*/ 217 h 411"/>
                <a:gd name="T62" fmla="*/ 920 w 987"/>
                <a:gd name="T63" fmla="*/ 246 h 411"/>
                <a:gd name="T64" fmla="*/ 933 w 987"/>
                <a:gd name="T65" fmla="*/ 277 h 411"/>
                <a:gd name="T66" fmla="*/ 987 w 987"/>
                <a:gd name="T67" fmla="*/ 277 h 411"/>
                <a:gd name="T68" fmla="*/ 903 w 987"/>
                <a:gd name="T69" fmla="*/ 411 h 411"/>
                <a:gd name="T70" fmla="*/ 753 w 987"/>
                <a:gd name="T71" fmla="*/ 277 h 411"/>
                <a:gd name="T72" fmla="*/ 803 w 987"/>
                <a:gd name="T73" fmla="*/ 277 h 411"/>
                <a:gd name="T74" fmla="*/ 783 w 987"/>
                <a:gd name="T75" fmla="*/ 250 h 411"/>
                <a:gd name="T76" fmla="*/ 762 w 987"/>
                <a:gd name="T77" fmla="*/ 227 h 411"/>
                <a:gd name="T78" fmla="*/ 739 w 987"/>
                <a:gd name="T79" fmla="*/ 206 h 411"/>
                <a:gd name="T80" fmla="*/ 712 w 987"/>
                <a:gd name="T81" fmla="*/ 185 h 411"/>
                <a:gd name="T82" fmla="*/ 684 w 987"/>
                <a:gd name="T83" fmla="*/ 169 h 411"/>
                <a:gd name="T84" fmla="*/ 655 w 987"/>
                <a:gd name="T85" fmla="*/ 154 h 411"/>
                <a:gd name="T86" fmla="*/ 624 w 987"/>
                <a:gd name="T87" fmla="*/ 141 h 411"/>
                <a:gd name="T88" fmla="*/ 591 w 987"/>
                <a:gd name="T89" fmla="*/ 131 h 411"/>
                <a:gd name="T90" fmla="*/ 557 w 987"/>
                <a:gd name="T91" fmla="*/ 125 h 411"/>
                <a:gd name="T92" fmla="*/ 522 w 987"/>
                <a:gd name="T93" fmla="*/ 120 h 411"/>
                <a:gd name="T94" fmla="*/ 488 w 987"/>
                <a:gd name="T95" fmla="*/ 118 h 411"/>
                <a:gd name="T96" fmla="*/ 453 w 987"/>
                <a:gd name="T97" fmla="*/ 120 h 411"/>
                <a:gd name="T98" fmla="*/ 417 w 987"/>
                <a:gd name="T99" fmla="*/ 121 h 411"/>
                <a:gd name="T100" fmla="*/ 382 w 987"/>
                <a:gd name="T101" fmla="*/ 129 h 411"/>
                <a:gd name="T102" fmla="*/ 348 w 987"/>
                <a:gd name="T103" fmla="*/ 139 h 411"/>
                <a:gd name="T104" fmla="*/ 313 w 987"/>
                <a:gd name="T105" fmla="*/ 150 h 411"/>
                <a:gd name="T106" fmla="*/ 271 w 987"/>
                <a:gd name="T107" fmla="*/ 171 h 411"/>
                <a:gd name="T108" fmla="*/ 232 w 987"/>
                <a:gd name="T109" fmla="*/ 196 h 411"/>
                <a:gd name="T110" fmla="*/ 198 w 987"/>
                <a:gd name="T111" fmla="*/ 227 h 411"/>
                <a:gd name="T112" fmla="*/ 171 w 987"/>
                <a:gd name="T113" fmla="*/ 258 h 411"/>
                <a:gd name="T114" fmla="*/ 148 w 987"/>
                <a:gd name="T115" fmla="*/ 294 h 411"/>
                <a:gd name="T116" fmla="*/ 131 w 987"/>
                <a:gd name="T117" fmla="*/ 331 h 411"/>
                <a:gd name="T118" fmla="*/ 121 w 987"/>
                <a:gd name="T119" fmla="*/ 369 h 411"/>
                <a:gd name="T120" fmla="*/ 117 w 987"/>
                <a:gd name="T121" fmla="*/ 411 h 411"/>
                <a:gd name="T122" fmla="*/ 0 w 987"/>
                <a:gd name="T123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11">
                  <a:moveTo>
                    <a:pt x="0" y="411"/>
                  </a:moveTo>
                  <a:lnTo>
                    <a:pt x="2" y="369"/>
                  </a:lnTo>
                  <a:lnTo>
                    <a:pt x="10" y="329"/>
                  </a:lnTo>
                  <a:lnTo>
                    <a:pt x="21" y="289"/>
                  </a:lnTo>
                  <a:lnTo>
                    <a:pt x="38" y="252"/>
                  </a:lnTo>
                  <a:lnTo>
                    <a:pt x="58" y="216"/>
                  </a:lnTo>
                  <a:lnTo>
                    <a:pt x="83" y="181"/>
                  </a:lnTo>
                  <a:lnTo>
                    <a:pt x="109" y="150"/>
                  </a:lnTo>
                  <a:lnTo>
                    <a:pt x="140" y="121"/>
                  </a:lnTo>
                  <a:lnTo>
                    <a:pt x="175" y="95"/>
                  </a:lnTo>
                  <a:lnTo>
                    <a:pt x="211" y="72"/>
                  </a:lnTo>
                  <a:lnTo>
                    <a:pt x="252" y="50"/>
                  </a:lnTo>
                  <a:lnTo>
                    <a:pt x="294" y="33"/>
                  </a:lnTo>
                  <a:lnTo>
                    <a:pt x="338" y="20"/>
                  </a:lnTo>
                  <a:lnTo>
                    <a:pt x="384" y="8"/>
                  </a:lnTo>
                  <a:lnTo>
                    <a:pt x="432" y="2"/>
                  </a:lnTo>
                  <a:lnTo>
                    <a:pt x="480" y="0"/>
                  </a:lnTo>
                  <a:lnTo>
                    <a:pt x="518" y="2"/>
                  </a:lnTo>
                  <a:lnTo>
                    <a:pt x="555" y="6"/>
                  </a:lnTo>
                  <a:lnTo>
                    <a:pt x="591" y="12"/>
                  </a:lnTo>
                  <a:lnTo>
                    <a:pt x="628" y="20"/>
                  </a:lnTo>
                  <a:lnTo>
                    <a:pt x="663" y="31"/>
                  </a:lnTo>
                  <a:lnTo>
                    <a:pt x="695" y="45"/>
                  </a:lnTo>
                  <a:lnTo>
                    <a:pt x="728" y="60"/>
                  </a:lnTo>
                  <a:lnTo>
                    <a:pt x="759" y="77"/>
                  </a:lnTo>
                  <a:lnTo>
                    <a:pt x="787" y="96"/>
                  </a:lnTo>
                  <a:lnTo>
                    <a:pt x="814" y="116"/>
                  </a:lnTo>
                  <a:lnTo>
                    <a:pt x="841" y="139"/>
                  </a:lnTo>
                  <a:lnTo>
                    <a:pt x="864" y="164"/>
                  </a:lnTo>
                  <a:lnTo>
                    <a:pt x="885" y="191"/>
                  </a:lnTo>
                  <a:lnTo>
                    <a:pt x="904" y="217"/>
                  </a:lnTo>
                  <a:lnTo>
                    <a:pt x="920" y="246"/>
                  </a:lnTo>
                  <a:lnTo>
                    <a:pt x="933" y="277"/>
                  </a:lnTo>
                  <a:lnTo>
                    <a:pt x="987" y="277"/>
                  </a:lnTo>
                  <a:lnTo>
                    <a:pt x="903" y="411"/>
                  </a:lnTo>
                  <a:lnTo>
                    <a:pt x="753" y="277"/>
                  </a:lnTo>
                  <a:lnTo>
                    <a:pt x="803" y="277"/>
                  </a:lnTo>
                  <a:lnTo>
                    <a:pt x="783" y="250"/>
                  </a:lnTo>
                  <a:lnTo>
                    <a:pt x="762" y="227"/>
                  </a:lnTo>
                  <a:lnTo>
                    <a:pt x="739" y="206"/>
                  </a:lnTo>
                  <a:lnTo>
                    <a:pt x="712" y="185"/>
                  </a:lnTo>
                  <a:lnTo>
                    <a:pt x="684" y="169"/>
                  </a:lnTo>
                  <a:lnTo>
                    <a:pt x="655" y="154"/>
                  </a:lnTo>
                  <a:lnTo>
                    <a:pt x="624" y="141"/>
                  </a:lnTo>
                  <a:lnTo>
                    <a:pt x="591" y="131"/>
                  </a:lnTo>
                  <a:lnTo>
                    <a:pt x="557" y="125"/>
                  </a:lnTo>
                  <a:lnTo>
                    <a:pt x="522" y="120"/>
                  </a:lnTo>
                  <a:lnTo>
                    <a:pt x="488" y="118"/>
                  </a:lnTo>
                  <a:lnTo>
                    <a:pt x="453" y="120"/>
                  </a:lnTo>
                  <a:lnTo>
                    <a:pt x="417" y="121"/>
                  </a:lnTo>
                  <a:lnTo>
                    <a:pt x="382" y="129"/>
                  </a:lnTo>
                  <a:lnTo>
                    <a:pt x="348" y="139"/>
                  </a:lnTo>
                  <a:lnTo>
                    <a:pt x="313" y="150"/>
                  </a:lnTo>
                  <a:lnTo>
                    <a:pt x="271" y="171"/>
                  </a:lnTo>
                  <a:lnTo>
                    <a:pt x="232" y="196"/>
                  </a:lnTo>
                  <a:lnTo>
                    <a:pt x="198" y="227"/>
                  </a:lnTo>
                  <a:lnTo>
                    <a:pt x="171" y="258"/>
                  </a:lnTo>
                  <a:lnTo>
                    <a:pt x="148" y="294"/>
                  </a:lnTo>
                  <a:lnTo>
                    <a:pt x="131" y="331"/>
                  </a:lnTo>
                  <a:lnTo>
                    <a:pt x="121" y="369"/>
                  </a:lnTo>
                  <a:lnTo>
                    <a:pt x="117" y="411"/>
                  </a:lnTo>
                  <a:lnTo>
                    <a:pt x="0" y="411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8F12436-EEBA-41D1-845A-B0CA50FBF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869" y="3822900"/>
              <a:ext cx="782638" cy="323850"/>
            </a:xfrm>
            <a:custGeom>
              <a:avLst/>
              <a:gdLst>
                <a:gd name="T0" fmla="*/ 987 w 987"/>
                <a:gd name="T1" fmla="*/ 0 h 409"/>
                <a:gd name="T2" fmla="*/ 985 w 987"/>
                <a:gd name="T3" fmla="*/ 42 h 409"/>
                <a:gd name="T4" fmla="*/ 978 w 987"/>
                <a:gd name="T5" fmla="*/ 82 h 409"/>
                <a:gd name="T6" fmla="*/ 966 w 987"/>
                <a:gd name="T7" fmla="*/ 121 h 409"/>
                <a:gd name="T8" fmla="*/ 951 w 987"/>
                <a:gd name="T9" fmla="*/ 159 h 409"/>
                <a:gd name="T10" fmla="*/ 930 w 987"/>
                <a:gd name="T11" fmla="*/ 196 h 409"/>
                <a:gd name="T12" fmla="*/ 905 w 987"/>
                <a:gd name="T13" fmla="*/ 228 h 409"/>
                <a:gd name="T14" fmla="*/ 878 w 987"/>
                <a:gd name="T15" fmla="*/ 261 h 409"/>
                <a:gd name="T16" fmla="*/ 847 w 987"/>
                <a:gd name="T17" fmla="*/ 290 h 409"/>
                <a:gd name="T18" fmla="*/ 812 w 987"/>
                <a:gd name="T19" fmla="*/ 317 h 409"/>
                <a:gd name="T20" fmla="*/ 776 w 987"/>
                <a:gd name="T21" fmla="*/ 340 h 409"/>
                <a:gd name="T22" fmla="*/ 736 w 987"/>
                <a:gd name="T23" fmla="*/ 361 h 409"/>
                <a:gd name="T24" fmla="*/ 693 w 987"/>
                <a:gd name="T25" fmla="*/ 376 h 409"/>
                <a:gd name="T26" fmla="*/ 649 w 987"/>
                <a:gd name="T27" fmla="*/ 391 h 409"/>
                <a:gd name="T28" fmla="*/ 603 w 987"/>
                <a:gd name="T29" fmla="*/ 401 h 409"/>
                <a:gd name="T30" fmla="*/ 557 w 987"/>
                <a:gd name="T31" fmla="*/ 407 h 409"/>
                <a:gd name="T32" fmla="*/ 507 w 987"/>
                <a:gd name="T33" fmla="*/ 409 h 409"/>
                <a:gd name="T34" fmla="*/ 469 w 987"/>
                <a:gd name="T35" fmla="*/ 409 h 409"/>
                <a:gd name="T36" fmla="*/ 432 w 987"/>
                <a:gd name="T37" fmla="*/ 405 h 409"/>
                <a:gd name="T38" fmla="*/ 396 w 987"/>
                <a:gd name="T39" fmla="*/ 397 h 409"/>
                <a:gd name="T40" fmla="*/ 359 w 987"/>
                <a:gd name="T41" fmla="*/ 389 h 409"/>
                <a:gd name="T42" fmla="*/ 325 w 987"/>
                <a:gd name="T43" fmla="*/ 378 h 409"/>
                <a:gd name="T44" fmla="*/ 292 w 987"/>
                <a:gd name="T45" fmla="*/ 366 h 409"/>
                <a:gd name="T46" fmla="*/ 259 w 987"/>
                <a:gd name="T47" fmla="*/ 351 h 409"/>
                <a:gd name="T48" fmla="*/ 229 w 987"/>
                <a:gd name="T49" fmla="*/ 334 h 409"/>
                <a:gd name="T50" fmla="*/ 200 w 987"/>
                <a:gd name="T51" fmla="*/ 315 h 409"/>
                <a:gd name="T52" fmla="*/ 173 w 987"/>
                <a:gd name="T53" fmla="*/ 293 h 409"/>
                <a:gd name="T54" fmla="*/ 148 w 987"/>
                <a:gd name="T55" fmla="*/ 270 h 409"/>
                <a:gd name="T56" fmla="*/ 125 w 987"/>
                <a:gd name="T57" fmla="*/ 247 h 409"/>
                <a:gd name="T58" fmla="*/ 104 w 987"/>
                <a:gd name="T59" fmla="*/ 220 h 409"/>
                <a:gd name="T60" fmla="*/ 85 w 987"/>
                <a:gd name="T61" fmla="*/ 194 h 409"/>
                <a:gd name="T62" fmla="*/ 67 w 987"/>
                <a:gd name="T63" fmla="*/ 165 h 409"/>
                <a:gd name="T64" fmla="*/ 54 w 987"/>
                <a:gd name="T65" fmla="*/ 134 h 409"/>
                <a:gd name="T66" fmla="*/ 0 w 987"/>
                <a:gd name="T67" fmla="*/ 134 h 409"/>
                <a:gd name="T68" fmla="*/ 85 w 987"/>
                <a:gd name="T69" fmla="*/ 0 h 409"/>
                <a:gd name="T70" fmla="*/ 234 w 987"/>
                <a:gd name="T71" fmla="*/ 134 h 409"/>
                <a:gd name="T72" fmla="*/ 184 w 987"/>
                <a:gd name="T73" fmla="*/ 134 h 409"/>
                <a:gd name="T74" fmla="*/ 204 w 987"/>
                <a:gd name="T75" fmla="*/ 161 h 409"/>
                <a:gd name="T76" fmla="*/ 225 w 987"/>
                <a:gd name="T77" fmla="*/ 184 h 409"/>
                <a:gd name="T78" fmla="*/ 250 w 987"/>
                <a:gd name="T79" fmla="*/ 205 h 409"/>
                <a:gd name="T80" fmla="*/ 275 w 987"/>
                <a:gd name="T81" fmla="*/ 224 h 409"/>
                <a:gd name="T82" fmla="*/ 304 w 987"/>
                <a:gd name="T83" fmla="*/ 242 h 409"/>
                <a:gd name="T84" fmla="*/ 334 w 987"/>
                <a:gd name="T85" fmla="*/ 257 h 409"/>
                <a:gd name="T86" fmla="*/ 365 w 987"/>
                <a:gd name="T87" fmla="*/ 268 h 409"/>
                <a:gd name="T88" fmla="*/ 398 w 987"/>
                <a:gd name="T89" fmla="*/ 278 h 409"/>
                <a:gd name="T90" fmla="*/ 430 w 987"/>
                <a:gd name="T91" fmla="*/ 286 h 409"/>
                <a:gd name="T92" fmla="*/ 465 w 987"/>
                <a:gd name="T93" fmla="*/ 290 h 409"/>
                <a:gd name="T94" fmla="*/ 501 w 987"/>
                <a:gd name="T95" fmla="*/ 292 h 409"/>
                <a:gd name="T96" fmla="*/ 536 w 987"/>
                <a:gd name="T97" fmla="*/ 292 h 409"/>
                <a:gd name="T98" fmla="*/ 570 w 987"/>
                <a:gd name="T99" fmla="*/ 288 h 409"/>
                <a:gd name="T100" fmla="*/ 607 w 987"/>
                <a:gd name="T101" fmla="*/ 282 h 409"/>
                <a:gd name="T102" fmla="*/ 641 w 987"/>
                <a:gd name="T103" fmla="*/ 272 h 409"/>
                <a:gd name="T104" fmla="*/ 674 w 987"/>
                <a:gd name="T105" fmla="*/ 259 h 409"/>
                <a:gd name="T106" fmla="*/ 718 w 987"/>
                <a:gd name="T107" fmla="*/ 238 h 409"/>
                <a:gd name="T108" fmla="*/ 757 w 987"/>
                <a:gd name="T109" fmla="*/ 213 h 409"/>
                <a:gd name="T110" fmla="*/ 789 w 987"/>
                <a:gd name="T111" fmla="*/ 184 h 409"/>
                <a:gd name="T112" fmla="*/ 818 w 987"/>
                <a:gd name="T113" fmla="*/ 151 h 409"/>
                <a:gd name="T114" fmla="*/ 841 w 987"/>
                <a:gd name="T115" fmla="*/ 117 h 409"/>
                <a:gd name="T116" fmla="*/ 857 w 987"/>
                <a:gd name="T117" fmla="*/ 80 h 409"/>
                <a:gd name="T118" fmla="*/ 868 w 987"/>
                <a:gd name="T119" fmla="*/ 40 h 409"/>
                <a:gd name="T120" fmla="*/ 870 w 987"/>
                <a:gd name="T121" fmla="*/ 0 h 409"/>
                <a:gd name="T122" fmla="*/ 987 w 987"/>
                <a:gd name="T12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09">
                  <a:moveTo>
                    <a:pt x="987" y="0"/>
                  </a:moveTo>
                  <a:lnTo>
                    <a:pt x="985" y="42"/>
                  </a:lnTo>
                  <a:lnTo>
                    <a:pt x="978" y="82"/>
                  </a:lnTo>
                  <a:lnTo>
                    <a:pt x="966" y="121"/>
                  </a:lnTo>
                  <a:lnTo>
                    <a:pt x="951" y="159"/>
                  </a:lnTo>
                  <a:lnTo>
                    <a:pt x="930" y="196"/>
                  </a:lnTo>
                  <a:lnTo>
                    <a:pt x="905" y="228"/>
                  </a:lnTo>
                  <a:lnTo>
                    <a:pt x="878" y="261"/>
                  </a:lnTo>
                  <a:lnTo>
                    <a:pt x="847" y="290"/>
                  </a:lnTo>
                  <a:lnTo>
                    <a:pt x="812" y="317"/>
                  </a:lnTo>
                  <a:lnTo>
                    <a:pt x="776" y="340"/>
                  </a:lnTo>
                  <a:lnTo>
                    <a:pt x="736" y="361"/>
                  </a:lnTo>
                  <a:lnTo>
                    <a:pt x="693" y="376"/>
                  </a:lnTo>
                  <a:lnTo>
                    <a:pt x="649" y="391"/>
                  </a:lnTo>
                  <a:lnTo>
                    <a:pt x="603" y="401"/>
                  </a:lnTo>
                  <a:lnTo>
                    <a:pt x="557" y="407"/>
                  </a:lnTo>
                  <a:lnTo>
                    <a:pt x="507" y="409"/>
                  </a:lnTo>
                  <a:lnTo>
                    <a:pt x="469" y="409"/>
                  </a:lnTo>
                  <a:lnTo>
                    <a:pt x="432" y="405"/>
                  </a:lnTo>
                  <a:lnTo>
                    <a:pt x="396" y="397"/>
                  </a:lnTo>
                  <a:lnTo>
                    <a:pt x="359" y="389"/>
                  </a:lnTo>
                  <a:lnTo>
                    <a:pt x="325" y="378"/>
                  </a:lnTo>
                  <a:lnTo>
                    <a:pt x="292" y="366"/>
                  </a:lnTo>
                  <a:lnTo>
                    <a:pt x="259" y="351"/>
                  </a:lnTo>
                  <a:lnTo>
                    <a:pt x="229" y="334"/>
                  </a:lnTo>
                  <a:lnTo>
                    <a:pt x="200" y="315"/>
                  </a:lnTo>
                  <a:lnTo>
                    <a:pt x="173" y="293"/>
                  </a:lnTo>
                  <a:lnTo>
                    <a:pt x="148" y="270"/>
                  </a:lnTo>
                  <a:lnTo>
                    <a:pt x="125" y="247"/>
                  </a:lnTo>
                  <a:lnTo>
                    <a:pt x="104" y="220"/>
                  </a:lnTo>
                  <a:lnTo>
                    <a:pt x="85" y="194"/>
                  </a:lnTo>
                  <a:lnTo>
                    <a:pt x="67" y="165"/>
                  </a:lnTo>
                  <a:lnTo>
                    <a:pt x="54" y="134"/>
                  </a:lnTo>
                  <a:lnTo>
                    <a:pt x="0" y="134"/>
                  </a:lnTo>
                  <a:lnTo>
                    <a:pt x="85" y="0"/>
                  </a:lnTo>
                  <a:lnTo>
                    <a:pt x="234" y="134"/>
                  </a:lnTo>
                  <a:lnTo>
                    <a:pt x="184" y="134"/>
                  </a:lnTo>
                  <a:lnTo>
                    <a:pt x="204" y="161"/>
                  </a:lnTo>
                  <a:lnTo>
                    <a:pt x="225" y="184"/>
                  </a:lnTo>
                  <a:lnTo>
                    <a:pt x="250" y="205"/>
                  </a:lnTo>
                  <a:lnTo>
                    <a:pt x="275" y="224"/>
                  </a:lnTo>
                  <a:lnTo>
                    <a:pt x="304" y="242"/>
                  </a:lnTo>
                  <a:lnTo>
                    <a:pt x="334" y="257"/>
                  </a:lnTo>
                  <a:lnTo>
                    <a:pt x="365" y="268"/>
                  </a:lnTo>
                  <a:lnTo>
                    <a:pt x="398" y="278"/>
                  </a:lnTo>
                  <a:lnTo>
                    <a:pt x="430" y="286"/>
                  </a:lnTo>
                  <a:lnTo>
                    <a:pt x="465" y="290"/>
                  </a:lnTo>
                  <a:lnTo>
                    <a:pt x="501" y="292"/>
                  </a:lnTo>
                  <a:lnTo>
                    <a:pt x="536" y="292"/>
                  </a:lnTo>
                  <a:lnTo>
                    <a:pt x="570" y="288"/>
                  </a:lnTo>
                  <a:lnTo>
                    <a:pt x="607" y="282"/>
                  </a:lnTo>
                  <a:lnTo>
                    <a:pt x="641" y="272"/>
                  </a:lnTo>
                  <a:lnTo>
                    <a:pt x="674" y="259"/>
                  </a:lnTo>
                  <a:lnTo>
                    <a:pt x="718" y="238"/>
                  </a:lnTo>
                  <a:lnTo>
                    <a:pt x="757" y="213"/>
                  </a:lnTo>
                  <a:lnTo>
                    <a:pt x="789" y="184"/>
                  </a:lnTo>
                  <a:lnTo>
                    <a:pt x="818" y="151"/>
                  </a:lnTo>
                  <a:lnTo>
                    <a:pt x="841" y="117"/>
                  </a:lnTo>
                  <a:lnTo>
                    <a:pt x="857" y="80"/>
                  </a:lnTo>
                  <a:lnTo>
                    <a:pt x="868" y="40"/>
                  </a:lnTo>
                  <a:lnTo>
                    <a:pt x="870" y="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4A897428-51BD-42BE-9AD7-97F27DD51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869" y="3822900"/>
              <a:ext cx="782638" cy="323850"/>
            </a:xfrm>
            <a:custGeom>
              <a:avLst/>
              <a:gdLst>
                <a:gd name="T0" fmla="*/ 987 w 987"/>
                <a:gd name="T1" fmla="*/ 0 h 409"/>
                <a:gd name="T2" fmla="*/ 985 w 987"/>
                <a:gd name="T3" fmla="*/ 42 h 409"/>
                <a:gd name="T4" fmla="*/ 978 w 987"/>
                <a:gd name="T5" fmla="*/ 82 h 409"/>
                <a:gd name="T6" fmla="*/ 966 w 987"/>
                <a:gd name="T7" fmla="*/ 121 h 409"/>
                <a:gd name="T8" fmla="*/ 951 w 987"/>
                <a:gd name="T9" fmla="*/ 159 h 409"/>
                <a:gd name="T10" fmla="*/ 930 w 987"/>
                <a:gd name="T11" fmla="*/ 196 h 409"/>
                <a:gd name="T12" fmla="*/ 905 w 987"/>
                <a:gd name="T13" fmla="*/ 228 h 409"/>
                <a:gd name="T14" fmla="*/ 878 w 987"/>
                <a:gd name="T15" fmla="*/ 261 h 409"/>
                <a:gd name="T16" fmla="*/ 847 w 987"/>
                <a:gd name="T17" fmla="*/ 290 h 409"/>
                <a:gd name="T18" fmla="*/ 812 w 987"/>
                <a:gd name="T19" fmla="*/ 317 h 409"/>
                <a:gd name="T20" fmla="*/ 776 w 987"/>
                <a:gd name="T21" fmla="*/ 340 h 409"/>
                <a:gd name="T22" fmla="*/ 736 w 987"/>
                <a:gd name="T23" fmla="*/ 361 h 409"/>
                <a:gd name="T24" fmla="*/ 693 w 987"/>
                <a:gd name="T25" fmla="*/ 376 h 409"/>
                <a:gd name="T26" fmla="*/ 649 w 987"/>
                <a:gd name="T27" fmla="*/ 391 h 409"/>
                <a:gd name="T28" fmla="*/ 603 w 987"/>
                <a:gd name="T29" fmla="*/ 401 h 409"/>
                <a:gd name="T30" fmla="*/ 557 w 987"/>
                <a:gd name="T31" fmla="*/ 407 h 409"/>
                <a:gd name="T32" fmla="*/ 507 w 987"/>
                <a:gd name="T33" fmla="*/ 409 h 409"/>
                <a:gd name="T34" fmla="*/ 469 w 987"/>
                <a:gd name="T35" fmla="*/ 409 h 409"/>
                <a:gd name="T36" fmla="*/ 432 w 987"/>
                <a:gd name="T37" fmla="*/ 405 h 409"/>
                <a:gd name="T38" fmla="*/ 396 w 987"/>
                <a:gd name="T39" fmla="*/ 397 h 409"/>
                <a:gd name="T40" fmla="*/ 359 w 987"/>
                <a:gd name="T41" fmla="*/ 389 h 409"/>
                <a:gd name="T42" fmla="*/ 325 w 987"/>
                <a:gd name="T43" fmla="*/ 378 h 409"/>
                <a:gd name="T44" fmla="*/ 292 w 987"/>
                <a:gd name="T45" fmla="*/ 366 h 409"/>
                <a:gd name="T46" fmla="*/ 259 w 987"/>
                <a:gd name="T47" fmla="*/ 351 h 409"/>
                <a:gd name="T48" fmla="*/ 229 w 987"/>
                <a:gd name="T49" fmla="*/ 334 h 409"/>
                <a:gd name="T50" fmla="*/ 200 w 987"/>
                <a:gd name="T51" fmla="*/ 315 h 409"/>
                <a:gd name="T52" fmla="*/ 173 w 987"/>
                <a:gd name="T53" fmla="*/ 293 h 409"/>
                <a:gd name="T54" fmla="*/ 148 w 987"/>
                <a:gd name="T55" fmla="*/ 270 h 409"/>
                <a:gd name="T56" fmla="*/ 125 w 987"/>
                <a:gd name="T57" fmla="*/ 247 h 409"/>
                <a:gd name="T58" fmla="*/ 104 w 987"/>
                <a:gd name="T59" fmla="*/ 220 h 409"/>
                <a:gd name="T60" fmla="*/ 85 w 987"/>
                <a:gd name="T61" fmla="*/ 194 h 409"/>
                <a:gd name="T62" fmla="*/ 67 w 987"/>
                <a:gd name="T63" fmla="*/ 165 h 409"/>
                <a:gd name="T64" fmla="*/ 54 w 987"/>
                <a:gd name="T65" fmla="*/ 134 h 409"/>
                <a:gd name="T66" fmla="*/ 0 w 987"/>
                <a:gd name="T67" fmla="*/ 134 h 409"/>
                <a:gd name="T68" fmla="*/ 85 w 987"/>
                <a:gd name="T69" fmla="*/ 0 h 409"/>
                <a:gd name="T70" fmla="*/ 234 w 987"/>
                <a:gd name="T71" fmla="*/ 134 h 409"/>
                <a:gd name="T72" fmla="*/ 184 w 987"/>
                <a:gd name="T73" fmla="*/ 134 h 409"/>
                <a:gd name="T74" fmla="*/ 204 w 987"/>
                <a:gd name="T75" fmla="*/ 161 h 409"/>
                <a:gd name="T76" fmla="*/ 225 w 987"/>
                <a:gd name="T77" fmla="*/ 184 h 409"/>
                <a:gd name="T78" fmla="*/ 250 w 987"/>
                <a:gd name="T79" fmla="*/ 205 h 409"/>
                <a:gd name="T80" fmla="*/ 275 w 987"/>
                <a:gd name="T81" fmla="*/ 224 h 409"/>
                <a:gd name="T82" fmla="*/ 304 w 987"/>
                <a:gd name="T83" fmla="*/ 242 h 409"/>
                <a:gd name="T84" fmla="*/ 334 w 987"/>
                <a:gd name="T85" fmla="*/ 257 h 409"/>
                <a:gd name="T86" fmla="*/ 365 w 987"/>
                <a:gd name="T87" fmla="*/ 268 h 409"/>
                <a:gd name="T88" fmla="*/ 398 w 987"/>
                <a:gd name="T89" fmla="*/ 278 h 409"/>
                <a:gd name="T90" fmla="*/ 430 w 987"/>
                <a:gd name="T91" fmla="*/ 286 h 409"/>
                <a:gd name="T92" fmla="*/ 465 w 987"/>
                <a:gd name="T93" fmla="*/ 290 h 409"/>
                <a:gd name="T94" fmla="*/ 501 w 987"/>
                <a:gd name="T95" fmla="*/ 292 h 409"/>
                <a:gd name="T96" fmla="*/ 536 w 987"/>
                <a:gd name="T97" fmla="*/ 292 h 409"/>
                <a:gd name="T98" fmla="*/ 570 w 987"/>
                <a:gd name="T99" fmla="*/ 288 h 409"/>
                <a:gd name="T100" fmla="*/ 607 w 987"/>
                <a:gd name="T101" fmla="*/ 282 h 409"/>
                <a:gd name="T102" fmla="*/ 641 w 987"/>
                <a:gd name="T103" fmla="*/ 272 h 409"/>
                <a:gd name="T104" fmla="*/ 674 w 987"/>
                <a:gd name="T105" fmla="*/ 259 h 409"/>
                <a:gd name="T106" fmla="*/ 718 w 987"/>
                <a:gd name="T107" fmla="*/ 238 h 409"/>
                <a:gd name="T108" fmla="*/ 757 w 987"/>
                <a:gd name="T109" fmla="*/ 213 h 409"/>
                <a:gd name="T110" fmla="*/ 789 w 987"/>
                <a:gd name="T111" fmla="*/ 184 h 409"/>
                <a:gd name="T112" fmla="*/ 818 w 987"/>
                <a:gd name="T113" fmla="*/ 151 h 409"/>
                <a:gd name="T114" fmla="*/ 841 w 987"/>
                <a:gd name="T115" fmla="*/ 117 h 409"/>
                <a:gd name="T116" fmla="*/ 857 w 987"/>
                <a:gd name="T117" fmla="*/ 80 h 409"/>
                <a:gd name="T118" fmla="*/ 868 w 987"/>
                <a:gd name="T119" fmla="*/ 40 h 409"/>
                <a:gd name="T120" fmla="*/ 870 w 987"/>
                <a:gd name="T121" fmla="*/ 0 h 409"/>
                <a:gd name="T122" fmla="*/ 987 w 987"/>
                <a:gd name="T12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7" h="409">
                  <a:moveTo>
                    <a:pt x="987" y="0"/>
                  </a:moveTo>
                  <a:lnTo>
                    <a:pt x="985" y="42"/>
                  </a:lnTo>
                  <a:lnTo>
                    <a:pt x="978" y="82"/>
                  </a:lnTo>
                  <a:lnTo>
                    <a:pt x="966" y="121"/>
                  </a:lnTo>
                  <a:lnTo>
                    <a:pt x="951" y="159"/>
                  </a:lnTo>
                  <a:lnTo>
                    <a:pt x="930" y="196"/>
                  </a:lnTo>
                  <a:lnTo>
                    <a:pt x="905" y="228"/>
                  </a:lnTo>
                  <a:lnTo>
                    <a:pt x="878" y="261"/>
                  </a:lnTo>
                  <a:lnTo>
                    <a:pt x="847" y="290"/>
                  </a:lnTo>
                  <a:lnTo>
                    <a:pt x="812" y="317"/>
                  </a:lnTo>
                  <a:lnTo>
                    <a:pt x="776" y="340"/>
                  </a:lnTo>
                  <a:lnTo>
                    <a:pt x="736" y="361"/>
                  </a:lnTo>
                  <a:lnTo>
                    <a:pt x="693" y="376"/>
                  </a:lnTo>
                  <a:lnTo>
                    <a:pt x="649" y="391"/>
                  </a:lnTo>
                  <a:lnTo>
                    <a:pt x="603" y="401"/>
                  </a:lnTo>
                  <a:lnTo>
                    <a:pt x="557" y="407"/>
                  </a:lnTo>
                  <a:lnTo>
                    <a:pt x="507" y="409"/>
                  </a:lnTo>
                  <a:lnTo>
                    <a:pt x="469" y="409"/>
                  </a:lnTo>
                  <a:lnTo>
                    <a:pt x="432" y="405"/>
                  </a:lnTo>
                  <a:lnTo>
                    <a:pt x="396" y="397"/>
                  </a:lnTo>
                  <a:lnTo>
                    <a:pt x="359" y="389"/>
                  </a:lnTo>
                  <a:lnTo>
                    <a:pt x="325" y="378"/>
                  </a:lnTo>
                  <a:lnTo>
                    <a:pt x="292" y="366"/>
                  </a:lnTo>
                  <a:lnTo>
                    <a:pt x="259" y="351"/>
                  </a:lnTo>
                  <a:lnTo>
                    <a:pt x="229" y="334"/>
                  </a:lnTo>
                  <a:lnTo>
                    <a:pt x="200" y="315"/>
                  </a:lnTo>
                  <a:lnTo>
                    <a:pt x="173" y="293"/>
                  </a:lnTo>
                  <a:lnTo>
                    <a:pt x="148" y="270"/>
                  </a:lnTo>
                  <a:lnTo>
                    <a:pt x="125" y="247"/>
                  </a:lnTo>
                  <a:lnTo>
                    <a:pt x="104" y="220"/>
                  </a:lnTo>
                  <a:lnTo>
                    <a:pt x="85" y="194"/>
                  </a:lnTo>
                  <a:lnTo>
                    <a:pt x="67" y="165"/>
                  </a:lnTo>
                  <a:lnTo>
                    <a:pt x="54" y="134"/>
                  </a:lnTo>
                  <a:lnTo>
                    <a:pt x="0" y="134"/>
                  </a:lnTo>
                  <a:lnTo>
                    <a:pt x="85" y="0"/>
                  </a:lnTo>
                  <a:lnTo>
                    <a:pt x="234" y="134"/>
                  </a:lnTo>
                  <a:lnTo>
                    <a:pt x="184" y="134"/>
                  </a:lnTo>
                  <a:lnTo>
                    <a:pt x="204" y="161"/>
                  </a:lnTo>
                  <a:lnTo>
                    <a:pt x="225" y="184"/>
                  </a:lnTo>
                  <a:lnTo>
                    <a:pt x="250" y="205"/>
                  </a:lnTo>
                  <a:lnTo>
                    <a:pt x="275" y="224"/>
                  </a:lnTo>
                  <a:lnTo>
                    <a:pt x="304" y="242"/>
                  </a:lnTo>
                  <a:lnTo>
                    <a:pt x="334" y="257"/>
                  </a:lnTo>
                  <a:lnTo>
                    <a:pt x="365" y="268"/>
                  </a:lnTo>
                  <a:lnTo>
                    <a:pt x="398" y="278"/>
                  </a:lnTo>
                  <a:lnTo>
                    <a:pt x="430" y="286"/>
                  </a:lnTo>
                  <a:lnTo>
                    <a:pt x="465" y="290"/>
                  </a:lnTo>
                  <a:lnTo>
                    <a:pt x="501" y="292"/>
                  </a:lnTo>
                  <a:lnTo>
                    <a:pt x="536" y="292"/>
                  </a:lnTo>
                  <a:lnTo>
                    <a:pt x="570" y="288"/>
                  </a:lnTo>
                  <a:lnTo>
                    <a:pt x="607" y="282"/>
                  </a:lnTo>
                  <a:lnTo>
                    <a:pt x="641" y="272"/>
                  </a:lnTo>
                  <a:lnTo>
                    <a:pt x="674" y="259"/>
                  </a:lnTo>
                  <a:lnTo>
                    <a:pt x="718" y="238"/>
                  </a:lnTo>
                  <a:lnTo>
                    <a:pt x="757" y="213"/>
                  </a:lnTo>
                  <a:lnTo>
                    <a:pt x="789" y="184"/>
                  </a:lnTo>
                  <a:lnTo>
                    <a:pt x="818" y="151"/>
                  </a:lnTo>
                  <a:lnTo>
                    <a:pt x="841" y="117"/>
                  </a:lnTo>
                  <a:lnTo>
                    <a:pt x="857" y="80"/>
                  </a:lnTo>
                  <a:lnTo>
                    <a:pt x="868" y="40"/>
                  </a:lnTo>
                  <a:lnTo>
                    <a:pt x="870" y="0"/>
                  </a:lnTo>
                  <a:lnTo>
                    <a:pt x="987" y="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C181FA-0309-429A-BC43-370B753078A4}"/>
                </a:ext>
              </a:extLst>
            </p:cNvPr>
            <p:cNvSpPr txBox="1"/>
            <p:nvPr/>
          </p:nvSpPr>
          <p:spPr>
            <a:xfrm>
              <a:off x="6853287" y="1980103"/>
              <a:ext cx="1574379" cy="1114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기업의 </a:t>
              </a:r>
              <a:endParaRPr lang="en-US" altLang="ko-KR" sz="1600" dirty="0">
                <a:solidFill>
                  <a:srgbClr val="F8F8F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수익성 </a:t>
              </a:r>
              <a:endParaRPr lang="en-US" altLang="ko-KR" sz="1600" dirty="0">
                <a:solidFill>
                  <a:srgbClr val="F8F8F8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제고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A53EF6-F5A0-46A7-9096-0A96D620528A}"/>
                </a:ext>
              </a:extLst>
            </p:cNvPr>
            <p:cNvSpPr txBox="1"/>
            <p:nvPr/>
          </p:nvSpPr>
          <p:spPr>
            <a:xfrm>
              <a:off x="4092504" y="1980103"/>
              <a:ext cx="1574379" cy="655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영업비용</a:t>
              </a:r>
              <a:endPara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절감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927327-53CB-4F5C-821F-16245DCB11B3}"/>
                </a:ext>
              </a:extLst>
            </p:cNvPr>
            <p:cNvSpPr txBox="1"/>
            <p:nvPr/>
          </p:nvSpPr>
          <p:spPr>
            <a:xfrm>
              <a:off x="4211360" y="4702489"/>
              <a:ext cx="1176128" cy="64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8F8F8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서비스질 개선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B1B136-3507-4415-98D1-B1074DE62FC3}"/>
                </a:ext>
              </a:extLst>
            </p:cNvPr>
            <p:cNvSpPr txBox="1"/>
            <p:nvPr/>
          </p:nvSpPr>
          <p:spPr>
            <a:xfrm>
              <a:off x="6712935" y="4702490"/>
              <a:ext cx="1574379" cy="64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고객관계</a:t>
              </a:r>
              <a:endPara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sz="16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유지강화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1BDF95-DF03-47DA-8C06-515CABAC1946}"/>
                </a:ext>
              </a:extLst>
            </p:cNvPr>
            <p:cNvSpPr txBox="1"/>
            <p:nvPr/>
          </p:nvSpPr>
          <p:spPr>
            <a:xfrm>
              <a:off x="8137010" y="1306259"/>
              <a:ext cx="3939669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고객이탈에 주요하게 영향을 미치는 변수를 사전에 파악함으로 써</a:t>
              </a:r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선택과 집중을 통한 </a:t>
              </a:r>
              <a:r>
                <a:rPr lang="ko-KR" altLang="en-US" sz="12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효율성있는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운영으로 기업의 수익성을 제고</a:t>
              </a:r>
              <a:endPara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1C1179A-53C3-4B75-8CC1-0D8B6C726F55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6175094" y="820938"/>
              <a:ext cx="0" cy="5719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9A0975D-A2B9-434A-A0A9-A07F191D572C}"/>
                </a:ext>
              </a:extLst>
            </p:cNvPr>
            <p:cNvCxnSpPr>
              <a:cxnSpLocks/>
              <a:stCxn id="24" idx="3"/>
              <a:endCxn id="24" idx="1"/>
            </p:cNvCxnSpPr>
            <p:nvPr/>
          </p:nvCxnSpPr>
          <p:spPr>
            <a:xfrm flipH="1">
              <a:off x="1434819" y="3680819"/>
              <a:ext cx="94805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D5EAF8-E9E0-45DD-81F2-5ACDF0612A3D}"/>
                </a:ext>
              </a:extLst>
            </p:cNvPr>
            <p:cNvSpPr txBox="1"/>
            <p:nvPr/>
          </p:nvSpPr>
          <p:spPr>
            <a:xfrm>
              <a:off x="1064407" y="1306259"/>
              <a:ext cx="3435134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한정된 예산을 효율적으로 분배 할 수 있는 근거 마련과 기존 고객 유지 전략을 통해 마케팅 비용 절감   </a:t>
              </a:r>
              <a:endParaRPr lang="en-US" altLang="ko-KR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028C93-E212-4C90-B386-A3C8F7EB0BBB}"/>
                </a:ext>
              </a:extLst>
            </p:cNvPr>
            <p:cNvSpPr txBox="1"/>
            <p:nvPr/>
          </p:nvSpPr>
          <p:spPr>
            <a:xfrm>
              <a:off x="1091284" y="5611766"/>
              <a:ext cx="3408257" cy="724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고객의 잠재적 요구에 대한 모니터링을 통해 요구 발생 시 신속대응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불만 해소로 서비스질 개선   </a:t>
              </a:r>
              <a:endParaRPr lang="en-US" altLang="ko-KR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3E5150A-6610-4B3C-BD15-8AFBB1D14318}"/>
                </a:ext>
              </a:extLst>
            </p:cNvPr>
            <p:cNvSpPr txBox="1"/>
            <p:nvPr/>
          </p:nvSpPr>
          <p:spPr>
            <a:xfrm>
              <a:off x="8264717" y="5494809"/>
              <a:ext cx="3837056" cy="86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buNone/>
                <a:defRPr sz="140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ko-KR" altLang="en-US" sz="1200" dirty="0"/>
                <a:t>고객 최적화 프로모션 제공으로 </a:t>
              </a:r>
              <a:r>
                <a:rPr lang="ko-KR" altLang="en-US" sz="1200" dirty="0" err="1"/>
                <a:t>맞춤화된</a:t>
              </a:r>
              <a:r>
                <a:rPr lang="ko-KR" altLang="en-US" sz="1200" dirty="0"/>
                <a:t> 고객경험을 제공하는데 주력하여 고객과의 관계유지강화 </a:t>
              </a:r>
              <a:endParaRPr lang="en-US" altLang="ko-KR" sz="1200" dirty="0"/>
            </a:p>
          </p:txBody>
        </p:sp>
      </p:grpSp>
      <p:sp>
        <p:nvSpPr>
          <p:cNvPr id="78" name="Freeform 17">
            <a:extLst>
              <a:ext uri="{FF2B5EF4-FFF2-40B4-BE49-F238E27FC236}">
                <a16:creationId xmlns:a16="http://schemas.microsoft.com/office/drawing/2014/main" id="{A31CD86C-07AE-4262-910D-17D8CA562088}"/>
              </a:ext>
            </a:extLst>
          </p:cNvPr>
          <p:cNvSpPr>
            <a:spLocks/>
          </p:cNvSpPr>
          <p:nvPr/>
        </p:nvSpPr>
        <p:spPr bwMode="auto">
          <a:xfrm>
            <a:off x="5054652" y="2129387"/>
            <a:ext cx="1860693" cy="1807408"/>
          </a:xfrm>
          <a:custGeom>
            <a:avLst/>
            <a:gdLst>
              <a:gd name="T0" fmla="*/ 8 w 2990"/>
              <a:gd name="T1" fmla="*/ 1248 h 2785"/>
              <a:gd name="T2" fmla="*/ 46 w 2990"/>
              <a:gd name="T3" fmla="*/ 1043 h 2785"/>
              <a:gd name="T4" fmla="*/ 117 w 2990"/>
              <a:gd name="T5" fmla="*/ 849 h 2785"/>
              <a:gd name="T6" fmla="*/ 215 w 2990"/>
              <a:gd name="T7" fmla="*/ 670 h 2785"/>
              <a:gd name="T8" fmla="*/ 340 w 2990"/>
              <a:gd name="T9" fmla="*/ 505 h 2785"/>
              <a:gd name="T10" fmla="*/ 490 w 2990"/>
              <a:gd name="T11" fmla="*/ 361 h 2785"/>
              <a:gd name="T12" fmla="*/ 659 w 2990"/>
              <a:gd name="T13" fmla="*/ 236 h 2785"/>
              <a:gd name="T14" fmla="*/ 847 w 2990"/>
              <a:gd name="T15" fmla="*/ 136 h 2785"/>
              <a:gd name="T16" fmla="*/ 1051 w 2990"/>
              <a:gd name="T17" fmla="*/ 61 h 2785"/>
              <a:gd name="T18" fmla="*/ 1267 w 2990"/>
              <a:gd name="T19" fmla="*/ 15 h 2785"/>
              <a:gd name="T20" fmla="*/ 1494 w 2990"/>
              <a:gd name="T21" fmla="*/ 0 h 2785"/>
              <a:gd name="T22" fmla="*/ 1723 w 2990"/>
              <a:gd name="T23" fmla="*/ 15 h 2785"/>
              <a:gd name="T24" fmla="*/ 1940 w 2990"/>
              <a:gd name="T25" fmla="*/ 61 h 2785"/>
              <a:gd name="T26" fmla="*/ 2143 w 2990"/>
              <a:gd name="T27" fmla="*/ 136 h 2785"/>
              <a:gd name="T28" fmla="*/ 2329 w 2990"/>
              <a:gd name="T29" fmla="*/ 236 h 2785"/>
              <a:gd name="T30" fmla="*/ 2500 w 2990"/>
              <a:gd name="T31" fmla="*/ 361 h 2785"/>
              <a:gd name="T32" fmla="*/ 2648 w 2990"/>
              <a:gd name="T33" fmla="*/ 505 h 2785"/>
              <a:gd name="T34" fmla="*/ 2773 w 2990"/>
              <a:gd name="T35" fmla="*/ 670 h 2785"/>
              <a:gd name="T36" fmla="*/ 2871 w 2990"/>
              <a:gd name="T37" fmla="*/ 849 h 2785"/>
              <a:gd name="T38" fmla="*/ 2942 w 2990"/>
              <a:gd name="T39" fmla="*/ 1043 h 2785"/>
              <a:gd name="T40" fmla="*/ 2982 w 2990"/>
              <a:gd name="T41" fmla="*/ 1248 h 2785"/>
              <a:gd name="T42" fmla="*/ 2988 w 2990"/>
              <a:gd name="T43" fmla="*/ 1463 h 2785"/>
              <a:gd name="T44" fmla="*/ 2959 w 2990"/>
              <a:gd name="T45" fmla="*/ 1673 h 2785"/>
              <a:gd name="T46" fmla="*/ 2898 w 2990"/>
              <a:gd name="T47" fmla="*/ 1870 h 2785"/>
              <a:gd name="T48" fmla="*/ 2809 w 2990"/>
              <a:gd name="T49" fmla="*/ 2055 h 2785"/>
              <a:gd name="T50" fmla="*/ 2692 w 2990"/>
              <a:gd name="T51" fmla="*/ 2224 h 2785"/>
              <a:gd name="T52" fmla="*/ 2552 w 2990"/>
              <a:gd name="T53" fmla="*/ 2376 h 2785"/>
              <a:gd name="T54" fmla="*/ 2389 w 2990"/>
              <a:gd name="T55" fmla="*/ 2508 h 2785"/>
              <a:gd name="T56" fmla="*/ 2206 w 2990"/>
              <a:gd name="T57" fmla="*/ 2616 h 2785"/>
              <a:gd name="T58" fmla="*/ 2009 w 2990"/>
              <a:gd name="T59" fmla="*/ 2700 h 2785"/>
              <a:gd name="T60" fmla="*/ 1796 w 2990"/>
              <a:gd name="T61" fmla="*/ 2756 h 2785"/>
              <a:gd name="T62" fmla="*/ 1571 w 2990"/>
              <a:gd name="T63" fmla="*/ 2783 h 2785"/>
              <a:gd name="T64" fmla="*/ 1342 w 2990"/>
              <a:gd name="T65" fmla="*/ 2777 h 2785"/>
              <a:gd name="T66" fmla="*/ 1122 w 2990"/>
              <a:gd name="T67" fmla="*/ 2741 h 2785"/>
              <a:gd name="T68" fmla="*/ 912 w 2990"/>
              <a:gd name="T69" fmla="*/ 2675 h 2785"/>
              <a:gd name="T70" fmla="*/ 718 w 2990"/>
              <a:gd name="T71" fmla="*/ 2583 h 2785"/>
              <a:gd name="T72" fmla="*/ 544 w 2990"/>
              <a:gd name="T73" fmla="*/ 2466 h 2785"/>
              <a:gd name="T74" fmla="*/ 388 w 2990"/>
              <a:gd name="T75" fmla="*/ 2328 h 2785"/>
              <a:gd name="T76" fmla="*/ 256 w 2990"/>
              <a:gd name="T77" fmla="*/ 2170 h 2785"/>
              <a:gd name="T78" fmla="*/ 146 w 2990"/>
              <a:gd name="T79" fmla="*/ 1995 h 2785"/>
              <a:gd name="T80" fmla="*/ 67 w 2990"/>
              <a:gd name="T81" fmla="*/ 1805 h 2785"/>
              <a:gd name="T82" fmla="*/ 17 w 2990"/>
              <a:gd name="T83" fmla="*/ 1604 h 2785"/>
              <a:gd name="T84" fmla="*/ 0 w 2990"/>
              <a:gd name="T85" fmla="*/ 1392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90" h="2785">
                <a:moveTo>
                  <a:pt x="0" y="1392"/>
                </a:moveTo>
                <a:lnTo>
                  <a:pt x="2" y="1319"/>
                </a:lnTo>
                <a:lnTo>
                  <a:pt x="8" y="1248"/>
                </a:lnTo>
                <a:lnTo>
                  <a:pt x="17" y="1179"/>
                </a:lnTo>
                <a:lnTo>
                  <a:pt x="29" y="1110"/>
                </a:lnTo>
                <a:lnTo>
                  <a:pt x="46" y="1043"/>
                </a:lnTo>
                <a:lnTo>
                  <a:pt x="67" y="977"/>
                </a:lnTo>
                <a:lnTo>
                  <a:pt x="90" y="912"/>
                </a:lnTo>
                <a:lnTo>
                  <a:pt x="117" y="849"/>
                </a:lnTo>
                <a:lnTo>
                  <a:pt x="146" y="787"/>
                </a:lnTo>
                <a:lnTo>
                  <a:pt x="181" y="728"/>
                </a:lnTo>
                <a:lnTo>
                  <a:pt x="215" y="670"/>
                </a:lnTo>
                <a:lnTo>
                  <a:pt x="256" y="613"/>
                </a:lnTo>
                <a:lnTo>
                  <a:pt x="296" y="559"/>
                </a:lnTo>
                <a:lnTo>
                  <a:pt x="340" y="505"/>
                </a:lnTo>
                <a:lnTo>
                  <a:pt x="388" y="455"/>
                </a:lnTo>
                <a:lnTo>
                  <a:pt x="438" y="407"/>
                </a:lnTo>
                <a:lnTo>
                  <a:pt x="490" y="361"/>
                </a:lnTo>
                <a:lnTo>
                  <a:pt x="544" y="317"/>
                </a:lnTo>
                <a:lnTo>
                  <a:pt x="599" y="276"/>
                </a:lnTo>
                <a:lnTo>
                  <a:pt x="659" y="236"/>
                </a:lnTo>
                <a:lnTo>
                  <a:pt x="718" y="202"/>
                </a:lnTo>
                <a:lnTo>
                  <a:pt x="782" y="167"/>
                </a:lnTo>
                <a:lnTo>
                  <a:pt x="847" y="136"/>
                </a:lnTo>
                <a:lnTo>
                  <a:pt x="912" y="109"/>
                </a:lnTo>
                <a:lnTo>
                  <a:pt x="979" y="84"/>
                </a:lnTo>
                <a:lnTo>
                  <a:pt x="1051" y="61"/>
                </a:lnTo>
                <a:lnTo>
                  <a:pt x="1122" y="42"/>
                </a:lnTo>
                <a:lnTo>
                  <a:pt x="1193" y="27"/>
                </a:lnTo>
                <a:lnTo>
                  <a:pt x="1267" y="15"/>
                </a:lnTo>
                <a:lnTo>
                  <a:pt x="1342" y="6"/>
                </a:lnTo>
                <a:lnTo>
                  <a:pt x="1417" y="2"/>
                </a:lnTo>
                <a:lnTo>
                  <a:pt x="1494" y="0"/>
                </a:lnTo>
                <a:lnTo>
                  <a:pt x="1571" y="2"/>
                </a:lnTo>
                <a:lnTo>
                  <a:pt x="1648" y="6"/>
                </a:lnTo>
                <a:lnTo>
                  <a:pt x="1723" y="15"/>
                </a:lnTo>
                <a:lnTo>
                  <a:pt x="1796" y="27"/>
                </a:lnTo>
                <a:lnTo>
                  <a:pt x="1869" y="42"/>
                </a:lnTo>
                <a:lnTo>
                  <a:pt x="1940" y="61"/>
                </a:lnTo>
                <a:lnTo>
                  <a:pt x="2009" y="84"/>
                </a:lnTo>
                <a:lnTo>
                  <a:pt x="2076" y="109"/>
                </a:lnTo>
                <a:lnTo>
                  <a:pt x="2143" y="136"/>
                </a:lnTo>
                <a:lnTo>
                  <a:pt x="2206" y="167"/>
                </a:lnTo>
                <a:lnTo>
                  <a:pt x="2270" y="202"/>
                </a:lnTo>
                <a:lnTo>
                  <a:pt x="2329" y="236"/>
                </a:lnTo>
                <a:lnTo>
                  <a:pt x="2389" y="276"/>
                </a:lnTo>
                <a:lnTo>
                  <a:pt x="2445" y="317"/>
                </a:lnTo>
                <a:lnTo>
                  <a:pt x="2500" y="361"/>
                </a:lnTo>
                <a:lnTo>
                  <a:pt x="2552" y="407"/>
                </a:lnTo>
                <a:lnTo>
                  <a:pt x="2600" y="455"/>
                </a:lnTo>
                <a:lnTo>
                  <a:pt x="2648" y="505"/>
                </a:lnTo>
                <a:lnTo>
                  <a:pt x="2692" y="559"/>
                </a:lnTo>
                <a:lnTo>
                  <a:pt x="2735" y="613"/>
                </a:lnTo>
                <a:lnTo>
                  <a:pt x="2773" y="670"/>
                </a:lnTo>
                <a:lnTo>
                  <a:pt x="2809" y="728"/>
                </a:lnTo>
                <a:lnTo>
                  <a:pt x="2842" y="787"/>
                </a:lnTo>
                <a:lnTo>
                  <a:pt x="2871" y="849"/>
                </a:lnTo>
                <a:lnTo>
                  <a:pt x="2898" y="912"/>
                </a:lnTo>
                <a:lnTo>
                  <a:pt x="2923" y="977"/>
                </a:lnTo>
                <a:lnTo>
                  <a:pt x="2942" y="1043"/>
                </a:lnTo>
                <a:lnTo>
                  <a:pt x="2959" y="1110"/>
                </a:lnTo>
                <a:lnTo>
                  <a:pt x="2973" y="1179"/>
                </a:lnTo>
                <a:lnTo>
                  <a:pt x="2982" y="1248"/>
                </a:lnTo>
                <a:lnTo>
                  <a:pt x="2988" y="1319"/>
                </a:lnTo>
                <a:lnTo>
                  <a:pt x="2990" y="1392"/>
                </a:lnTo>
                <a:lnTo>
                  <a:pt x="2988" y="1463"/>
                </a:lnTo>
                <a:lnTo>
                  <a:pt x="2982" y="1534"/>
                </a:lnTo>
                <a:lnTo>
                  <a:pt x="2973" y="1604"/>
                </a:lnTo>
                <a:lnTo>
                  <a:pt x="2959" y="1673"/>
                </a:lnTo>
                <a:lnTo>
                  <a:pt x="2942" y="1740"/>
                </a:lnTo>
                <a:lnTo>
                  <a:pt x="2923" y="1805"/>
                </a:lnTo>
                <a:lnTo>
                  <a:pt x="2898" y="1870"/>
                </a:lnTo>
                <a:lnTo>
                  <a:pt x="2871" y="1934"/>
                </a:lnTo>
                <a:lnTo>
                  <a:pt x="2842" y="1995"/>
                </a:lnTo>
                <a:lnTo>
                  <a:pt x="2809" y="2055"/>
                </a:lnTo>
                <a:lnTo>
                  <a:pt x="2773" y="2114"/>
                </a:lnTo>
                <a:lnTo>
                  <a:pt x="2735" y="2170"/>
                </a:lnTo>
                <a:lnTo>
                  <a:pt x="2692" y="2224"/>
                </a:lnTo>
                <a:lnTo>
                  <a:pt x="2648" y="2278"/>
                </a:lnTo>
                <a:lnTo>
                  <a:pt x="2600" y="2328"/>
                </a:lnTo>
                <a:lnTo>
                  <a:pt x="2552" y="2376"/>
                </a:lnTo>
                <a:lnTo>
                  <a:pt x="2500" y="2422"/>
                </a:lnTo>
                <a:lnTo>
                  <a:pt x="2445" y="2466"/>
                </a:lnTo>
                <a:lnTo>
                  <a:pt x="2389" y="2508"/>
                </a:lnTo>
                <a:lnTo>
                  <a:pt x="2329" y="2547"/>
                </a:lnTo>
                <a:lnTo>
                  <a:pt x="2270" y="2583"/>
                </a:lnTo>
                <a:lnTo>
                  <a:pt x="2206" y="2616"/>
                </a:lnTo>
                <a:lnTo>
                  <a:pt x="2143" y="2646"/>
                </a:lnTo>
                <a:lnTo>
                  <a:pt x="2076" y="2675"/>
                </a:lnTo>
                <a:lnTo>
                  <a:pt x="2009" y="2700"/>
                </a:lnTo>
                <a:lnTo>
                  <a:pt x="1940" y="2721"/>
                </a:lnTo>
                <a:lnTo>
                  <a:pt x="1869" y="2741"/>
                </a:lnTo>
                <a:lnTo>
                  <a:pt x="1796" y="2756"/>
                </a:lnTo>
                <a:lnTo>
                  <a:pt x="1723" y="2767"/>
                </a:lnTo>
                <a:lnTo>
                  <a:pt x="1648" y="2777"/>
                </a:lnTo>
                <a:lnTo>
                  <a:pt x="1571" y="2783"/>
                </a:lnTo>
                <a:lnTo>
                  <a:pt x="1494" y="2785"/>
                </a:lnTo>
                <a:lnTo>
                  <a:pt x="1417" y="2783"/>
                </a:lnTo>
                <a:lnTo>
                  <a:pt x="1342" y="2777"/>
                </a:lnTo>
                <a:lnTo>
                  <a:pt x="1267" y="2767"/>
                </a:lnTo>
                <a:lnTo>
                  <a:pt x="1193" y="2756"/>
                </a:lnTo>
                <a:lnTo>
                  <a:pt x="1122" y="2741"/>
                </a:lnTo>
                <a:lnTo>
                  <a:pt x="1051" y="2721"/>
                </a:lnTo>
                <a:lnTo>
                  <a:pt x="979" y="2700"/>
                </a:lnTo>
                <a:lnTo>
                  <a:pt x="912" y="2675"/>
                </a:lnTo>
                <a:lnTo>
                  <a:pt x="847" y="2646"/>
                </a:lnTo>
                <a:lnTo>
                  <a:pt x="782" y="2616"/>
                </a:lnTo>
                <a:lnTo>
                  <a:pt x="718" y="2583"/>
                </a:lnTo>
                <a:lnTo>
                  <a:pt x="659" y="2547"/>
                </a:lnTo>
                <a:lnTo>
                  <a:pt x="599" y="2508"/>
                </a:lnTo>
                <a:lnTo>
                  <a:pt x="544" y="2466"/>
                </a:lnTo>
                <a:lnTo>
                  <a:pt x="490" y="2422"/>
                </a:lnTo>
                <a:lnTo>
                  <a:pt x="438" y="2376"/>
                </a:lnTo>
                <a:lnTo>
                  <a:pt x="388" y="2328"/>
                </a:lnTo>
                <a:lnTo>
                  <a:pt x="340" y="2278"/>
                </a:lnTo>
                <a:lnTo>
                  <a:pt x="296" y="2224"/>
                </a:lnTo>
                <a:lnTo>
                  <a:pt x="256" y="2170"/>
                </a:lnTo>
                <a:lnTo>
                  <a:pt x="215" y="2114"/>
                </a:lnTo>
                <a:lnTo>
                  <a:pt x="181" y="2055"/>
                </a:lnTo>
                <a:lnTo>
                  <a:pt x="146" y="1995"/>
                </a:lnTo>
                <a:lnTo>
                  <a:pt x="117" y="1934"/>
                </a:lnTo>
                <a:lnTo>
                  <a:pt x="90" y="1870"/>
                </a:lnTo>
                <a:lnTo>
                  <a:pt x="67" y="1805"/>
                </a:lnTo>
                <a:lnTo>
                  <a:pt x="46" y="1740"/>
                </a:lnTo>
                <a:lnTo>
                  <a:pt x="29" y="1673"/>
                </a:lnTo>
                <a:lnTo>
                  <a:pt x="17" y="1604"/>
                </a:lnTo>
                <a:lnTo>
                  <a:pt x="8" y="1534"/>
                </a:lnTo>
                <a:lnTo>
                  <a:pt x="2" y="1463"/>
                </a:lnTo>
                <a:lnTo>
                  <a:pt x="0" y="1392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기대효과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F8DADA-5564-4F45-B769-C5D1F326FE35}"/>
              </a:ext>
            </a:extLst>
          </p:cNvPr>
          <p:cNvSpPr txBox="1"/>
          <p:nvPr/>
        </p:nvSpPr>
        <p:spPr>
          <a:xfrm>
            <a:off x="1434840" y="6143794"/>
            <a:ext cx="10011685" cy="41990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국내 데이터를 적용하여 모델 성능의 추가적인 테스트가 진행된다면 국내 현황에 최적화된 모델의 구현이 가능할 것으로 기대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F2935-D950-4105-B4F3-9CEAF0B58EE7}"/>
              </a:ext>
            </a:extLst>
          </p:cNvPr>
          <p:cNvSpPr txBox="1"/>
          <p:nvPr/>
        </p:nvSpPr>
        <p:spPr>
          <a:xfrm>
            <a:off x="1434840" y="5612704"/>
            <a:ext cx="10011685" cy="419903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데이터에 대한 자세한 변수가 누락되어 있음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추후 테스트에서 연령별</a:t>
            </a:r>
            <a:r>
              <a:rPr lang="en-US" altLang="ko-KR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사용기기별 분석이 추가적으로 필요함</a:t>
            </a:r>
            <a:endParaRPr lang="ko-KR" altLang="en-US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BBE3E-A8CE-43A7-857B-B6C01C405D64}"/>
              </a:ext>
            </a:extLst>
          </p:cNvPr>
          <p:cNvSpPr txBox="1"/>
          <p:nvPr/>
        </p:nvSpPr>
        <p:spPr>
          <a:xfrm>
            <a:off x="422170" y="5625584"/>
            <a:ext cx="855377" cy="394142"/>
          </a:xfrm>
          <a:prstGeom prst="roundRect">
            <a:avLst>
              <a:gd name="adj" fmla="val 24936"/>
            </a:avLst>
          </a:prstGeom>
          <a:solidFill>
            <a:srgbClr val="FE7B1B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개선사항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F5DEAA-FD55-4DB7-A3F7-1EEC6A06F019}"/>
              </a:ext>
            </a:extLst>
          </p:cNvPr>
          <p:cNvSpPr txBox="1"/>
          <p:nvPr/>
        </p:nvSpPr>
        <p:spPr>
          <a:xfrm>
            <a:off x="422170" y="6156674"/>
            <a:ext cx="855377" cy="394142"/>
          </a:xfrm>
          <a:prstGeom prst="roundRect">
            <a:avLst>
              <a:gd name="adj" fmla="val 24936"/>
            </a:avLst>
          </a:prstGeom>
          <a:solidFill>
            <a:srgbClr val="00206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57832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890569" y="2367171"/>
            <a:ext cx="6410862" cy="212365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후기 및 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C62762A-E7FC-4E82-BE0B-8CDC1AE44182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2284478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34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07484-35D2-4955-AF6B-1113D1CC7A5E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F91C59-BDA2-41FF-A975-032272603D61}"/>
              </a:ext>
            </a:extLst>
          </p:cNvPr>
          <p:cNvSpPr txBox="1"/>
          <p:nvPr/>
        </p:nvSpPr>
        <p:spPr>
          <a:xfrm>
            <a:off x="422170" y="89942"/>
            <a:ext cx="3826445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개발 후기 및 느낀점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BB54-024B-4BC0-A18F-872675D25E97}"/>
              </a:ext>
            </a:extLst>
          </p:cNvPr>
          <p:cNvSpPr txBox="1">
            <a:spLocks/>
          </p:cNvSpPr>
          <p:nvPr/>
        </p:nvSpPr>
        <p:spPr>
          <a:xfrm>
            <a:off x="9804401" y="1"/>
            <a:ext cx="2138556" cy="48526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개발후기 및 느낀점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66F7C-0365-4ACF-A81A-F4452B4B2DD0}"/>
              </a:ext>
            </a:extLst>
          </p:cNvPr>
          <p:cNvSpPr txBox="1"/>
          <p:nvPr/>
        </p:nvSpPr>
        <p:spPr>
          <a:xfrm>
            <a:off x="411053" y="4962825"/>
            <a:ext cx="10737917" cy="1570817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평소 궁금하던 사항을 머신러닝 프로젝트를 통해 진행하게 되어서 좋았고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무엇보다 수업에서 배운 내용을 직접 적용하는 데에서 오류를 겪으면서 더욱 많은 공부가 되었습니다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프로젝트에서는 실제 현업에서 적용해 볼 수 있는 주제를 선택했다는 점에서 보람이 있었으며 프로젝트가 끝나도 해당 예측모델에 대해 더 깊이 알아보고자 하는 마음이 들었습니다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프로젝트를 진행하면서 스스로 아쉬웠던 점이 많아 앞으로 프로젝트에서는 더욱 열심히 공부하고 실제로 적용해보는 연습을 지속적으로 해보고자 합니다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A67E5-5F70-452A-99C8-24EEC39F5C19}"/>
              </a:ext>
            </a:extLst>
          </p:cNvPr>
          <p:cNvSpPr txBox="1"/>
          <p:nvPr/>
        </p:nvSpPr>
        <p:spPr>
          <a:xfrm>
            <a:off x="411053" y="3229094"/>
            <a:ext cx="10737917" cy="1194520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주제선정부터 모델링</a:t>
            </a: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결과도출 까지 팀원분들과 서로 소통하며 통해 문제를 해결해 나가면서 협업이라는 부분을 직접 </a:t>
            </a:r>
            <a:r>
              <a:rPr lang="ko-KR" altLang="en-US" sz="14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느낄수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있는 시간이어서 좋았습니다</a:t>
            </a:r>
            <a:r>
              <a:rPr lang="en-US" altLang="ko-KR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 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또한 </a:t>
            </a:r>
            <a:r>
              <a:rPr lang="ko-KR" altLang="en-US" sz="14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14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부터 모델링을 하고 최적의 모델을 튜닝하는 과정을 하며 그동안 위축되었던 심리가 자신감으로 바뀌게 되는 기회였습니다</a:t>
            </a:r>
            <a:endParaRPr lang="en-US" altLang="ko-KR" sz="1400" dirty="0">
              <a:solidFill>
                <a:srgbClr val="262626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13F53-D39F-49AE-9FFB-0163F8B52D5C}"/>
              </a:ext>
            </a:extLst>
          </p:cNvPr>
          <p:cNvSpPr txBox="1"/>
          <p:nvPr/>
        </p:nvSpPr>
        <p:spPr>
          <a:xfrm>
            <a:off x="411053" y="1068327"/>
            <a:ext cx="10737917" cy="1570817"/>
          </a:xfrm>
          <a:prstGeom prst="roundRect">
            <a:avLst>
              <a:gd name="adj" fmla="val 24936"/>
            </a:avLst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수업시간에 배운 내용을 실제로 활용해 볼 수 있어서 좋았고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실제로 해봄으로써 놓치고 갔던 부분들을 다시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공부할수있는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시간이되어서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좋았습니다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문제에 대한 즉각적인 피드백과 함께 문제를 해결해 나가는 과정에서 협업의 중요성을 배울 수 있었고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특히나 모델링 기법에 대해 팀원들과 다양한 의견을 나눌 수 있는 기회가 많아서 좋았습니다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부족했던 저를 많이 도와주고 값진 경험을 함께해준 팀원들에게 정말 감사드립니다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550A9-971E-473F-A481-582BF8B2EAD3}"/>
              </a:ext>
            </a:extLst>
          </p:cNvPr>
          <p:cNvSpPr txBox="1"/>
          <p:nvPr/>
        </p:nvSpPr>
        <p:spPr>
          <a:xfrm>
            <a:off x="620374" y="4520899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김태리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D636B-AC06-4018-89DA-E8CE08496EDE}"/>
              </a:ext>
            </a:extLst>
          </p:cNvPr>
          <p:cNvSpPr txBox="1"/>
          <p:nvPr/>
        </p:nvSpPr>
        <p:spPr>
          <a:xfrm>
            <a:off x="620374" y="2833424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김영성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943A8-8499-424F-8916-932E644C3CBF}"/>
              </a:ext>
            </a:extLst>
          </p:cNvPr>
          <p:cNvSpPr txBox="1"/>
          <p:nvPr/>
        </p:nvSpPr>
        <p:spPr>
          <a:xfrm>
            <a:off x="620374" y="602388"/>
            <a:ext cx="1362663" cy="441926"/>
          </a:xfrm>
          <a:prstGeom prst="roundRect">
            <a:avLst>
              <a:gd name="adj" fmla="val 24936"/>
            </a:avLst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남예은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팀장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35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56769-C0F6-4551-A745-59D83B17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76740"/>
            <a:ext cx="3831336" cy="621341"/>
          </a:xfrm>
        </p:spPr>
        <p:txBody>
          <a:bodyPr/>
          <a:lstStyle/>
          <a:p>
            <a:pPr algn="l"/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참고문헌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ED1F9-8122-465E-9F1E-1F300174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62EF0-6147-47DD-BCB5-5EB6390F8E9C}"/>
              </a:ext>
            </a:extLst>
          </p:cNvPr>
          <p:cNvSpPr txBox="1"/>
          <p:nvPr/>
        </p:nvSpPr>
        <p:spPr>
          <a:xfrm>
            <a:off x="419100" y="2080762"/>
            <a:ext cx="1122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김충영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장남식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김준우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(2002).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이동통신서비스 해지고객 예측 모형의 비교 분석에 관한 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Asia Pacific Journal of Information Systems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139-158.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558B1-FB99-4C74-BD3F-1C1CAB3FFE1D}"/>
              </a:ext>
            </a:extLst>
          </p:cNvPr>
          <p:cNvSpPr txBox="1"/>
          <p:nvPr/>
        </p:nvSpPr>
        <p:spPr>
          <a:xfrm>
            <a:off x="419099" y="3115153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dirty="0"/>
              <a:t>배준영</a:t>
            </a:r>
            <a:r>
              <a:rPr lang="en-US" altLang="ko-KR" sz="1400" dirty="0"/>
              <a:t>. "</a:t>
            </a:r>
            <a:r>
              <a:rPr lang="ko-KR" altLang="en-US" sz="1400" dirty="0" err="1"/>
              <a:t>데이터마이닝을</a:t>
            </a:r>
            <a:r>
              <a:rPr lang="ko-KR" altLang="en-US" sz="1400" dirty="0"/>
              <a:t> 이용한 해지 예측 모델 비교연구</a:t>
            </a:r>
            <a:r>
              <a:rPr lang="en-US" altLang="ko-KR" sz="1400" dirty="0"/>
              <a:t>." </a:t>
            </a:r>
            <a:r>
              <a:rPr lang="ko-KR" altLang="en-US" sz="1400" dirty="0" err="1"/>
              <a:t>국내석사학위논문</a:t>
            </a:r>
            <a:r>
              <a:rPr lang="ko-KR" altLang="en-US" sz="1400" dirty="0"/>
              <a:t> 漢陽大學校 大學院</a:t>
            </a:r>
            <a:r>
              <a:rPr lang="en-US" altLang="ko-KR" sz="1400" dirty="0"/>
              <a:t>, 2000. </a:t>
            </a:r>
            <a:r>
              <a:rPr lang="ko-KR" altLang="en-US" sz="1400" dirty="0"/>
              <a:t>서울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AB00C-7F0B-42BA-87E1-F610953A68B9}"/>
              </a:ext>
            </a:extLst>
          </p:cNvPr>
          <p:cNvSpPr txBox="1"/>
          <p:nvPr/>
        </p:nvSpPr>
        <p:spPr>
          <a:xfrm>
            <a:off x="419099" y="3934098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한상태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이성건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강현철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유동균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(2001).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데이터마이닝을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활용한 이탈고객 스코어링 모델 개발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한국통계학회 학술발표논문집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155-161.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4474F-7B98-4262-B9F3-AEF63D4A704E}"/>
              </a:ext>
            </a:extLst>
          </p:cNvPr>
          <p:cNvSpPr txBox="1"/>
          <p:nvPr/>
        </p:nvSpPr>
        <p:spPr>
          <a:xfrm>
            <a:off x="419099" y="2705679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김형수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홍승우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(2020).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이차원 고객충성도 세그먼트 기반의 고객이탈예측 방법론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지능정보연구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111-126.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33CA0-BDFC-418B-8C23-8B69500920EB}"/>
              </a:ext>
            </a:extLst>
          </p:cNvPr>
          <p:cNvSpPr txBox="1"/>
          <p:nvPr/>
        </p:nvSpPr>
        <p:spPr>
          <a:xfrm>
            <a:off x="419099" y="1671288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김재엽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(2020).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고객이탈 예측 모델링 기반 기대수익 최적화 방안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(Doctoral dissertation,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서울대학교 대학원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94129-0F86-4F08-80B8-3AEB2FBA4CD0}"/>
              </a:ext>
            </a:extLst>
          </p:cNvPr>
          <p:cNvSpPr txBox="1"/>
          <p:nvPr/>
        </p:nvSpPr>
        <p:spPr>
          <a:xfrm>
            <a:off x="419099" y="1261814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김기태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이보미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김종우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(2017).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이진 분류문제에서의 딥러닝 알고리즘의 활용 가능성 평가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지능정보연구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95-108.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A1582-2752-4140-8348-C48941BC7569}"/>
              </a:ext>
            </a:extLst>
          </p:cNvPr>
          <p:cNvSpPr txBox="1"/>
          <p:nvPr/>
        </p:nvSpPr>
        <p:spPr>
          <a:xfrm>
            <a:off x="419099" y="3524627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이명미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(2012). Support Vector Machine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을 이용한 이동 통신사 고객이탈 예측모형연구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B4031-1224-4F22-90D3-5C792FE7AB6F}"/>
              </a:ext>
            </a:extLst>
          </p:cNvPr>
          <p:cNvSpPr txBox="1"/>
          <p:nvPr/>
        </p:nvSpPr>
        <p:spPr>
          <a:xfrm>
            <a:off x="419099" y="852340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김경태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이지형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(2018).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딥 러닝과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Boosted Decision Tree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활용한 고객 이탈 예측 모델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한국지능시스템학회 </a:t>
            </a:r>
            <a:r>
              <a:rPr lang="ko-KR" alt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논문지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7-12..</a:t>
            </a:r>
            <a:endParaRPr lang="ko-KR" altLang="en-US" sz="1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983EBC-D947-4DF8-B0BB-F1EF5A5B46B3}"/>
              </a:ext>
            </a:extLst>
          </p:cNvPr>
          <p:cNvSpPr txBox="1">
            <a:spLocks/>
          </p:cNvSpPr>
          <p:nvPr/>
        </p:nvSpPr>
        <p:spPr>
          <a:xfrm>
            <a:off x="419099" y="4937648"/>
            <a:ext cx="3831336" cy="621341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5400" i="0" kern="120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수행도구</a:t>
            </a:r>
          </a:p>
        </p:txBody>
      </p:sp>
      <p:pic>
        <p:nvPicPr>
          <p:cNvPr id="1026" name="Picture 2" descr="이제는 matplotlib 말고, Plotly 를 쓰자.">
            <a:extLst>
              <a:ext uri="{FF2B5EF4-FFF2-40B4-BE49-F238E27FC236}">
                <a16:creationId xmlns:a16="http://schemas.microsoft.com/office/drawing/2014/main" id="{7EEE36A5-0E22-4286-BFAF-433C334C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88" y="5708098"/>
            <a:ext cx="1251652" cy="3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introduction to seaborn — seaborn 0.11.2 documentation">
            <a:extLst>
              <a:ext uri="{FF2B5EF4-FFF2-40B4-BE49-F238E27FC236}">
                <a16:creationId xmlns:a16="http://schemas.microsoft.com/office/drawing/2014/main" id="{3E2C59DE-EB84-4E81-B490-530DF7DE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98" y="5679473"/>
            <a:ext cx="1262256" cy="3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klearn 설치방법">
            <a:extLst>
              <a:ext uri="{FF2B5EF4-FFF2-40B4-BE49-F238E27FC236}">
                <a16:creationId xmlns:a16="http://schemas.microsoft.com/office/drawing/2014/main" id="{7A712E41-72CA-40C0-88AD-5E05FD0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73" y="5548059"/>
            <a:ext cx="905398" cy="4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ython 3.0 Released">
            <a:extLst>
              <a:ext uri="{FF2B5EF4-FFF2-40B4-BE49-F238E27FC236}">
                <a16:creationId xmlns:a16="http://schemas.microsoft.com/office/drawing/2014/main" id="{B0EC8437-9036-4E71-8E21-61FDFD74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9" y="5667818"/>
            <a:ext cx="1262256" cy="4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3230C2-D8D9-497C-97FC-5C160570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7" y="5634628"/>
            <a:ext cx="1262257" cy="5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umPy - 위키백과, 우리 모두의 백과사전">
            <a:extLst>
              <a:ext uri="{FF2B5EF4-FFF2-40B4-BE49-F238E27FC236}">
                <a16:creationId xmlns:a16="http://schemas.microsoft.com/office/drawing/2014/main" id="{0D94273A-91AE-4D43-BE6A-D43C7E46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85" y="5558030"/>
            <a:ext cx="1405612" cy="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: Python plotting — Matplotlib 3.4.3 documentation">
            <a:extLst>
              <a:ext uri="{FF2B5EF4-FFF2-40B4-BE49-F238E27FC236}">
                <a16:creationId xmlns:a16="http://schemas.microsoft.com/office/drawing/2014/main" id="{B02CEE57-4852-4453-AD82-0C25067C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77" y="5712125"/>
            <a:ext cx="1399519" cy="3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LightGBM's documentation! — LightGBM 3.2.1.99 documentation">
            <a:extLst>
              <a:ext uri="{FF2B5EF4-FFF2-40B4-BE49-F238E27FC236}">
                <a16:creationId xmlns:a16="http://schemas.microsoft.com/office/drawing/2014/main" id="{6F86492D-2A33-42F0-9E72-3E73043C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0" y="6408984"/>
            <a:ext cx="1007695" cy="2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XGBoost - Wikipedia">
            <a:extLst>
              <a:ext uri="{FF2B5EF4-FFF2-40B4-BE49-F238E27FC236}">
                <a16:creationId xmlns:a16="http://schemas.microsoft.com/office/drawing/2014/main" id="{C0CEE7F5-30CF-4CCE-B65C-67AE267C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80" y="6235158"/>
            <a:ext cx="905398" cy="3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balanced-learn documentation — Version 0.8.0">
            <a:extLst>
              <a:ext uri="{FF2B5EF4-FFF2-40B4-BE49-F238E27FC236}">
                <a16:creationId xmlns:a16="http://schemas.microsoft.com/office/drawing/2014/main" id="{C74107E4-0E3E-42AB-AA76-ED3402E9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20" y="5581936"/>
            <a:ext cx="891448" cy="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1033E5-5BD0-407E-8536-A9375969D431}"/>
              </a:ext>
            </a:extLst>
          </p:cNvPr>
          <p:cNvSpPr txBox="1"/>
          <p:nvPr/>
        </p:nvSpPr>
        <p:spPr>
          <a:xfrm>
            <a:off x="419099" y="4362359"/>
            <a:ext cx="1143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>
                <a:cs typeface="Arial" panose="020B0604020202020204" pitchFamily="34" charset="0"/>
              </a:rPr>
              <a:t>2021</a:t>
            </a:r>
            <a:r>
              <a:rPr lang="ko-KR" altLang="en-US" dirty="0">
                <a:cs typeface="Arial" panose="020B0604020202020204" pitchFamily="34" charset="0"/>
              </a:rPr>
              <a:t>년 </a:t>
            </a:r>
            <a:r>
              <a:rPr lang="en-US" altLang="ko-KR" dirty="0">
                <a:cs typeface="Arial" panose="020B0604020202020204" pitchFamily="34" charset="0"/>
              </a:rPr>
              <a:t>2</a:t>
            </a:r>
            <a:r>
              <a:rPr lang="ko-KR" altLang="en-US" dirty="0">
                <a:cs typeface="Arial" panose="020B0604020202020204" pitchFamily="34" charset="0"/>
              </a:rPr>
              <a:t>분기 실적발표자료</a:t>
            </a:r>
            <a:r>
              <a:rPr lang="en-US" altLang="ko-KR" dirty="0">
                <a:cs typeface="Arial" panose="020B0604020202020204" pitchFamily="34" charset="0"/>
              </a:rPr>
              <a:t>(KT, SKT, LG U+)</a:t>
            </a:r>
            <a:endParaRPr lang="ko-K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23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484039" y="2875003"/>
            <a:ext cx="722392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질의 응답</a:t>
            </a:r>
            <a:endParaRPr lang="en-US" altLang="ko-KR" sz="60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A8F4EDB-277D-4154-951F-8759FF0CF979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3334795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2484039" y="2586462"/>
            <a:ext cx="7223921" cy="16850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300" dirty="0">
                <a:solidFill>
                  <a:srgbClr val="FE6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2021 </a:t>
            </a:r>
            <a:r>
              <a:rPr lang="ko-KR" altLang="en-US" sz="3600" b="1" spc="-300" dirty="0">
                <a:solidFill>
                  <a:srgbClr val="FE6B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머신러닝 프로젝트 </a:t>
            </a:r>
            <a:endParaRPr lang="en-US" altLang="ko-KR" sz="3600" b="1" spc="-300" dirty="0">
              <a:solidFill>
                <a:srgbClr val="FE6B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spc="-3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Be</a:t>
            </a:r>
            <a:r>
              <a:rPr lang="ko-KR" altLang="en-US" sz="3600" b="1" spc="-3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전공자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F424988-FAA7-4316-97A7-0CE357E810E2}"/>
              </a:ext>
            </a:extLst>
          </p:cNvPr>
          <p:cNvSpPr txBox="1">
            <a:spLocks/>
          </p:cNvSpPr>
          <p:nvPr/>
        </p:nvSpPr>
        <p:spPr>
          <a:xfrm>
            <a:off x="9812278" y="253019"/>
            <a:ext cx="2233412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25" b="1" dirty="0">
              <a:solidFill>
                <a:schemeClr val="bg1">
                  <a:lumMod val="8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2791D5-5E61-49CB-BF3F-95FD3C86E6B5}"/>
              </a:ext>
            </a:extLst>
          </p:cNvPr>
          <p:cNvCxnSpPr>
            <a:cxnSpLocks/>
          </p:cNvCxnSpPr>
          <p:nvPr/>
        </p:nvCxnSpPr>
        <p:spPr>
          <a:xfrm>
            <a:off x="3216000" y="3473604"/>
            <a:ext cx="5760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0367554-524A-4526-9F83-D2285A2072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E2A"/>
              </a:clrFrom>
              <a:clrTo>
                <a:srgbClr val="161E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7376" y="155773"/>
            <a:ext cx="1604980" cy="3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F61C17-C597-408C-B09D-E546DE794332}"/>
              </a:ext>
            </a:extLst>
          </p:cNvPr>
          <p:cNvCxnSpPr>
            <a:cxnSpLocks/>
          </p:cNvCxnSpPr>
          <p:nvPr/>
        </p:nvCxnSpPr>
        <p:spPr>
          <a:xfrm>
            <a:off x="1230084" y="6618514"/>
            <a:ext cx="3879713" cy="0"/>
          </a:xfrm>
          <a:prstGeom prst="line">
            <a:avLst/>
          </a:prstGeom>
          <a:ln w="85725">
            <a:solidFill>
              <a:srgbClr val="AB75A5">
                <a:alpha val="43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1D9B1-F035-4B19-B7BF-853136C45135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DD517F9-6704-4878-98CF-2E673D1D250D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5952A102-9FC2-4365-B110-8FDA27BB3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35395"/>
              </p:ext>
            </p:extLst>
          </p:nvPr>
        </p:nvGraphicFramePr>
        <p:xfrm>
          <a:off x="645137" y="1690681"/>
          <a:ext cx="4630927" cy="2673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932A1752-6800-47DF-B6CC-A983507E251C}"/>
              </a:ext>
            </a:extLst>
          </p:cNvPr>
          <p:cNvSpPr txBox="1">
            <a:spLocks/>
          </p:cNvSpPr>
          <p:nvPr/>
        </p:nvSpPr>
        <p:spPr>
          <a:xfrm>
            <a:off x="6596582" y="4530498"/>
            <a:ext cx="5467095" cy="38114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5G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요금제로 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인당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ARPU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상승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</a:t>
            </a: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이탈 시 매출액에 큰 타격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FFB1CACE-86E8-44AD-AFA1-35BBCAE7393A}"/>
              </a:ext>
            </a:extLst>
          </p:cNvPr>
          <p:cNvSpPr txBox="1">
            <a:spLocks/>
          </p:cNvSpPr>
          <p:nvPr/>
        </p:nvSpPr>
        <p:spPr>
          <a:xfrm>
            <a:off x="4360721" y="1329106"/>
            <a:ext cx="814392" cy="19330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(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단위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: </a:t>
            </a:r>
            <a:r>
              <a:rPr lang="ko-KR" altLang="en-US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만명</a:t>
            </a:r>
            <a:r>
              <a:rPr lang="en-US" altLang="ko-KR" sz="900" dirty="0"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)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14A030A5-5996-4EBC-8272-EDC459EDD9FC}"/>
              </a:ext>
            </a:extLst>
          </p:cNvPr>
          <p:cNvSpPr txBox="1">
            <a:spLocks/>
          </p:cNvSpPr>
          <p:nvPr/>
        </p:nvSpPr>
        <p:spPr>
          <a:xfrm>
            <a:off x="1104900" y="1159774"/>
            <a:ext cx="2899404" cy="369706"/>
          </a:xfrm>
          <a:prstGeom prst="roundRect">
            <a:avLst>
              <a:gd name="adj" fmla="val 5953"/>
            </a:avLst>
          </a:prstGeom>
          <a:noFill/>
          <a:effectLst/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가입자 현황 </a:t>
            </a:r>
            <a:r>
              <a:rPr lang="en-US" altLang="ko-KR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(2020.08</a:t>
            </a:r>
            <a:r>
              <a:rPr lang="ko-KR" altLang="en-US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</a:t>
            </a:r>
            <a:r>
              <a:rPr lang="en-US" altLang="ko-KR" sz="800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en-US" altLang="ko-KR" sz="1400" b="1" dirty="0">
              <a:solidFill>
                <a:srgbClr val="262626"/>
              </a:solidFill>
              <a:effectLst>
                <a:reflection blurRad="368300" endPos="0" dist="495300" dir="5400000" sy="-100000" algn="bl" rotWithShape="0"/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8F587A-7EE8-4468-AF98-943313ABE200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현황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D6C9F8-2F6C-46E3-AE5F-A017B676DB1F}"/>
              </a:ext>
            </a:extLst>
          </p:cNvPr>
          <p:cNvGrpSpPr/>
          <p:nvPr/>
        </p:nvGrpSpPr>
        <p:grpSpPr>
          <a:xfrm>
            <a:off x="6572026" y="1419646"/>
            <a:ext cx="4117745" cy="2940596"/>
            <a:chOff x="6669997" y="1743854"/>
            <a:chExt cx="4293873" cy="3043920"/>
          </a:xfrm>
        </p:grpSpPr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423BBF15-B4EF-46BA-9ABE-89ADDB3DE7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2606228"/>
                </p:ext>
              </p:extLst>
            </p:nvPr>
          </p:nvGraphicFramePr>
          <p:xfrm>
            <a:off x="6669997" y="2303900"/>
            <a:ext cx="4293873" cy="24838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내용 개체 틀 2">
              <a:extLst>
                <a:ext uri="{FF2B5EF4-FFF2-40B4-BE49-F238E27FC236}">
                  <a16:creationId xmlns:a16="http://schemas.microsoft.com/office/drawing/2014/main" id="{4ABC48E9-913C-491F-BA85-24F7938B84DC}"/>
                </a:ext>
              </a:extLst>
            </p:cNvPr>
            <p:cNvSpPr txBox="1">
              <a:spLocks/>
            </p:cNvSpPr>
            <p:nvPr/>
          </p:nvSpPr>
          <p:spPr>
            <a:xfrm>
              <a:off x="10149478" y="1914013"/>
              <a:ext cx="814392" cy="193307"/>
            </a:xfrm>
            <a:prstGeom prst="rect">
              <a:avLst/>
            </a:prstGeom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anose="020B0604020202020204" pitchFamily="34" charset="0"/>
                <a:buNone/>
              </a:pP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(</a:t>
              </a:r>
              <a:r>
                <a:rPr lang="ko-KR" altLang="en-US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단위</a:t>
              </a: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: </a:t>
              </a:r>
              <a:r>
                <a:rPr lang="ko-KR" altLang="en-US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원</a:t>
              </a:r>
              <a:r>
                <a:rPr lang="en-US" altLang="ko-KR" sz="900" dirty="0"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)</a:t>
              </a:r>
            </a:p>
          </p:txBody>
        </p:sp>
        <p:sp>
          <p:nvSpPr>
            <p:cNvPr id="45" name="내용 개체 틀 2">
              <a:extLst>
                <a:ext uri="{FF2B5EF4-FFF2-40B4-BE49-F238E27FC236}">
                  <a16:creationId xmlns:a16="http://schemas.microsoft.com/office/drawing/2014/main" id="{26FBCA8A-461B-4C7A-B0F5-736D5BC619E0}"/>
                </a:ext>
              </a:extLst>
            </p:cNvPr>
            <p:cNvSpPr txBox="1">
              <a:spLocks/>
            </p:cNvSpPr>
            <p:nvPr/>
          </p:nvSpPr>
          <p:spPr>
            <a:xfrm>
              <a:off x="7250074" y="1743854"/>
              <a:ext cx="2899404" cy="369706"/>
            </a:xfrm>
            <a:prstGeom prst="roundRect">
              <a:avLst>
                <a:gd name="adj" fmla="val 5953"/>
              </a:avLst>
            </a:prstGeom>
            <a:noFill/>
            <a:effectLst/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통신사 </a:t>
              </a:r>
              <a:r>
                <a:rPr lang="en-US" altLang="ko-KR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ARPU* </a:t>
              </a:r>
              <a:r>
                <a:rPr lang="ko-KR" altLang="en-US" sz="14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추이 </a:t>
              </a:r>
              <a:r>
                <a:rPr lang="en-US" altLang="ko-KR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(2020.08</a:t>
              </a:r>
              <a:r>
                <a:rPr lang="ko-KR" altLang="en-US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기준</a:t>
              </a:r>
              <a:r>
                <a:rPr lang="en-US" altLang="ko-KR" sz="800" dirty="0">
                  <a:solidFill>
                    <a:srgbClr val="262626"/>
                  </a:solidFill>
                  <a:effectLst>
                    <a:reflection blurRad="368300" endPos="0" dist="495300" dir="5400000" sy="-100000" algn="bl" rotWithShape="0"/>
                  </a:effectLst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  <a:endParaRPr lang="en-US" altLang="ko-KR" sz="1400" b="1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F3E712EF-6BAE-4F1E-8112-AA203AF6472D}"/>
                </a:ext>
              </a:extLst>
            </p:cNvPr>
            <p:cNvSpPr txBox="1">
              <a:spLocks/>
            </p:cNvSpPr>
            <p:nvPr/>
          </p:nvSpPr>
          <p:spPr>
            <a:xfrm>
              <a:off x="8460872" y="3952218"/>
              <a:ext cx="2502998" cy="353195"/>
            </a:xfrm>
            <a:prstGeom prst="roundRect">
              <a:avLst>
                <a:gd name="adj" fmla="val 5953"/>
              </a:avLst>
            </a:prstGeom>
            <a:noFill/>
            <a:effectLst/>
          </p:spPr>
          <p:txBody>
            <a:bodyPr lIns="109728" tIns="109728" rIns="109728" bIns="91440" anchor="ctr"/>
            <a:lstStyle>
              <a:lvl1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21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20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82880" indent="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None/>
                <a:defRPr sz="1800" i="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" indent="-182880" algn="l" defTabSz="914400" rtl="0" eaLnBrk="1" latinLnBrk="0" hangingPunct="1">
                <a:lnSpc>
                  <a:spcPct val="114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Arial" panose="020B0604020202020204" pitchFamily="34" charset="0"/>
                <a:buChar char="•"/>
                <a:defRPr sz="1800" kern="1200" spc="3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* ARPU(Average Revenue Per User): </a:t>
              </a:r>
              <a:r>
                <a:rPr lang="ko-KR" altLang="en-US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고객 </a:t>
              </a:r>
              <a:r>
                <a:rPr lang="en-US" altLang="ko-KR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</a:t>
              </a:r>
              <a:r>
                <a:rPr lang="ko-KR" altLang="en-US" sz="9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인당 매출액</a:t>
              </a:r>
              <a:endParaRPr lang="en-US" altLang="ko-KR" sz="1400" b="1" dirty="0">
                <a:solidFill>
                  <a:srgbClr val="262626"/>
                </a:solidFill>
                <a:effectLst>
                  <a:reflection blurRad="368300" endPos="0" dist="495300" dir="5400000" sy="-100000" algn="bl" rotWithShape="0"/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7B57AC-E2CA-489B-BA26-DC4316A95743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000F6A37-34F8-4DD3-B28A-DF59853FF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769490"/>
              </p:ext>
            </p:extLst>
          </p:nvPr>
        </p:nvGraphicFramePr>
        <p:xfrm>
          <a:off x="1104900" y="4360242"/>
          <a:ext cx="4117745" cy="203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F64CD-AF64-474B-83A0-6E285658ED19}"/>
              </a:ext>
            </a:extLst>
          </p:cNvPr>
          <p:cNvSpPr txBox="1">
            <a:spLocks/>
          </p:cNvSpPr>
          <p:nvPr/>
        </p:nvSpPr>
        <p:spPr>
          <a:xfrm>
            <a:off x="1104901" y="6372733"/>
            <a:ext cx="4171164" cy="3953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1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시장 과포화상태로 신규고객 확보가 어려운 실정임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8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18"/>
    </mc:Choice>
    <mc:Fallback>
      <p:transition spd="slow" advTm="270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EC6A5-969C-4F51-B817-4FED15C20791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FD04B9-3178-4E25-BE2B-C5C036C0D9B8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BB02BF-6957-419A-86D1-AF08FB5C19D1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838BE-4616-427A-B56A-E7EE6A51C5F4}"/>
              </a:ext>
            </a:extLst>
          </p:cNvPr>
          <p:cNvSpPr txBox="1"/>
          <p:nvPr/>
        </p:nvSpPr>
        <p:spPr>
          <a:xfrm>
            <a:off x="522163" y="3774886"/>
            <a:ext cx="10436330" cy="2008969"/>
          </a:xfrm>
          <a:prstGeom prst="roundRect">
            <a:avLst>
              <a:gd name="adj" fmla="val 5713"/>
            </a:avLst>
          </a:prstGeom>
          <a:solidFill>
            <a:schemeClr val="bg1"/>
          </a:solidFill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머신러닝 모델을 활용한 </a:t>
            </a:r>
            <a:r>
              <a:rPr lang="ko-KR" altLang="en-US" sz="1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이탈 예측 모델을 통해</a:t>
            </a:r>
            <a:endParaRPr lang="en-US" altLang="ko-KR" sz="14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endParaRPr lang="en-US" altLang="ko-KR"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고객이탈예측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불필요한 영업비용 절감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FE7B1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고객 차별화 전략 수립</a:t>
            </a:r>
            <a:endParaRPr lang="en-US" altLang="ko-KR" sz="1400" b="1" dirty="0">
              <a:solidFill>
                <a:srgbClr val="FE7B1B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CFCEF-0D13-4233-9100-B68298D4FF68}"/>
              </a:ext>
            </a:extLst>
          </p:cNvPr>
          <p:cNvSpPr txBox="1"/>
          <p:nvPr/>
        </p:nvSpPr>
        <p:spPr>
          <a:xfrm>
            <a:off x="471364" y="1315909"/>
            <a:ext cx="6437435" cy="117750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200000"/>
              </a:lnSpc>
            </a:pP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멤버십 제휴할인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약정할인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쿠폰 등 제공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   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광고선전비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보조금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단말기 혹은 약정할인 등 비용 지출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213FD-4EF1-481F-97C0-AEF71044A036}"/>
              </a:ext>
            </a:extLst>
          </p:cNvPr>
          <p:cNvSpPr txBox="1"/>
          <p:nvPr/>
        </p:nvSpPr>
        <p:spPr>
          <a:xfrm>
            <a:off x="422170" y="770643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제기</a:t>
            </a:r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ko-KR" altLang="en-US" sz="1600" b="1" dirty="0">
              <a:solidFill>
                <a:srgbClr val="33333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B723A-B827-449E-B12F-D4B9D400DE66}"/>
              </a:ext>
            </a:extLst>
          </p:cNvPr>
          <p:cNvSpPr txBox="1"/>
          <p:nvPr/>
        </p:nvSpPr>
        <p:spPr>
          <a:xfrm>
            <a:off x="471364" y="3250420"/>
            <a:ext cx="478282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3) </a:t>
            </a:r>
            <a:r>
              <a:rPr lang="ko-KR" altLang="en-US" sz="1600" b="1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B33AB-F1D6-456E-BC84-9D720E6382F3}"/>
              </a:ext>
            </a:extLst>
          </p:cNvPr>
          <p:cNvSpPr txBox="1"/>
          <p:nvPr/>
        </p:nvSpPr>
        <p:spPr>
          <a:xfrm>
            <a:off x="614182" y="1551160"/>
            <a:ext cx="1068897" cy="340519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기존고객 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64E47-B83C-44B9-9D91-ECD998631DB3}"/>
              </a:ext>
            </a:extLst>
          </p:cNvPr>
          <p:cNvSpPr txBox="1"/>
          <p:nvPr/>
        </p:nvSpPr>
        <p:spPr>
          <a:xfrm>
            <a:off x="614182" y="2013092"/>
            <a:ext cx="1068897" cy="340519"/>
          </a:xfrm>
          <a:prstGeom prst="roundRect">
            <a:avLst/>
          </a:prstGeom>
          <a:solidFill>
            <a:srgbClr val="FE7B1B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신규고객 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150050-9285-4F7F-9E3F-99F5B949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10" y="830629"/>
            <a:ext cx="1956217" cy="19562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6A26F3-759A-4EC8-94D4-E07F45085445}"/>
              </a:ext>
            </a:extLst>
          </p:cNvPr>
          <p:cNvSpPr txBox="1"/>
          <p:nvPr/>
        </p:nvSpPr>
        <p:spPr>
          <a:xfrm>
            <a:off x="7889445" y="2353611"/>
            <a:ext cx="2204746" cy="645621"/>
          </a:xfrm>
          <a:prstGeom prst="roundRect">
            <a:avLst>
              <a:gd name="adj" fmla="val 15384"/>
            </a:avLst>
          </a:prstGeom>
          <a:noFill/>
          <a:ln>
            <a:noFill/>
          </a:ln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400" b="1" spc="0" dirty="0">
                <a:ln w="0">
                  <a:noFill/>
                </a:ln>
                <a:solidFill>
                  <a:srgbClr val="37005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통신사 영업비용 과중 </a:t>
            </a:r>
            <a:endParaRPr lang="en-US" altLang="ko-KR" sz="1400" b="1" spc="0" dirty="0">
              <a:ln w="0">
                <a:noFill/>
              </a:ln>
              <a:solidFill>
                <a:srgbClr val="37005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63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95"/>
    </mc:Choice>
    <mc:Fallback>
      <p:transition spd="slow" advTm="344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8ACC7-293C-4FBB-81E0-843292DC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0225-97AB-4465-9DBE-7801DDB740A0}"/>
              </a:ext>
            </a:extLst>
          </p:cNvPr>
          <p:cNvSpPr txBox="1"/>
          <p:nvPr/>
        </p:nvSpPr>
        <p:spPr>
          <a:xfrm>
            <a:off x="953675" y="1688311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배준영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(2000)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95E16-0E2B-4AC0-A150-D8BC153D3504}"/>
              </a:ext>
            </a:extLst>
          </p:cNvPr>
          <p:cNvSpPr txBox="1"/>
          <p:nvPr/>
        </p:nvSpPr>
        <p:spPr>
          <a:xfrm>
            <a:off x="509286" y="972711"/>
            <a:ext cx="1254226" cy="589890"/>
          </a:xfrm>
          <a:prstGeom prst="roundRect">
            <a:avLst>
              <a:gd name="adj" fmla="val 5325"/>
            </a:avLst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2000" b="0" i="0" dirty="0">
                <a:solidFill>
                  <a:srgbClr val="262626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선행연구</a:t>
            </a:r>
            <a:endParaRPr lang="ko-KR" altLang="en-US" sz="1600" dirty="0">
              <a:solidFill>
                <a:srgbClr val="262626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CEF0F-E8E2-4353-A2E5-1B63DA03BCBD}"/>
              </a:ext>
            </a:extLst>
          </p:cNvPr>
          <p:cNvSpPr txBox="1"/>
          <p:nvPr/>
        </p:nvSpPr>
        <p:spPr>
          <a:xfrm>
            <a:off x="3229948" y="1688311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데이터마이닝을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이용한 해지 예측 모델 비교연구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MLP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신경망과 로지스틱 분석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하이브리드 분석엔진을 구축하여 현업에서 사용할 수 있는 예상 해지자 리스트를 추출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C3876-3959-4EB6-9077-8BAC0A2F72D0}"/>
              </a:ext>
            </a:extLst>
          </p:cNvPr>
          <p:cNvSpPr txBox="1"/>
          <p:nvPr/>
        </p:nvSpPr>
        <p:spPr>
          <a:xfrm>
            <a:off x="953675" y="2598141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유동균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(2001)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46D64-CC4C-47BC-986B-E549DC454670}"/>
              </a:ext>
            </a:extLst>
          </p:cNvPr>
          <p:cNvSpPr txBox="1"/>
          <p:nvPr/>
        </p:nvSpPr>
        <p:spPr>
          <a:xfrm>
            <a:off x="3229948" y="2598141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데이터마이닝을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활용한 이탈고객 스코어링 모델 개발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데이터마이닝을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활용하여 자동차 보험 지원 시스템과 의사결정나무모형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로지스틱 회귀모형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신경망모형을 비교하여 최적 성능의 자동차 보험 고객이탈 스코어링 모델 개발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9964F-BC10-40E8-9C5A-7839975C7C54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7C9D24-FE43-4169-A4AB-E3F8A03945B9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D4623E-2A00-48B6-927C-F771165E3EAA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기획 배경 및 목표</a:t>
            </a:r>
            <a:endParaRPr lang="en-US" altLang="ko-KR" sz="24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5016CA-1F9C-4826-B21C-4CC9DAADE799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1763512" y="1267656"/>
            <a:ext cx="228969" cy="420655"/>
          </a:xfrm>
          <a:prstGeom prst="bentConnector2">
            <a:avLst/>
          </a:prstGeom>
          <a:ln>
            <a:solidFill>
              <a:srgbClr val="26262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8746A7-8169-450A-A8AD-D4A60F4EBE41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1992481" y="2530211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F241D8-4586-4255-BD55-C0A5698C123D}"/>
              </a:ext>
            </a:extLst>
          </p:cNvPr>
          <p:cNvCxnSpPr>
            <a:cxnSpLocks/>
          </p:cNvCxnSpPr>
          <p:nvPr/>
        </p:nvCxnSpPr>
        <p:spPr>
          <a:xfrm flipV="1">
            <a:off x="1992481" y="3440041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AACD0C0-5583-40BA-AF70-814E42ABC596}"/>
              </a:ext>
            </a:extLst>
          </p:cNvPr>
          <p:cNvCxnSpPr>
            <a:cxnSpLocks/>
          </p:cNvCxnSpPr>
          <p:nvPr/>
        </p:nvCxnSpPr>
        <p:spPr>
          <a:xfrm flipV="1">
            <a:off x="1992481" y="5259702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3CAD863-2348-4F75-A7CC-85C68D72640C}"/>
              </a:ext>
            </a:extLst>
          </p:cNvPr>
          <p:cNvSpPr txBox="1"/>
          <p:nvPr/>
        </p:nvSpPr>
        <p:spPr>
          <a:xfrm>
            <a:off x="953675" y="3522705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이명미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(2012)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7B70B2-20F7-4B8D-B1CD-F419AE037220}"/>
              </a:ext>
            </a:extLst>
          </p:cNvPr>
          <p:cNvSpPr txBox="1"/>
          <p:nvPr/>
        </p:nvSpPr>
        <p:spPr>
          <a:xfrm>
            <a:off x="3229948" y="3522705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1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SupportVectorMachine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이용한 이동 통신사 고객이탈 예측모형연구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마이닝 기법으로 </a:t>
            </a:r>
            <a:r>
              <a:rPr lang="ko-KR" altLang="en-US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구축된 모형의 예측 정확도를 비교함으로써 서포트 벡터 머신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SupportVectorMachine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활용 가능성을 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F08B94-9756-4847-8180-B49380ED3BEC}"/>
              </a:ext>
            </a:extLst>
          </p:cNvPr>
          <p:cNvSpPr txBox="1"/>
          <p:nvPr/>
        </p:nvSpPr>
        <p:spPr>
          <a:xfrm>
            <a:off x="990363" y="4449534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김경태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(2018)</a:t>
            </a:r>
            <a:endParaRPr lang="ko-KR" altLang="en-US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2EB5B5-4902-4CF4-A6C7-183A62FDB787}"/>
              </a:ext>
            </a:extLst>
          </p:cNvPr>
          <p:cNvSpPr txBox="1"/>
          <p:nvPr/>
        </p:nvSpPr>
        <p:spPr>
          <a:xfrm>
            <a:off x="3266636" y="4449534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 러닝과 </a:t>
            </a:r>
            <a:r>
              <a:rPr lang="en-US" altLang="ko-KR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Boosted Decision Tree</a:t>
            </a:r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활용한 고객 이탈 예측 모델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RF, </a:t>
            </a:r>
            <a:r>
              <a:rPr lang="en-US" altLang="ko-KR" sz="12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XGBoost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RNN,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CNN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기계학습을 활용하여 이탈할 가능성이 높은 고객을 예측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51B6E6E-018F-48E7-872B-01F820B3838C}"/>
              </a:ext>
            </a:extLst>
          </p:cNvPr>
          <p:cNvCxnSpPr>
            <a:cxnSpLocks/>
          </p:cNvCxnSpPr>
          <p:nvPr/>
        </p:nvCxnSpPr>
        <p:spPr>
          <a:xfrm flipV="1">
            <a:off x="1992481" y="4349872"/>
            <a:ext cx="0" cy="67930"/>
          </a:xfrm>
          <a:prstGeom prst="line">
            <a:avLst/>
          </a:prstGeom>
          <a:ln>
            <a:solidFill>
              <a:srgbClr val="2626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F3EACD-6ECA-4BC9-881A-47FFF734D491}"/>
              </a:ext>
            </a:extLst>
          </p:cNvPr>
          <p:cNvSpPr txBox="1"/>
          <p:nvPr/>
        </p:nvSpPr>
        <p:spPr>
          <a:xfrm>
            <a:off x="953675" y="5359233"/>
            <a:ext cx="2077611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>
            <a:defPPr>
              <a:defRPr lang="ko-KR"/>
            </a:defPPr>
            <a:lvl1pPr algn="ctr">
              <a:defRPr sz="14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김형수</a:t>
            </a:r>
            <a:r>
              <a:rPr lang="en-US" altLang="ko-KR" dirty="0"/>
              <a:t> &amp; </a:t>
            </a:r>
            <a:r>
              <a:rPr lang="ko-KR" altLang="en-US" dirty="0"/>
              <a:t>홍승우</a:t>
            </a:r>
            <a:r>
              <a:rPr lang="en-US" altLang="ko-KR" dirty="0"/>
              <a:t> (2020)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48AA0-0AC7-4D7C-A7C1-304367AA8C02}"/>
              </a:ext>
            </a:extLst>
          </p:cNvPr>
          <p:cNvSpPr txBox="1"/>
          <p:nvPr/>
        </p:nvSpPr>
        <p:spPr>
          <a:xfrm>
            <a:off x="3229948" y="5359233"/>
            <a:ext cx="7971689" cy="841900"/>
          </a:xfrm>
          <a:prstGeom prst="roundRect">
            <a:avLst/>
          </a:prstGeom>
          <a:solidFill>
            <a:schemeClr val="bg1">
              <a:alpha val="90000"/>
            </a:schemeClr>
          </a:solidFill>
        </p:spPr>
        <p:txBody>
          <a:bodyPr wrap="square" anchor="ctr">
            <a:noAutofit/>
          </a:bodyPr>
          <a:lstStyle/>
          <a:p>
            <a:r>
              <a: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이차원 고객충성도 세그먼트 기반의 고객이탈예측 방법론 </a:t>
            </a:r>
            <a:endParaRPr lang="en-US" altLang="ko-KR" sz="1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충성도 세그먼트 기반의 고객이탈예측 프로세스 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(CCP/2DL: Customer Churn Prediction based on Two-Dimensional Loyalty segmentation)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제안</a:t>
            </a:r>
          </a:p>
        </p:txBody>
      </p:sp>
    </p:spTree>
    <p:extLst>
      <p:ext uri="{BB962C8B-B14F-4D97-AF65-F5344CB8AC3E}">
        <p14:creationId xmlns:p14="http://schemas.microsoft.com/office/powerpoint/2010/main" val="307047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57"/>
    </mc:Choice>
    <mc:Fallback>
      <p:transition spd="slow" advTm="130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93A7A-2092-4A73-8F13-766DEE7BC2C0}"/>
              </a:ext>
            </a:extLst>
          </p:cNvPr>
          <p:cNvSpPr txBox="1"/>
          <p:nvPr/>
        </p:nvSpPr>
        <p:spPr>
          <a:xfrm>
            <a:off x="1962008" y="3314641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팀장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남예은</a:t>
            </a:r>
            <a:endParaRPr lang="en-US" altLang="ko-KR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9FBF6-1B62-49F3-B852-6ACF8A5AE386}"/>
              </a:ext>
            </a:extLst>
          </p:cNvPr>
          <p:cNvSpPr txBox="1"/>
          <p:nvPr/>
        </p:nvSpPr>
        <p:spPr>
          <a:xfrm>
            <a:off x="5999496" y="3329055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김영성</a:t>
            </a:r>
            <a:endParaRPr lang="en-US" altLang="ko-KR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BF7D3-98A1-45FB-B373-D8A34BB76F9A}"/>
              </a:ext>
            </a:extLst>
          </p:cNvPr>
          <p:cNvSpPr txBox="1"/>
          <p:nvPr/>
        </p:nvSpPr>
        <p:spPr>
          <a:xfrm>
            <a:off x="10012627" y="3318951"/>
            <a:ext cx="1506622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팀원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| 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김태리</a:t>
            </a:r>
            <a:endParaRPr lang="en-US" altLang="ko-KR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114CC-2364-4FDB-8010-D896F730916D}"/>
              </a:ext>
            </a:extLst>
          </p:cNvPr>
          <p:cNvSpPr txBox="1"/>
          <p:nvPr/>
        </p:nvSpPr>
        <p:spPr>
          <a:xfrm>
            <a:off x="4992942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 및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1D1FE-9D21-4FB8-9AA8-2B12379094CB}"/>
              </a:ext>
            </a:extLst>
          </p:cNvPr>
          <p:cNvSpPr txBox="1"/>
          <p:nvPr/>
        </p:nvSpPr>
        <p:spPr>
          <a:xfrm>
            <a:off x="4992942" y="4537666"/>
            <a:ext cx="2795009" cy="104687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 Classifier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Random Forest</a:t>
            </a:r>
          </a:p>
          <a:p>
            <a:pPr marL="171450" indent="-171450" algn="l">
              <a:buFontTx/>
              <a:buChar char="-"/>
            </a:pPr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SVM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87B5A-808A-4FFB-A66A-9B73271C4AE4}"/>
              </a:ext>
            </a:extLst>
          </p:cNvPr>
          <p:cNvSpPr txBox="1"/>
          <p:nvPr/>
        </p:nvSpPr>
        <p:spPr>
          <a:xfrm>
            <a:off x="9033126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 및 분석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30B6B-B340-4FD8-A73C-2395851680C1}"/>
              </a:ext>
            </a:extLst>
          </p:cNvPr>
          <p:cNvSpPr txBox="1"/>
          <p:nvPr/>
        </p:nvSpPr>
        <p:spPr>
          <a:xfrm>
            <a:off x="5123593" y="4674112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77677B-11C2-48E4-8667-FA7DCC616FA0}"/>
              </a:ext>
            </a:extLst>
          </p:cNvPr>
          <p:cNvSpPr txBox="1"/>
          <p:nvPr/>
        </p:nvSpPr>
        <p:spPr>
          <a:xfrm>
            <a:off x="1039035" y="4537666"/>
            <a:ext cx="3133687" cy="81653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로지스틱 회귀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나이브</a:t>
            </a:r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베이즈</a:t>
            </a:r>
            <a:endParaRPr lang="en-US" altLang="ko-KR" sz="1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82FAF-B772-4138-A21E-62DB38F54CEA}"/>
              </a:ext>
            </a:extLst>
          </p:cNvPr>
          <p:cNvSpPr txBox="1"/>
          <p:nvPr/>
        </p:nvSpPr>
        <p:spPr>
          <a:xfrm>
            <a:off x="4992942" y="5781548"/>
            <a:ext cx="3133687" cy="31560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코드 작성 및 개선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6FC5D3-4259-415B-9DFB-2CB8528C0743}"/>
              </a:ext>
            </a:extLst>
          </p:cNvPr>
          <p:cNvSpPr txBox="1"/>
          <p:nvPr/>
        </p:nvSpPr>
        <p:spPr>
          <a:xfrm>
            <a:off x="9033126" y="5470141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PPT </a:t>
            </a:r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작성 및 발표</a:t>
            </a:r>
            <a:endParaRPr lang="en-US" altLang="ko-KR" sz="105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283C61-4B8B-4959-ABA8-09F25DDA5C79}"/>
              </a:ext>
            </a:extLst>
          </p:cNvPr>
          <p:cNvSpPr txBox="1"/>
          <p:nvPr/>
        </p:nvSpPr>
        <p:spPr>
          <a:xfrm>
            <a:off x="9033126" y="4537667"/>
            <a:ext cx="2795009" cy="78101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적용 </a:t>
            </a:r>
            <a:endParaRPr lang="en-US" altLang="ko-KR" sz="1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XGBOOST</a:t>
            </a:r>
          </a:p>
          <a:p>
            <a:pPr algn="l"/>
            <a:r>
              <a:rPr lang="en-US" altLang="ko-KR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LGBM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4E309-54F4-4346-9FC1-570EE2CF8D8B}"/>
              </a:ext>
            </a:extLst>
          </p:cNvPr>
          <p:cNvSpPr txBox="1"/>
          <p:nvPr/>
        </p:nvSpPr>
        <p:spPr>
          <a:xfrm>
            <a:off x="1039035" y="5580311"/>
            <a:ext cx="2795009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수집</a:t>
            </a:r>
            <a:endParaRPr lang="en-US" altLang="ko-KR" sz="105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86EE3-78B5-4968-A6D2-FE5796049E2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1C332-F01C-4BAB-BD38-F38B674AB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432" b="85834" l="49193" r="64606">
                        <a14:foregroundMark x1="49193" y1="19432" x2="49193" y2="19432"/>
                        <a14:foregroundMark x1="63810" y1="20550" x2="63810" y2="20550"/>
                        <a14:foregroundMark x1="52785" y1="85834" x2="52785" y2="85834"/>
                        <a14:foregroundMark x1="60082" y1="84716" x2="60082" y2="84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62" t="15969" r="33514" b="10763"/>
          <a:stretch/>
        </p:blipFill>
        <p:spPr>
          <a:xfrm>
            <a:off x="4885121" y="862930"/>
            <a:ext cx="1506622" cy="28915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3E2C8B9-9EC5-4DED-85BB-7AFE100097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884" b="86486" l="10798" r="25188">
                        <a14:foregroundMark x1="10798" y1="43709" x2="10798" y2="43709"/>
                        <a14:foregroundMark x1="16276" y1="24930" x2="17277" y2="28751"/>
                        <a14:foregroundMark x1="13662" y1="84809" x2="13662" y2="84809"/>
                        <a14:foregroundMark x1="17640" y1="85228" x2="16913" y2="82852"/>
                        <a14:foregroundMark x1="23392" y1="34576" x2="23392" y2="34576"/>
                        <a14:foregroundMark x1="25188" y1="25349" x2="25188" y2="27959"/>
                        <a14:foregroundMark x1="23392" y1="33085" x2="23142" y2="37046"/>
                        <a14:foregroundMark x1="13617" y1="86207" x2="13617" y2="86207"/>
                        <a14:foregroundMark x1="18072" y1="86486" x2="17549" y2="84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18" t="21825" r="75026" b="8343"/>
          <a:stretch/>
        </p:blipFill>
        <p:spPr>
          <a:xfrm>
            <a:off x="9056910" y="1084189"/>
            <a:ext cx="1226151" cy="27559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804506-F662-4BD1-8733-2C559ABB7C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045" b="86766" l="34849" r="49739">
                        <a14:foregroundMark x1="42191" y1="24045" x2="42191" y2="24045"/>
                        <a14:foregroundMark x1="49329" y1="31920" x2="49329" y2="35182"/>
                        <a14:foregroundMark x1="44624" y1="86766" x2="43760" y2="844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03" t="17570" r="48374" b="9160"/>
          <a:stretch/>
        </p:blipFill>
        <p:spPr>
          <a:xfrm>
            <a:off x="828706" y="862930"/>
            <a:ext cx="1506622" cy="2891564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FD8E512-6C14-4E87-A248-F9B6F48902EB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F4DE6-0C26-4B31-BB46-19009CB362B3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ko-KR" altLang="en-US" sz="2400" dirty="0"/>
              <a:t>구성원 및 역할</a:t>
            </a:r>
            <a:endParaRPr lang="en-US" altLang="ko-KR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31D60-46E2-469B-9D22-46F94698226C}"/>
              </a:ext>
            </a:extLst>
          </p:cNvPr>
          <p:cNvSpPr txBox="1"/>
          <p:nvPr/>
        </p:nvSpPr>
        <p:spPr>
          <a:xfrm>
            <a:off x="1039035" y="4049048"/>
            <a:ext cx="2404966" cy="3655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indent="0" algn="ctr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pc="3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82880" indent="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i="0"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" indent="-182880" latinLnBrk="0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pc="3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5146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latinLnBrk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전처리 및 </a:t>
            </a:r>
            <a:r>
              <a:rPr lang="en-US" altLang="ko-KR" sz="12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11036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30"/>
    </mc:Choice>
    <mc:Fallback>
      <p:transition spd="slow" advTm="715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5A6F5-AA91-4AFD-A06A-850F7D3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586EE3-78B5-4968-A6D2-FE5796049E2E}"/>
              </a:ext>
            </a:extLst>
          </p:cNvPr>
          <p:cNvSpPr txBox="1">
            <a:spLocks/>
          </p:cNvSpPr>
          <p:nvPr/>
        </p:nvSpPr>
        <p:spPr>
          <a:xfrm>
            <a:off x="10283061" y="0"/>
            <a:ext cx="1659895" cy="45448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anchor="b">
            <a:noAutofit/>
          </a:bodyPr>
          <a:lstStyle/>
          <a:p>
            <a:pPr marL="0" indent="0" algn="ctr">
              <a:buNone/>
            </a:pPr>
            <a:r>
              <a:rPr lang="en-US" altLang="ko-KR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60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개요</a:t>
            </a:r>
            <a:endParaRPr lang="en-US" altLang="ko-KR" sz="1600" dirty="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FD8E512-6C14-4E87-A248-F9B6F48902EB}"/>
              </a:ext>
            </a:extLst>
          </p:cNvPr>
          <p:cNvCxnSpPr>
            <a:cxnSpLocks/>
          </p:cNvCxnSpPr>
          <p:nvPr/>
        </p:nvCxnSpPr>
        <p:spPr>
          <a:xfrm>
            <a:off x="2426" y="372506"/>
            <a:ext cx="283904" cy="0"/>
          </a:xfrm>
          <a:prstGeom prst="line">
            <a:avLst/>
          </a:prstGeom>
          <a:ln>
            <a:solidFill>
              <a:srgbClr val="2626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F4DE6-0C26-4B31-BB46-19009CB362B3}"/>
              </a:ext>
            </a:extLst>
          </p:cNvPr>
          <p:cNvSpPr txBox="1"/>
          <p:nvPr/>
        </p:nvSpPr>
        <p:spPr>
          <a:xfrm>
            <a:off x="422170" y="89942"/>
            <a:ext cx="2521819" cy="565128"/>
          </a:xfrm>
          <a:prstGeom prst="rect">
            <a:avLst/>
          </a:prstGeom>
        </p:spPr>
        <p:txBody>
          <a:bodyPr lIns="109728" tIns="109728" rIns="109728" bIns="91440" anchor="t"/>
          <a:lstStyle>
            <a:lvl1pPr latinLnBrk="0">
              <a:lnSpc>
                <a:spcPct val="110000"/>
              </a:lnSpc>
              <a:spcBef>
                <a:spcPct val="0"/>
              </a:spcBef>
              <a:buNone/>
              <a:defRPr sz="4400" i="0" spc="40" baseline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+mj-cs"/>
              </a:defRPr>
            </a:lvl1pPr>
          </a:lstStyle>
          <a:p>
            <a:r>
              <a:rPr lang="en-US" altLang="ko-KR" sz="2400" dirty="0"/>
              <a:t>WBS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05AC8-7A79-4FEF-B6BA-6B9EC84666B1}"/>
              </a:ext>
            </a:extLst>
          </p:cNvPr>
          <p:cNvSpPr txBox="1"/>
          <p:nvPr/>
        </p:nvSpPr>
        <p:spPr>
          <a:xfrm>
            <a:off x="422169" y="840093"/>
            <a:ext cx="535359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일정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2021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09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 2021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08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 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(12</a:t>
            </a:r>
            <a:r>
              <a:rPr lang="ko-KR" altLang="en-US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</a:t>
            </a:r>
            <a:r>
              <a:rPr lang="en-US" altLang="ko-KR" sz="1600" dirty="0">
                <a:solidFill>
                  <a:srgbClr val="33333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EDFB2-05EC-47E5-BEBF-27E2C68D4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77" t="27463" r="25762" b="4562"/>
          <a:stretch/>
        </p:blipFill>
        <p:spPr>
          <a:xfrm>
            <a:off x="862845" y="1882540"/>
            <a:ext cx="7642178" cy="43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4"/>
    </mc:Choice>
    <mc:Fallback>
      <p:transition spd="slow" advTm="92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A7D29-9B5B-47DA-A603-48F575C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DC3ED-41FD-4D32-B6BD-84B925D56F9C}"/>
              </a:ext>
            </a:extLst>
          </p:cNvPr>
          <p:cNvSpPr txBox="1"/>
          <p:nvPr/>
        </p:nvSpPr>
        <p:spPr>
          <a:xfrm>
            <a:off x="3046142" y="2875002"/>
            <a:ext cx="609971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6600" b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프로세싱</a:t>
            </a:r>
            <a:endParaRPr lang="en-US" altLang="ko-KR" sz="6600" b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EB64530-9E63-4E53-A02A-D348083FFDBF}"/>
              </a:ext>
            </a:extLst>
          </p:cNvPr>
          <p:cNvSpPr txBox="1">
            <a:spLocks/>
          </p:cNvSpPr>
          <p:nvPr/>
        </p:nvSpPr>
        <p:spPr>
          <a:xfrm>
            <a:off x="9778441" y="253019"/>
            <a:ext cx="2301086" cy="23897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 </a:t>
            </a:r>
            <a:r>
              <a:rPr lang="ko-KR" altLang="en-US" sz="1400" b="1" dirty="0">
                <a:solidFill>
                  <a:srgbClr val="FE6B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 프로젝트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전공자</a:t>
            </a:r>
          </a:p>
        </p:txBody>
      </p:sp>
    </p:spTree>
    <p:extLst>
      <p:ext uri="{BB962C8B-B14F-4D97-AF65-F5344CB8AC3E}">
        <p14:creationId xmlns:p14="http://schemas.microsoft.com/office/powerpoint/2010/main" val="407185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2"/>
    </mc:Choice>
    <mc:Fallback>
      <p:transition spd="slow" advTm="3072"/>
    </mc:Fallback>
  </mc:AlternateContent>
</p:sld>
</file>

<file path=ppt/theme/theme1.xml><?xml version="1.0" encoding="utf-8"?>
<a:theme xmlns:a="http://schemas.openxmlformats.org/drawingml/2006/main" name="HeadlinesVTI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6692</TotalTime>
  <Words>3179</Words>
  <Application>Microsoft Office PowerPoint</Application>
  <PresentationFormat>와이드스크린</PresentationFormat>
  <Paragraphs>722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4" baseType="lpstr">
      <vt:lpstr>Malgun Gothic Semilight</vt:lpstr>
      <vt:lpstr>Tmon몬소리 Black</vt:lpstr>
      <vt:lpstr>Malgun Gothic</vt:lpstr>
      <vt:lpstr>Malgun Gothic</vt:lpstr>
      <vt:lpstr>에스코어 드림 1 Thin</vt:lpstr>
      <vt:lpstr>에스코어 드림 3 Light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Courier New</vt:lpstr>
      <vt:lpstr>Roboto</vt:lpstr>
      <vt:lpstr>Times New Roman</vt:lpstr>
      <vt:lpstr>Wingdings</vt:lpstr>
      <vt:lpstr>HeadlinesVTI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이동통신사 고객이탈 분석 및 예측</dc:title>
  <dc:creator>김현재</dc:creator>
  <cp:lastModifiedBy>김 태리</cp:lastModifiedBy>
  <cp:revision>115</cp:revision>
  <dcterms:created xsi:type="dcterms:W3CDTF">2021-08-10T05:18:57Z</dcterms:created>
  <dcterms:modified xsi:type="dcterms:W3CDTF">2021-08-20T06:36:06Z</dcterms:modified>
</cp:coreProperties>
</file>