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58" r:id="rId1"/>
  </p:sldMasterIdLst>
  <p:notesMasterIdLst>
    <p:notesMasterId r:id="rId12"/>
  </p:notesMasterIdLst>
  <p:handoutMasterIdLst>
    <p:handoutMasterId r:id="rId13"/>
  </p:handoutMasterIdLst>
  <p:sldIdLst>
    <p:sldId id="256" r:id="rId2"/>
    <p:sldId id="653" r:id="rId3"/>
    <p:sldId id="671" r:id="rId4"/>
    <p:sldId id="672" r:id="rId5"/>
    <p:sldId id="670" r:id="rId6"/>
    <p:sldId id="673" r:id="rId7"/>
    <p:sldId id="675" r:id="rId8"/>
    <p:sldId id="676" r:id="rId9"/>
    <p:sldId id="677" r:id="rId10"/>
    <p:sldId id="678" r:id="rId11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185">
          <p15:clr>
            <a:srgbClr val="A4A3A4"/>
          </p15:clr>
        </p15:guide>
        <p15:guide id="3" orient="horz" pos="3135">
          <p15:clr>
            <a:srgbClr val="A4A3A4"/>
          </p15:clr>
        </p15:guide>
        <p15:guide id="4" orient="horz" pos="3906">
          <p15:clr>
            <a:srgbClr val="A4A3A4"/>
          </p15:clr>
        </p15:guide>
        <p15:guide id="5" orient="horz" pos="414">
          <p15:clr>
            <a:srgbClr val="A4A3A4"/>
          </p15:clr>
        </p15:guide>
        <p15:guide id="6" pos="512">
          <p15:clr>
            <a:srgbClr val="A4A3A4"/>
          </p15:clr>
        </p15:guide>
        <p15:guide id="7" pos="5728">
          <p15:clr>
            <a:srgbClr val="A4A3A4"/>
          </p15:clr>
        </p15:guide>
        <p15:guide id="8" pos="3120">
          <p15:clr>
            <a:srgbClr val="A4A3A4"/>
          </p15:clr>
        </p15:guide>
        <p15:guide id="9" pos="2145">
          <p15:clr>
            <a:srgbClr val="A4A3A4"/>
          </p15:clr>
        </p15:guide>
        <p15:guide id="10" pos="4095">
          <p15:clr>
            <a:srgbClr val="A4A3A4"/>
          </p15:clr>
        </p15:guide>
        <p15:guide id="11" pos="3301">
          <p15:clr>
            <a:srgbClr val="A4A3A4"/>
          </p15:clr>
        </p15:guide>
        <p15:guide id="12" pos="29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4007F"/>
    <a:srgbClr val="00FF00"/>
    <a:srgbClr val="0000FF"/>
    <a:srgbClr val="FF0000"/>
    <a:srgbClr val="FFFF00"/>
    <a:srgbClr val="00FFFF"/>
    <a:srgbClr val="0071BC"/>
    <a:srgbClr val="FFFFFF"/>
    <a:srgbClr val="FF0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75" autoAdjust="0"/>
    <p:restoredTop sz="94660" autoAdjust="0"/>
  </p:normalViewPr>
  <p:slideViewPr>
    <p:cSldViewPr>
      <p:cViewPr varScale="1">
        <p:scale>
          <a:sx n="76" d="100"/>
          <a:sy n="76" d="100"/>
        </p:scale>
        <p:origin x="72" y="1138"/>
      </p:cViewPr>
      <p:guideLst>
        <p:guide orient="horz" pos="2160"/>
        <p:guide orient="horz" pos="1185"/>
        <p:guide orient="horz" pos="3135"/>
        <p:guide orient="horz" pos="3906"/>
        <p:guide orient="horz" pos="414"/>
        <p:guide pos="512"/>
        <p:guide pos="5728"/>
        <p:guide pos="3120"/>
        <p:guide pos="2145"/>
        <p:guide pos="4095"/>
        <p:guide pos="3301"/>
        <p:guide pos="2939"/>
      </p:guideLst>
    </p:cSldViewPr>
  </p:slideViewPr>
  <p:outlineViewPr>
    <p:cViewPr>
      <p:scale>
        <a:sx n="33" d="100"/>
        <a:sy n="33" d="100"/>
      </p:scale>
      <p:origin x="0" y="342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-2532" y="-102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CA9A1-49A5-4813-BE73-64411D697E83}" type="datetimeFigureOut">
              <a:rPr kumimoji="1" lang="ja-JP" altLang="en-US" smtClean="0"/>
              <a:t>2019/9/4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E35D2-4F1F-4BDF-88EC-2B2C6B4495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0149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18005-AB2E-4230-9CBF-EC876F8C3946}" type="datetimeFigureOut">
              <a:rPr kumimoji="1" lang="ja-JP" altLang="en-US" smtClean="0"/>
              <a:t>2019/9/4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E3972-898B-454C-95F2-E930BA80A4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730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E3972-898B-454C-95F2-E930BA80A49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2023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 userDrawn="1"/>
        </p:nvSpPr>
        <p:spPr bwMode="gray">
          <a:xfrm>
            <a:off x="0" y="0"/>
            <a:ext cx="18923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lIns="0" tIns="0" rIns="0" bIns="0" anchor="ctr">
            <a:noAutofit/>
          </a:bodyPr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2361600" y="1051200"/>
            <a:ext cx="6731600" cy="39604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92460" y="6575112"/>
            <a:ext cx="632346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#P18031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3928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0" y="6400800"/>
            <a:ext cx="990342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758952"/>
            <a:ext cx="817245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500" spc="-4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3791" y="4455620"/>
            <a:ext cx="817245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950" cap="all" spc="163" baseline="0">
                <a:solidFill>
                  <a:schemeClr val="tx2"/>
                </a:solidFill>
                <a:latin typeface="+mj-lt"/>
              </a:defRPr>
            </a:lvl1pPr>
            <a:lvl2pPr marL="371475" indent="0" algn="ctr">
              <a:buNone/>
              <a:defRPr sz="1950"/>
            </a:lvl2pPr>
            <a:lvl3pPr marL="742950" indent="0" algn="ctr">
              <a:buNone/>
              <a:defRPr sz="1950"/>
            </a:lvl3pPr>
            <a:lvl4pPr marL="1114425" indent="0" algn="ctr">
              <a:buNone/>
              <a:defRPr sz="1625"/>
            </a:lvl4pPr>
            <a:lvl5pPr marL="1485900" indent="0" algn="ctr">
              <a:buNone/>
              <a:defRPr sz="1625"/>
            </a:lvl5pPr>
            <a:lvl6pPr marL="1857375" indent="0" algn="ctr">
              <a:buNone/>
              <a:defRPr sz="1625"/>
            </a:lvl6pPr>
            <a:lvl7pPr marL="2228850" indent="0" algn="ctr">
              <a:buNone/>
              <a:defRPr sz="1625"/>
            </a:lvl7pPr>
            <a:lvl8pPr marL="2600325" indent="0" algn="ctr">
              <a:buNone/>
              <a:defRPr sz="1625"/>
            </a:lvl8pPr>
            <a:lvl9pPr marL="2971800" indent="0" algn="ctr">
              <a:buNone/>
              <a:defRPr sz="1625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D8145-B826-44BA-9A2E-A8874529C71E}" type="datetimeFigureOut">
              <a:rPr kumimoji="1" lang="ja-JP" altLang="en-US" smtClean="0"/>
              <a:t>2019/9/3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EB788-2040-44C9-8DC6-C86690CA31F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81222" y="434340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383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中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gray">
          <a:xfrm>
            <a:off x="0" y="0"/>
            <a:ext cx="990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lIns="0" tIns="0" rIns="0" bIns="0" anchor="ctr">
            <a:noAutofit/>
          </a:bodyPr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2520" y="2988884"/>
            <a:ext cx="8640960" cy="844229"/>
          </a:xfrm>
          <a:ln w="6350">
            <a:solidFill>
              <a:schemeClr val="tx2"/>
            </a:solidFill>
          </a:ln>
        </p:spPr>
        <p:txBody>
          <a:bodyPr wrap="square" lIns="180000" tIns="180000" rIns="180000" bIns="144000">
            <a:sp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92460" y="6575112"/>
            <a:ext cx="632346" cy="202260"/>
          </a:xfrm>
          <a:prstGeom prst="rect">
            <a:avLst/>
          </a:prstGeom>
          <a:solidFill>
            <a:schemeClr val="bg1"/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chemeClr val="tx2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#P18031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tx2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9886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0" y="639763"/>
            <a:ext cx="9906000" cy="365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lIns="0" tIns="0" rIns="0" bIns="0" anchor="ctr">
            <a:noAutofit/>
          </a:bodyPr>
          <a:lstStyle/>
          <a:p>
            <a:endParaRPr lang="ja-JP" altLang="en-US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9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92460" y="6575112"/>
            <a:ext cx="632346" cy="202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800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#P18031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0100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 userDrawn="1"/>
        </p:nvSpPr>
        <p:spPr bwMode="auto">
          <a:xfrm>
            <a:off x="0" y="1"/>
            <a:ext cx="9906000" cy="656692"/>
          </a:xfrm>
          <a:prstGeom prst="roundRect">
            <a:avLst>
              <a:gd name="adj" fmla="val 0"/>
            </a:avLst>
          </a:prstGeom>
          <a:solidFill>
            <a:schemeClr val="tx1">
              <a:alpha val="80000"/>
            </a:schemeClr>
          </a:solidFill>
          <a:ln>
            <a:noFill/>
          </a:ln>
          <a:effec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lnSpc>
                <a:spcPct val="11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92460" y="6575112"/>
            <a:ext cx="632346" cy="202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800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#P18031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1829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補足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8484" y="404664"/>
            <a:ext cx="9253028" cy="396044"/>
          </a:xfrm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3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272480" y="6381328"/>
            <a:ext cx="632346" cy="202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800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#P18031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329264" y="641224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1" name="角丸四角形 6"/>
          <p:cNvSpPr/>
          <p:nvPr userDrawn="1"/>
        </p:nvSpPr>
        <p:spPr bwMode="auto">
          <a:xfrm>
            <a:off x="0" y="0"/>
            <a:ext cx="9912016" cy="6858000"/>
          </a:xfrm>
          <a:custGeom>
            <a:avLst/>
            <a:gdLst/>
            <a:ahLst/>
            <a:cxnLst/>
            <a:rect l="l" t="t" r="r" b="b"/>
            <a:pathLst>
              <a:path w="9903600" h="6858000">
                <a:moveTo>
                  <a:pt x="183240" y="144000"/>
                </a:moveTo>
                <a:cubicBezTo>
                  <a:pt x="162231" y="144000"/>
                  <a:pt x="145200" y="161031"/>
                  <a:pt x="145200" y="182040"/>
                </a:cubicBezTo>
                <a:lnTo>
                  <a:pt x="145200" y="6675960"/>
                </a:lnTo>
                <a:cubicBezTo>
                  <a:pt x="145200" y="6696969"/>
                  <a:pt x="162231" y="6714000"/>
                  <a:pt x="183240" y="6714000"/>
                </a:cubicBezTo>
                <a:lnTo>
                  <a:pt x="9722760" y="6714000"/>
                </a:lnTo>
                <a:cubicBezTo>
                  <a:pt x="9743769" y="6714000"/>
                  <a:pt x="9760800" y="6696969"/>
                  <a:pt x="9760800" y="6675960"/>
                </a:cubicBezTo>
                <a:lnTo>
                  <a:pt x="9760800" y="182040"/>
                </a:lnTo>
                <a:cubicBezTo>
                  <a:pt x="9760800" y="161031"/>
                  <a:pt x="9743769" y="144000"/>
                  <a:pt x="9722760" y="144000"/>
                </a:cubicBezTo>
                <a:close/>
                <a:moveTo>
                  <a:pt x="0" y="0"/>
                </a:moveTo>
                <a:lnTo>
                  <a:pt x="9903600" y="0"/>
                </a:lnTo>
                <a:lnTo>
                  <a:pt x="99036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0265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ベースカラ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92460" y="6575112"/>
            <a:ext cx="632346" cy="2022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#P18031</a:t>
            </a:r>
            <a:endParaRPr lang="ja-JP" altLang="en-US" dirty="0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6344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メインカラー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gray">
          <a:xfrm>
            <a:off x="0" y="0"/>
            <a:ext cx="9906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lIns="0" tIns="0" rIns="0" bIns="0" anchor="ctr">
            <a:noAutofit/>
          </a:bodyPr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92460" y="6575112"/>
            <a:ext cx="632346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#P18031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white"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2674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ブラック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gray">
          <a:xfrm>
            <a:off x="0" y="0"/>
            <a:ext cx="9906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lIns="0" tIns="0" rIns="0" bIns="0" anchor="ctr">
            <a:noAutofit/>
          </a:bodyPr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92460" y="6575112"/>
            <a:ext cx="632346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#P18031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white"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77864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ガイド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線コネクタ 26"/>
          <p:cNvCxnSpPr/>
          <p:nvPr userDrawn="1"/>
        </p:nvCxnSpPr>
        <p:spPr>
          <a:xfrm flipV="1">
            <a:off x="812800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 userDrawn="1"/>
        </p:nvCxnSpPr>
        <p:spPr>
          <a:xfrm flipV="1">
            <a:off x="4953000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 userDrawn="1"/>
        </p:nvCxnSpPr>
        <p:spPr>
          <a:xfrm flipV="1">
            <a:off x="3405188" y="-1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 userDrawn="1"/>
        </p:nvCxnSpPr>
        <p:spPr>
          <a:xfrm flipV="1">
            <a:off x="6491288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 userDrawn="1"/>
        </p:nvCxnSpPr>
        <p:spPr>
          <a:xfrm flipV="1">
            <a:off x="9093200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 userDrawn="1"/>
        </p:nvCxnSpPr>
        <p:spPr>
          <a:xfrm flipH="1">
            <a:off x="0" y="656691"/>
            <a:ext cx="9906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 userDrawn="1"/>
        </p:nvCxnSpPr>
        <p:spPr>
          <a:xfrm flipH="1">
            <a:off x="0" y="1881187"/>
            <a:ext cx="9906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 userDrawn="1"/>
        </p:nvCxnSpPr>
        <p:spPr>
          <a:xfrm flipH="1">
            <a:off x="0" y="3428999"/>
            <a:ext cx="9906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 userDrawn="1"/>
        </p:nvCxnSpPr>
        <p:spPr>
          <a:xfrm flipH="1">
            <a:off x="-13109" y="4976812"/>
            <a:ext cx="9906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 userDrawn="1"/>
        </p:nvCxnSpPr>
        <p:spPr>
          <a:xfrm flipH="1">
            <a:off x="0" y="6201308"/>
            <a:ext cx="9906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utoShape 33"/>
          <p:cNvSpPr>
            <a:spLocks noChangeArrowheads="1"/>
          </p:cNvSpPr>
          <p:nvPr userDrawn="1"/>
        </p:nvSpPr>
        <p:spPr bwMode="gray">
          <a:xfrm>
            <a:off x="4988942" y="3248980"/>
            <a:ext cx="1152190" cy="33181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3600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600" dirty="0">
                <a:solidFill>
                  <a:schemeClr val="tx2"/>
                </a:solidFill>
                <a:latin typeface="メイリオ" pitchFamily="50" charset="-128"/>
              </a:rPr>
              <a:t>0cm</a:t>
            </a:r>
          </a:p>
        </p:txBody>
      </p:sp>
      <p:sp>
        <p:nvSpPr>
          <p:cNvPr id="38" name="AutoShape 33"/>
          <p:cNvSpPr>
            <a:spLocks noChangeArrowheads="1"/>
          </p:cNvSpPr>
          <p:nvPr userDrawn="1"/>
        </p:nvSpPr>
        <p:spPr bwMode="gray">
          <a:xfrm>
            <a:off x="4989004" y="1715278"/>
            <a:ext cx="1152190" cy="33181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3600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600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39" name="AutoShape 33"/>
          <p:cNvSpPr>
            <a:spLocks noChangeArrowheads="1"/>
          </p:cNvSpPr>
          <p:nvPr userDrawn="1"/>
        </p:nvSpPr>
        <p:spPr bwMode="gray">
          <a:xfrm>
            <a:off x="236476" y="3563938"/>
            <a:ext cx="1152190" cy="33181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3600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600" dirty="0">
                <a:solidFill>
                  <a:schemeClr val="tx2"/>
                </a:solidFill>
                <a:latin typeface="+mn-ea"/>
                <a:ea typeface="+mn-ea"/>
              </a:rPr>
              <a:t>11.50cm</a:t>
            </a:r>
          </a:p>
        </p:txBody>
      </p:sp>
      <p:sp>
        <p:nvSpPr>
          <p:cNvPr id="40" name="AutoShape 33"/>
          <p:cNvSpPr>
            <a:spLocks noChangeArrowheads="1"/>
          </p:cNvSpPr>
          <p:nvPr userDrawn="1"/>
        </p:nvSpPr>
        <p:spPr bwMode="gray">
          <a:xfrm>
            <a:off x="4989004" y="6021288"/>
            <a:ext cx="1152190" cy="33181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3600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600" dirty="0">
                <a:solidFill>
                  <a:schemeClr val="tx2"/>
                </a:solidFill>
                <a:latin typeface="+mn-ea"/>
                <a:ea typeface="+mn-ea"/>
              </a:rPr>
              <a:t>7.70cm</a:t>
            </a:r>
          </a:p>
        </p:txBody>
      </p:sp>
      <p:sp>
        <p:nvSpPr>
          <p:cNvPr id="41" name="AutoShape 33"/>
          <p:cNvSpPr>
            <a:spLocks noChangeArrowheads="1"/>
          </p:cNvSpPr>
          <p:nvPr userDrawn="1"/>
        </p:nvSpPr>
        <p:spPr bwMode="gray">
          <a:xfrm>
            <a:off x="4989004" y="468891"/>
            <a:ext cx="1152190" cy="33181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3600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600" dirty="0">
                <a:solidFill>
                  <a:schemeClr val="tx2"/>
                </a:solidFill>
                <a:latin typeface="+mn-ea"/>
                <a:ea typeface="+mn-ea"/>
              </a:rPr>
              <a:t>7.70cm</a:t>
            </a:r>
          </a:p>
        </p:txBody>
      </p:sp>
      <p:sp>
        <p:nvSpPr>
          <p:cNvPr id="42" name="AutoShape 33"/>
          <p:cNvSpPr>
            <a:spLocks noChangeArrowheads="1"/>
          </p:cNvSpPr>
          <p:nvPr userDrawn="1"/>
        </p:nvSpPr>
        <p:spPr bwMode="gray">
          <a:xfrm>
            <a:off x="2828764" y="3573016"/>
            <a:ext cx="1152190" cy="33181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3600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600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3" name="AutoShape 33"/>
          <p:cNvSpPr>
            <a:spLocks noChangeArrowheads="1"/>
          </p:cNvSpPr>
          <p:nvPr userDrawn="1"/>
        </p:nvSpPr>
        <p:spPr bwMode="gray">
          <a:xfrm>
            <a:off x="4376936" y="3565235"/>
            <a:ext cx="1152190" cy="33181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3600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600" dirty="0">
                <a:solidFill>
                  <a:schemeClr val="tx2"/>
                </a:solidFill>
                <a:latin typeface="+mn-ea"/>
                <a:ea typeface="+mn-ea"/>
              </a:rPr>
              <a:t>0cm</a:t>
            </a:r>
          </a:p>
        </p:txBody>
      </p:sp>
      <p:sp>
        <p:nvSpPr>
          <p:cNvPr id="44" name="AutoShape 33"/>
          <p:cNvSpPr>
            <a:spLocks noChangeArrowheads="1"/>
          </p:cNvSpPr>
          <p:nvPr userDrawn="1"/>
        </p:nvSpPr>
        <p:spPr bwMode="gray">
          <a:xfrm>
            <a:off x="5925108" y="3565235"/>
            <a:ext cx="1152190" cy="33181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3600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600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5" name="AutoShape 33"/>
          <p:cNvSpPr>
            <a:spLocks noChangeArrowheads="1"/>
          </p:cNvSpPr>
          <p:nvPr userDrawn="1"/>
        </p:nvSpPr>
        <p:spPr bwMode="gray">
          <a:xfrm>
            <a:off x="8517396" y="3565235"/>
            <a:ext cx="1152190" cy="33181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3600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600" dirty="0">
                <a:solidFill>
                  <a:schemeClr val="tx2"/>
                </a:solidFill>
                <a:latin typeface="+mn-ea"/>
                <a:ea typeface="+mn-ea"/>
              </a:rPr>
              <a:t>11.50cm</a:t>
            </a:r>
          </a:p>
        </p:txBody>
      </p:sp>
      <p:sp>
        <p:nvSpPr>
          <p:cNvPr id="46" name="AutoShape 33"/>
          <p:cNvSpPr>
            <a:spLocks noChangeArrowheads="1"/>
          </p:cNvSpPr>
          <p:nvPr userDrawn="1"/>
        </p:nvSpPr>
        <p:spPr bwMode="gray">
          <a:xfrm>
            <a:off x="4989004" y="4825375"/>
            <a:ext cx="1152190" cy="33181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3600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600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8" name="タイトル 1"/>
          <p:cNvSpPr>
            <a:spLocks noGrp="1"/>
          </p:cNvSpPr>
          <p:nvPr>
            <p:ph type="title"/>
          </p:nvPr>
        </p:nvSpPr>
        <p:spPr bwMode="gray">
          <a:xfrm>
            <a:off x="272480" y="152636"/>
            <a:ext cx="9361040" cy="3960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9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2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92460" y="6575112"/>
            <a:ext cx="632346" cy="2022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#P18031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4655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72480" y="152636"/>
            <a:ext cx="9361040" cy="39604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AutoShape 3"/>
          <p:cNvSpPr>
            <a:spLocks noChangeArrowheads="1"/>
          </p:cNvSpPr>
          <p:nvPr userDrawn="1"/>
        </p:nvSpPr>
        <p:spPr bwMode="gray">
          <a:xfrm>
            <a:off x="3405188" y="6597352"/>
            <a:ext cx="3095625" cy="193899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lvl="0" algn="ctr">
              <a:lnSpc>
                <a:spcPct val="140000"/>
              </a:lnSpc>
              <a:spcAft>
                <a:spcPts val="1200"/>
              </a:spcAft>
            </a:pPr>
            <a:r>
              <a:rPr lang="en-US" altLang="ja-JP" sz="900" dirty="0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rPr>
              <a:t>© Presentation Design</a:t>
            </a:r>
          </a:p>
        </p:txBody>
      </p:sp>
    </p:spTree>
    <p:extLst>
      <p:ext uri="{BB962C8B-B14F-4D97-AF65-F5344CB8AC3E}">
        <p14:creationId xmlns:p14="http://schemas.microsoft.com/office/powerpoint/2010/main" val="209329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712" r:id="rId2"/>
    <p:sldLayoutId id="2147483725" r:id="rId3"/>
    <p:sldLayoutId id="2147483698" r:id="rId4"/>
    <p:sldLayoutId id="2147483714" r:id="rId5"/>
    <p:sldLayoutId id="2147483699" r:id="rId6"/>
    <p:sldLayoutId id="2147483700" r:id="rId7"/>
    <p:sldLayoutId id="2147483727" r:id="rId8"/>
    <p:sldLayoutId id="2147483716" r:id="rId9"/>
    <p:sldLayoutId id="2147483728" r:id="rId1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ea"/>
          <a:ea typeface="+mj-ea"/>
          <a:cs typeface="メイリオ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F82A35-AA6F-4D50-87CC-2FC9A5E406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R6S</a:t>
            </a:r>
            <a:r>
              <a:rPr lang="ja-JP" altLang="en-US" dirty="0"/>
              <a:t>　マップ別戦術</a:t>
            </a:r>
            <a:r>
              <a:rPr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43B4B7F-937B-40F9-BAF5-DAA8E93342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ja-JP" dirty="0"/>
              <a:t>earphone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8630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A7149D-CC2D-4292-B36D-5C196F5B4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5-2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6D4C3EA-AB32-438F-803B-40793417CB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9687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308484" y="548680"/>
            <a:ext cx="9253028" cy="396044"/>
          </a:xfrm>
        </p:spPr>
        <p:txBody>
          <a:bodyPr/>
          <a:lstStyle/>
          <a:p>
            <a:r>
              <a:rPr kumimoji="1" lang="ja-JP" altLang="en-US" sz="2800" b="1" dirty="0"/>
              <a:t>はじめに</a:t>
            </a:r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812800" y="1124744"/>
            <a:ext cx="8280399" cy="4921347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>
              <a:lnSpc>
                <a:spcPct val="140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ja-JP" altLang="en-US" sz="1600" dirty="0">
                <a:latin typeface="+mn-ea"/>
                <a:cs typeface="メイリオ" pitchFamily="50" charset="-128"/>
              </a:rPr>
              <a:t>本資料は</a:t>
            </a:r>
            <a:r>
              <a:rPr lang="en-US" altLang="ja-JP" sz="1600" dirty="0">
                <a:latin typeface="+mn-ea"/>
                <a:cs typeface="メイリオ" pitchFamily="50" charset="-128"/>
              </a:rPr>
              <a:t>rainbow six siege</a:t>
            </a:r>
            <a:r>
              <a:rPr lang="ja-JP" altLang="en-US" sz="1600" dirty="0">
                <a:latin typeface="+mn-ea"/>
                <a:cs typeface="メイリオ" pitchFamily="50" charset="-128"/>
              </a:rPr>
              <a:t>（以下</a:t>
            </a:r>
            <a:r>
              <a:rPr lang="en-US" altLang="ja-JP" sz="1600" dirty="0">
                <a:latin typeface="+mn-ea"/>
                <a:cs typeface="メイリオ" pitchFamily="50" charset="-128"/>
              </a:rPr>
              <a:t>R6S</a:t>
            </a:r>
            <a:r>
              <a:rPr lang="ja-JP" altLang="en-US" sz="1600" dirty="0">
                <a:latin typeface="+mn-ea"/>
                <a:cs typeface="メイリオ" pitchFamily="50" charset="-128"/>
              </a:rPr>
              <a:t>）における各マップ毎の戦術の一例を紹介するものです</a:t>
            </a:r>
            <a:endParaRPr lang="en-US" altLang="ja-JP" sz="1600" dirty="0">
              <a:latin typeface="+mn-ea"/>
              <a:cs typeface="メイリオ" pitchFamily="50" charset="-128"/>
            </a:endParaRPr>
          </a:p>
          <a:p>
            <a:pPr marL="342900" lvl="0" indent="-342900" algn="just">
              <a:lnSpc>
                <a:spcPct val="140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ja-JP" altLang="en-US" sz="1600" dirty="0"/>
              <a:t>どこから読んでも理解できることを目標にしているので、既知であったり、考え方が違う、冗長であると感じた個所は読み飛ばして下さい</a:t>
            </a:r>
            <a:endParaRPr lang="en-US" altLang="ja-JP" sz="1600" dirty="0"/>
          </a:p>
          <a:p>
            <a:pPr marL="342900" indent="-342900" algn="just">
              <a:lnSpc>
                <a:spcPct val="140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ja-JP" altLang="en-US" sz="1600" dirty="0"/>
              <a:t>競技シーンで用いられている</a:t>
            </a:r>
            <a:r>
              <a:rPr lang="en-US" altLang="ja-JP" sz="1600" dirty="0"/>
              <a:t>7</a:t>
            </a:r>
            <a:r>
              <a:rPr lang="ja-JP" altLang="en-US" sz="1600" dirty="0"/>
              <a:t>マップの戦術から記載していきますが、余力があればランクマップにも広げます</a:t>
            </a:r>
            <a:endParaRPr lang="en-US" altLang="ja-JP" sz="1600" dirty="0"/>
          </a:p>
          <a:p>
            <a:pPr marL="342900" indent="-342900" algn="just">
              <a:lnSpc>
                <a:spcPct val="140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ja-JP" altLang="en-US" sz="1600" dirty="0"/>
              <a:t>この資料に則って全員で動きを統一するということは、個人のプレイスタイルを曲げなくてはならない時も多いです</a:t>
            </a:r>
            <a:endParaRPr lang="en-US" altLang="ja-JP" sz="1600" dirty="0"/>
          </a:p>
          <a:p>
            <a:pPr marL="342900" indent="-342900" algn="just">
              <a:lnSpc>
                <a:spcPct val="140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ja-JP" sz="1600" dirty="0"/>
              <a:t>R6S</a:t>
            </a:r>
            <a:r>
              <a:rPr lang="ja-JP" altLang="en-US" sz="1600" dirty="0"/>
              <a:t>はあくまでもゲームですから、一緒にプレイする方に合わせて、円滑なコミュニケーションを心がけましょう</a:t>
            </a:r>
            <a:endParaRPr lang="en-US" altLang="ja-JP" sz="1600" dirty="0"/>
          </a:p>
          <a:p>
            <a:pPr marL="342900" indent="-342900" algn="just">
              <a:lnSpc>
                <a:spcPct val="140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ja-JP" altLang="en-US" sz="1600" dirty="0"/>
              <a:t>ゲームに臨む姿勢はできるだけパーティで統一しましょう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4217354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F70FD497-86A7-4E52-90B5-6EB69D86E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2800" dirty="0"/>
              <a:t>R6S</a:t>
            </a:r>
            <a:r>
              <a:rPr kumimoji="1" lang="ja-JP" altLang="en-US" sz="2800" dirty="0"/>
              <a:t>　マップ別戦術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6EA9094-D776-4D2C-8142-12240D5AD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id="{57E627DE-22D7-4EB0-8FD7-CD5422933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0712" y="1880828"/>
            <a:ext cx="6732488" cy="417646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numCol="2" spcCol="0">
            <a:noAutofit/>
          </a:bodyPr>
          <a:lstStyle/>
          <a:p>
            <a:pPr marL="447675" indent="-447675">
              <a:lnSpc>
                <a:spcPct val="12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ja-JP" altLang="en-US" dirty="0">
                <a:latin typeface="+mn-ea"/>
                <a:cs typeface="メイリオ" pitchFamily="50" charset="-128"/>
              </a:rPr>
              <a:t>想定する状況</a:t>
            </a:r>
          </a:p>
          <a:p>
            <a:pPr marL="447675" indent="-447675">
              <a:lnSpc>
                <a:spcPct val="12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ja-JP" altLang="en-US" dirty="0">
                <a:latin typeface="+mn-ea"/>
                <a:cs typeface="メイリオ" pitchFamily="50" charset="-128"/>
              </a:rPr>
              <a:t>注意事項</a:t>
            </a:r>
          </a:p>
          <a:p>
            <a:pPr marL="447675" indent="-447675">
              <a:lnSpc>
                <a:spcPct val="12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ja-JP" altLang="en-US" dirty="0">
                <a:latin typeface="+mn-ea"/>
                <a:cs typeface="メイリオ" pitchFamily="50" charset="-128"/>
              </a:rPr>
              <a:t>資料の構成</a:t>
            </a:r>
            <a:endParaRPr lang="en-US" altLang="ja-JP" dirty="0">
              <a:latin typeface="+mn-ea"/>
              <a:cs typeface="メイリオ" pitchFamily="50" charset="-128"/>
            </a:endParaRPr>
          </a:p>
          <a:p>
            <a:pPr marL="447675" indent="-447675">
              <a:lnSpc>
                <a:spcPct val="12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ja-JP" altLang="en-US" dirty="0">
                <a:latin typeface="+mn-ea"/>
                <a:cs typeface="メイリオ" pitchFamily="50" charset="-128"/>
              </a:rPr>
              <a:t>全マップ共通事項</a:t>
            </a:r>
            <a:endParaRPr lang="en-US" altLang="ja-JP" dirty="0">
              <a:latin typeface="+mn-ea"/>
              <a:cs typeface="メイリオ" pitchFamily="50" charset="-128"/>
            </a:endParaRPr>
          </a:p>
          <a:p>
            <a:pPr marL="447675" indent="-447675">
              <a:lnSpc>
                <a:spcPct val="12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ja-JP" altLang="en-US" dirty="0">
                <a:latin typeface="+mn-ea"/>
                <a:cs typeface="メイリオ" pitchFamily="50" charset="-128"/>
              </a:rPr>
              <a:t>領事館</a:t>
            </a:r>
            <a:endParaRPr lang="en-US" altLang="ja-JP" dirty="0">
              <a:latin typeface="+mn-ea"/>
              <a:cs typeface="メイリオ" pitchFamily="50" charset="-128"/>
            </a:endParaRPr>
          </a:p>
          <a:p>
            <a:pPr marL="447675" indent="-447675">
              <a:lnSpc>
                <a:spcPct val="120000"/>
              </a:lnSpc>
              <a:spcAft>
                <a:spcPts val="1200"/>
              </a:spcAft>
              <a:buFont typeface="+mj-lt"/>
              <a:buAutoNum type="arabicPeriod"/>
            </a:pPr>
            <a:endParaRPr lang="en-US" altLang="ja-JP" dirty="0">
              <a:latin typeface="+mn-ea"/>
              <a:cs typeface="メイリオ" pitchFamily="50" charset="-128"/>
            </a:endParaRPr>
          </a:p>
          <a:p>
            <a:pPr marL="447675" indent="-447675">
              <a:lnSpc>
                <a:spcPct val="120000"/>
              </a:lnSpc>
              <a:spcAft>
                <a:spcPts val="1200"/>
              </a:spcAft>
              <a:buFont typeface="+mj-lt"/>
              <a:buAutoNum type="arabicPeriod"/>
            </a:pPr>
            <a:endParaRPr lang="en-US" altLang="ja-JP" dirty="0">
              <a:latin typeface="+mn-ea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1426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FBA2019A-DF42-4809-B5F0-DBC70D2BD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800" dirty="0"/>
              <a:t>1.</a:t>
            </a:r>
            <a:r>
              <a:rPr lang="ja-JP" altLang="en-US" sz="2800" dirty="0"/>
              <a:t>注意事項</a:t>
            </a:r>
            <a:endParaRPr kumimoji="1" lang="ja-JP" altLang="en-US" sz="2800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ECD8AED-26A4-46ED-9E27-D68DE7411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9B706BC1-32A3-4032-9089-FAD143B1F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1016732"/>
            <a:ext cx="8280399" cy="320088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>
              <a:lnSpc>
                <a:spcPct val="140000"/>
              </a:lnSpc>
              <a:spcAft>
                <a:spcPts val="1200"/>
              </a:spcAft>
            </a:pPr>
            <a:endParaRPr lang="en-US" altLang="ja-JP" sz="1600" dirty="0">
              <a:latin typeface="+mn-ea"/>
              <a:cs typeface="メイリオ" pitchFamily="50" charset="-128"/>
            </a:endParaRPr>
          </a:p>
        </p:txBody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id="{B57647B5-703D-4157-9BA1-7DD1ADD8F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799" y="1016732"/>
            <a:ext cx="8280399" cy="43458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40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ja-JP" sz="1600" dirty="0"/>
              <a:t>R6S</a:t>
            </a:r>
            <a:r>
              <a:rPr lang="ja-JP" altLang="en-US" sz="1600" dirty="0"/>
              <a:t>は戦術を元にプレイしようとすると途端に複雑になるゲームで、ここで紹介する戦術に則れば勝てるという程単純ではありません</a:t>
            </a:r>
            <a:endParaRPr lang="en-US" altLang="ja-JP" sz="1600" dirty="0"/>
          </a:p>
          <a:p>
            <a:pPr marL="342900" indent="-342900" algn="just">
              <a:lnSpc>
                <a:spcPct val="140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ja-JP" altLang="en-US" sz="1600" dirty="0"/>
              <a:t>ここで紹介する戦術をもとに、その場の状況に合わせた判断を下す事が重要で、それが</a:t>
            </a:r>
            <a:r>
              <a:rPr lang="en-US" altLang="ja-JP" sz="1600" dirty="0"/>
              <a:t>R6S</a:t>
            </a:r>
            <a:r>
              <a:rPr lang="ja-JP" altLang="en-US" sz="1600" dirty="0"/>
              <a:t>の醍醐味と考えています</a:t>
            </a:r>
            <a:endParaRPr lang="en-US" altLang="ja-JP" sz="1600" dirty="0"/>
          </a:p>
          <a:p>
            <a:pPr marL="342900" indent="-342900" algn="just">
              <a:lnSpc>
                <a:spcPct val="140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ja-JP" altLang="en-US" sz="1600" dirty="0"/>
              <a:t>攻撃側、防衛側同様に、ガジェットの状況が変化しますが、戦術の過程で致命的となるガジェットに絞って記載致します（気になる点や、不足している点はご指摘下さい）</a:t>
            </a:r>
            <a:endParaRPr lang="en-US" altLang="ja-JP" sz="1600" dirty="0"/>
          </a:p>
          <a:p>
            <a:pPr marL="342900" indent="-342900" algn="just">
              <a:lnSpc>
                <a:spcPct val="140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ja-JP" altLang="en-US" sz="1600" dirty="0"/>
              <a:t>各マップ</a:t>
            </a:r>
            <a:r>
              <a:rPr lang="en-US" altLang="ja-JP" sz="1600" dirty="0"/>
              <a:t>4</a:t>
            </a:r>
            <a:r>
              <a:rPr lang="ja-JP" altLang="en-US" sz="1600" dirty="0"/>
              <a:t>か所の防衛地点が存在しますが、筆者の独断と偏見で選んだ２地点に絞って記載します</a:t>
            </a:r>
            <a:endParaRPr lang="en-US" altLang="ja-JP" sz="1600" dirty="0"/>
          </a:p>
          <a:p>
            <a:pPr marL="342900" indent="-342900" algn="just">
              <a:lnSpc>
                <a:spcPct val="140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ja-JP" altLang="en-US" sz="1600" dirty="0"/>
              <a:t>戦術の過程で必要になる個人技も多いですが、全てを網羅するのは不可能な為、考えられる最小限を記載します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1055456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2E7637AF-C901-4A02-8499-50642421A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800" dirty="0"/>
              <a:t>2.</a:t>
            </a:r>
            <a:r>
              <a:rPr lang="ja-JP" altLang="en-US" sz="2800" dirty="0"/>
              <a:t>想定する状況</a:t>
            </a:r>
            <a:endParaRPr kumimoji="1" lang="ja-JP" altLang="en-US" sz="2800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D6474FF-655E-487C-99D2-29EC513CE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graphicFrame>
        <p:nvGraphicFramePr>
          <p:cNvPr id="6" name="Group 283">
            <a:extLst>
              <a:ext uri="{FF2B5EF4-FFF2-40B4-BE49-F238E27FC236}">
                <a16:creationId xmlns:a16="http://schemas.microsoft.com/office/drawing/2014/main" id="{318187F4-3861-4C84-B0D5-FCDBD067C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911308"/>
              </p:ext>
            </p:extLst>
          </p:nvPr>
        </p:nvGraphicFramePr>
        <p:xfrm>
          <a:off x="834149" y="548680"/>
          <a:ext cx="8237701" cy="5937914"/>
        </p:xfrm>
        <a:graphic>
          <a:graphicData uri="http://schemas.openxmlformats.org/drawingml/2006/table">
            <a:tbl>
              <a:tblPr/>
              <a:tblGrid>
                <a:gridCol w="2731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6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241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メイリオ" panose="020B0604030504040204" pitchFamily="50" charset="-128"/>
                        <a:buNone/>
                        <a:tabLst/>
                      </a:pPr>
                      <a:endParaRPr kumimoji="1" lang="en-US" altLang="ja-JP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メイリオ" pitchFamily="50" charset="-128"/>
                      </a:endParaRPr>
                    </a:p>
                  </a:txBody>
                  <a:tcPr marL="0" marR="0" marT="126000" marB="72000" anchor="ctr" horzOverflow="overflow">
                    <a:lnL cap="flat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144000" marR="144000" marT="126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1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メイリオ" pitchFamily="50" charset="-128"/>
                        </a:rPr>
                        <a:t>パーティ</a:t>
                      </a:r>
                    </a:p>
                  </a:txBody>
                  <a:tcPr marL="144000" marR="144000" marT="108000" marB="72000" anchor="ctr" horzOverflow="overflow">
                    <a:lnL cap="flat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メイリオ" pitchFamily="50" charset="-128"/>
                        </a:rPr>
                        <a:t>フルパーティであることが理想ですが、</a:t>
                      </a:r>
                      <a:r>
                        <a:rPr kumimoji="1" lang="en-US" altLang="ja-JP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メイリオ" pitchFamily="50" charset="-128"/>
                        </a:rPr>
                        <a:t>3</a:t>
                      </a: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メイリオ" pitchFamily="50" charset="-128"/>
                        </a:rPr>
                        <a:t>人以上いれば可能な戦術もあり、ソロプレイヤーでも参考になるような資料を目指しています。</a:t>
                      </a:r>
                      <a:endParaRPr kumimoji="1" lang="en-US" altLang="ja-JP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メイリオ" pitchFamily="50" charset="-128"/>
                      </a:endParaRPr>
                    </a:p>
                  </a:txBody>
                  <a:tcPr marL="144000" marR="144000" marT="126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52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  <a:cs typeface="メイリオ" pitchFamily="50" charset="-128"/>
                        </a:rPr>
                        <a:t>ランク</a:t>
                      </a:r>
                    </a:p>
                  </a:txBody>
                  <a:tcPr marL="144000" marR="144000" marT="108000" marB="72000" anchor="ctr" horzOverflow="overflow">
                    <a:lnL cap="flat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メイリオ" pitchFamily="50" charset="-128"/>
                        </a:rPr>
                        <a:t>～ゴールド</a:t>
                      </a:r>
                      <a:r>
                        <a:rPr kumimoji="1" lang="en-US" altLang="ja-JP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メイリオ" pitchFamily="50" charset="-128"/>
                        </a:rPr>
                        <a:t>Ⅰ</a:t>
                      </a: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メイリオ" pitchFamily="50" charset="-128"/>
                        </a:rPr>
                        <a:t>を想定していますが、</a:t>
                      </a:r>
                      <a:r>
                        <a:rPr kumimoji="1" lang="en-US" altLang="ja-JP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メイリオ" pitchFamily="50" charset="-128"/>
                        </a:rPr>
                        <a:t>R6S</a:t>
                      </a: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メイリオ" pitchFamily="50" charset="-128"/>
                        </a:rPr>
                        <a:t>のランクシステムは適切な表記が難しい為、参考までに。</a:t>
                      </a:r>
                      <a:endParaRPr kumimoji="1" lang="en-US" altLang="ja-JP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メイリオ" pitchFamily="50" charset="-128"/>
                      </a:endParaRPr>
                    </a:p>
                  </a:txBody>
                  <a:tcPr marL="144000" marR="144000" marT="126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379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メイリオ" pitchFamily="50" charset="-128"/>
                        </a:rPr>
                        <a:t>マッチ</a:t>
                      </a:r>
                    </a:p>
                  </a:txBody>
                  <a:tcPr marL="144000" marR="144000" marT="108000" marB="72000" anchor="ctr" horzOverflow="overflow">
                    <a:lnL cap="flat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メイリオ" pitchFamily="50" charset="-128"/>
                        </a:rPr>
                        <a:t>ランクマッチ、爆弾での運用を想定しています</a:t>
                      </a:r>
                      <a:endParaRPr kumimoji="1" lang="en-US" altLang="ja-JP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メイリオ" pitchFamily="50" charset="-128"/>
                      </a:endParaRPr>
                    </a:p>
                  </a:txBody>
                  <a:tcPr marL="144000" marR="144000" marT="126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711">
                <a:tc gridSpan="2">
                  <a:txBody>
                    <a:bodyPr/>
                    <a:lstStyle/>
                    <a:p>
                      <a:pPr marL="171450" marR="0" lvl="0" indent="-17145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メイリオ" panose="020B0604030504040204" pitchFamily="50" charset="-128"/>
                        <a:buChar char="※"/>
                        <a:tabLst/>
                        <a:defRPr/>
                      </a:pPr>
                      <a:endParaRPr kumimoji="1" lang="ja-JP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メイリオ" pitchFamily="50" charset="-128"/>
                      </a:endParaRPr>
                    </a:p>
                  </a:txBody>
                  <a:tcPr marL="0" marR="0" marT="72000" marB="0" horzOverflow="overflow">
                    <a:lnL cap="flat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266700" marR="0" lvl="0" indent="-26670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メイリオ" panose="020B0604030504040204" pitchFamily="50" charset="-128"/>
                        <a:buChar char="※"/>
                        <a:tabLst/>
                      </a:pPr>
                      <a:endParaRPr kumimoji="1" lang="en-US" altLang="ja-JP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144000" marR="144000" marT="126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0819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D8E29C-8499-429F-9CB0-E41BD2388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2800" dirty="0"/>
              <a:t>3.</a:t>
            </a:r>
            <a:r>
              <a:rPr kumimoji="1" lang="ja-JP" altLang="en-US" sz="2800" dirty="0"/>
              <a:t>資料の構成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CE285A8-94E5-4E1E-95F7-417950E4C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2B6FD3AE-F317-4143-B4EA-A96E8096A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389" y="1544139"/>
            <a:ext cx="7956000" cy="89563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40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ja-JP" altLang="en-US" sz="1600" dirty="0"/>
              <a:t>各マップ攻撃、防衛の順に記載します</a:t>
            </a:r>
            <a:endParaRPr lang="en-US" altLang="ja-JP" sz="1600" dirty="0"/>
          </a:p>
          <a:p>
            <a:pPr marL="342900" indent="-342900" algn="just">
              <a:lnSpc>
                <a:spcPct val="140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ja-JP" altLang="en-US" sz="1600" dirty="0"/>
              <a:t>各戦術は平均３ステップに分けて記載します</a:t>
            </a:r>
            <a:endParaRPr lang="en-US" altLang="ja-JP" sz="1600" dirty="0"/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0A469BDC-669D-4F07-9B88-AF5443BFE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921" y="889442"/>
            <a:ext cx="3276363" cy="343445"/>
          </a:xfrm>
          <a:prstGeom prst="roundRect">
            <a:avLst>
              <a:gd name="adj" fmla="val 7132"/>
            </a:avLst>
          </a:prstGeom>
          <a:noFill/>
          <a:ln w="6350">
            <a:solidFill>
              <a:schemeClr val="tx2"/>
            </a:solidFill>
          </a:ln>
          <a:effectLst/>
        </p:spPr>
        <p:txBody>
          <a:bodyPr wrap="square" lIns="108000" tIns="72000" rIns="108000" bIns="36000" anchor="ctr" anchorCtr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ja-JP" altLang="en-US" sz="1200" dirty="0">
                <a:solidFill>
                  <a:schemeClr val="tx2"/>
                </a:solidFill>
                <a:latin typeface="+mj-ea"/>
                <a:ea typeface="+mj-ea"/>
                <a:cs typeface="メイリオ" pitchFamily="50" charset="-128"/>
              </a:rPr>
              <a:t>マップ毎の構成</a:t>
            </a: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CB2202AE-CA43-447C-8914-CA61D785F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928" y="3472403"/>
            <a:ext cx="7992629" cy="1585049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40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ja-JP" altLang="en-US" sz="1600" dirty="0"/>
              <a:t>各資料内には事実と筆者の主観が混在する為、筆者の主観が混ざった記述は</a:t>
            </a:r>
            <a:r>
              <a:rPr lang="ja-JP" altLang="en-US" sz="1600" dirty="0">
                <a:solidFill>
                  <a:srgbClr val="92D050"/>
                </a:solidFill>
              </a:rPr>
              <a:t>緑字</a:t>
            </a:r>
            <a:r>
              <a:rPr lang="ja-JP" altLang="en-US" sz="1600" dirty="0"/>
              <a:t>で記載します</a:t>
            </a:r>
            <a:endParaRPr lang="en-US" altLang="ja-JP" sz="1600" dirty="0"/>
          </a:p>
          <a:p>
            <a:pPr marL="342900" indent="-342900" algn="just">
              <a:lnSpc>
                <a:spcPct val="140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ja-JP" altLang="en-US" sz="1600" dirty="0"/>
              <a:t>戦術に幅を持たせる為、オペレーターは特徴別に略称を用いて色分けをし、抽象的に記載します（資料１）</a:t>
            </a:r>
            <a:endParaRPr lang="en-US" altLang="ja-JP" sz="1600" dirty="0"/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2F16942E-6E7B-4A25-8589-A81A74B05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389" y="2811534"/>
            <a:ext cx="3276363" cy="343445"/>
          </a:xfrm>
          <a:prstGeom prst="roundRect">
            <a:avLst>
              <a:gd name="adj" fmla="val 7132"/>
            </a:avLst>
          </a:prstGeom>
          <a:noFill/>
          <a:ln w="6350">
            <a:solidFill>
              <a:schemeClr val="tx2"/>
            </a:solidFill>
          </a:ln>
          <a:effectLst/>
        </p:spPr>
        <p:txBody>
          <a:bodyPr wrap="square" lIns="108000" tIns="72000" rIns="108000" bIns="36000" anchor="ctr" anchorCtr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ja-JP" altLang="en-US" sz="1200" dirty="0">
                <a:solidFill>
                  <a:schemeClr val="tx2"/>
                </a:solidFill>
                <a:latin typeface="+mj-ea"/>
                <a:ea typeface="+mj-ea"/>
                <a:cs typeface="メイリオ" pitchFamily="50" charset="-128"/>
              </a:rPr>
              <a:t>配色や図示について</a:t>
            </a:r>
          </a:p>
        </p:txBody>
      </p:sp>
    </p:spTree>
    <p:extLst>
      <p:ext uri="{BB962C8B-B14F-4D97-AF65-F5344CB8AC3E}">
        <p14:creationId xmlns:p14="http://schemas.microsoft.com/office/powerpoint/2010/main" val="711030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D8E29C-8499-429F-9CB0-E41BD2388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800" dirty="0"/>
              <a:t>4</a:t>
            </a:r>
            <a:r>
              <a:rPr kumimoji="1" lang="en-US" altLang="ja-JP" sz="2800" dirty="0"/>
              <a:t>.</a:t>
            </a:r>
            <a:r>
              <a:rPr lang="ja-JP" altLang="en-US" sz="2800" dirty="0"/>
              <a:t>全マップ共通事項</a:t>
            </a:r>
            <a:endParaRPr kumimoji="1" lang="ja-JP" altLang="en-US" sz="2800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CE285A8-94E5-4E1E-95F7-417950E4C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2B6FD3AE-F317-4143-B4EA-A96E8096A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921" y="1467464"/>
            <a:ext cx="7956000" cy="2505301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40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ja-JP" altLang="en-US" sz="1600" dirty="0"/>
              <a:t>この資料では、攻撃側は殲滅勝利ではなく、ディフューザーの設置とその防衛での勝利への戦術を記載します</a:t>
            </a:r>
            <a:endParaRPr lang="en-US" altLang="ja-JP" sz="1600" dirty="0"/>
          </a:p>
          <a:p>
            <a:pPr marL="342900" indent="-342900" algn="just">
              <a:lnSpc>
                <a:spcPct val="140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ja-JP" altLang="en-US" sz="1600" dirty="0"/>
              <a:t>戦術の遂行の際には、オペレーターによっては「必ずやらなくてはならない事項」があり、これを持つオペレーターを</a:t>
            </a:r>
            <a:r>
              <a:rPr lang="en-US" altLang="ja-JP" sz="1600" dirty="0"/>
              <a:t>	</a:t>
            </a:r>
            <a:r>
              <a:rPr lang="ja-JP" altLang="en-US" sz="1600" dirty="0"/>
              <a:t>以下</a:t>
            </a:r>
            <a:r>
              <a:rPr lang="ja-JP" altLang="en-US" sz="1600" b="1" u="sng" dirty="0"/>
              <a:t>必須オペ</a:t>
            </a:r>
            <a:r>
              <a:rPr lang="ja-JP" altLang="en-US" sz="1600" dirty="0"/>
              <a:t>と呼びます（例：</a:t>
            </a:r>
            <a:r>
              <a:rPr lang="en-US" altLang="ja-JP" sz="1600" dirty="0"/>
              <a:t>THERMITE</a:t>
            </a:r>
            <a:r>
              <a:rPr lang="ja-JP" altLang="en-US" sz="1600" dirty="0"/>
              <a:t>を用いた補強壁破壊）</a:t>
            </a:r>
            <a:endParaRPr lang="en-US" altLang="ja-JP" sz="1600" dirty="0"/>
          </a:p>
          <a:p>
            <a:pPr marL="342900" indent="-342900" algn="just">
              <a:lnSpc>
                <a:spcPct val="140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ja-JP" altLang="en-US" sz="1600" dirty="0"/>
              <a:t>その事項が終わる前に必須オペが撃ち合う状況を０にする事を目指します</a:t>
            </a:r>
            <a:endParaRPr lang="en-US" altLang="ja-JP" sz="1600" dirty="0">
              <a:latin typeface="+mn-ea"/>
              <a:cs typeface="メイリオ" pitchFamily="50" charset="-128"/>
            </a:endParaRP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0A469BDC-669D-4F07-9B88-AF5443BFE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921" y="889442"/>
            <a:ext cx="3276363" cy="343445"/>
          </a:xfrm>
          <a:prstGeom prst="roundRect">
            <a:avLst>
              <a:gd name="adj" fmla="val 7132"/>
            </a:avLst>
          </a:prstGeom>
          <a:noFill/>
          <a:ln w="6350">
            <a:solidFill>
              <a:schemeClr val="tx2"/>
            </a:solidFill>
          </a:ln>
          <a:effectLst/>
        </p:spPr>
        <p:txBody>
          <a:bodyPr wrap="square" lIns="108000" tIns="72000" rIns="108000" bIns="36000" anchor="ctr" anchorCtr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ja-JP" altLang="en-US" sz="1200" dirty="0">
                <a:solidFill>
                  <a:schemeClr val="tx2"/>
                </a:solidFill>
                <a:latin typeface="+mj-ea"/>
                <a:ea typeface="+mj-ea"/>
                <a:cs typeface="メイリオ" pitchFamily="50" charset="-128"/>
              </a:rPr>
              <a:t>攻撃側</a:t>
            </a: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CB2202AE-CA43-447C-8914-CA61D785F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920" y="4951295"/>
            <a:ext cx="7992629" cy="1585049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40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ja-JP" altLang="en-US" sz="1600" dirty="0"/>
              <a:t>防衛側では、各オペレーターが守らなくてはいけない主要な部屋、位置取りを維持することを目指します</a:t>
            </a:r>
            <a:endParaRPr lang="en-US" altLang="ja-JP" sz="1600" dirty="0"/>
          </a:p>
          <a:p>
            <a:pPr marL="342900" indent="-342900" algn="just">
              <a:lnSpc>
                <a:spcPct val="140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ja-JP" altLang="en-US" sz="1600" dirty="0"/>
              <a:t>攻撃側の動きに対する対応が主になる為、プレイヤー間での柔軟な協力が必要になります</a:t>
            </a:r>
            <a:endParaRPr lang="en-US" altLang="ja-JP" sz="1600" dirty="0"/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2F16942E-6E7B-4A25-8589-A81A74B05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279" y="4373273"/>
            <a:ext cx="3276363" cy="343445"/>
          </a:xfrm>
          <a:prstGeom prst="roundRect">
            <a:avLst>
              <a:gd name="adj" fmla="val 7132"/>
            </a:avLst>
          </a:prstGeom>
          <a:noFill/>
          <a:ln w="6350">
            <a:solidFill>
              <a:schemeClr val="tx2"/>
            </a:solidFill>
          </a:ln>
          <a:effectLst/>
        </p:spPr>
        <p:txBody>
          <a:bodyPr wrap="square" lIns="108000" tIns="72000" rIns="108000" bIns="36000" anchor="ctr" anchorCtr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ja-JP" altLang="en-US" sz="1200" dirty="0">
                <a:solidFill>
                  <a:schemeClr val="tx2"/>
                </a:solidFill>
                <a:latin typeface="+mj-ea"/>
                <a:ea typeface="+mj-ea"/>
                <a:cs typeface="メイリオ" pitchFamily="50" charset="-128"/>
              </a:rPr>
              <a:t>防衛側</a:t>
            </a:r>
          </a:p>
        </p:txBody>
      </p:sp>
    </p:spTree>
    <p:extLst>
      <p:ext uri="{BB962C8B-B14F-4D97-AF65-F5344CB8AC3E}">
        <p14:creationId xmlns:p14="http://schemas.microsoft.com/office/powerpoint/2010/main" val="2984593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FC4463-CD1F-4934-9E7B-32887AA4F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2800" dirty="0"/>
              <a:t>5.</a:t>
            </a:r>
            <a:r>
              <a:rPr kumimoji="1" lang="ja-JP" altLang="en-US" sz="2800" dirty="0"/>
              <a:t>領事館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E0E8E48-FB3E-4A93-B080-ABA001136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555FE6CA-ADF0-4BE6-91BA-4673C3DF4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540" y="1232756"/>
            <a:ext cx="7992629" cy="1471172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400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ja-JP" altLang="en-US" sz="1600" dirty="0"/>
              <a:t>所見</a:t>
            </a:r>
            <a:endParaRPr lang="en-US" altLang="ja-JP" sz="1600" dirty="0"/>
          </a:p>
          <a:p>
            <a:pPr marL="342900" indent="-342900" algn="just">
              <a:lnSpc>
                <a:spcPct val="1400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ja-JP" altLang="en-US" sz="1600" dirty="0"/>
              <a:t>攻撃側オペレーターピック</a:t>
            </a:r>
            <a:endParaRPr lang="en-US" altLang="ja-JP" sz="1600" dirty="0"/>
          </a:p>
          <a:p>
            <a:pPr marL="342900" indent="-342900" algn="just">
              <a:lnSpc>
                <a:spcPct val="1400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ja-JP" altLang="en-US" sz="1600" dirty="0"/>
              <a:t>攻撃ステップ１，２，３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2372974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54DFB0-5FC9-40A7-A037-E011DABEE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5-1</a:t>
            </a:r>
            <a:r>
              <a:rPr kumimoji="1" lang="en-US" altLang="ja-JP" dirty="0"/>
              <a:t>.</a:t>
            </a:r>
            <a:r>
              <a:rPr kumimoji="1" lang="ja-JP" altLang="en-US" dirty="0"/>
              <a:t>領事館</a:t>
            </a:r>
            <a:r>
              <a:rPr lang="ja-JP" altLang="en-US" dirty="0"/>
              <a:t>：</a:t>
            </a:r>
            <a:r>
              <a:rPr kumimoji="1" lang="ja-JP" altLang="en-US" dirty="0"/>
              <a:t>所見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666379C-B66B-4CEC-ABBC-530BE86EC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1C9E3AFB-27EC-4155-80C6-B2713C20B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799" y="1016732"/>
            <a:ext cx="8280399" cy="43458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40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ja-JP" altLang="en-US" sz="1600" dirty="0"/>
              <a:t>領事館の防衛地点は</a:t>
            </a:r>
            <a:r>
              <a:rPr lang="ja-JP" altLang="en-US" sz="1600" dirty="0">
                <a:solidFill>
                  <a:srgbClr val="00B050"/>
                </a:solidFill>
              </a:rPr>
              <a:t>第一に領事オフィス、会議室、第二にガレージ、カフェテリア</a:t>
            </a:r>
            <a:r>
              <a:rPr lang="ja-JP" altLang="en-US" sz="1600" dirty="0"/>
              <a:t>が主に選ばれます</a:t>
            </a:r>
            <a:endParaRPr lang="en-US" altLang="ja-JP" sz="1600" dirty="0"/>
          </a:p>
          <a:p>
            <a:pPr marL="342900" indent="-342900" algn="just">
              <a:lnSpc>
                <a:spcPct val="140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ja-JP" altLang="en-US" sz="1600" dirty="0"/>
              <a:t>プロシーンでは上記以外の</a:t>
            </a:r>
            <a:r>
              <a:rPr lang="ja-JP" altLang="en-US" sz="1600" dirty="0">
                <a:solidFill>
                  <a:srgbClr val="00B050"/>
                </a:solidFill>
              </a:rPr>
              <a:t>二か所も積極的に防衛されていますが、ランクマッチではほぼ防衛されることはない</a:t>
            </a:r>
            <a:r>
              <a:rPr lang="ja-JP" altLang="en-US" sz="1600" dirty="0"/>
              <a:t>ように思います</a:t>
            </a:r>
            <a:endParaRPr lang="en-US" altLang="ja-JP" sz="1600" dirty="0"/>
          </a:p>
          <a:p>
            <a:pPr marL="342900" indent="-342900" algn="just">
              <a:lnSpc>
                <a:spcPct val="140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ja-JP" altLang="en-US" sz="1600" dirty="0"/>
              <a:t>両防衛地点共に</a:t>
            </a:r>
            <a:r>
              <a:rPr lang="ja-JP" altLang="en-US" sz="1600" dirty="0">
                <a:solidFill>
                  <a:srgbClr val="00B050"/>
                </a:solidFill>
              </a:rPr>
              <a:t>防衛側が有利な位置取りが多い</a:t>
            </a:r>
            <a:r>
              <a:rPr lang="ja-JP" altLang="en-US" sz="1600" dirty="0">
                <a:solidFill>
                  <a:srgbClr val="000000"/>
                </a:solidFill>
              </a:rPr>
              <a:t>印象を受けます（例：納戸、会議室の机裏、ガレージの白バン裏等）</a:t>
            </a:r>
            <a:endParaRPr lang="en-US" altLang="ja-JP" sz="1600" dirty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140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ja-JP" altLang="en-US" sz="1600" dirty="0">
                <a:solidFill>
                  <a:srgbClr val="000000"/>
                </a:solidFill>
              </a:rPr>
              <a:t>拠点内に配置された</a:t>
            </a:r>
            <a:r>
              <a:rPr lang="ja-JP" altLang="en-US" sz="1600" dirty="0">
                <a:solidFill>
                  <a:srgbClr val="00B050"/>
                </a:solidFill>
              </a:rPr>
              <a:t>マエストロ、エコーのガジェットを破壊する場合に、ソフトブリ</a:t>
            </a:r>
            <a:r>
              <a:rPr lang="en-US" altLang="ja-JP" sz="1600" dirty="0">
                <a:solidFill>
                  <a:srgbClr val="00B050"/>
                </a:solidFill>
              </a:rPr>
              <a:t>―</a:t>
            </a:r>
            <a:r>
              <a:rPr lang="ja-JP" altLang="en-US" sz="1600" dirty="0">
                <a:solidFill>
                  <a:srgbClr val="00B050"/>
                </a:solidFill>
              </a:rPr>
              <a:t>チャーが安全に破壊することが困難</a:t>
            </a:r>
            <a:r>
              <a:rPr lang="ja-JP" altLang="en-US" sz="1600" dirty="0">
                <a:solidFill>
                  <a:srgbClr val="000000"/>
                </a:solidFill>
              </a:rPr>
              <a:t>な為、ガジェットでの設置阻害を受けやすい（例：ガレージの白バン下マエストロ等）</a:t>
            </a:r>
            <a:endParaRPr lang="en-US" altLang="ja-JP" sz="1600" dirty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140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l"/>
            </a:pPr>
            <a:endParaRPr lang="en-US" altLang="ja-JP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193627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Design">
  <a:themeElements>
    <a:clrScheme name="PowerPoint Design 2017">
      <a:dk1>
        <a:srgbClr val="4D4D4D"/>
      </a:dk1>
      <a:lt1>
        <a:srgbClr val="FFFFFF"/>
      </a:lt1>
      <a:dk2>
        <a:srgbClr val="0071BC"/>
      </a:dk2>
      <a:lt2>
        <a:srgbClr val="E2F1FA"/>
      </a:lt2>
      <a:accent1>
        <a:srgbClr val="00395E"/>
      </a:accent1>
      <a:accent2>
        <a:srgbClr val="0071BC"/>
      </a:accent2>
      <a:accent3>
        <a:srgbClr val="FF5050"/>
      </a:accent3>
      <a:accent4>
        <a:srgbClr val="FF9596"/>
      </a:accent4>
      <a:accent5>
        <a:srgbClr val="EAEAEA"/>
      </a:accent5>
      <a:accent6>
        <a:srgbClr val="AFAFAF"/>
      </a:accent6>
      <a:hlink>
        <a:srgbClr val="2FADFF"/>
      </a:hlink>
      <a:folHlink>
        <a:srgbClr val="00395E"/>
      </a:folHlink>
    </a:clrScheme>
    <a:fontScheme name="PowerPoint Design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6350">
          <a:solidFill>
            <a:schemeClr val="tx1"/>
          </a:solidFill>
        </a:ln>
        <a:effectLst/>
      </a:spPr>
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<a:prstTxWarp prst="textNoShape">
          <a:avLst/>
        </a:prstTxWarp>
        <a:spAutoFit/>
      </a:bodyPr>
      <a:lstStyle>
        <a:defPPr algn="just">
          <a:lnSpc>
            <a:spcPct val="140000"/>
          </a:lnSpc>
          <a:spcBef>
            <a:spcPct val="0"/>
          </a:spcBef>
          <a:spcAft>
            <a:spcPts val="600"/>
          </a:spcAft>
          <a:defRPr kumimoji="1" sz="1600" dirty="0" smtClean="0">
            <a:solidFill>
              <a:srgbClr val="4D4D4D"/>
            </a:solidFill>
            <a:latin typeface="メイリオ" pitchFamily="50" charset="-128"/>
            <a:ea typeface="メイリオ" pitchFamily="50" charset="-128"/>
            <a:cs typeface="メイリオ" pitchFamily="50" charset="-128"/>
          </a:defRPr>
        </a:defPPr>
      </a:lst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22964</TotalTime>
  <Words>727</Words>
  <Application>Microsoft Office PowerPoint</Application>
  <PresentationFormat>A4 210 x 297 mm</PresentationFormat>
  <Paragraphs>63</Paragraphs>
  <Slides>10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8" baseType="lpstr">
      <vt:lpstr>Meiryo UI</vt:lpstr>
      <vt:lpstr>ＭＳ Ｐゴシック</vt:lpstr>
      <vt:lpstr>ＭＳ ゴシック</vt:lpstr>
      <vt:lpstr>メイリオ</vt:lpstr>
      <vt:lpstr>Arial</vt:lpstr>
      <vt:lpstr>Calibri</vt:lpstr>
      <vt:lpstr>Wingdings</vt:lpstr>
      <vt:lpstr>PowerPoint Design</vt:lpstr>
      <vt:lpstr>R6S　マップ別戦術 </vt:lpstr>
      <vt:lpstr>はじめに</vt:lpstr>
      <vt:lpstr>R6S　マップ別戦術</vt:lpstr>
      <vt:lpstr>1.注意事項</vt:lpstr>
      <vt:lpstr>2.想定する状況</vt:lpstr>
      <vt:lpstr>3.資料の構成</vt:lpstr>
      <vt:lpstr>4.全マップ共通事項</vt:lpstr>
      <vt:lpstr>5.領事館</vt:lpstr>
      <vt:lpstr>5-1.領事館：所見</vt:lpstr>
      <vt:lpstr>5-2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Design デザイン・テンプレート</dc:title>
  <dc:creator>鈴木　春人</dc:creator>
  <cp:lastModifiedBy>earphone earphone</cp:lastModifiedBy>
  <cp:revision>1396</cp:revision>
  <dcterms:created xsi:type="dcterms:W3CDTF">2013-06-19T15:30:58Z</dcterms:created>
  <dcterms:modified xsi:type="dcterms:W3CDTF">2019-09-03T19:09:41Z</dcterms:modified>
</cp:coreProperties>
</file>