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9F9"/>
    <a:srgbClr val="171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49"/>
  </p:normalViewPr>
  <p:slideViewPr>
    <p:cSldViewPr snapToGrid="0" snapToObjects="1">
      <p:cViewPr varScale="1">
        <p:scale>
          <a:sx n="101" d="100"/>
          <a:sy n="101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DB1C-566E-CB47-B581-9910881C94E8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C186-96EF-EA46-B99E-AFC74E66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4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DB1C-566E-CB47-B581-9910881C94E8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C186-96EF-EA46-B99E-AFC74E66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DB1C-566E-CB47-B581-9910881C94E8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C186-96EF-EA46-B99E-AFC74E66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6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DB1C-566E-CB47-B581-9910881C94E8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C186-96EF-EA46-B99E-AFC74E66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7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DB1C-566E-CB47-B581-9910881C94E8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C186-96EF-EA46-B99E-AFC74E66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DB1C-566E-CB47-B581-9910881C94E8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C186-96EF-EA46-B99E-AFC74E66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DB1C-566E-CB47-B581-9910881C94E8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C186-96EF-EA46-B99E-AFC74E66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DB1C-566E-CB47-B581-9910881C94E8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C186-96EF-EA46-B99E-AFC74E66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3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DB1C-566E-CB47-B581-9910881C94E8}" type="datetimeFigureOut">
              <a:rPr lang="en-US" smtClean="0"/>
              <a:t>4/25/17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C186-96EF-EA46-B99E-AFC74E66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7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DB1C-566E-CB47-B581-9910881C94E8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C186-96EF-EA46-B99E-AFC74E66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4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DB1C-566E-CB47-B581-9910881C94E8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C186-96EF-EA46-B99E-AFC74E66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7DB1C-566E-CB47-B581-9910881C94E8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C186-96EF-EA46-B99E-AFC74E66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976909"/>
            <a:ext cx="12192000" cy="3124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93667" y="628383"/>
            <a:ext cx="2843545" cy="3265431"/>
            <a:chOff x="1940726" y="628384"/>
            <a:chExt cx="2364112" cy="2714866"/>
          </a:xfrm>
        </p:grpSpPr>
        <p:sp>
          <p:nvSpPr>
            <p:cNvPr id="5" name="Oval 4"/>
            <p:cNvSpPr/>
            <p:nvPr/>
          </p:nvSpPr>
          <p:spPr>
            <a:xfrm>
              <a:off x="2054572" y="1694565"/>
              <a:ext cx="1143000" cy="1143000"/>
            </a:xfrm>
            <a:prstGeom prst="ellipse">
              <a:avLst/>
            </a:prstGeom>
            <a:solidFill>
              <a:srgbClr val="77C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iangle 5"/>
            <p:cNvSpPr/>
            <p:nvPr/>
          </p:nvSpPr>
          <p:spPr>
            <a:xfrm rot="18340951">
              <a:off x="1924605" y="922298"/>
              <a:ext cx="1551214" cy="9633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 rot="1671163">
              <a:off x="2856901" y="1989130"/>
              <a:ext cx="8515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171161"/>
                  </a:solidFill>
                  <a:latin typeface="Bradley Hand" charset="0"/>
                  <a:ea typeface="Bradley Hand" charset="0"/>
                  <a:cs typeface="Bradley Hand" charset="0"/>
                </a:rPr>
                <a:t>B</a:t>
              </a:r>
              <a:endParaRPr lang="en-US" sz="7200" dirty="0">
                <a:solidFill>
                  <a:srgbClr val="171161"/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40726" y="2635364"/>
              <a:ext cx="23641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171161"/>
                  </a:solidFill>
                  <a:latin typeface="Bradley Hand" charset="0"/>
                  <a:ea typeface="Bradley Hand" charset="0"/>
                  <a:cs typeface="Bradley Hand" charset="0"/>
                </a:rPr>
                <a:t>iteman</a:t>
              </a:r>
              <a:endParaRPr lang="en-US" sz="4000" dirty="0">
                <a:solidFill>
                  <a:srgbClr val="171161"/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2381772" y="1591758"/>
              <a:ext cx="4245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/>
                <a:t>.</a:t>
              </a:r>
              <a:endParaRPr lang="en-US" sz="7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30343" y="1812473"/>
            <a:ext cx="842622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171161"/>
                </a:solidFill>
              </a:rPr>
              <a:t>Biteman</a:t>
            </a:r>
            <a:r>
              <a:rPr lang="en-US" sz="5400" dirty="0" smtClean="0">
                <a:solidFill>
                  <a:srgbClr val="171161"/>
                </a:solidFill>
              </a:rPr>
              <a:t>: </a:t>
            </a:r>
          </a:p>
          <a:p>
            <a:r>
              <a:rPr lang="en-US" sz="4800" dirty="0" smtClean="0"/>
              <a:t>An Online </a:t>
            </a:r>
            <a:r>
              <a:rPr lang="en-US" sz="4800" dirty="0"/>
              <a:t>F</a:t>
            </a:r>
            <a:r>
              <a:rPr lang="en-US" sz="4800" dirty="0" smtClean="0"/>
              <a:t>ood </a:t>
            </a:r>
            <a:r>
              <a:rPr lang="en-US" sz="4800" dirty="0"/>
              <a:t>O</a:t>
            </a:r>
            <a:r>
              <a:rPr lang="en-US" sz="4800" dirty="0" smtClean="0"/>
              <a:t>rder Website</a:t>
            </a:r>
            <a:endParaRPr lang="en-US" sz="4800" dirty="0"/>
          </a:p>
        </p:txBody>
      </p:sp>
      <p:sp>
        <p:nvSpPr>
          <p:cNvPr id="22" name="TextBox 21"/>
          <p:cNvSpPr txBox="1"/>
          <p:nvPr/>
        </p:nvSpPr>
        <p:spPr>
          <a:xfrm>
            <a:off x="5078189" y="4456816"/>
            <a:ext cx="6090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Team 10: </a:t>
            </a:r>
          </a:p>
          <a:p>
            <a:pPr algn="r"/>
            <a:r>
              <a:rPr lang="en-US" sz="2800" dirty="0" err="1" smtClean="0">
                <a:solidFill>
                  <a:schemeClr val="bg1"/>
                </a:solidFill>
              </a:rPr>
              <a:t>Meng</a:t>
            </a:r>
            <a:r>
              <a:rPr lang="en-US" sz="2800" dirty="0" smtClean="0">
                <a:solidFill>
                  <a:schemeClr val="bg1"/>
                </a:solidFill>
              </a:rPr>
              <a:t> Wang, </a:t>
            </a:r>
            <a:r>
              <a:rPr lang="en-US" sz="2800" dirty="0" err="1" smtClean="0">
                <a:solidFill>
                  <a:schemeClr val="bg1"/>
                </a:solidFill>
              </a:rPr>
              <a:t>Yalei</a:t>
            </a:r>
            <a:r>
              <a:rPr lang="en-US" sz="2800" dirty="0" smtClean="0">
                <a:solidFill>
                  <a:schemeClr val="bg1"/>
                </a:solidFill>
              </a:rPr>
              <a:t> Peng,</a:t>
            </a:r>
          </a:p>
          <a:p>
            <a:pPr algn="r"/>
            <a:r>
              <a:rPr lang="en-US" sz="2800" dirty="0" err="1" smtClean="0">
                <a:solidFill>
                  <a:schemeClr val="bg1"/>
                </a:solidFill>
              </a:rPr>
              <a:t>Jianjun</a:t>
            </a:r>
            <a:r>
              <a:rPr lang="en-US" sz="2800" dirty="0" smtClean="0">
                <a:solidFill>
                  <a:schemeClr val="bg1"/>
                </a:solidFill>
              </a:rPr>
              <a:t> Luo, </a:t>
            </a:r>
            <a:r>
              <a:rPr lang="en-US" sz="2800" dirty="0" err="1" smtClean="0">
                <a:solidFill>
                  <a:schemeClr val="bg1"/>
                </a:solidFill>
              </a:rPr>
              <a:t>Jiaoyan</a:t>
            </a:r>
            <a:r>
              <a:rPr lang="en-US" sz="2800" dirty="0" smtClean="0">
                <a:solidFill>
                  <a:schemeClr val="bg1"/>
                </a:solidFill>
              </a:rPr>
              <a:t> Chen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6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6247"/>
            <a:ext cx="12192000" cy="49750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321713" y="315162"/>
            <a:ext cx="2843545" cy="2293097"/>
            <a:chOff x="1940726" y="1436777"/>
            <a:chExt cx="2364112" cy="1906473"/>
          </a:xfrm>
        </p:grpSpPr>
        <p:sp>
          <p:nvSpPr>
            <p:cNvPr id="6" name="Oval 5"/>
            <p:cNvSpPr/>
            <p:nvPr/>
          </p:nvSpPr>
          <p:spPr>
            <a:xfrm>
              <a:off x="2054572" y="1694565"/>
              <a:ext cx="1143000" cy="1143000"/>
            </a:xfrm>
            <a:prstGeom prst="ellipse">
              <a:avLst/>
            </a:prstGeom>
            <a:solidFill>
              <a:srgbClr val="77C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/>
            <p:cNvSpPr/>
            <p:nvPr/>
          </p:nvSpPr>
          <p:spPr>
            <a:xfrm rot="18340951">
              <a:off x="2287043" y="1434059"/>
              <a:ext cx="614000" cy="619436"/>
            </a:xfrm>
            <a:prstGeom prst="triangle">
              <a:avLst>
                <a:gd name="adj" fmla="val 233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671163">
              <a:off x="2856901" y="1989130"/>
              <a:ext cx="8515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171161"/>
                  </a:solidFill>
                  <a:latin typeface="Bradley Hand" charset="0"/>
                  <a:ea typeface="Bradley Hand" charset="0"/>
                  <a:cs typeface="Bradley Hand" charset="0"/>
                </a:rPr>
                <a:t>B</a:t>
              </a:r>
              <a:endParaRPr lang="en-US" sz="7200" dirty="0">
                <a:solidFill>
                  <a:srgbClr val="171161"/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40726" y="2635364"/>
              <a:ext cx="23641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171161"/>
                  </a:solidFill>
                  <a:latin typeface="Bradley Hand" charset="0"/>
                  <a:ea typeface="Bradley Hand" charset="0"/>
                  <a:cs typeface="Bradley Hand" charset="0"/>
                </a:rPr>
                <a:t>iteman</a:t>
              </a:r>
              <a:endParaRPr lang="en-US" sz="4000" dirty="0">
                <a:solidFill>
                  <a:srgbClr val="171161"/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2381772" y="1591758"/>
              <a:ext cx="4245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/>
                <a:t>.</a:t>
              </a:r>
              <a:endParaRPr lang="en-US" sz="72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0909" y="476247"/>
            <a:ext cx="3441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171161"/>
                </a:solidFill>
              </a:rPr>
              <a:t>Features</a:t>
            </a:r>
            <a:endParaRPr lang="en-US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4885870" y="848876"/>
            <a:ext cx="3927929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Restaurant: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Update Menu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Manage </a:t>
            </a:r>
            <a:r>
              <a:rPr lang="en-US" sz="2800" dirty="0" smtClean="0"/>
              <a:t>Order Status </a:t>
            </a:r>
            <a:r>
              <a:rPr lang="en-US" sz="2800" dirty="0" smtClean="0"/>
              <a:t>(accept/deliver)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5871" y="3271402"/>
            <a:ext cx="5434693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Customer: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Sign Up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Create Orders (add/delete/place)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Cancel &amp; Confirm Orders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40909" y="2578905"/>
            <a:ext cx="2810329" cy="1384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Login/Logout</a:t>
            </a:r>
            <a:r>
              <a:rPr lang="en-US" sz="2800" dirty="0" smtClean="0"/>
              <a:t> </a:t>
            </a:r>
            <a:r>
              <a:rPr lang="en-US" sz="2800" dirty="0" smtClean="0"/>
              <a:t>Search </a:t>
            </a:r>
            <a:r>
              <a:rPr lang="en-US" sz="2800" dirty="0"/>
              <a:t>R</a:t>
            </a:r>
            <a:r>
              <a:rPr lang="en-US" sz="2800" dirty="0" smtClean="0"/>
              <a:t>estaurant</a:t>
            </a:r>
          </a:p>
          <a:p>
            <a:r>
              <a:rPr lang="en-US" sz="2800" dirty="0" smtClean="0"/>
              <a:t>Show Menu</a:t>
            </a:r>
          </a:p>
        </p:txBody>
      </p:sp>
      <p:cxnSp>
        <p:nvCxnSpPr>
          <p:cNvPr id="3" name="Straight Arrow Connector 2"/>
          <p:cNvCxnSpPr>
            <a:endCxn id="12" idx="1"/>
          </p:cNvCxnSpPr>
          <p:nvPr/>
        </p:nvCxnSpPr>
        <p:spPr>
          <a:xfrm flipV="1">
            <a:off x="3051238" y="1756817"/>
            <a:ext cx="1834632" cy="1514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51238" y="3271402"/>
            <a:ext cx="1834633" cy="907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13888"/>
            <a:ext cx="12192000" cy="5165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3975" y="2946400"/>
            <a:ext cx="2524925" cy="2935420"/>
            <a:chOff x="1940726" y="628384"/>
            <a:chExt cx="2364112" cy="2714866"/>
          </a:xfrm>
        </p:grpSpPr>
        <p:sp>
          <p:nvSpPr>
            <p:cNvPr id="6" name="Oval 5"/>
            <p:cNvSpPr/>
            <p:nvPr/>
          </p:nvSpPr>
          <p:spPr>
            <a:xfrm>
              <a:off x="2054572" y="1694565"/>
              <a:ext cx="1143000" cy="1143000"/>
            </a:xfrm>
            <a:prstGeom prst="ellipse">
              <a:avLst/>
            </a:prstGeom>
            <a:solidFill>
              <a:srgbClr val="77C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/>
            <p:cNvSpPr/>
            <p:nvPr/>
          </p:nvSpPr>
          <p:spPr>
            <a:xfrm rot="18340951">
              <a:off x="1924605" y="922298"/>
              <a:ext cx="1551214" cy="9633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671163">
              <a:off x="2856901" y="1989130"/>
              <a:ext cx="8515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171161"/>
                  </a:solidFill>
                  <a:latin typeface="Bradley Hand" charset="0"/>
                  <a:ea typeface="Bradley Hand" charset="0"/>
                  <a:cs typeface="Bradley Hand" charset="0"/>
                </a:rPr>
                <a:t>B</a:t>
              </a:r>
              <a:endParaRPr lang="en-US" sz="7200" dirty="0">
                <a:solidFill>
                  <a:srgbClr val="171161"/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40726" y="2635364"/>
              <a:ext cx="23641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171161"/>
                  </a:solidFill>
                  <a:latin typeface="Bradley Hand" charset="0"/>
                  <a:ea typeface="Bradley Hand" charset="0"/>
                  <a:cs typeface="Bradley Hand" charset="0"/>
                </a:rPr>
                <a:t>iteman</a:t>
              </a:r>
              <a:endParaRPr lang="en-US" sz="4000" dirty="0">
                <a:solidFill>
                  <a:srgbClr val="171161"/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2381772" y="1591758"/>
              <a:ext cx="4245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/>
                <a:t>.</a:t>
              </a:r>
              <a:endParaRPr lang="en-US" sz="72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0909" y="476247"/>
            <a:ext cx="3441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171161"/>
                </a:solidFill>
              </a:rPr>
              <a:t>Database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29" y="1432212"/>
            <a:ext cx="10197158" cy="42197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10569" y="2133235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Customer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2335" y="4636225"/>
            <a:ext cx="7227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ln>
                  <a:solidFill>
                    <a:schemeClr val="tx1"/>
                  </a:solidFill>
                </a:ln>
              </a:rPr>
              <a:t>Dish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67500" y="3357425"/>
            <a:ext cx="762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ln>
                  <a:solidFill>
                    <a:schemeClr val="tx1"/>
                  </a:solidFill>
                </a:ln>
              </a:rPr>
              <a:t>Order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76882" y="2323799"/>
            <a:ext cx="12157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ln>
                  <a:solidFill>
                    <a:schemeClr val="tx1"/>
                  </a:solidFill>
                </a:ln>
              </a:rPr>
              <a:t>Restaurant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40899" y="4266159"/>
            <a:ext cx="6858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ln>
                  <a:solidFill>
                    <a:schemeClr val="tx1"/>
                  </a:solidFill>
                </a:ln>
              </a:rPr>
              <a:t>Cart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Diamond 16"/>
          <p:cNvSpPr/>
          <p:nvPr/>
        </p:nvSpPr>
        <p:spPr>
          <a:xfrm rot="400816">
            <a:off x="4781917" y="2746338"/>
            <a:ext cx="950994" cy="62094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 rot="658317" flipH="1">
            <a:off x="4909755" y="2846188"/>
            <a:ext cx="82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places</a:t>
            </a:r>
            <a:endParaRPr lang="en-US" b="1" dirty="0"/>
          </a:p>
        </p:txBody>
      </p:sp>
      <p:sp>
        <p:nvSpPr>
          <p:cNvPr id="20" name="Diamond 19"/>
          <p:cNvSpPr/>
          <p:nvPr/>
        </p:nvSpPr>
        <p:spPr>
          <a:xfrm rot="21297175">
            <a:off x="4905815" y="4096970"/>
            <a:ext cx="950994" cy="62094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 rot="21190824" flipH="1">
            <a:off x="4907328" y="4193834"/>
            <a:ext cx="103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contains</a:t>
            </a:r>
            <a:endParaRPr lang="en-US" b="1" dirty="0"/>
          </a:p>
        </p:txBody>
      </p:sp>
      <p:sp>
        <p:nvSpPr>
          <p:cNvPr id="22" name="Diamond 21"/>
          <p:cNvSpPr/>
          <p:nvPr/>
        </p:nvSpPr>
        <p:spPr>
          <a:xfrm rot="21044126">
            <a:off x="8037395" y="2715183"/>
            <a:ext cx="1041910" cy="72147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 rot="20955184" flipH="1">
            <a:off x="8252797" y="2702571"/>
            <a:ext cx="82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Take place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422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13888"/>
            <a:ext cx="12192000" cy="5165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3975" y="2616389"/>
            <a:ext cx="2843545" cy="3265431"/>
            <a:chOff x="1940726" y="628384"/>
            <a:chExt cx="2364112" cy="2714866"/>
          </a:xfrm>
        </p:grpSpPr>
        <p:sp>
          <p:nvSpPr>
            <p:cNvPr id="6" name="Oval 5"/>
            <p:cNvSpPr/>
            <p:nvPr/>
          </p:nvSpPr>
          <p:spPr>
            <a:xfrm>
              <a:off x="2054572" y="1694565"/>
              <a:ext cx="1143000" cy="1143000"/>
            </a:xfrm>
            <a:prstGeom prst="ellipse">
              <a:avLst/>
            </a:prstGeom>
            <a:solidFill>
              <a:srgbClr val="77C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/>
            <p:cNvSpPr/>
            <p:nvPr/>
          </p:nvSpPr>
          <p:spPr>
            <a:xfrm rot="18340951">
              <a:off x="1924605" y="922298"/>
              <a:ext cx="1551214" cy="9633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671163">
              <a:off x="2856901" y="1989130"/>
              <a:ext cx="8515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171161"/>
                  </a:solidFill>
                  <a:latin typeface="Bradley Hand" charset="0"/>
                  <a:ea typeface="Bradley Hand" charset="0"/>
                  <a:cs typeface="Bradley Hand" charset="0"/>
                </a:rPr>
                <a:t>B</a:t>
              </a:r>
              <a:endParaRPr lang="en-US" sz="7200" dirty="0">
                <a:solidFill>
                  <a:srgbClr val="171161"/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40726" y="2635364"/>
              <a:ext cx="23641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171161"/>
                  </a:solidFill>
                  <a:latin typeface="Bradley Hand" charset="0"/>
                  <a:ea typeface="Bradley Hand" charset="0"/>
                  <a:cs typeface="Bradley Hand" charset="0"/>
                </a:rPr>
                <a:t>iteman</a:t>
              </a:r>
              <a:endParaRPr lang="en-US" sz="4000" dirty="0">
                <a:solidFill>
                  <a:srgbClr val="171161"/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2381772" y="1591758"/>
              <a:ext cx="4245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/>
                <a:t>.</a:t>
              </a:r>
              <a:endParaRPr lang="en-US" sz="72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0908" y="476247"/>
            <a:ext cx="3935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mtClean="0">
                <a:solidFill>
                  <a:srgbClr val="171161"/>
                </a:solidFill>
              </a:rPr>
              <a:t>Approach</a:t>
            </a:r>
            <a:endParaRPr lang="en-US" sz="4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08081" y="708151"/>
            <a:ext cx="184731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ttps://docs.google.com/drawings/d/sKRdrvDsavkXnswQco1toBw/image?w=583&amp;h=186&amp;rev=176&amp;ac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82" y="1823217"/>
            <a:ext cx="10552031" cy="336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6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80519"/>
            <a:ext cx="12192000" cy="360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130483" y="1433384"/>
            <a:ext cx="2843545" cy="3265431"/>
            <a:chOff x="1940726" y="628384"/>
            <a:chExt cx="2364112" cy="2714866"/>
          </a:xfrm>
        </p:grpSpPr>
        <p:sp>
          <p:nvSpPr>
            <p:cNvPr id="6" name="Oval 5"/>
            <p:cNvSpPr/>
            <p:nvPr/>
          </p:nvSpPr>
          <p:spPr>
            <a:xfrm>
              <a:off x="2054572" y="1694565"/>
              <a:ext cx="1143000" cy="1143000"/>
            </a:xfrm>
            <a:prstGeom prst="ellipse">
              <a:avLst/>
            </a:prstGeom>
            <a:solidFill>
              <a:srgbClr val="77C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/>
            <p:cNvSpPr/>
            <p:nvPr/>
          </p:nvSpPr>
          <p:spPr>
            <a:xfrm rot="18340951">
              <a:off x="1924605" y="922298"/>
              <a:ext cx="1551214" cy="9633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671163">
              <a:off x="2856901" y="1989130"/>
              <a:ext cx="8515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171161"/>
                  </a:solidFill>
                  <a:latin typeface="Bradley Hand" charset="0"/>
                  <a:ea typeface="Bradley Hand" charset="0"/>
                  <a:cs typeface="Bradley Hand" charset="0"/>
                </a:rPr>
                <a:t>B</a:t>
              </a:r>
              <a:endParaRPr lang="en-US" sz="7200" dirty="0">
                <a:solidFill>
                  <a:srgbClr val="171161"/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40726" y="2635364"/>
              <a:ext cx="23641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171161"/>
                  </a:solidFill>
                  <a:latin typeface="Bradley Hand" charset="0"/>
                  <a:ea typeface="Bradley Hand" charset="0"/>
                  <a:cs typeface="Bradley Hand" charset="0"/>
                </a:rPr>
                <a:t>iteman</a:t>
              </a:r>
              <a:endParaRPr lang="en-US" sz="4000" dirty="0">
                <a:solidFill>
                  <a:srgbClr val="171161"/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2381772" y="1591758"/>
              <a:ext cx="4245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/>
                <a:t>.</a:t>
              </a:r>
              <a:endParaRPr lang="en-US" sz="72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34589" y="2207247"/>
            <a:ext cx="54164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171161"/>
                </a:solidFill>
              </a:rPr>
              <a:t>Thank you!</a:t>
            </a:r>
          </a:p>
          <a:p>
            <a:r>
              <a:rPr lang="en-US" sz="6600" dirty="0" smtClean="0"/>
              <a:t>Q&amp;A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1781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80</Words>
  <Application>Microsoft Macintosh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Bradley Hand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2017-04-25T23:07:35Z</dcterms:created>
  <dcterms:modified xsi:type="dcterms:W3CDTF">2017-04-26T03:30:04Z</dcterms:modified>
</cp:coreProperties>
</file>