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80" r:id="rId6"/>
    <p:sldId id="279" r:id="rId7"/>
    <p:sldId id="259" r:id="rId8"/>
    <p:sldId id="260" r:id="rId9"/>
    <p:sldId id="271" r:id="rId10"/>
    <p:sldId id="272" r:id="rId11"/>
    <p:sldId id="261" r:id="rId12"/>
    <p:sldId id="298" r:id="rId13"/>
    <p:sldId id="262" r:id="rId14"/>
    <p:sldId id="263" r:id="rId15"/>
    <p:sldId id="265" r:id="rId16"/>
    <p:sldId id="299" r:id="rId17"/>
    <p:sldId id="300" r:id="rId18"/>
    <p:sldId id="301" r:id="rId19"/>
    <p:sldId id="268" r:id="rId20"/>
    <p:sldId id="269" r:id="rId21"/>
    <p:sldId id="270" r:id="rId22"/>
    <p:sldId id="274" r:id="rId23"/>
    <p:sldId id="288" r:id="rId24"/>
    <p:sldId id="289" r:id="rId25"/>
    <p:sldId id="283" r:id="rId26"/>
    <p:sldId id="290" r:id="rId27"/>
    <p:sldId id="291" r:id="rId28"/>
    <p:sldId id="292" r:id="rId29"/>
    <p:sldId id="275" r:id="rId30"/>
    <p:sldId id="276" r:id="rId31"/>
    <p:sldId id="293" r:id="rId32"/>
    <p:sldId id="287" r:id="rId33"/>
    <p:sldId id="294" r:id="rId34"/>
    <p:sldId id="295" r:id="rId35"/>
    <p:sldId id="296" r:id="rId36"/>
    <p:sldId id="297" r:id="rId37"/>
    <p:sldId id="303" r:id="rId38"/>
    <p:sldId id="273" r:id="rId39"/>
    <p:sldId id="304" r:id="rId40"/>
    <p:sldId id="277" r:id="rId41"/>
    <p:sldId id="267" r:id="rId42"/>
    <p:sldId id="305" r:id="rId43"/>
    <p:sldId id="302" r:id="rId4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sz="3000" dirty="0" err="1">
                <a:latin typeface="+mj-lt"/>
              </a:rPr>
              <a:t>Biểu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đồ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cột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số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lượng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nước</a:t>
            </a:r>
            <a:r>
              <a:rPr lang="vi-VN" sz="3000" baseline="0" dirty="0">
                <a:latin typeface="+mj-lt"/>
              </a:rPr>
              <a:t> đi </a:t>
            </a:r>
            <a:r>
              <a:rPr lang="vi-VN" sz="3000" baseline="0" dirty="0" err="1">
                <a:latin typeface="+mj-lt"/>
              </a:rPr>
              <a:t>được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trả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về</a:t>
            </a:r>
            <a:r>
              <a:rPr lang="vi-VN" sz="3000" baseline="0" dirty="0">
                <a:latin typeface="+mj-lt"/>
              </a:rPr>
              <a:t> ở </a:t>
            </a:r>
            <a:r>
              <a:rPr lang="vi-VN" sz="3000" baseline="0" dirty="0" err="1">
                <a:latin typeface="+mj-lt"/>
              </a:rPr>
              <a:t>Mini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Test</a:t>
            </a:r>
            <a:endParaRPr lang="vi-VN" sz="3000" dirty="0">
              <a:latin typeface="+mj-lt"/>
            </a:endParaRPr>
          </a:p>
        </c:rich>
      </c:tx>
      <c:layout>
        <c:manualLayout>
          <c:xMode val="edge"/>
          <c:yMode val="edge"/>
          <c:x val="0.14980376752233324"/>
          <c:y val="7.744432901196687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BFS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37</c:v>
                </c:pt>
                <c:pt idx="1">
                  <c:v>60</c:v>
                </c:pt>
                <c:pt idx="2">
                  <c:v>69</c:v>
                </c:pt>
                <c:pt idx="3">
                  <c:v>71</c:v>
                </c:pt>
                <c:pt idx="4">
                  <c:v>104</c:v>
                </c:pt>
                <c:pt idx="5">
                  <c:v>99</c:v>
                </c:pt>
                <c:pt idx="6">
                  <c:v>61</c:v>
                </c:pt>
                <c:pt idx="7">
                  <c:v>93</c:v>
                </c:pt>
                <c:pt idx="8">
                  <c:v>85</c:v>
                </c:pt>
                <c:pt idx="9">
                  <c:v>102</c:v>
                </c:pt>
                <c:pt idx="10">
                  <c:v>74</c:v>
                </c:pt>
                <c:pt idx="11">
                  <c:v>112</c:v>
                </c:pt>
                <c:pt idx="12">
                  <c:v>80</c:v>
                </c:pt>
                <c:pt idx="13">
                  <c:v>121</c:v>
                </c:pt>
                <c:pt idx="14">
                  <c:v>82</c:v>
                </c:pt>
                <c:pt idx="15">
                  <c:v>114</c:v>
                </c:pt>
                <c:pt idx="16">
                  <c:v>65</c:v>
                </c:pt>
                <c:pt idx="17">
                  <c:v>110</c:v>
                </c:pt>
                <c:pt idx="18">
                  <c:v>72</c:v>
                </c:pt>
                <c:pt idx="19">
                  <c:v>112</c:v>
                </c:pt>
                <c:pt idx="20">
                  <c:v>71</c:v>
                </c:pt>
                <c:pt idx="21">
                  <c:v>99</c:v>
                </c:pt>
                <c:pt idx="22">
                  <c:v>99</c:v>
                </c:pt>
                <c:pt idx="23">
                  <c:v>177</c:v>
                </c:pt>
                <c:pt idx="24">
                  <c:v>81</c:v>
                </c:pt>
                <c:pt idx="25">
                  <c:v>133</c:v>
                </c:pt>
                <c:pt idx="26">
                  <c:v>103</c:v>
                </c:pt>
                <c:pt idx="27">
                  <c:v>189</c:v>
                </c:pt>
                <c:pt idx="28">
                  <c:v>58</c:v>
                </c:pt>
                <c:pt idx="29">
                  <c:v>168</c:v>
                </c:pt>
                <c:pt idx="30">
                  <c:v>74</c:v>
                </c:pt>
                <c:pt idx="31">
                  <c:v>91</c:v>
                </c:pt>
                <c:pt idx="32">
                  <c:v>94</c:v>
                </c:pt>
                <c:pt idx="33">
                  <c:v>101</c:v>
                </c:pt>
                <c:pt idx="34">
                  <c:v>88</c:v>
                </c:pt>
                <c:pt idx="35">
                  <c:v>72</c:v>
                </c:pt>
                <c:pt idx="36">
                  <c:v>96</c:v>
                </c:pt>
                <c:pt idx="37">
                  <c:v>50</c:v>
                </c:pt>
                <c:pt idx="38">
                  <c:v>100</c:v>
                </c:pt>
                <c:pt idx="3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34-4D14-889C-A4754711BA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 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cat>
          <c:val>
            <c:numRef>
              <c:f>Sheet1!$C$2:$C$41</c:f>
              <c:numCache>
                <c:formatCode>General</c:formatCode>
                <c:ptCount val="40"/>
                <c:pt idx="0">
                  <c:v>37</c:v>
                </c:pt>
                <c:pt idx="1">
                  <c:v>60</c:v>
                </c:pt>
                <c:pt idx="2">
                  <c:v>69</c:v>
                </c:pt>
                <c:pt idx="3">
                  <c:v>71</c:v>
                </c:pt>
                <c:pt idx="4">
                  <c:v>104</c:v>
                </c:pt>
                <c:pt idx="5">
                  <c:v>99</c:v>
                </c:pt>
                <c:pt idx="6">
                  <c:v>65</c:v>
                </c:pt>
                <c:pt idx="7">
                  <c:v>97</c:v>
                </c:pt>
                <c:pt idx="8">
                  <c:v>87</c:v>
                </c:pt>
                <c:pt idx="9">
                  <c:v>104</c:v>
                </c:pt>
                <c:pt idx="10">
                  <c:v>74</c:v>
                </c:pt>
                <c:pt idx="11">
                  <c:v>112</c:v>
                </c:pt>
                <c:pt idx="12">
                  <c:v>84</c:v>
                </c:pt>
                <c:pt idx="13">
                  <c:v>137</c:v>
                </c:pt>
                <c:pt idx="14">
                  <c:v>84</c:v>
                </c:pt>
                <c:pt idx="15">
                  <c:v>122</c:v>
                </c:pt>
                <c:pt idx="16">
                  <c:v>65</c:v>
                </c:pt>
                <c:pt idx="17">
                  <c:v>110</c:v>
                </c:pt>
                <c:pt idx="18">
                  <c:v>78</c:v>
                </c:pt>
                <c:pt idx="19">
                  <c:v>116</c:v>
                </c:pt>
                <c:pt idx="20">
                  <c:v>71</c:v>
                </c:pt>
                <c:pt idx="21">
                  <c:v>101</c:v>
                </c:pt>
                <c:pt idx="22">
                  <c:v>101</c:v>
                </c:pt>
                <c:pt idx="23">
                  <c:v>179</c:v>
                </c:pt>
                <c:pt idx="24">
                  <c:v>81</c:v>
                </c:pt>
                <c:pt idx="25">
                  <c:v>133</c:v>
                </c:pt>
                <c:pt idx="26">
                  <c:v>105</c:v>
                </c:pt>
                <c:pt idx="27">
                  <c:v>193</c:v>
                </c:pt>
                <c:pt idx="28">
                  <c:v>64</c:v>
                </c:pt>
                <c:pt idx="29">
                  <c:v>174</c:v>
                </c:pt>
                <c:pt idx="30">
                  <c:v>76</c:v>
                </c:pt>
                <c:pt idx="31">
                  <c:v>91</c:v>
                </c:pt>
                <c:pt idx="32">
                  <c:v>94</c:v>
                </c:pt>
                <c:pt idx="33">
                  <c:v>104</c:v>
                </c:pt>
                <c:pt idx="34">
                  <c:v>88</c:v>
                </c:pt>
                <c:pt idx="35">
                  <c:v>72</c:v>
                </c:pt>
                <c:pt idx="36">
                  <c:v>98</c:v>
                </c:pt>
                <c:pt idx="37">
                  <c:v>56</c:v>
                </c:pt>
                <c:pt idx="38">
                  <c:v>100</c:v>
                </c:pt>
                <c:pt idx="39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BE-4623-B24E-66CCA1A74A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0754728"/>
        <c:axId val="440751448"/>
      </c:barChart>
      <c:catAx>
        <c:axId val="440754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440751448"/>
        <c:crosses val="autoZero"/>
        <c:auto val="1"/>
        <c:lblAlgn val="ctr"/>
        <c:lblOffset val="100"/>
        <c:noMultiLvlLbl val="1"/>
      </c:catAx>
      <c:valAx>
        <c:axId val="440751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440754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sz="3000" dirty="0" err="1">
                <a:latin typeface="+mj-lt"/>
              </a:rPr>
              <a:t>Biểu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đồ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đường</a:t>
            </a:r>
            <a:r>
              <a:rPr lang="vi-VN" sz="3000" baseline="0" dirty="0">
                <a:latin typeface="+mj-lt"/>
              </a:rPr>
              <a:t> chênh </a:t>
            </a:r>
            <a:r>
              <a:rPr lang="vi-VN" sz="3000" baseline="0" dirty="0" err="1">
                <a:latin typeface="+mj-lt"/>
              </a:rPr>
              <a:t>lệch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số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trạng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thái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được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trả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về</a:t>
            </a:r>
            <a:r>
              <a:rPr lang="vi-VN" sz="3000" baseline="0" dirty="0">
                <a:latin typeface="+mj-lt"/>
              </a:rPr>
              <a:t> ở </a:t>
            </a:r>
            <a:r>
              <a:rPr lang="vi-VN" sz="3000" baseline="0" dirty="0" err="1">
                <a:latin typeface="+mj-lt"/>
              </a:rPr>
              <a:t>Micro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Test</a:t>
            </a:r>
            <a:endParaRPr lang="vi-VN" sz="3000" dirty="0">
              <a:latin typeface="+mj-lt"/>
            </a:endParaRPr>
          </a:p>
        </c:rich>
      </c:tx>
      <c:layout>
        <c:manualLayout>
          <c:xMode val="edge"/>
          <c:yMode val="edge"/>
          <c:x val="0.14980376752233324"/>
          <c:y val="7.744432901196687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Chênh lệch của A* so với BFS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Sheet1!$A$2:$A$43</c:f>
              <c:numCache>
                <c:formatCode>General</c:formatCode>
                <c:ptCount val="4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-8127</c:v>
                </c:pt>
                <c:pt idx="2">
                  <c:v>-465</c:v>
                </c:pt>
                <c:pt idx="3">
                  <c:v>-179</c:v>
                </c:pt>
                <c:pt idx="5">
                  <c:v>-17808</c:v>
                </c:pt>
                <c:pt idx="6">
                  <c:v>-134</c:v>
                </c:pt>
                <c:pt idx="7">
                  <c:v>-1525</c:v>
                </c:pt>
                <c:pt idx="8">
                  <c:v>-97</c:v>
                </c:pt>
                <c:pt idx="9">
                  <c:v>-33</c:v>
                </c:pt>
                <c:pt idx="10">
                  <c:v>-16728</c:v>
                </c:pt>
                <c:pt idx="11">
                  <c:v>-46081</c:v>
                </c:pt>
                <c:pt idx="12">
                  <c:v>-329</c:v>
                </c:pt>
                <c:pt idx="13">
                  <c:v>-21</c:v>
                </c:pt>
                <c:pt idx="14">
                  <c:v>-10206</c:v>
                </c:pt>
                <c:pt idx="15">
                  <c:v>-1527</c:v>
                </c:pt>
                <c:pt idx="16">
                  <c:v>-762</c:v>
                </c:pt>
                <c:pt idx="17">
                  <c:v>408</c:v>
                </c:pt>
                <c:pt idx="19">
                  <c:v>-11309</c:v>
                </c:pt>
                <c:pt idx="20">
                  <c:v>-2191</c:v>
                </c:pt>
                <c:pt idx="22">
                  <c:v>-1037</c:v>
                </c:pt>
                <c:pt idx="23">
                  <c:v>-9986</c:v>
                </c:pt>
                <c:pt idx="24">
                  <c:v>-2230</c:v>
                </c:pt>
                <c:pt idx="26">
                  <c:v>-438</c:v>
                </c:pt>
                <c:pt idx="27">
                  <c:v>-18</c:v>
                </c:pt>
                <c:pt idx="28">
                  <c:v>-461</c:v>
                </c:pt>
                <c:pt idx="29">
                  <c:v>-2762</c:v>
                </c:pt>
                <c:pt idx="30">
                  <c:v>169</c:v>
                </c:pt>
                <c:pt idx="31">
                  <c:v>-558</c:v>
                </c:pt>
                <c:pt idx="32">
                  <c:v>-765</c:v>
                </c:pt>
                <c:pt idx="33">
                  <c:v>-923</c:v>
                </c:pt>
                <c:pt idx="34">
                  <c:v>-1327</c:v>
                </c:pt>
                <c:pt idx="35">
                  <c:v>-434</c:v>
                </c:pt>
                <c:pt idx="36">
                  <c:v>-589</c:v>
                </c:pt>
                <c:pt idx="37">
                  <c:v>-1916</c:v>
                </c:pt>
                <c:pt idx="38">
                  <c:v>-52</c:v>
                </c:pt>
                <c:pt idx="39">
                  <c:v>-86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34-4D14-889C-A4754711BA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0754728"/>
        <c:axId val="440751448"/>
      </c:lineChart>
      <c:catAx>
        <c:axId val="440754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440751448"/>
        <c:crosses val="autoZero"/>
        <c:auto val="1"/>
        <c:lblAlgn val="ctr"/>
        <c:lblOffset val="100"/>
        <c:noMultiLvlLbl val="1"/>
      </c:catAx>
      <c:valAx>
        <c:axId val="440751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440754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sz="3000" dirty="0" err="1">
                <a:latin typeface="+mj-lt"/>
              </a:rPr>
              <a:t>Biểu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đồ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cột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thời</a:t>
            </a:r>
            <a:r>
              <a:rPr lang="vi-VN" sz="3000" baseline="0" dirty="0">
                <a:latin typeface="+mj-lt"/>
              </a:rPr>
              <a:t> gian </a:t>
            </a:r>
            <a:r>
              <a:rPr lang="vi-VN" sz="3000" baseline="0" dirty="0" err="1">
                <a:latin typeface="+mj-lt"/>
              </a:rPr>
              <a:t>xử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lí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được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trả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về</a:t>
            </a:r>
            <a:r>
              <a:rPr lang="vi-VN" sz="3000" baseline="0" dirty="0">
                <a:latin typeface="+mj-lt"/>
              </a:rPr>
              <a:t> ở </a:t>
            </a:r>
            <a:r>
              <a:rPr lang="vi-VN" sz="3000" baseline="0" dirty="0" err="1">
                <a:latin typeface="+mj-lt"/>
              </a:rPr>
              <a:t>Micro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Test</a:t>
            </a:r>
            <a:endParaRPr lang="vi-VN" sz="3000" dirty="0">
              <a:latin typeface="+mj-lt"/>
            </a:endParaRPr>
          </a:p>
        </c:rich>
      </c:tx>
      <c:layout>
        <c:manualLayout>
          <c:xMode val="edge"/>
          <c:yMode val="edge"/>
          <c:x val="0.14980376752233324"/>
          <c:y val="7.744432901196687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BFS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476.34495290000001</c:v>
                </c:pt>
                <c:pt idx="2">
                  <c:v>91.848590000000002</c:v>
                </c:pt>
                <c:pt idx="3">
                  <c:v>209.93473689999999</c:v>
                </c:pt>
                <c:pt idx="5">
                  <c:v>4647.7255450000002</c:v>
                </c:pt>
                <c:pt idx="6">
                  <c:v>17.274407199999999</c:v>
                </c:pt>
                <c:pt idx="7">
                  <c:v>198.7282979</c:v>
                </c:pt>
                <c:pt idx="8">
                  <c:v>3126.2394720000002</c:v>
                </c:pt>
                <c:pt idx="9">
                  <c:v>87.626309699999993</c:v>
                </c:pt>
                <c:pt idx="10">
                  <c:v>2382.012048</c:v>
                </c:pt>
                <c:pt idx="11">
                  <c:v>8256.9490679999999</c:v>
                </c:pt>
                <c:pt idx="12">
                  <c:v>58.222609499999997</c:v>
                </c:pt>
                <c:pt idx="13">
                  <c:v>1355.792852</c:v>
                </c:pt>
                <c:pt idx="14">
                  <c:v>11253.88933</c:v>
                </c:pt>
                <c:pt idx="15">
                  <c:v>3503.0151489999998</c:v>
                </c:pt>
                <c:pt idx="16">
                  <c:v>37345.904690000003</c:v>
                </c:pt>
                <c:pt idx="17">
                  <c:v>1275.5016639999999</c:v>
                </c:pt>
                <c:pt idx="19">
                  <c:v>2803.7979110000001</c:v>
                </c:pt>
                <c:pt idx="20">
                  <c:v>1908.0427319999999</c:v>
                </c:pt>
                <c:pt idx="22">
                  <c:v>27.224340000000002</c:v>
                </c:pt>
                <c:pt idx="23">
                  <c:v>19149.531859999999</c:v>
                </c:pt>
                <c:pt idx="24">
                  <c:v>890.69390559999999</c:v>
                </c:pt>
                <c:pt idx="26">
                  <c:v>383.07718929999999</c:v>
                </c:pt>
                <c:pt idx="27">
                  <c:v>5.0288446000000002</c:v>
                </c:pt>
                <c:pt idx="28">
                  <c:v>51.237335000000002</c:v>
                </c:pt>
                <c:pt idx="29">
                  <c:v>3147.53919</c:v>
                </c:pt>
                <c:pt idx="30">
                  <c:v>5.5194387000000003</c:v>
                </c:pt>
                <c:pt idx="31">
                  <c:v>10.5401656</c:v>
                </c:pt>
                <c:pt idx="32">
                  <c:v>162.9711231</c:v>
                </c:pt>
                <c:pt idx="33">
                  <c:v>59.764208500000002</c:v>
                </c:pt>
                <c:pt idx="34">
                  <c:v>90.467623799999998</c:v>
                </c:pt>
                <c:pt idx="35">
                  <c:v>117.8001728</c:v>
                </c:pt>
                <c:pt idx="36">
                  <c:v>713.84261590000006</c:v>
                </c:pt>
                <c:pt idx="37">
                  <c:v>6966.2828049999998</c:v>
                </c:pt>
                <c:pt idx="38">
                  <c:v>88.320180399999998</c:v>
                </c:pt>
                <c:pt idx="39">
                  <c:v>8.6280281999999993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34-4D14-889C-A4754711BA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 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cat>
          <c:val>
            <c:numRef>
              <c:f>Sheet1!$C$2:$C$41</c:f>
              <c:numCache>
                <c:formatCode>General</c:formatCode>
                <c:ptCount val="40"/>
                <c:pt idx="0">
                  <c:v>132.1299745</c:v>
                </c:pt>
                <c:pt idx="2">
                  <c:v>50.482982800000002</c:v>
                </c:pt>
                <c:pt idx="3">
                  <c:v>137.3832793</c:v>
                </c:pt>
                <c:pt idx="5">
                  <c:v>1509.4452759999999</c:v>
                </c:pt>
                <c:pt idx="6">
                  <c:v>4.1833673999999998</c:v>
                </c:pt>
                <c:pt idx="7">
                  <c:v>63.460852199999998</c:v>
                </c:pt>
                <c:pt idx="8">
                  <c:v>1663.5062840000001</c:v>
                </c:pt>
                <c:pt idx="9">
                  <c:v>25.745016799999998</c:v>
                </c:pt>
                <c:pt idx="10">
                  <c:v>1024.039628</c:v>
                </c:pt>
                <c:pt idx="11">
                  <c:v>2687.9444159999998</c:v>
                </c:pt>
                <c:pt idx="12">
                  <c:v>15.7255463</c:v>
                </c:pt>
                <c:pt idx="13">
                  <c:v>840.5687987</c:v>
                </c:pt>
                <c:pt idx="14">
                  <c:v>11027.847390000001</c:v>
                </c:pt>
                <c:pt idx="15">
                  <c:v>3408.0329569999999</c:v>
                </c:pt>
                <c:pt idx="16">
                  <c:v>34346.128969999998</c:v>
                </c:pt>
                <c:pt idx="17">
                  <c:v>931.90095580000002</c:v>
                </c:pt>
                <c:pt idx="19">
                  <c:v>1484.454062</c:v>
                </c:pt>
                <c:pt idx="20">
                  <c:v>1423.9965070000001</c:v>
                </c:pt>
                <c:pt idx="22">
                  <c:v>15.681215</c:v>
                </c:pt>
                <c:pt idx="23">
                  <c:v>15821.411980000001</c:v>
                </c:pt>
                <c:pt idx="24">
                  <c:v>778.04555700000003</c:v>
                </c:pt>
                <c:pt idx="26">
                  <c:v>398.05429789999999</c:v>
                </c:pt>
                <c:pt idx="27">
                  <c:v>2.6759932000000002</c:v>
                </c:pt>
                <c:pt idx="28">
                  <c:v>29.7108627</c:v>
                </c:pt>
                <c:pt idx="29">
                  <c:v>2987.6770900000001</c:v>
                </c:pt>
                <c:pt idx="30">
                  <c:v>5.7608085000000004</c:v>
                </c:pt>
                <c:pt idx="31">
                  <c:v>9.6827854000000002</c:v>
                </c:pt>
                <c:pt idx="32">
                  <c:v>146.07959049999999</c:v>
                </c:pt>
                <c:pt idx="33">
                  <c:v>56.139828799999997</c:v>
                </c:pt>
                <c:pt idx="34">
                  <c:v>61.294188900000002</c:v>
                </c:pt>
                <c:pt idx="35">
                  <c:v>105.5679398</c:v>
                </c:pt>
                <c:pt idx="36">
                  <c:v>728.49402710000004</c:v>
                </c:pt>
                <c:pt idx="37">
                  <c:v>6949.9914870000002</c:v>
                </c:pt>
                <c:pt idx="38">
                  <c:v>74.274579700000004</c:v>
                </c:pt>
                <c:pt idx="39">
                  <c:v>9.8843446000000004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65-485F-AE5F-E91EF5AD81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0754728"/>
        <c:axId val="440751448"/>
      </c:barChart>
      <c:catAx>
        <c:axId val="440754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440751448"/>
        <c:crosses val="autoZero"/>
        <c:auto val="1"/>
        <c:lblAlgn val="ctr"/>
        <c:lblOffset val="100"/>
        <c:noMultiLvlLbl val="1"/>
      </c:catAx>
      <c:valAx>
        <c:axId val="440751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440754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sz="3000" dirty="0" err="1">
                <a:latin typeface="+mj-lt"/>
              </a:rPr>
              <a:t>Biểu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đồ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đường</a:t>
            </a:r>
            <a:r>
              <a:rPr lang="vi-VN" sz="3000" baseline="0" dirty="0">
                <a:latin typeface="+mj-lt"/>
              </a:rPr>
              <a:t> chênh </a:t>
            </a:r>
            <a:r>
              <a:rPr lang="vi-VN" sz="3000" baseline="0" dirty="0" err="1">
                <a:latin typeface="+mj-lt"/>
              </a:rPr>
              <a:t>lệch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thời</a:t>
            </a:r>
            <a:r>
              <a:rPr lang="vi-VN" sz="3000" baseline="0" dirty="0">
                <a:latin typeface="+mj-lt"/>
              </a:rPr>
              <a:t> gian </a:t>
            </a:r>
            <a:r>
              <a:rPr lang="vi-VN" sz="3000" baseline="0" dirty="0" err="1">
                <a:latin typeface="+mj-lt"/>
              </a:rPr>
              <a:t>xử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lí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được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trả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về</a:t>
            </a:r>
            <a:r>
              <a:rPr lang="vi-VN" sz="3000" baseline="0" dirty="0">
                <a:latin typeface="+mj-lt"/>
              </a:rPr>
              <a:t> ở </a:t>
            </a:r>
            <a:r>
              <a:rPr lang="vi-VN" sz="3000" baseline="0" dirty="0" err="1">
                <a:latin typeface="+mj-lt"/>
              </a:rPr>
              <a:t>Micro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Test</a:t>
            </a:r>
            <a:endParaRPr lang="vi-VN" sz="3000" dirty="0">
              <a:latin typeface="+mj-lt"/>
            </a:endParaRPr>
          </a:p>
        </c:rich>
      </c:tx>
      <c:layout>
        <c:manualLayout>
          <c:xMode val="edge"/>
          <c:yMode val="edge"/>
          <c:x val="0.14980376752233324"/>
          <c:y val="7.744432901196687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Chênh lệch của A* so với BFS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Sheet1!$A$2:$A$43</c:f>
              <c:numCache>
                <c:formatCode>General</c:formatCode>
                <c:ptCount val="4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-344.21497840000001</c:v>
                </c:pt>
                <c:pt idx="2">
                  <c:v>-41.365607199999999</c:v>
                </c:pt>
                <c:pt idx="3">
                  <c:v>-72.551457600000006</c:v>
                </c:pt>
                <c:pt idx="5">
                  <c:v>-3138.2802689999999</c:v>
                </c:pt>
                <c:pt idx="6">
                  <c:v>-13.091039800000001</c:v>
                </c:pt>
                <c:pt idx="7">
                  <c:v>-135.2674457</c:v>
                </c:pt>
                <c:pt idx="8">
                  <c:v>-1462.733189</c:v>
                </c:pt>
                <c:pt idx="9">
                  <c:v>-61.881292899999998</c:v>
                </c:pt>
                <c:pt idx="10">
                  <c:v>-1357.9724200000001</c:v>
                </c:pt>
                <c:pt idx="11">
                  <c:v>-5569.0046519999996</c:v>
                </c:pt>
                <c:pt idx="12">
                  <c:v>-42.497063199999999</c:v>
                </c:pt>
                <c:pt idx="13">
                  <c:v>-515.22405300000003</c:v>
                </c:pt>
                <c:pt idx="14">
                  <c:v>-226.04194390000001</c:v>
                </c:pt>
                <c:pt idx="15">
                  <c:v>-94.982191999999998</c:v>
                </c:pt>
                <c:pt idx="16">
                  <c:v>-2999.7757200000001</c:v>
                </c:pt>
                <c:pt idx="17">
                  <c:v>-343.600708</c:v>
                </c:pt>
                <c:pt idx="19">
                  <c:v>-1319.3438490000001</c:v>
                </c:pt>
                <c:pt idx="20">
                  <c:v>-484.04622549999999</c:v>
                </c:pt>
                <c:pt idx="22">
                  <c:v>-11.543125</c:v>
                </c:pt>
                <c:pt idx="23">
                  <c:v>-3328.1198880000002</c:v>
                </c:pt>
                <c:pt idx="24">
                  <c:v>-112.64834860000001</c:v>
                </c:pt>
                <c:pt idx="26">
                  <c:v>14.977108599999999</c:v>
                </c:pt>
                <c:pt idx="27">
                  <c:v>-2.3528514</c:v>
                </c:pt>
                <c:pt idx="28">
                  <c:v>-21.526472299999998</c:v>
                </c:pt>
                <c:pt idx="29">
                  <c:v>-159.8621004</c:v>
                </c:pt>
                <c:pt idx="30">
                  <c:v>0.2413698</c:v>
                </c:pt>
                <c:pt idx="31">
                  <c:v>-0.85738020000000004</c:v>
                </c:pt>
                <c:pt idx="32">
                  <c:v>-16.891532600000001</c:v>
                </c:pt>
                <c:pt idx="33">
                  <c:v>-3.6243797</c:v>
                </c:pt>
                <c:pt idx="34">
                  <c:v>-29.1734349</c:v>
                </c:pt>
                <c:pt idx="35">
                  <c:v>-12.232233000000001</c:v>
                </c:pt>
                <c:pt idx="36">
                  <c:v>14.6514112</c:v>
                </c:pt>
                <c:pt idx="37">
                  <c:v>-16.291318199999999</c:v>
                </c:pt>
                <c:pt idx="38">
                  <c:v>-14.0456007</c:v>
                </c:pt>
                <c:pt idx="39">
                  <c:v>1.2563164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34-4D14-889C-A4754711BA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0754728"/>
        <c:axId val="440751448"/>
      </c:lineChart>
      <c:catAx>
        <c:axId val="440754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440751448"/>
        <c:crosses val="autoZero"/>
        <c:auto val="1"/>
        <c:lblAlgn val="ctr"/>
        <c:lblOffset val="100"/>
        <c:noMultiLvlLbl val="1"/>
      </c:catAx>
      <c:valAx>
        <c:axId val="440751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440754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sz="3000" dirty="0" err="1">
                <a:latin typeface="+mj-lt"/>
              </a:rPr>
              <a:t>Biểu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đồ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đường</a:t>
            </a:r>
            <a:r>
              <a:rPr lang="vi-VN" sz="3000" baseline="0" dirty="0">
                <a:latin typeface="+mj-lt"/>
              </a:rPr>
              <a:t> chênh </a:t>
            </a:r>
            <a:r>
              <a:rPr lang="vi-VN" sz="3000" baseline="0" dirty="0" err="1">
                <a:latin typeface="+mj-lt"/>
              </a:rPr>
              <a:t>lệch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nước</a:t>
            </a:r>
            <a:r>
              <a:rPr lang="vi-VN" sz="3000" baseline="0" dirty="0">
                <a:latin typeface="+mj-lt"/>
              </a:rPr>
              <a:t> đi </a:t>
            </a:r>
            <a:r>
              <a:rPr lang="vi-VN" sz="3000" baseline="0" dirty="0" err="1">
                <a:latin typeface="+mj-lt"/>
              </a:rPr>
              <a:t>được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trả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về</a:t>
            </a:r>
            <a:r>
              <a:rPr lang="vi-VN" sz="3000" baseline="0" dirty="0">
                <a:latin typeface="+mj-lt"/>
              </a:rPr>
              <a:t> ở </a:t>
            </a:r>
            <a:r>
              <a:rPr lang="vi-VN" sz="3000" baseline="0" dirty="0" err="1">
                <a:latin typeface="+mj-lt"/>
              </a:rPr>
              <a:t>Mini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Test</a:t>
            </a:r>
            <a:endParaRPr lang="vi-VN" sz="3000" dirty="0">
              <a:latin typeface="+mj-lt"/>
            </a:endParaRPr>
          </a:p>
        </c:rich>
      </c:tx>
      <c:layout>
        <c:manualLayout>
          <c:xMode val="edge"/>
          <c:yMode val="edge"/>
          <c:x val="0.14980376752233324"/>
          <c:y val="7.744432901196687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Chênh lệch của A* so với BFS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</c:v>
                </c:pt>
                <c:pt idx="7">
                  <c:v>4</c:v>
                </c:pt>
                <c:pt idx="8">
                  <c:v>2</c:v>
                </c:pt>
                <c:pt idx="9">
                  <c:v>2</c:v>
                </c:pt>
                <c:pt idx="10">
                  <c:v>0</c:v>
                </c:pt>
                <c:pt idx="11">
                  <c:v>0</c:v>
                </c:pt>
                <c:pt idx="12">
                  <c:v>4</c:v>
                </c:pt>
                <c:pt idx="13">
                  <c:v>16</c:v>
                </c:pt>
                <c:pt idx="14">
                  <c:v>2</c:v>
                </c:pt>
                <c:pt idx="15">
                  <c:v>8</c:v>
                </c:pt>
                <c:pt idx="16">
                  <c:v>0</c:v>
                </c:pt>
                <c:pt idx="17">
                  <c:v>0</c:v>
                </c:pt>
                <c:pt idx="18">
                  <c:v>6</c:v>
                </c:pt>
                <c:pt idx="19">
                  <c:v>4</c:v>
                </c:pt>
                <c:pt idx="20">
                  <c:v>0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0</c:v>
                </c:pt>
                <c:pt idx="25">
                  <c:v>0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6</c:v>
                </c:pt>
                <c:pt idx="30">
                  <c:v>2</c:v>
                </c:pt>
                <c:pt idx="31">
                  <c:v>0</c:v>
                </c:pt>
                <c:pt idx="32">
                  <c:v>0</c:v>
                </c:pt>
                <c:pt idx="33">
                  <c:v>3</c:v>
                </c:pt>
                <c:pt idx="34">
                  <c:v>0</c:v>
                </c:pt>
                <c:pt idx="35">
                  <c:v>0</c:v>
                </c:pt>
                <c:pt idx="36">
                  <c:v>2</c:v>
                </c:pt>
                <c:pt idx="37">
                  <c:v>6</c:v>
                </c:pt>
                <c:pt idx="38">
                  <c:v>0</c:v>
                </c:pt>
                <c:pt idx="3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34-4D14-889C-A4754711BA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0754728"/>
        <c:axId val="440751448"/>
      </c:lineChart>
      <c:catAx>
        <c:axId val="440754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440751448"/>
        <c:crosses val="autoZero"/>
        <c:auto val="1"/>
        <c:lblAlgn val="ctr"/>
        <c:lblOffset val="100"/>
        <c:noMultiLvlLbl val="1"/>
      </c:catAx>
      <c:valAx>
        <c:axId val="440751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440754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sz="3000" dirty="0" err="1">
                <a:latin typeface="+mj-lt"/>
              </a:rPr>
              <a:t>Biểu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đồ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cột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số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lượng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trạng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thái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được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trả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về</a:t>
            </a:r>
            <a:r>
              <a:rPr lang="vi-VN" sz="3000" baseline="0" dirty="0">
                <a:latin typeface="+mj-lt"/>
              </a:rPr>
              <a:t> ở </a:t>
            </a:r>
            <a:r>
              <a:rPr lang="vi-VN" sz="3000" baseline="0" dirty="0" err="1">
                <a:latin typeface="+mj-lt"/>
              </a:rPr>
              <a:t>Mini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Test</a:t>
            </a:r>
            <a:endParaRPr lang="vi-VN" sz="3000" dirty="0"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BFS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178</c:v>
                </c:pt>
                <c:pt idx="1">
                  <c:v>667</c:v>
                </c:pt>
                <c:pt idx="2">
                  <c:v>1054</c:v>
                </c:pt>
                <c:pt idx="3">
                  <c:v>406</c:v>
                </c:pt>
                <c:pt idx="4">
                  <c:v>3204</c:v>
                </c:pt>
                <c:pt idx="5">
                  <c:v>11961</c:v>
                </c:pt>
                <c:pt idx="6">
                  <c:v>1998</c:v>
                </c:pt>
                <c:pt idx="7">
                  <c:v>6399</c:v>
                </c:pt>
                <c:pt idx="8">
                  <c:v>937</c:v>
                </c:pt>
                <c:pt idx="9">
                  <c:v>2334</c:v>
                </c:pt>
                <c:pt idx="10">
                  <c:v>2394</c:v>
                </c:pt>
                <c:pt idx="11">
                  <c:v>10983</c:v>
                </c:pt>
                <c:pt idx="12">
                  <c:v>5146</c:v>
                </c:pt>
                <c:pt idx="13">
                  <c:v>28740</c:v>
                </c:pt>
                <c:pt idx="14">
                  <c:v>2017</c:v>
                </c:pt>
                <c:pt idx="15">
                  <c:v>4073</c:v>
                </c:pt>
                <c:pt idx="16">
                  <c:v>2136</c:v>
                </c:pt>
                <c:pt idx="17">
                  <c:v>9072</c:v>
                </c:pt>
                <c:pt idx="18">
                  <c:v>2830</c:v>
                </c:pt>
                <c:pt idx="19">
                  <c:v>10273</c:v>
                </c:pt>
                <c:pt idx="20">
                  <c:v>2563</c:v>
                </c:pt>
                <c:pt idx="21">
                  <c:v>5131</c:v>
                </c:pt>
                <c:pt idx="22">
                  <c:v>8639</c:v>
                </c:pt>
                <c:pt idx="23">
                  <c:v>56915</c:v>
                </c:pt>
                <c:pt idx="24">
                  <c:v>3474</c:v>
                </c:pt>
                <c:pt idx="25">
                  <c:v>18522</c:v>
                </c:pt>
                <c:pt idx="26">
                  <c:v>3555</c:v>
                </c:pt>
                <c:pt idx="27">
                  <c:v>13905</c:v>
                </c:pt>
                <c:pt idx="28">
                  <c:v>2475</c:v>
                </c:pt>
                <c:pt idx="29">
                  <c:v>18951</c:v>
                </c:pt>
                <c:pt idx="30">
                  <c:v>550</c:v>
                </c:pt>
                <c:pt idx="31">
                  <c:v>706</c:v>
                </c:pt>
                <c:pt idx="32">
                  <c:v>3296</c:v>
                </c:pt>
                <c:pt idx="33">
                  <c:v>4547</c:v>
                </c:pt>
                <c:pt idx="34">
                  <c:v>770</c:v>
                </c:pt>
                <c:pt idx="35">
                  <c:v>1982</c:v>
                </c:pt>
                <c:pt idx="36">
                  <c:v>2352</c:v>
                </c:pt>
                <c:pt idx="37">
                  <c:v>2671</c:v>
                </c:pt>
                <c:pt idx="38">
                  <c:v>7751</c:v>
                </c:pt>
                <c:pt idx="39">
                  <c:v>2374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34-4D14-889C-A4754711BA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 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cat>
          <c:val>
            <c:numRef>
              <c:f>Sheet1!$C$2:$C$41</c:f>
              <c:numCache>
                <c:formatCode>General</c:formatCode>
                <c:ptCount val="40"/>
                <c:pt idx="0">
                  <c:v>159</c:v>
                </c:pt>
                <c:pt idx="1">
                  <c:v>559</c:v>
                </c:pt>
                <c:pt idx="2">
                  <c:v>918</c:v>
                </c:pt>
                <c:pt idx="3">
                  <c:v>406</c:v>
                </c:pt>
                <c:pt idx="4">
                  <c:v>3178</c:v>
                </c:pt>
                <c:pt idx="5">
                  <c:v>10448</c:v>
                </c:pt>
                <c:pt idx="6">
                  <c:v>2004</c:v>
                </c:pt>
                <c:pt idx="7">
                  <c:v>6555</c:v>
                </c:pt>
                <c:pt idx="8">
                  <c:v>889</c:v>
                </c:pt>
                <c:pt idx="9">
                  <c:v>2228</c:v>
                </c:pt>
                <c:pt idx="10">
                  <c:v>2390</c:v>
                </c:pt>
                <c:pt idx="11">
                  <c:v>10972</c:v>
                </c:pt>
                <c:pt idx="12">
                  <c:v>5195</c:v>
                </c:pt>
                <c:pt idx="13">
                  <c:v>28751</c:v>
                </c:pt>
                <c:pt idx="14">
                  <c:v>2016</c:v>
                </c:pt>
                <c:pt idx="15">
                  <c:v>4056</c:v>
                </c:pt>
                <c:pt idx="16">
                  <c:v>1868</c:v>
                </c:pt>
                <c:pt idx="17">
                  <c:v>8466</c:v>
                </c:pt>
                <c:pt idx="18">
                  <c:v>2725</c:v>
                </c:pt>
                <c:pt idx="19">
                  <c:v>9569</c:v>
                </c:pt>
                <c:pt idx="20">
                  <c:v>2448</c:v>
                </c:pt>
                <c:pt idx="21">
                  <c:v>5054</c:v>
                </c:pt>
                <c:pt idx="22">
                  <c:v>8579</c:v>
                </c:pt>
                <c:pt idx="23">
                  <c:v>56829</c:v>
                </c:pt>
                <c:pt idx="24">
                  <c:v>2650</c:v>
                </c:pt>
                <c:pt idx="25">
                  <c:v>16825</c:v>
                </c:pt>
                <c:pt idx="26">
                  <c:v>3465</c:v>
                </c:pt>
                <c:pt idx="27">
                  <c:v>13649</c:v>
                </c:pt>
                <c:pt idx="28">
                  <c:v>2336</c:v>
                </c:pt>
                <c:pt idx="29">
                  <c:v>18931</c:v>
                </c:pt>
                <c:pt idx="30">
                  <c:v>546</c:v>
                </c:pt>
                <c:pt idx="31">
                  <c:v>706</c:v>
                </c:pt>
                <c:pt idx="32">
                  <c:v>1932</c:v>
                </c:pt>
                <c:pt idx="33">
                  <c:v>3561</c:v>
                </c:pt>
                <c:pt idx="34">
                  <c:v>763</c:v>
                </c:pt>
                <c:pt idx="35">
                  <c:v>1974</c:v>
                </c:pt>
                <c:pt idx="36">
                  <c:v>2352</c:v>
                </c:pt>
                <c:pt idx="37">
                  <c:v>2688</c:v>
                </c:pt>
                <c:pt idx="38">
                  <c:v>7347</c:v>
                </c:pt>
                <c:pt idx="39">
                  <c:v>2377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34-4D14-889C-A4754711BA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0754728"/>
        <c:axId val="440751448"/>
      </c:barChart>
      <c:catAx>
        <c:axId val="440754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440751448"/>
        <c:crosses val="autoZero"/>
        <c:auto val="1"/>
        <c:lblAlgn val="ctr"/>
        <c:lblOffset val="100"/>
        <c:noMultiLvlLbl val="0"/>
      </c:catAx>
      <c:valAx>
        <c:axId val="440751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440754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sz="3000" dirty="0" err="1">
                <a:latin typeface="+mj-lt"/>
              </a:rPr>
              <a:t>Biểu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đồ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đường</a:t>
            </a:r>
            <a:r>
              <a:rPr lang="vi-VN" sz="3000" baseline="0" dirty="0">
                <a:latin typeface="+mj-lt"/>
              </a:rPr>
              <a:t> chênh </a:t>
            </a:r>
            <a:r>
              <a:rPr lang="vi-VN" sz="3000" baseline="0" dirty="0" err="1">
                <a:latin typeface="+mj-lt"/>
              </a:rPr>
              <a:t>lệch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số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lượng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trạng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thái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được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trả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về</a:t>
            </a:r>
            <a:r>
              <a:rPr lang="vi-VN" sz="3000" baseline="0" dirty="0">
                <a:latin typeface="+mj-lt"/>
              </a:rPr>
              <a:t> ở </a:t>
            </a:r>
            <a:r>
              <a:rPr lang="vi-VN" sz="3000" baseline="0" dirty="0" err="1">
                <a:latin typeface="+mj-lt"/>
              </a:rPr>
              <a:t>Mini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Test</a:t>
            </a:r>
            <a:endParaRPr lang="vi-VN" sz="3000" dirty="0"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Chênh lệch của A* so với BFS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-19</c:v>
                </c:pt>
                <c:pt idx="1">
                  <c:v>-108</c:v>
                </c:pt>
                <c:pt idx="2">
                  <c:v>-136</c:v>
                </c:pt>
                <c:pt idx="3">
                  <c:v>0</c:v>
                </c:pt>
                <c:pt idx="4">
                  <c:v>-26</c:v>
                </c:pt>
                <c:pt idx="5">
                  <c:v>-1513</c:v>
                </c:pt>
                <c:pt idx="6">
                  <c:v>6</c:v>
                </c:pt>
                <c:pt idx="7">
                  <c:v>156</c:v>
                </c:pt>
                <c:pt idx="8">
                  <c:v>-48</c:v>
                </c:pt>
                <c:pt idx="9">
                  <c:v>-106</c:v>
                </c:pt>
                <c:pt idx="10">
                  <c:v>-4</c:v>
                </c:pt>
                <c:pt idx="11">
                  <c:v>-11</c:v>
                </c:pt>
                <c:pt idx="12">
                  <c:v>49</c:v>
                </c:pt>
                <c:pt idx="13">
                  <c:v>11</c:v>
                </c:pt>
                <c:pt idx="14">
                  <c:v>-1</c:v>
                </c:pt>
                <c:pt idx="15">
                  <c:v>-17</c:v>
                </c:pt>
                <c:pt idx="16">
                  <c:v>-268</c:v>
                </c:pt>
                <c:pt idx="17">
                  <c:v>-606</c:v>
                </c:pt>
                <c:pt idx="18">
                  <c:v>-105</c:v>
                </c:pt>
                <c:pt idx="19">
                  <c:v>-704</c:v>
                </c:pt>
                <c:pt idx="20">
                  <c:v>-115</c:v>
                </c:pt>
                <c:pt idx="21">
                  <c:v>-77</c:v>
                </c:pt>
                <c:pt idx="22">
                  <c:v>-60</c:v>
                </c:pt>
                <c:pt idx="23">
                  <c:v>-86</c:v>
                </c:pt>
                <c:pt idx="24">
                  <c:v>-824</c:v>
                </c:pt>
                <c:pt idx="25">
                  <c:v>-1697</c:v>
                </c:pt>
                <c:pt idx="26">
                  <c:v>-90</c:v>
                </c:pt>
                <c:pt idx="27">
                  <c:v>-256</c:v>
                </c:pt>
                <c:pt idx="28">
                  <c:v>-139</c:v>
                </c:pt>
                <c:pt idx="29">
                  <c:v>-20</c:v>
                </c:pt>
                <c:pt idx="30">
                  <c:v>-4</c:v>
                </c:pt>
                <c:pt idx="31">
                  <c:v>0</c:v>
                </c:pt>
                <c:pt idx="32">
                  <c:v>-1364</c:v>
                </c:pt>
                <c:pt idx="33">
                  <c:v>-986</c:v>
                </c:pt>
                <c:pt idx="34">
                  <c:v>-7</c:v>
                </c:pt>
                <c:pt idx="35">
                  <c:v>-8</c:v>
                </c:pt>
                <c:pt idx="36">
                  <c:v>0</c:v>
                </c:pt>
                <c:pt idx="37">
                  <c:v>17</c:v>
                </c:pt>
                <c:pt idx="38">
                  <c:v>-404</c:v>
                </c:pt>
                <c:pt idx="39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34-4D14-889C-A4754711BA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0754728"/>
        <c:axId val="440751448"/>
      </c:lineChart>
      <c:catAx>
        <c:axId val="440754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440751448"/>
        <c:crosses val="autoZero"/>
        <c:auto val="1"/>
        <c:lblAlgn val="ctr"/>
        <c:lblOffset val="100"/>
        <c:noMultiLvlLbl val="0"/>
      </c:catAx>
      <c:valAx>
        <c:axId val="440751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440754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sz="3000" dirty="0" err="1">
                <a:latin typeface="+mj-lt"/>
              </a:rPr>
              <a:t>Biểu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đồ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cột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thời</a:t>
            </a:r>
            <a:r>
              <a:rPr lang="vi-VN" sz="3000" baseline="0" dirty="0">
                <a:latin typeface="+mj-lt"/>
              </a:rPr>
              <a:t> gian </a:t>
            </a:r>
            <a:r>
              <a:rPr lang="vi-VN" sz="3000" baseline="0" dirty="0" err="1">
                <a:latin typeface="+mj-lt"/>
              </a:rPr>
              <a:t>xử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lí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được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trả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về</a:t>
            </a:r>
            <a:r>
              <a:rPr lang="vi-VN" sz="3000" baseline="0" dirty="0">
                <a:latin typeface="+mj-lt"/>
              </a:rPr>
              <a:t> ở </a:t>
            </a:r>
            <a:r>
              <a:rPr lang="vi-VN" sz="3000" baseline="0" dirty="0" err="1">
                <a:latin typeface="+mj-lt"/>
              </a:rPr>
              <a:t>Mini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Test</a:t>
            </a:r>
            <a:endParaRPr lang="vi-VN" sz="3000" dirty="0"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BFS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0.05</c:v>
                </c:pt>
                <c:pt idx="1">
                  <c:v>0.28000000000000003</c:v>
                </c:pt>
                <c:pt idx="2">
                  <c:v>0.5</c:v>
                </c:pt>
                <c:pt idx="3">
                  <c:v>0.15</c:v>
                </c:pt>
                <c:pt idx="4">
                  <c:v>3.34</c:v>
                </c:pt>
                <c:pt idx="5">
                  <c:v>33.15</c:v>
                </c:pt>
                <c:pt idx="6">
                  <c:v>1.46</c:v>
                </c:pt>
                <c:pt idx="7">
                  <c:v>10.35</c:v>
                </c:pt>
                <c:pt idx="8">
                  <c:v>0.62</c:v>
                </c:pt>
                <c:pt idx="9">
                  <c:v>1.82</c:v>
                </c:pt>
                <c:pt idx="10">
                  <c:v>1.62</c:v>
                </c:pt>
                <c:pt idx="11">
                  <c:v>24.63</c:v>
                </c:pt>
                <c:pt idx="12">
                  <c:v>6.69</c:v>
                </c:pt>
                <c:pt idx="13">
                  <c:v>348.72</c:v>
                </c:pt>
                <c:pt idx="14">
                  <c:v>2.44</c:v>
                </c:pt>
                <c:pt idx="15">
                  <c:v>7.81</c:v>
                </c:pt>
                <c:pt idx="16">
                  <c:v>3.21</c:v>
                </c:pt>
                <c:pt idx="17">
                  <c:v>30.93</c:v>
                </c:pt>
                <c:pt idx="18">
                  <c:v>2.23</c:v>
                </c:pt>
                <c:pt idx="19">
                  <c:v>22.23</c:v>
                </c:pt>
                <c:pt idx="20">
                  <c:v>1.88</c:v>
                </c:pt>
                <c:pt idx="21">
                  <c:v>5.8</c:v>
                </c:pt>
                <c:pt idx="22">
                  <c:v>21.05</c:v>
                </c:pt>
                <c:pt idx="23" formatCode="#,##0.00">
                  <c:v>1642.52</c:v>
                </c:pt>
                <c:pt idx="24">
                  <c:v>3.29</c:v>
                </c:pt>
                <c:pt idx="25">
                  <c:v>125.13</c:v>
                </c:pt>
                <c:pt idx="26">
                  <c:v>3.63</c:v>
                </c:pt>
                <c:pt idx="27">
                  <c:v>46.31</c:v>
                </c:pt>
                <c:pt idx="28">
                  <c:v>1.72</c:v>
                </c:pt>
                <c:pt idx="29">
                  <c:v>91.8</c:v>
                </c:pt>
                <c:pt idx="30">
                  <c:v>0.31</c:v>
                </c:pt>
                <c:pt idx="31">
                  <c:v>0.46</c:v>
                </c:pt>
                <c:pt idx="32">
                  <c:v>3.47</c:v>
                </c:pt>
                <c:pt idx="33">
                  <c:v>6.48</c:v>
                </c:pt>
                <c:pt idx="34">
                  <c:v>0.4</c:v>
                </c:pt>
                <c:pt idx="35">
                  <c:v>1.1599999999999999</c:v>
                </c:pt>
                <c:pt idx="36">
                  <c:v>1.71</c:v>
                </c:pt>
                <c:pt idx="37">
                  <c:v>1.76</c:v>
                </c:pt>
                <c:pt idx="38">
                  <c:v>11.14</c:v>
                </c:pt>
                <c:pt idx="39">
                  <c:v>1.87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34-4D14-889C-A4754711BA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 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cat>
          <c:val>
            <c:numRef>
              <c:f>Sheet1!$C$2:$C$41</c:f>
              <c:numCache>
                <c:formatCode>General</c:formatCode>
                <c:ptCount val="40"/>
                <c:pt idx="0">
                  <c:v>0.04</c:v>
                </c:pt>
                <c:pt idx="1">
                  <c:v>0.22</c:v>
                </c:pt>
                <c:pt idx="2">
                  <c:v>0.48</c:v>
                </c:pt>
                <c:pt idx="3">
                  <c:v>0.16</c:v>
                </c:pt>
                <c:pt idx="4">
                  <c:v>2.94</c:v>
                </c:pt>
                <c:pt idx="5">
                  <c:v>20.34</c:v>
                </c:pt>
                <c:pt idx="6">
                  <c:v>1.6</c:v>
                </c:pt>
                <c:pt idx="7">
                  <c:v>8.67</c:v>
                </c:pt>
                <c:pt idx="8">
                  <c:v>0.51</c:v>
                </c:pt>
                <c:pt idx="9">
                  <c:v>1.7</c:v>
                </c:pt>
                <c:pt idx="10">
                  <c:v>2.09</c:v>
                </c:pt>
                <c:pt idx="11">
                  <c:v>26.89</c:v>
                </c:pt>
                <c:pt idx="12">
                  <c:v>7.15</c:v>
                </c:pt>
                <c:pt idx="13">
                  <c:v>375.32</c:v>
                </c:pt>
                <c:pt idx="14">
                  <c:v>1.26</c:v>
                </c:pt>
                <c:pt idx="15">
                  <c:v>4.7300000000000004</c:v>
                </c:pt>
                <c:pt idx="16">
                  <c:v>1.81</c:v>
                </c:pt>
                <c:pt idx="17">
                  <c:v>30.17</c:v>
                </c:pt>
                <c:pt idx="18">
                  <c:v>2.79</c:v>
                </c:pt>
                <c:pt idx="19">
                  <c:v>27.18</c:v>
                </c:pt>
                <c:pt idx="20">
                  <c:v>2.08</c:v>
                </c:pt>
                <c:pt idx="21">
                  <c:v>7.35</c:v>
                </c:pt>
                <c:pt idx="22">
                  <c:v>28.09</c:v>
                </c:pt>
                <c:pt idx="23" formatCode="#,##0.00">
                  <c:v>1786.27</c:v>
                </c:pt>
                <c:pt idx="24">
                  <c:v>2.48</c:v>
                </c:pt>
                <c:pt idx="25">
                  <c:v>124.87</c:v>
                </c:pt>
                <c:pt idx="26">
                  <c:v>3.29</c:v>
                </c:pt>
                <c:pt idx="27">
                  <c:v>52.44</c:v>
                </c:pt>
                <c:pt idx="28">
                  <c:v>1.73</c:v>
                </c:pt>
                <c:pt idx="29">
                  <c:v>102.8</c:v>
                </c:pt>
                <c:pt idx="30">
                  <c:v>0.27</c:v>
                </c:pt>
                <c:pt idx="31">
                  <c:v>0.4</c:v>
                </c:pt>
                <c:pt idx="32">
                  <c:v>1.42</c:v>
                </c:pt>
                <c:pt idx="33">
                  <c:v>3.29</c:v>
                </c:pt>
                <c:pt idx="34">
                  <c:v>0.46</c:v>
                </c:pt>
                <c:pt idx="35">
                  <c:v>1.34</c:v>
                </c:pt>
                <c:pt idx="36">
                  <c:v>1.75</c:v>
                </c:pt>
                <c:pt idx="37">
                  <c:v>1.8</c:v>
                </c:pt>
                <c:pt idx="38">
                  <c:v>10.78</c:v>
                </c:pt>
                <c:pt idx="39">
                  <c:v>2.14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34-4D14-889C-A4754711BA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0754728"/>
        <c:axId val="440751448"/>
      </c:barChart>
      <c:catAx>
        <c:axId val="440754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440751448"/>
        <c:crosses val="autoZero"/>
        <c:auto val="1"/>
        <c:lblAlgn val="ctr"/>
        <c:lblOffset val="100"/>
        <c:noMultiLvlLbl val="0"/>
      </c:catAx>
      <c:valAx>
        <c:axId val="440751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440754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sz="3000" dirty="0" err="1">
                <a:latin typeface="+mj-lt"/>
              </a:rPr>
              <a:t>Biểu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đồ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đường</a:t>
            </a:r>
            <a:r>
              <a:rPr lang="vi-VN" sz="3000" baseline="0" dirty="0">
                <a:latin typeface="+mj-lt"/>
              </a:rPr>
              <a:t> chênh </a:t>
            </a:r>
            <a:r>
              <a:rPr lang="vi-VN" sz="3000" baseline="0" dirty="0" err="1">
                <a:latin typeface="+mj-lt"/>
              </a:rPr>
              <a:t>lệch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thời</a:t>
            </a:r>
            <a:r>
              <a:rPr lang="vi-VN" sz="3000" baseline="0" dirty="0">
                <a:latin typeface="+mj-lt"/>
              </a:rPr>
              <a:t> gian </a:t>
            </a:r>
            <a:r>
              <a:rPr lang="vi-VN" sz="3000" baseline="0" dirty="0" err="1">
                <a:latin typeface="+mj-lt"/>
              </a:rPr>
              <a:t>xử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lí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được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trả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về</a:t>
            </a:r>
            <a:r>
              <a:rPr lang="vi-VN" sz="3000" baseline="0" dirty="0">
                <a:latin typeface="+mj-lt"/>
              </a:rPr>
              <a:t> ở </a:t>
            </a:r>
            <a:r>
              <a:rPr lang="vi-VN" sz="3000" baseline="0" dirty="0" err="1">
                <a:latin typeface="+mj-lt"/>
              </a:rPr>
              <a:t>Mini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Test</a:t>
            </a:r>
            <a:endParaRPr lang="vi-VN" sz="3000" dirty="0"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Chênh lệch của A* so với BFS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-0.01</c:v>
                </c:pt>
                <c:pt idx="1">
                  <c:v>-0.06</c:v>
                </c:pt>
                <c:pt idx="2">
                  <c:v>-0.02</c:v>
                </c:pt>
                <c:pt idx="3">
                  <c:v>0.01</c:v>
                </c:pt>
                <c:pt idx="4">
                  <c:v>-0.4</c:v>
                </c:pt>
                <c:pt idx="5">
                  <c:v>-12.81</c:v>
                </c:pt>
                <c:pt idx="6">
                  <c:v>0.14000000000000001</c:v>
                </c:pt>
                <c:pt idx="7">
                  <c:v>-1.68</c:v>
                </c:pt>
                <c:pt idx="8">
                  <c:v>-0.11</c:v>
                </c:pt>
                <c:pt idx="9">
                  <c:v>-0.12</c:v>
                </c:pt>
                <c:pt idx="10">
                  <c:v>31.08</c:v>
                </c:pt>
                <c:pt idx="11">
                  <c:v>2.2599999999999998</c:v>
                </c:pt>
                <c:pt idx="12">
                  <c:v>0.46</c:v>
                </c:pt>
                <c:pt idx="13">
                  <c:v>26.6</c:v>
                </c:pt>
                <c:pt idx="14">
                  <c:v>-1.18</c:v>
                </c:pt>
                <c:pt idx="15">
                  <c:v>-3.08</c:v>
                </c:pt>
                <c:pt idx="16">
                  <c:v>-1.4</c:v>
                </c:pt>
                <c:pt idx="17">
                  <c:v>-0.76</c:v>
                </c:pt>
                <c:pt idx="18">
                  <c:v>0.56000000000000005</c:v>
                </c:pt>
                <c:pt idx="19">
                  <c:v>4.95</c:v>
                </c:pt>
                <c:pt idx="20">
                  <c:v>31.07</c:v>
                </c:pt>
                <c:pt idx="21">
                  <c:v>1.55</c:v>
                </c:pt>
                <c:pt idx="22">
                  <c:v>6.09</c:v>
                </c:pt>
                <c:pt idx="23">
                  <c:v>143.75</c:v>
                </c:pt>
                <c:pt idx="24">
                  <c:v>-0.81</c:v>
                </c:pt>
                <c:pt idx="25">
                  <c:v>-0.26</c:v>
                </c:pt>
                <c:pt idx="26">
                  <c:v>-0.34</c:v>
                </c:pt>
                <c:pt idx="27">
                  <c:v>6.13</c:v>
                </c:pt>
                <c:pt idx="28">
                  <c:v>0.01</c:v>
                </c:pt>
                <c:pt idx="29">
                  <c:v>11</c:v>
                </c:pt>
                <c:pt idx="30">
                  <c:v>-0.04</c:v>
                </c:pt>
                <c:pt idx="31">
                  <c:v>-0.06</c:v>
                </c:pt>
                <c:pt idx="32">
                  <c:v>-2.0499999999999998</c:v>
                </c:pt>
                <c:pt idx="33">
                  <c:v>-3.19</c:v>
                </c:pt>
                <c:pt idx="34">
                  <c:v>0.06</c:v>
                </c:pt>
                <c:pt idx="35">
                  <c:v>0.18</c:v>
                </c:pt>
                <c:pt idx="36">
                  <c:v>0.04</c:v>
                </c:pt>
                <c:pt idx="37">
                  <c:v>0.04</c:v>
                </c:pt>
                <c:pt idx="38">
                  <c:v>-0.36</c:v>
                </c:pt>
                <c:pt idx="39">
                  <c:v>0.27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34-4D14-889C-A4754711BA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0754728"/>
        <c:axId val="440751448"/>
      </c:lineChart>
      <c:catAx>
        <c:axId val="440754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440751448"/>
        <c:crosses val="autoZero"/>
        <c:auto val="1"/>
        <c:lblAlgn val="ctr"/>
        <c:lblOffset val="100"/>
        <c:noMultiLvlLbl val="0"/>
      </c:catAx>
      <c:valAx>
        <c:axId val="440751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440754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sz="3000" dirty="0" err="1">
                <a:latin typeface="+mj-lt"/>
              </a:rPr>
              <a:t>Biểu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đồ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cột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số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lượng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nước</a:t>
            </a:r>
            <a:r>
              <a:rPr lang="vi-VN" sz="3000" baseline="0" dirty="0">
                <a:latin typeface="+mj-lt"/>
              </a:rPr>
              <a:t> đi </a:t>
            </a:r>
            <a:r>
              <a:rPr lang="vi-VN" sz="3000" baseline="0" dirty="0" err="1">
                <a:latin typeface="+mj-lt"/>
              </a:rPr>
              <a:t>được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trả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về</a:t>
            </a:r>
            <a:r>
              <a:rPr lang="vi-VN" sz="3000" baseline="0" dirty="0">
                <a:latin typeface="+mj-lt"/>
              </a:rPr>
              <a:t> ở </a:t>
            </a:r>
            <a:r>
              <a:rPr lang="vi-VN" sz="3000" baseline="0" dirty="0" err="1">
                <a:latin typeface="+mj-lt"/>
              </a:rPr>
              <a:t>Micro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Test</a:t>
            </a:r>
            <a:endParaRPr lang="vi-VN" sz="3000" dirty="0">
              <a:latin typeface="+mj-lt"/>
            </a:endParaRPr>
          </a:p>
        </c:rich>
      </c:tx>
      <c:layout>
        <c:manualLayout>
          <c:xMode val="edge"/>
          <c:yMode val="edge"/>
          <c:x val="0.14980376752233324"/>
          <c:y val="7.744432901196687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BFS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49</c:v>
                </c:pt>
                <c:pt idx="2">
                  <c:v>123</c:v>
                </c:pt>
                <c:pt idx="3">
                  <c:v>107</c:v>
                </c:pt>
                <c:pt idx="5">
                  <c:v>65</c:v>
                </c:pt>
                <c:pt idx="6">
                  <c:v>110</c:v>
                </c:pt>
                <c:pt idx="7">
                  <c:v>89</c:v>
                </c:pt>
                <c:pt idx="8">
                  <c:v>209</c:v>
                </c:pt>
                <c:pt idx="9">
                  <c:v>117</c:v>
                </c:pt>
                <c:pt idx="10">
                  <c:v>125</c:v>
                </c:pt>
                <c:pt idx="11">
                  <c:v>67</c:v>
                </c:pt>
                <c:pt idx="12">
                  <c:v>128</c:v>
                </c:pt>
                <c:pt idx="13">
                  <c:v>164</c:v>
                </c:pt>
                <c:pt idx="14">
                  <c:v>139</c:v>
                </c:pt>
                <c:pt idx="15">
                  <c:v>119</c:v>
                </c:pt>
                <c:pt idx="16">
                  <c:v>188</c:v>
                </c:pt>
                <c:pt idx="17">
                  <c:v>147</c:v>
                </c:pt>
                <c:pt idx="19">
                  <c:v>146</c:v>
                </c:pt>
                <c:pt idx="20">
                  <c:v>185</c:v>
                </c:pt>
                <c:pt idx="22">
                  <c:v>91</c:v>
                </c:pt>
                <c:pt idx="23">
                  <c:v>165</c:v>
                </c:pt>
                <c:pt idx="24">
                  <c:v>130</c:v>
                </c:pt>
                <c:pt idx="26">
                  <c:v>234</c:v>
                </c:pt>
                <c:pt idx="27">
                  <c:v>73</c:v>
                </c:pt>
                <c:pt idx="28">
                  <c:v>83</c:v>
                </c:pt>
                <c:pt idx="29">
                  <c:v>161</c:v>
                </c:pt>
                <c:pt idx="30">
                  <c:v>101</c:v>
                </c:pt>
                <c:pt idx="31">
                  <c:v>82</c:v>
                </c:pt>
                <c:pt idx="32">
                  <c:v>173</c:v>
                </c:pt>
                <c:pt idx="33">
                  <c:v>100</c:v>
                </c:pt>
                <c:pt idx="34">
                  <c:v>70</c:v>
                </c:pt>
                <c:pt idx="35">
                  <c:v>98</c:v>
                </c:pt>
                <c:pt idx="36">
                  <c:v>184</c:v>
                </c:pt>
                <c:pt idx="37">
                  <c:v>188</c:v>
                </c:pt>
                <c:pt idx="38">
                  <c:v>151</c:v>
                </c:pt>
                <c:pt idx="39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34-4D14-889C-A4754711BA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 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cat>
          <c:val>
            <c:numRef>
              <c:f>Sheet1!$C$2:$C$41</c:f>
              <c:numCache>
                <c:formatCode>General</c:formatCode>
                <c:ptCount val="40"/>
                <c:pt idx="0">
                  <c:v>49</c:v>
                </c:pt>
                <c:pt idx="2">
                  <c:v>133</c:v>
                </c:pt>
                <c:pt idx="3">
                  <c:v>115</c:v>
                </c:pt>
                <c:pt idx="5">
                  <c:v>71</c:v>
                </c:pt>
                <c:pt idx="6">
                  <c:v>110</c:v>
                </c:pt>
                <c:pt idx="7">
                  <c:v>89</c:v>
                </c:pt>
                <c:pt idx="8">
                  <c:v>221</c:v>
                </c:pt>
                <c:pt idx="9">
                  <c:v>123</c:v>
                </c:pt>
                <c:pt idx="10">
                  <c:v>127</c:v>
                </c:pt>
                <c:pt idx="11">
                  <c:v>69</c:v>
                </c:pt>
                <c:pt idx="12">
                  <c:v>128</c:v>
                </c:pt>
                <c:pt idx="13">
                  <c:v>168</c:v>
                </c:pt>
                <c:pt idx="14">
                  <c:v>147</c:v>
                </c:pt>
                <c:pt idx="15">
                  <c:v>137</c:v>
                </c:pt>
                <c:pt idx="16">
                  <c:v>196</c:v>
                </c:pt>
                <c:pt idx="17">
                  <c:v>159</c:v>
                </c:pt>
                <c:pt idx="19">
                  <c:v>152</c:v>
                </c:pt>
                <c:pt idx="20">
                  <c:v>189</c:v>
                </c:pt>
                <c:pt idx="22">
                  <c:v>91</c:v>
                </c:pt>
                <c:pt idx="23">
                  <c:v>171</c:v>
                </c:pt>
                <c:pt idx="24">
                  <c:v>140</c:v>
                </c:pt>
                <c:pt idx="26">
                  <c:v>246</c:v>
                </c:pt>
                <c:pt idx="27">
                  <c:v>74</c:v>
                </c:pt>
                <c:pt idx="28">
                  <c:v>87</c:v>
                </c:pt>
                <c:pt idx="29">
                  <c:v>177</c:v>
                </c:pt>
                <c:pt idx="30">
                  <c:v>101</c:v>
                </c:pt>
                <c:pt idx="31">
                  <c:v>82</c:v>
                </c:pt>
                <c:pt idx="32">
                  <c:v>177</c:v>
                </c:pt>
                <c:pt idx="33">
                  <c:v>108</c:v>
                </c:pt>
                <c:pt idx="34">
                  <c:v>70</c:v>
                </c:pt>
                <c:pt idx="35">
                  <c:v>98</c:v>
                </c:pt>
                <c:pt idx="36">
                  <c:v>196</c:v>
                </c:pt>
                <c:pt idx="37">
                  <c:v>192</c:v>
                </c:pt>
                <c:pt idx="38">
                  <c:v>151</c:v>
                </c:pt>
                <c:pt idx="39">
                  <c:v>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65-485F-AE5F-E91EF5AD81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0754728"/>
        <c:axId val="440751448"/>
      </c:barChart>
      <c:catAx>
        <c:axId val="440754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440751448"/>
        <c:crosses val="autoZero"/>
        <c:auto val="1"/>
        <c:lblAlgn val="ctr"/>
        <c:lblOffset val="100"/>
        <c:noMultiLvlLbl val="1"/>
      </c:catAx>
      <c:valAx>
        <c:axId val="440751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440754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sz="3000" dirty="0" err="1">
                <a:latin typeface="+mj-lt"/>
              </a:rPr>
              <a:t>Biểu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đồ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đường</a:t>
            </a:r>
            <a:r>
              <a:rPr lang="vi-VN" sz="3000" baseline="0" dirty="0">
                <a:latin typeface="+mj-lt"/>
              </a:rPr>
              <a:t> chênh </a:t>
            </a:r>
            <a:r>
              <a:rPr lang="vi-VN" sz="3000" baseline="0" dirty="0" err="1">
                <a:latin typeface="+mj-lt"/>
              </a:rPr>
              <a:t>lệch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nước</a:t>
            </a:r>
            <a:r>
              <a:rPr lang="vi-VN" sz="3000" baseline="0" dirty="0">
                <a:latin typeface="+mj-lt"/>
              </a:rPr>
              <a:t> đi </a:t>
            </a:r>
            <a:r>
              <a:rPr lang="vi-VN" sz="3000" baseline="0" dirty="0" err="1">
                <a:latin typeface="+mj-lt"/>
              </a:rPr>
              <a:t>được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trả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về</a:t>
            </a:r>
            <a:r>
              <a:rPr lang="vi-VN" sz="3000" baseline="0" dirty="0">
                <a:latin typeface="+mj-lt"/>
              </a:rPr>
              <a:t> ở </a:t>
            </a:r>
            <a:r>
              <a:rPr lang="vi-VN" sz="3000" baseline="0" dirty="0" err="1">
                <a:latin typeface="+mj-lt"/>
              </a:rPr>
              <a:t>Micro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Test</a:t>
            </a:r>
            <a:endParaRPr lang="vi-VN" sz="3000" dirty="0">
              <a:latin typeface="+mj-lt"/>
            </a:endParaRPr>
          </a:p>
        </c:rich>
      </c:tx>
      <c:layout>
        <c:manualLayout>
          <c:xMode val="edge"/>
          <c:yMode val="edge"/>
          <c:x val="0.14980376752233324"/>
          <c:y val="7.744432901196687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Chênh lệch của A* so với BFS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Sheet1!$A$2:$A$43</c:f>
              <c:numCache>
                <c:formatCode>General</c:formatCode>
                <c:ptCount val="4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0</c:v>
                </c:pt>
                <c:pt idx="2">
                  <c:v>10</c:v>
                </c:pt>
                <c:pt idx="3">
                  <c:v>8</c:v>
                </c:pt>
                <c:pt idx="5">
                  <c:v>6</c:v>
                </c:pt>
                <c:pt idx="6">
                  <c:v>0</c:v>
                </c:pt>
                <c:pt idx="7">
                  <c:v>0</c:v>
                </c:pt>
                <c:pt idx="8">
                  <c:v>12</c:v>
                </c:pt>
                <c:pt idx="9">
                  <c:v>6</c:v>
                </c:pt>
                <c:pt idx="10">
                  <c:v>2</c:v>
                </c:pt>
                <c:pt idx="11">
                  <c:v>2</c:v>
                </c:pt>
                <c:pt idx="12">
                  <c:v>0</c:v>
                </c:pt>
                <c:pt idx="13">
                  <c:v>4</c:v>
                </c:pt>
                <c:pt idx="14">
                  <c:v>8</c:v>
                </c:pt>
                <c:pt idx="15">
                  <c:v>18</c:v>
                </c:pt>
                <c:pt idx="16">
                  <c:v>8</c:v>
                </c:pt>
                <c:pt idx="17">
                  <c:v>12</c:v>
                </c:pt>
                <c:pt idx="19">
                  <c:v>6</c:v>
                </c:pt>
                <c:pt idx="20">
                  <c:v>4</c:v>
                </c:pt>
                <c:pt idx="22">
                  <c:v>0</c:v>
                </c:pt>
                <c:pt idx="23">
                  <c:v>6</c:v>
                </c:pt>
                <c:pt idx="24">
                  <c:v>10</c:v>
                </c:pt>
                <c:pt idx="26">
                  <c:v>12</c:v>
                </c:pt>
                <c:pt idx="27">
                  <c:v>1</c:v>
                </c:pt>
                <c:pt idx="28">
                  <c:v>4</c:v>
                </c:pt>
                <c:pt idx="29">
                  <c:v>16</c:v>
                </c:pt>
                <c:pt idx="30">
                  <c:v>0</c:v>
                </c:pt>
                <c:pt idx="31">
                  <c:v>0</c:v>
                </c:pt>
                <c:pt idx="32">
                  <c:v>4</c:v>
                </c:pt>
                <c:pt idx="33">
                  <c:v>8</c:v>
                </c:pt>
                <c:pt idx="34">
                  <c:v>0</c:v>
                </c:pt>
                <c:pt idx="35">
                  <c:v>0</c:v>
                </c:pt>
                <c:pt idx="36">
                  <c:v>12</c:v>
                </c:pt>
                <c:pt idx="37">
                  <c:v>4</c:v>
                </c:pt>
                <c:pt idx="38">
                  <c:v>0</c:v>
                </c:pt>
                <c:pt idx="3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34-4D14-889C-A4754711BA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0754728"/>
        <c:axId val="440751448"/>
      </c:lineChart>
      <c:catAx>
        <c:axId val="440754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440751448"/>
        <c:crosses val="autoZero"/>
        <c:auto val="1"/>
        <c:lblAlgn val="ctr"/>
        <c:lblOffset val="100"/>
        <c:noMultiLvlLbl val="1"/>
      </c:catAx>
      <c:valAx>
        <c:axId val="440751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440754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sz="3000" dirty="0" err="1">
                <a:latin typeface="+mj-lt"/>
              </a:rPr>
              <a:t>Biểu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đồ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cột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số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lượng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trạng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thái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được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trả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về</a:t>
            </a:r>
            <a:r>
              <a:rPr lang="vi-VN" sz="3000" baseline="0" dirty="0">
                <a:latin typeface="+mj-lt"/>
              </a:rPr>
              <a:t> ở </a:t>
            </a:r>
            <a:r>
              <a:rPr lang="vi-VN" sz="3000" baseline="0" dirty="0" err="1">
                <a:latin typeface="+mj-lt"/>
              </a:rPr>
              <a:t>Micro</a:t>
            </a:r>
            <a:r>
              <a:rPr lang="vi-VN" sz="3000" baseline="0" dirty="0">
                <a:latin typeface="+mj-lt"/>
              </a:rPr>
              <a:t> </a:t>
            </a:r>
            <a:r>
              <a:rPr lang="vi-VN" sz="3000" baseline="0" dirty="0" err="1">
                <a:latin typeface="+mj-lt"/>
              </a:rPr>
              <a:t>Test</a:t>
            </a:r>
            <a:endParaRPr lang="vi-VN" sz="3000" dirty="0">
              <a:latin typeface="+mj-lt"/>
            </a:endParaRPr>
          </a:p>
        </c:rich>
      </c:tx>
      <c:layout>
        <c:manualLayout>
          <c:xMode val="edge"/>
          <c:yMode val="edge"/>
          <c:x val="0.14980376752233324"/>
          <c:y val="7.744432901196687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BFS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30243</c:v>
                </c:pt>
                <c:pt idx="2">
                  <c:v>14403</c:v>
                </c:pt>
                <c:pt idx="3">
                  <c:v>21478</c:v>
                </c:pt>
                <c:pt idx="5">
                  <c:v>84100</c:v>
                </c:pt>
                <c:pt idx="6">
                  <c:v>4276</c:v>
                </c:pt>
                <c:pt idx="7">
                  <c:v>16910</c:v>
                </c:pt>
                <c:pt idx="8">
                  <c:v>66676</c:v>
                </c:pt>
                <c:pt idx="9">
                  <c:v>11128</c:v>
                </c:pt>
                <c:pt idx="10">
                  <c:v>72777</c:v>
                </c:pt>
                <c:pt idx="11">
                  <c:v>149180</c:v>
                </c:pt>
                <c:pt idx="12">
                  <c:v>9797</c:v>
                </c:pt>
                <c:pt idx="13">
                  <c:v>50512</c:v>
                </c:pt>
                <c:pt idx="14">
                  <c:v>183592</c:v>
                </c:pt>
                <c:pt idx="15">
                  <c:v>92971</c:v>
                </c:pt>
                <c:pt idx="16">
                  <c:v>252854</c:v>
                </c:pt>
                <c:pt idx="17">
                  <c:v>47958</c:v>
                </c:pt>
                <c:pt idx="19">
                  <c:v>70545</c:v>
                </c:pt>
                <c:pt idx="20">
                  <c:v>62494</c:v>
                </c:pt>
                <c:pt idx="22">
                  <c:v>10786</c:v>
                </c:pt>
                <c:pt idx="23">
                  <c:v>192170</c:v>
                </c:pt>
                <c:pt idx="24">
                  <c:v>43840</c:v>
                </c:pt>
                <c:pt idx="26">
                  <c:v>35228</c:v>
                </c:pt>
                <c:pt idx="27">
                  <c:v>3186</c:v>
                </c:pt>
                <c:pt idx="28">
                  <c:v>11589</c:v>
                </c:pt>
                <c:pt idx="29">
                  <c:v>89364</c:v>
                </c:pt>
                <c:pt idx="30">
                  <c:v>4897</c:v>
                </c:pt>
                <c:pt idx="31">
                  <c:v>7336</c:v>
                </c:pt>
                <c:pt idx="32">
                  <c:v>22925</c:v>
                </c:pt>
                <c:pt idx="33">
                  <c:v>14958</c:v>
                </c:pt>
                <c:pt idx="34">
                  <c:v>18449</c:v>
                </c:pt>
                <c:pt idx="35">
                  <c:v>20239</c:v>
                </c:pt>
                <c:pt idx="36">
                  <c:v>43046</c:v>
                </c:pt>
                <c:pt idx="37">
                  <c:v>129051</c:v>
                </c:pt>
                <c:pt idx="38">
                  <c:v>19101</c:v>
                </c:pt>
                <c:pt idx="39">
                  <c:v>6627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34-4D14-889C-A4754711BA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 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cat>
          <c:val>
            <c:numRef>
              <c:f>Sheet1!$C$2:$C$41</c:f>
              <c:numCache>
                <c:formatCode>General</c:formatCode>
                <c:ptCount val="40"/>
                <c:pt idx="0">
                  <c:v>22116</c:v>
                </c:pt>
                <c:pt idx="2">
                  <c:v>13938</c:v>
                </c:pt>
                <c:pt idx="3">
                  <c:v>21299</c:v>
                </c:pt>
                <c:pt idx="5">
                  <c:v>66292</c:v>
                </c:pt>
                <c:pt idx="6">
                  <c:v>4142</c:v>
                </c:pt>
                <c:pt idx="7">
                  <c:v>15385</c:v>
                </c:pt>
                <c:pt idx="8">
                  <c:v>66579</c:v>
                </c:pt>
                <c:pt idx="9">
                  <c:v>11095</c:v>
                </c:pt>
                <c:pt idx="10">
                  <c:v>56049</c:v>
                </c:pt>
                <c:pt idx="11">
                  <c:v>103099</c:v>
                </c:pt>
                <c:pt idx="12">
                  <c:v>9468</c:v>
                </c:pt>
                <c:pt idx="13">
                  <c:v>50491</c:v>
                </c:pt>
                <c:pt idx="14">
                  <c:v>173386</c:v>
                </c:pt>
                <c:pt idx="15">
                  <c:v>91444</c:v>
                </c:pt>
                <c:pt idx="16">
                  <c:v>252092</c:v>
                </c:pt>
                <c:pt idx="17">
                  <c:v>48366</c:v>
                </c:pt>
                <c:pt idx="19">
                  <c:v>59236</c:v>
                </c:pt>
                <c:pt idx="20">
                  <c:v>60303</c:v>
                </c:pt>
                <c:pt idx="22">
                  <c:v>9749</c:v>
                </c:pt>
                <c:pt idx="23">
                  <c:v>182184</c:v>
                </c:pt>
                <c:pt idx="24">
                  <c:v>41610</c:v>
                </c:pt>
                <c:pt idx="26">
                  <c:v>34790</c:v>
                </c:pt>
                <c:pt idx="27">
                  <c:v>3168</c:v>
                </c:pt>
                <c:pt idx="28">
                  <c:v>11128</c:v>
                </c:pt>
                <c:pt idx="29">
                  <c:v>86602</c:v>
                </c:pt>
                <c:pt idx="30">
                  <c:v>5066</c:v>
                </c:pt>
                <c:pt idx="31">
                  <c:v>6778</c:v>
                </c:pt>
                <c:pt idx="32">
                  <c:v>22160</c:v>
                </c:pt>
                <c:pt idx="33">
                  <c:v>14035</c:v>
                </c:pt>
                <c:pt idx="34">
                  <c:v>17122</c:v>
                </c:pt>
                <c:pt idx="35">
                  <c:v>19805</c:v>
                </c:pt>
                <c:pt idx="36">
                  <c:v>42457</c:v>
                </c:pt>
                <c:pt idx="37">
                  <c:v>127135</c:v>
                </c:pt>
                <c:pt idx="38">
                  <c:v>19049</c:v>
                </c:pt>
                <c:pt idx="39">
                  <c:v>6541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65-485F-AE5F-E91EF5AD81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0754728"/>
        <c:axId val="440751448"/>
      </c:barChart>
      <c:catAx>
        <c:axId val="440754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440751448"/>
        <c:crosses val="autoZero"/>
        <c:auto val="1"/>
        <c:lblAlgn val="ctr"/>
        <c:lblOffset val="100"/>
        <c:noMultiLvlLbl val="1"/>
      </c:catAx>
      <c:valAx>
        <c:axId val="440751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440754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EB17-59E0-4145-9344-9E9179427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DFD9D-75B1-48B5-A152-B14909DE1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0F436-0D84-4E50-93F4-E29A06D4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50FD-1B52-423D-879F-2E456FC3AFD3}" type="datetimeFigureOut">
              <a:rPr lang="vi-VN" smtClean="0"/>
              <a:t>14/10/2021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CFBA3-193A-4C43-AD15-C7B7884E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D3409-639C-44C3-BA8A-EBE80113E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5762-4800-45C7-86E7-FFE24258C2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916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0AD7-AB80-4965-B487-A368AEC0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1EF2F-434E-493B-A8EF-5EF843E0B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621C1-6548-4A25-8CAB-E3D49A90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50FD-1B52-423D-879F-2E456FC3AFD3}" type="datetimeFigureOut">
              <a:rPr lang="vi-VN" smtClean="0"/>
              <a:t>14/10/2021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F281D-19C3-40A8-96B1-BC4C8205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4C381-B525-430D-8C90-08487FA3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5762-4800-45C7-86E7-FFE24258C2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389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014F80-EF26-48F2-A7E5-A16BCAD19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F1456-D638-456A-BB23-C9332D2C8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1A1B9-9967-4435-8F8E-42289665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50FD-1B52-423D-879F-2E456FC3AFD3}" type="datetimeFigureOut">
              <a:rPr lang="vi-VN" smtClean="0"/>
              <a:t>14/10/2021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FABA6-988E-4D63-A4AB-72288535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F5DC3-B3BE-4F82-A4C2-34615296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5762-4800-45C7-86E7-FFE24258C2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31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6893-606C-4E9A-9104-53138641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CEC3-385A-43D3-ADF9-AD8BF1088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6E81C-274F-4E07-8685-9F7BF288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50FD-1B52-423D-879F-2E456FC3AFD3}" type="datetimeFigureOut">
              <a:rPr lang="vi-VN" smtClean="0"/>
              <a:t>14/10/2021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CFD5B-9F83-4249-90D6-0D65223F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FD20A-851C-4CBD-957F-C21A8FBB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5762-4800-45C7-86E7-FFE24258C2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368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27B1-6ADC-4FA7-9C8C-80FB9DAF1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EA62C-74DA-4B78-8244-5EDA66D9A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FCF4D-B23A-4B5E-8930-676CC531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50FD-1B52-423D-879F-2E456FC3AFD3}" type="datetimeFigureOut">
              <a:rPr lang="vi-VN" smtClean="0"/>
              <a:t>14/10/2021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D802A-D134-4B9E-BFA9-061BBA72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51469-5AF1-4E87-A284-1B9DC6FB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5762-4800-45C7-86E7-FFE24258C2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023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416D-5E10-468C-8E1D-28B7E688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95FA8-3533-4156-A298-40800A530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A8D9F-6CDF-472C-AD9C-ED5CDC5AF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3C786-1FCC-4361-AAE1-60E67B75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50FD-1B52-423D-879F-2E456FC3AFD3}" type="datetimeFigureOut">
              <a:rPr lang="vi-VN" smtClean="0"/>
              <a:t>14/10/2021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AE017-2F8E-475B-A16C-69E137C2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355AB-3645-44A8-B25E-939ADF3E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5762-4800-45C7-86E7-FFE24258C2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205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7582-A010-434B-9A3B-A4E22ECC1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836FD-445F-42F1-89D1-6D4037BC5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B12D1-6126-46B9-8AB4-8CB19DAD5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44838-9B1E-4430-BD59-DD870E3F7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DA0245-21BD-4FE1-B652-D751482F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B217A-EAF2-4F19-B371-DF0FE2096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50FD-1B52-423D-879F-2E456FC3AFD3}" type="datetimeFigureOut">
              <a:rPr lang="vi-VN" smtClean="0"/>
              <a:t>14/10/2021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516CB-496F-4735-A3D1-109B5454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8E526-2B78-466C-A026-79B36990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5762-4800-45C7-86E7-FFE24258C2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452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A3D2A-3A20-4FC8-BA31-4572CE95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4FD92-2DB2-42A1-B848-E7CB2C37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50FD-1B52-423D-879F-2E456FC3AFD3}" type="datetimeFigureOut">
              <a:rPr lang="vi-VN" smtClean="0"/>
              <a:t>14/10/2021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A69D7-2A35-4873-A8E5-E82AE01A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DBB9D-5B1C-4935-81F9-5E2B5515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5762-4800-45C7-86E7-FFE24258C2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942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442ED-2640-4D37-AE88-85EA5BCB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50FD-1B52-423D-879F-2E456FC3AFD3}" type="datetimeFigureOut">
              <a:rPr lang="vi-VN" smtClean="0"/>
              <a:t>14/10/2021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EBB4F2-F6BB-435A-ACA6-7DBEECBB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52B4B-B4AB-4E8F-BAB6-603DE981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5762-4800-45C7-86E7-FFE24258C2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396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FE-2ACB-4C4D-AA5E-50F80DF1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C3F86-EC1F-48EC-8C41-F25726CB9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72E80-C3AF-4E56-B663-EE7C905C3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E1A38-26E4-4003-896A-527C3668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50FD-1B52-423D-879F-2E456FC3AFD3}" type="datetimeFigureOut">
              <a:rPr lang="vi-VN" smtClean="0"/>
              <a:t>14/10/2021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68599-AAA0-4C2B-B233-92C789B0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B1755-5139-4BEA-808F-B6864F5C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5762-4800-45C7-86E7-FFE24258C2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397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8A44-95B3-41DB-95DB-22899507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FE4E0-F495-45DB-A855-98A352B6F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04C0E-AC71-4BE0-9BC8-7E2AD15B1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E022A-DCBB-467F-AF40-84E32737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50FD-1B52-423D-879F-2E456FC3AFD3}" type="datetimeFigureOut">
              <a:rPr lang="vi-VN" smtClean="0"/>
              <a:t>14/10/2021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481D3-8E32-446B-9D2E-F46DEF2AE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9CB30-95A6-4AFC-8F34-EC184141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5762-4800-45C7-86E7-FFE24258C2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186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008D56-CDB1-4642-B616-2962CB1C0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E4C09-0194-46E4-897E-0158E7C24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A4104-7EAB-461E-AF7D-75C32D7B9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B50FD-1B52-423D-879F-2E456FC3AFD3}" type="datetimeFigureOut">
              <a:rPr lang="vi-VN" smtClean="0"/>
              <a:t>14/10/2021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12014-F924-4635-B48A-2564DC01B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9EAA8-B09F-49CB-B03D-FBB2E1846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55762-4800-45C7-86E7-FFE24258C2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584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*_search_algorithm" TargetMode="External"/><Relationship Id="rId7" Type="http://schemas.openxmlformats.org/officeDocument/2006/relationships/hyperlink" Target="https://github.com/morenod/sokoban" TargetMode="External"/><Relationship Id="rId2" Type="http://schemas.openxmlformats.org/officeDocument/2006/relationships/hyperlink" Target="https://en.wikipedia.org/wiki/Breadth-first_searc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heshreddykukunooru/Sokoban-Game" TargetMode="External"/><Relationship Id="rId5" Type="http://schemas.openxmlformats.org/officeDocument/2006/relationships/hyperlink" Target="http://sokoban.dk/wp-content/uploads/2016/02/Timo-Virkkala-Solving-Sokoban-Masters-Thesis.pdf" TargetMode="External"/><Relationship Id="rId4" Type="http://schemas.openxmlformats.org/officeDocument/2006/relationships/hyperlink" Target="https://ksokoban.onlin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BC92-1EA6-499E-A7C7-05E614831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080" y="502919"/>
            <a:ext cx="10962640" cy="914083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Helvetica Neue" panose="02000503000000020004" pitchFamily="50" charset="0"/>
              </a:rPr>
              <a:t>BÁO CÁO NHẬP MÔN TRÍ TUỆ NHÂN TẠO</a:t>
            </a:r>
            <a:endParaRPr lang="vi-VN" sz="4400" b="1" dirty="0">
              <a:latin typeface="Helvetica Neue" panose="02000503000000020004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913F5-AF5E-4F70-8BD6-A0F4636D7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2080" y="2372678"/>
            <a:ext cx="2286000" cy="461962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Helvetica Neue" panose="02000503000000020004" pitchFamily="50" charset="0"/>
              </a:rPr>
              <a:t>BÀI TẬP LỚN 1:</a:t>
            </a:r>
          </a:p>
          <a:p>
            <a:endParaRPr lang="vi-V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9DA67D-8AAA-41F1-97DF-D5494793A56E}"/>
              </a:ext>
            </a:extLst>
          </p:cNvPr>
          <p:cNvSpPr txBox="1"/>
          <p:nvPr/>
        </p:nvSpPr>
        <p:spPr>
          <a:xfrm>
            <a:off x="3688080" y="2234475"/>
            <a:ext cx="786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 Neue" panose="02000503000000020004" pitchFamily="50" charset="0"/>
              </a:rPr>
              <a:t>HIỆN THỰC GIẢI THUẬT ĐỂ GIẢI BÀI TOÁN SOKOBAN</a:t>
            </a:r>
            <a:endParaRPr lang="vi-VN" sz="3600" dirty="0">
              <a:latin typeface="Helvetica Neue" panose="02000503000000020004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381BB-F050-472D-BABB-BC667D0622DF}"/>
              </a:ext>
            </a:extLst>
          </p:cNvPr>
          <p:cNvSpPr txBox="1"/>
          <p:nvPr/>
        </p:nvSpPr>
        <p:spPr>
          <a:xfrm>
            <a:off x="4409440" y="4470400"/>
            <a:ext cx="278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Helvetica Neue" panose="02000503000000020004" pitchFamily="50" charset="0"/>
              </a:rPr>
              <a:t>Nhóm</a:t>
            </a:r>
            <a:r>
              <a:rPr lang="en-US" sz="2400" dirty="0">
                <a:latin typeface="Helvetica Neue" panose="02000503000000020004" pitchFamily="50" charset="0"/>
              </a:rPr>
              <a:t> </a:t>
            </a:r>
            <a:r>
              <a:rPr lang="en-US" sz="2400" dirty="0" err="1">
                <a:latin typeface="Helvetica Neue" panose="02000503000000020004" pitchFamily="50" charset="0"/>
              </a:rPr>
              <a:t>thực</a:t>
            </a:r>
            <a:r>
              <a:rPr lang="en-US" sz="2400" dirty="0">
                <a:latin typeface="Helvetica Neue" panose="02000503000000020004" pitchFamily="50" charset="0"/>
              </a:rPr>
              <a:t> </a:t>
            </a:r>
            <a:r>
              <a:rPr lang="en-US" sz="2400" dirty="0" err="1">
                <a:latin typeface="Helvetica Neue" panose="02000503000000020004" pitchFamily="50" charset="0"/>
              </a:rPr>
              <a:t>hiện</a:t>
            </a:r>
            <a:r>
              <a:rPr lang="en-US" sz="2400" dirty="0">
                <a:latin typeface="Helvetica Neue" panose="02000503000000020004" pitchFamily="50" charset="0"/>
              </a:rPr>
              <a:t>: </a:t>
            </a:r>
            <a:endParaRPr lang="vi-VN" sz="2400" dirty="0">
              <a:latin typeface="Helvetica Neue" panose="02000503000000020004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5DD47-5B32-4499-9CA3-A69951606DE2}"/>
              </a:ext>
            </a:extLst>
          </p:cNvPr>
          <p:cNvSpPr txBox="1"/>
          <p:nvPr/>
        </p:nvSpPr>
        <p:spPr>
          <a:xfrm>
            <a:off x="6918960" y="4470400"/>
            <a:ext cx="428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Helvetica Neue" panose="02000503000000020004" pitchFamily="50" charset="0"/>
              </a:rPr>
              <a:t>Ngô </a:t>
            </a:r>
            <a:r>
              <a:rPr lang="vi-VN" sz="2400" dirty="0" err="1">
                <a:latin typeface="Helvetica Neue" panose="02000503000000020004" pitchFamily="50" charset="0"/>
              </a:rPr>
              <a:t>Tấn</a:t>
            </a:r>
            <a:r>
              <a:rPr lang="vi-VN" sz="2400" dirty="0">
                <a:latin typeface="Helvetica Neue" panose="02000503000000020004" pitchFamily="50" charset="0"/>
              </a:rPr>
              <a:t> </a:t>
            </a:r>
            <a:r>
              <a:rPr lang="vi-VN" sz="2400" dirty="0" err="1">
                <a:latin typeface="Helvetica Neue" panose="02000503000000020004" pitchFamily="50" charset="0"/>
              </a:rPr>
              <a:t>Phát</a:t>
            </a:r>
            <a:r>
              <a:rPr lang="vi-VN" sz="2400" dirty="0">
                <a:latin typeface="Helvetica Neue" panose="02000503000000020004" pitchFamily="50" charset="0"/>
              </a:rPr>
              <a:t> </a:t>
            </a:r>
            <a:r>
              <a:rPr lang="vi-VN" sz="2400" dirty="0" err="1">
                <a:latin typeface="Helvetica Neue" panose="02000503000000020004" pitchFamily="50" charset="0"/>
              </a:rPr>
              <a:t>Đạt</a:t>
            </a:r>
            <a:r>
              <a:rPr lang="vi-VN" sz="2400" dirty="0">
                <a:latin typeface="Helvetica Neue" panose="02000503000000020004" pitchFamily="50" charset="0"/>
              </a:rPr>
              <a:t> - 1913045 </a:t>
            </a:r>
          </a:p>
          <a:p>
            <a:r>
              <a:rPr lang="vi-VN" sz="2400" dirty="0" err="1">
                <a:latin typeface="Helvetica Neue" panose="02000503000000020004" pitchFamily="50" charset="0"/>
              </a:rPr>
              <a:t>Phạm</a:t>
            </a:r>
            <a:r>
              <a:rPr lang="vi-VN" sz="2400" dirty="0">
                <a:latin typeface="Helvetica Neue" panose="02000503000000020004" pitchFamily="50" charset="0"/>
              </a:rPr>
              <a:t> Minh </a:t>
            </a:r>
            <a:r>
              <a:rPr lang="vi-VN" sz="2400" dirty="0" err="1">
                <a:latin typeface="Helvetica Neue" panose="02000503000000020004" pitchFamily="50" charset="0"/>
              </a:rPr>
              <a:t>Hiếu</a:t>
            </a:r>
            <a:r>
              <a:rPr lang="vi-VN" sz="2400" dirty="0">
                <a:latin typeface="Helvetica Neue" panose="02000503000000020004" pitchFamily="50" charset="0"/>
              </a:rPr>
              <a:t> - 1913356 </a:t>
            </a:r>
          </a:p>
          <a:p>
            <a:r>
              <a:rPr lang="vi-VN" sz="2400" dirty="0" err="1">
                <a:latin typeface="Helvetica Neue" panose="02000503000000020004" pitchFamily="50" charset="0"/>
              </a:rPr>
              <a:t>Lộc</a:t>
            </a:r>
            <a:r>
              <a:rPr lang="vi-VN" sz="2400" dirty="0">
                <a:latin typeface="Helvetica Neue" panose="02000503000000020004" pitchFamily="50" charset="0"/>
              </a:rPr>
              <a:t> Minh </a:t>
            </a:r>
            <a:r>
              <a:rPr lang="vi-VN" sz="2400" dirty="0" err="1">
                <a:latin typeface="Helvetica Neue" panose="02000503000000020004" pitchFamily="50" charset="0"/>
              </a:rPr>
              <a:t>Hiếu</a:t>
            </a:r>
            <a:r>
              <a:rPr lang="vi-VN" sz="2400" dirty="0">
                <a:latin typeface="Helvetica Neue" panose="02000503000000020004" pitchFamily="50" charset="0"/>
              </a:rPr>
              <a:t> - 1913336</a:t>
            </a:r>
          </a:p>
        </p:txBody>
      </p:sp>
    </p:spTree>
    <p:extLst>
      <p:ext uri="{BB962C8B-B14F-4D97-AF65-F5344CB8AC3E}">
        <p14:creationId xmlns:p14="http://schemas.microsoft.com/office/powerpoint/2010/main" val="1048660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F56920-E9F3-4329-8B60-3F2C9857A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959" y="1497648"/>
            <a:ext cx="3049164" cy="411067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92C5164-D613-460F-BF02-20064C8E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ĐỊNH NGHĨA BÀI TOÁN</a:t>
            </a:r>
            <a:endParaRPr lang="vi-V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36DDB1-FB02-4AD3-925F-3CF9FA8AD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8878"/>
            <a:ext cx="5257800" cy="34394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8C5C3B-3E4E-4890-B4A5-0DF66E456457}"/>
              </a:ext>
            </a:extLst>
          </p:cNvPr>
          <p:cNvSpPr txBox="1"/>
          <p:nvPr/>
        </p:nvSpPr>
        <p:spPr>
          <a:xfrm>
            <a:off x="1747520" y="5842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ECA48C-8DDE-4A12-83DC-F352503E1969}"/>
              </a:ext>
            </a:extLst>
          </p:cNvPr>
          <p:cNvSpPr txBox="1"/>
          <p:nvPr/>
        </p:nvSpPr>
        <p:spPr>
          <a:xfrm>
            <a:off x="7543800" y="5842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402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7284-55AA-4825-8A99-2DD34A99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GIẢI THUẬT BFS TRONG SOKOBAN</a:t>
            </a:r>
            <a:endParaRPr lang="vi-V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56337-C067-4481-9997-7F74BB9D6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Breadth First Search (BFS)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Sokoban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BFS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chắn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Sokoban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152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B53D0B-AA25-4480-B591-FB7E7221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GIẢI THUẬT BFS TRONG SOKOBAN</a:t>
            </a:r>
            <a:endParaRPr lang="vi-VN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385E6A-1154-4429-8E98-5B475C388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14136F-2B64-4004-AB72-BF529CEA3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443" y="1403657"/>
            <a:ext cx="8629114" cy="519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89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B953-299F-4D37-864F-9B21ED01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GIẢI THUẬT A* TRONG SOKOBAN</a:t>
            </a:r>
            <a:endParaRPr lang="vi-V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7534D-55C9-4C12-A7E9-072E2BF8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A*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Sokoban, A*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Sokoban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xíu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A*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Sokoban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Breadth First Search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heuristic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787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764E-F30F-46F4-8D3E-7C2ED31D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HÀM HEURISTIC TRONG A*</a:t>
            </a:r>
            <a:endParaRPr lang="vi-V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15E2-925E-49B3-A625-CBFD06D11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heuristic f(x) = h(x) + g(x)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g(x)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moves,tang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h(x)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h(x)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f(x)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f(x)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(min heap)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4034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087B6-74C9-4C74-8C55-7084EFE3A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8040" cy="4351338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h(x)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Manhattan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chướng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5FF8D63-3777-49F0-B7F1-4D6CD481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HÀM HEURISTIC TRONG A*</a:t>
            </a:r>
            <a:endParaRPr lang="vi-V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6B96A4-7D56-4A7E-B700-5B230EF4E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157" y="1825625"/>
            <a:ext cx="4324350" cy="3962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11C788-6B6E-4DD5-8A1A-7E9349D91F8D}"/>
              </a:ext>
            </a:extLst>
          </p:cNvPr>
          <p:cNvSpPr txBox="1"/>
          <p:nvPr/>
        </p:nvSpPr>
        <p:spPr>
          <a:xfrm>
            <a:off x="6746240" y="5922962"/>
            <a:ext cx="52547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cương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Euclid</a:t>
            </a:r>
            <a:endParaRPr lang="vi-V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09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B953-299F-4D37-864F-9B21ED01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GIẢI THUẬT A* TRONG SOKOBAN</a:t>
            </a:r>
            <a:endParaRPr lang="vi-V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EF99C9-C654-4067-87A0-C34B274C7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400" b="1" dirty="0"/>
              <a:t>PSEUDOCODE</a:t>
            </a:r>
            <a:r>
              <a:rPr lang="vi-VN" sz="2000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016BD5-90ED-4A47-A8B0-C2CDF7B8C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4" y="2452551"/>
            <a:ext cx="11336332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01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B953-299F-4D37-864F-9B21ED01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GIẢI THUẬT A* TRONG SOKOBAN</a:t>
            </a:r>
            <a:endParaRPr lang="vi-V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8F5596-CE6F-4924-808D-5B473F859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0811"/>
            <a:ext cx="10515600" cy="548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69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A051-4061-41FC-BA06-A9BB9B27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HIỆN THỰC GIẢI THUẬT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DC2C-D6E3-44A0-B4FC-F6E361399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Python 3.9.7</a:t>
            </a:r>
          </a:p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40 test case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Mini </a:t>
            </a:r>
            <a:r>
              <a:rPr lang="en-US" dirty="0" err="1"/>
              <a:t>và</a:t>
            </a:r>
            <a:r>
              <a:rPr lang="en-US" dirty="0"/>
              <a:t> 40 test case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Micro</a:t>
            </a:r>
          </a:p>
          <a:p>
            <a:r>
              <a:rPr lang="en-US" dirty="0"/>
              <a:t>Test case time limit </a:t>
            </a:r>
            <a:r>
              <a:rPr lang="en-US" dirty="0" err="1"/>
              <a:t>là</a:t>
            </a:r>
            <a:r>
              <a:rPr lang="en-US" dirty="0"/>
              <a:t> 12 </a:t>
            </a:r>
            <a:r>
              <a:rPr lang="en-US" dirty="0" err="1"/>
              <a:t>tiếng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2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2284-A7B3-44D5-80CC-53A6D4C7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</a:t>
            </a:r>
            <a:endParaRPr lang="vi-V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10D4A-71E4-4071-993F-910DF631C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599248"/>
            <a:ext cx="7259320" cy="3887152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'#':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tường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'$':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'.':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'@':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'*':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':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'+':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D3111-A2FD-49D2-B926-A0998D420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920" y="745808"/>
            <a:ext cx="3464560" cy="31571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047BC0-C1C7-4AA9-8703-BA3985C97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183" y="4038340"/>
            <a:ext cx="1265977" cy="26367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52A95F-285A-43E9-AEC2-F56E93B3A112}"/>
              </a:ext>
            </a:extLst>
          </p:cNvPr>
          <p:cNvSpPr txBox="1"/>
          <p:nvPr/>
        </p:nvSpPr>
        <p:spPr>
          <a:xfrm>
            <a:off x="756920" y="5699760"/>
            <a:ext cx="75133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3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830E4-B11A-464A-A68E-FF3C6715D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Sokoban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kim</a:t>
            </a:r>
            <a:r>
              <a:rPr lang="en-US" dirty="0"/>
              <a:t> </a:t>
            </a:r>
            <a:r>
              <a:rPr lang="en-US" dirty="0" err="1"/>
              <a:t>cương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. </a:t>
            </a:r>
          </a:p>
          <a:p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4 </a:t>
            </a:r>
            <a:r>
              <a:rPr lang="en-US" dirty="0" err="1"/>
              <a:t>hướng</a:t>
            </a:r>
            <a:r>
              <a:rPr lang="en-US" dirty="0"/>
              <a:t>: </a:t>
            </a:r>
            <a:r>
              <a:rPr lang="en-US" dirty="0" err="1"/>
              <a:t>lên</a:t>
            </a:r>
            <a:r>
              <a:rPr lang="en-US" dirty="0"/>
              <a:t>, </a:t>
            </a:r>
            <a:r>
              <a:rPr lang="en-US" dirty="0" err="1"/>
              <a:t>xuống</a:t>
            </a:r>
            <a:r>
              <a:rPr lang="en-US" dirty="0"/>
              <a:t>, </a:t>
            </a:r>
            <a:r>
              <a:rPr lang="en-US" dirty="0" err="1"/>
              <a:t>trái</a:t>
            </a:r>
            <a:r>
              <a:rPr lang="en-US" dirty="0"/>
              <a:t>,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chướng</a:t>
            </a:r>
            <a:r>
              <a:rPr lang="en-US" dirty="0"/>
              <a:t> </a:t>
            </a:r>
            <a:r>
              <a:rPr lang="en-US" dirty="0" err="1"/>
              <a:t>ngại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(</a:t>
            </a:r>
            <a:r>
              <a:rPr lang="en-US" dirty="0" err="1"/>
              <a:t>tường</a:t>
            </a:r>
            <a:r>
              <a:rPr lang="en-US" dirty="0"/>
              <a:t>).</a:t>
            </a:r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di </a:t>
            </a:r>
            <a:r>
              <a:rPr lang="en-US" dirty="0" err="1"/>
              <a:t>chuyển</a:t>
            </a:r>
            <a:endParaRPr lang="en-US" dirty="0"/>
          </a:p>
          <a:p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kim</a:t>
            </a:r>
            <a:r>
              <a:rPr lang="en-US" dirty="0"/>
              <a:t> </a:t>
            </a:r>
            <a:r>
              <a:rPr lang="en-US" dirty="0" err="1"/>
              <a:t>cương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1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kim</a:t>
            </a:r>
            <a:r>
              <a:rPr lang="en-US" dirty="0"/>
              <a:t> </a:t>
            </a:r>
            <a:r>
              <a:rPr lang="en-US" dirty="0" err="1"/>
              <a:t>cương</a:t>
            </a:r>
            <a:r>
              <a:rPr lang="en-US" dirty="0"/>
              <a:t>.</a:t>
            </a:r>
            <a:endParaRPr lang="vi-V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E58F87-7294-465E-BCCA-24A7467C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9995"/>
          </a:xfrm>
        </p:spPr>
        <p:txBody>
          <a:bodyPr/>
          <a:lstStyle/>
          <a:p>
            <a:pPr algn="ctr"/>
            <a:r>
              <a:rPr lang="en-US" b="1" dirty="0"/>
              <a:t>TRÒ CHƠI SOKOBAN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1213754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8481-A0DE-416D-8AFF-75310AD6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</a:t>
            </a:r>
            <a:endParaRPr lang="vi-V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A1DF-6861-4F05-969E-8253B9F2E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Output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  <a:p>
            <a:r>
              <a:rPr lang="en-US" dirty="0"/>
              <a:t>Moves: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đích</a:t>
            </a:r>
            <a:endParaRPr lang="en-US" dirty="0"/>
          </a:p>
          <a:p>
            <a:r>
              <a:rPr lang="en-US" dirty="0"/>
              <a:t>Number of states have been reached: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node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queue</a:t>
            </a:r>
          </a:p>
          <a:p>
            <a:r>
              <a:rPr lang="en-US" dirty="0"/>
              <a:t>Number of states have been visited: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node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xét</a:t>
            </a:r>
            <a:endParaRPr lang="en-US" dirty="0"/>
          </a:p>
          <a:p>
            <a:r>
              <a:rPr lang="en-US" dirty="0"/>
              <a:t>Number of duplicated states: </a:t>
            </a:r>
            <a:r>
              <a:rPr lang="en-US" dirty="0" err="1"/>
              <a:t>số</a:t>
            </a:r>
            <a:r>
              <a:rPr lang="en-US" dirty="0"/>
              <a:t> node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r>
              <a:rPr lang="en-US" dirty="0"/>
              <a:t>Time for searching: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chạy</a:t>
            </a:r>
            <a:endParaRPr lang="en-US" dirty="0"/>
          </a:p>
          <a:p>
            <a:r>
              <a:rPr lang="en-US" dirty="0" err="1"/>
              <a:t>Chương</a:t>
            </a:r>
            <a:r>
              <a:rPr lang="en-US" dirty="0"/>
              <a:t> trình game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list moves ở </a:t>
            </a:r>
            <a:r>
              <a:rPr lang="en-US" dirty="0" err="1"/>
              <a:t>trên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3405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90B143-FF4D-4B19-89B0-327898D3D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256443"/>
              </p:ext>
            </p:extLst>
          </p:nvPr>
        </p:nvGraphicFramePr>
        <p:xfrm>
          <a:off x="686670" y="1399200"/>
          <a:ext cx="3844690" cy="5308283"/>
        </p:xfrm>
        <a:graphic>
          <a:graphicData uri="http://schemas.openxmlformats.org/drawingml/2006/table">
            <a:tbl>
              <a:tblPr/>
              <a:tblGrid>
                <a:gridCol w="737991">
                  <a:extLst>
                    <a:ext uri="{9D8B030D-6E8A-4147-A177-3AD203B41FA5}">
                      <a16:colId xmlns:a16="http://schemas.microsoft.com/office/drawing/2014/main" val="3759561761"/>
                    </a:ext>
                  </a:extLst>
                </a:gridCol>
                <a:gridCol w="1023662">
                  <a:extLst>
                    <a:ext uri="{9D8B030D-6E8A-4147-A177-3AD203B41FA5}">
                      <a16:colId xmlns:a16="http://schemas.microsoft.com/office/drawing/2014/main" val="4125404409"/>
                    </a:ext>
                  </a:extLst>
                </a:gridCol>
                <a:gridCol w="1047471">
                  <a:extLst>
                    <a:ext uri="{9D8B030D-6E8A-4147-A177-3AD203B41FA5}">
                      <a16:colId xmlns:a16="http://schemas.microsoft.com/office/drawing/2014/main" val="1535246421"/>
                    </a:ext>
                  </a:extLst>
                </a:gridCol>
                <a:gridCol w="1035566">
                  <a:extLst>
                    <a:ext uri="{9D8B030D-6E8A-4147-A177-3AD203B41FA5}">
                      <a16:colId xmlns:a16="http://schemas.microsoft.com/office/drawing/2014/main" val="843222753"/>
                    </a:ext>
                  </a:extLst>
                </a:gridCol>
              </a:tblGrid>
              <a:tr h="87927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BFS search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537399"/>
                  </a:ext>
                </a:extLst>
              </a:tr>
              <a:tr h="318791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Testcase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 dirty="0" err="1">
                          <a:effectLst/>
                          <a:latin typeface="+mj-lt"/>
                        </a:rPr>
                        <a:t>Step</a:t>
                      </a:r>
                      <a:endParaRPr lang="vi-VN" sz="1500" dirty="0">
                        <a:effectLst/>
                        <a:latin typeface="+mj-lt"/>
                      </a:endParaRP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State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Time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999622"/>
                  </a:ext>
                </a:extLst>
              </a:tr>
              <a:tr h="239094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37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 dirty="0"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0,0481917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632161"/>
                  </a:ext>
                </a:extLst>
              </a:tr>
              <a:tr h="239094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60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667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0,2758611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102202"/>
                  </a:ext>
                </a:extLst>
              </a:tr>
              <a:tr h="159396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69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1054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0,500735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367578"/>
                  </a:ext>
                </a:extLst>
              </a:tr>
              <a:tr h="239094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71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406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0,1511259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41402"/>
                  </a:ext>
                </a:extLst>
              </a:tr>
              <a:tr h="239094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104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3204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 dirty="0">
                          <a:effectLst/>
                          <a:latin typeface="+mj-lt"/>
                        </a:rPr>
                        <a:t>3,3387378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95371"/>
                  </a:ext>
                </a:extLst>
              </a:tr>
              <a:tr h="239094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99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11961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33,1510182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918870"/>
                  </a:ext>
                </a:extLst>
              </a:tr>
              <a:tr h="239094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61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1998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1,4598715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719187"/>
                  </a:ext>
                </a:extLst>
              </a:tr>
              <a:tr h="239094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93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6399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10,3451825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786869"/>
                  </a:ext>
                </a:extLst>
              </a:tr>
              <a:tr h="239094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85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937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0,6235278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037924"/>
                  </a:ext>
                </a:extLst>
              </a:tr>
              <a:tr h="239094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102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2334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1,8196202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827382"/>
                  </a:ext>
                </a:extLst>
              </a:tr>
              <a:tr h="159396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74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 dirty="0">
                          <a:effectLst/>
                          <a:latin typeface="+mj-lt"/>
                        </a:rPr>
                        <a:t>2394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1,621168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651579"/>
                  </a:ext>
                </a:extLst>
              </a:tr>
              <a:tr h="239094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112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10983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24,6318161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51751"/>
                  </a:ext>
                </a:extLst>
              </a:tr>
              <a:tr h="239094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80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5146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6,6854242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91284"/>
                  </a:ext>
                </a:extLst>
              </a:tr>
              <a:tr h="239094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121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28740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348,7216768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834035"/>
                  </a:ext>
                </a:extLst>
              </a:tr>
              <a:tr h="239094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82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2017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2,4351499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20513"/>
                  </a:ext>
                </a:extLst>
              </a:tr>
              <a:tr h="239094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114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4073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7,8142746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112241"/>
                  </a:ext>
                </a:extLst>
              </a:tr>
              <a:tr h="239094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17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65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2136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3,2098183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384114"/>
                  </a:ext>
                </a:extLst>
              </a:tr>
              <a:tr h="239094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110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9072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30,9310922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797798"/>
                  </a:ext>
                </a:extLst>
              </a:tr>
              <a:tr h="239094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72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2830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2,2263727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429330"/>
                  </a:ext>
                </a:extLst>
              </a:tr>
              <a:tr h="239094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112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10273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 dirty="0">
                          <a:effectLst/>
                          <a:latin typeface="+mj-lt"/>
                        </a:rPr>
                        <a:t>22,2325711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89872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ABA2FDC-1FF9-4EA4-AC80-B9939B0C1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666007"/>
              </p:ext>
            </p:extLst>
          </p:nvPr>
        </p:nvGraphicFramePr>
        <p:xfrm>
          <a:off x="6843632" y="1399200"/>
          <a:ext cx="3844690" cy="5319255"/>
        </p:xfrm>
        <a:graphic>
          <a:graphicData uri="http://schemas.openxmlformats.org/drawingml/2006/table">
            <a:tbl>
              <a:tblPr/>
              <a:tblGrid>
                <a:gridCol w="880464">
                  <a:extLst>
                    <a:ext uri="{9D8B030D-6E8A-4147-A177-3AD203B41FA5}">
                      <a16:colId xmlns:a16="http://schemas.microsoft.com/office/drawing/2014/main" val="566761060"/>
                    </a:ext>
                  </a:extLst>
                </a:gridCol>
                <a:gridCol w="880464">
                  <a:extLst>
                    <a:ext uri="{9D8B030D-6E8A-4147-A177-3AD203B41FA5}">
                      <a16:colId xmlns:a16="http://schemas.microsoft.com/office/drawing/2014/main" val="3550743522"/>
                    </a:ext>
                  </a:extLst>
                </a:gridCol>
                <a:gridCol w="880464">
                  <a:extLst>
                    <a:ext uri="{9D8B030D-6E8A-4147-A177-3AD203B41FA5}">
                      <a16:colId xmlns:a16="http://schemas.microsoft.com/office/drawing/2014/main" val="3079715962"/>
                    </a:ext>
                  </a:extLst>
                </a:gridCol>
                <a:gridCol w="1203298">
                  <a:extLst>
                    <a:ext uri="{9D8B030D-6E8A-4147-A177-3AD203B41FA5}">
                      <a16:colId xmlns:a16="http://schemas.microsoft.com/office/drawing/2014/main" val="4038015336"/>
                    </a:ext>
                  </a:extLst>
                </a:gridCol>
              </a:tblGrid>
              <a:tr h="217629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A* Algorithm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941922"/>
                  </a:ext>
                </a:extLst>
              </a:tr>
              <a:tr h="306274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Testcase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Step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State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Time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62870"/>
                  </a:ext>
                </a:extLst>
              </a:tr>
              <a:tr h="229706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37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159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0,041447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505469"/>
                  </a:ext>
                </a:extLst>
              </a:tr>
              <a:tr h="229706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60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559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0,2207132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787624"/>
                  </a:ext>
                </a:extLst>
              </a:tr>
              <a:tr h="229706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69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918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0,4831833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708041"/>
                  </a:ext>
                </a:extLst>
              </a:tr>
              <a:tr h="229706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71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406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0,1634929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10676"/>
                  </a:ext>
                </a:extLst>
              </a:tr>
              <a:tr h="229706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104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3178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2,9400033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40952"/>
                  </a:ext>
                </a:extLst>
              </a:tr>
              <a:tr h="229706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99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10448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20,3414884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814246"/>
                  </a:ext>
                </a:extLst>
              </a:tr>
              <a:tr h="229706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65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2004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1,595274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389202"/>
                  </a:ext>
                </a:extLst>
              </a:tr>
              <a:tr h="229706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 dirty="0">
                          <a:effectLst/>
                          <a:latin typeface="+mj-lt"/>
                        </a:rPr>
                        <a:t>97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6555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8,6705501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452599"/>
                  </a:ext>
                </a:extLst>
              </a:tr>
              <a:tr h="229706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87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889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0,5116937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267412"/>
                  </a:ext>
                </a:extLst>
              </a:tr>
              <a:tr h="229706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104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2228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1,6983024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31898"/>
                  </a:ext>
                </a:extLst>
              </a:tr>
              <a:tr h="229706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74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2390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2,0851051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88210"/>
                  </a:ext>
                </a:extLst>
              </a:tr>
              <a:tr h="229706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112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10972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26,8884815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752864"/>
                  </a:ext>
                </a:extLst>
              </a:tr>
              <a:tr h="229706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84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5195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7,1474396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037827"/>
                  </a:ext>
                </a:extLst>
              </a:tr>
              <a:tr h="306274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137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28751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375,3192609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197594"/>
                  </a:ext>
                </a:extLst>
              </a:tr>
              <a:tr h="229706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84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2016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1,2629106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218480"/>
                  </a:ext>
                </a:extLst>
              </a:tr>
              <a:tr h="229706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122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4056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4,7341771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923948"/>
                  </a:ext>
                </a:extLst>
              </a:tr>
              <a:tr h="229706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17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65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1868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1,8101529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1021"/>
                  </a:ext>
                </a:extLst>
              </a:tr>
              <a:tr h="229706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110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8466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30,1676923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182513"/>
                  </a:ext>
                </a:extLst>
              </a:tr>
              <a:tr h="343399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78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2725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2,7927638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760300"/>
                  </a:ext>
                </a:extLst>
              </a:tr>
              <a:tr h="229706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116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9569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 dirty="0">
                          <a:effectLst/>
                          <a:latin typeface="+mj-lt"/>
                        </a:rPr>
                        <a:t>27,182908</a:t>
                      </a:r>
                    </a:p>
                  </a:txBody>
                  <a:tcPr marL="4578" marR="4578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998317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32921C37-7CAC-4E61-AF92-164218E46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OUTPUT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3487554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455C81B-76C2-481F-A6B1-4C44D0D8B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735449"/>
              </p:ext>
            </p:extLst>
          </p:nvPr>
        </p:nvGraphicFramePr>
        <p:xfrm>
          <a:off x="6781800" y="1399198"/>
          <a:ext cx="4363719" cy="5379728"/>
        </p:xfrm>
        <a:graphic>
          <a:graphicData uri="http://schemas.openxmlformats.org/drawingml/2006/table">
            <a:tbl>
              <a:tblPr/>
              <a:tblGrid>
                <a:gridCol w="999324">
                  <a:extLst>
                    <a:ext uri="{9D8B030D-6E8A-4147-A177-3AD203B41FA5}">
                      <a16:colId xmlns:a16="http://schemas.microsoft.com/office/drawing/2014/main" val="2985244152"/>
                    </a:ext>
                  </a:extLst>
                </a:gridCol>
                <a:gridCol w="999324">
                  <a:extLst>
                    <a:ext uri="{9D8B030D-6E8A-4147-A177-3AD203B41FA5}">
                      <a16:colId xmlns:a16="http://schemas.microsoft.com/office/drawing/2014/main" val="135952567"/>
                    </a:ext>
                  </a:extLst>
                </a:gridCol>
                <a:gridCol w="999324">
                  <a:extLst>
                    <a:ext uri="{9D8B030D-6E8A-4147-A177-3AD203B41FA5}">
                      <a16:colId xmlns:a16="http://schemas.microsoft.com/office/drawing/2014/main" val="4061051216"/>
                    </a:ext>
                  </a:extLst>
                </a:gridCol>
                <a:gridCol w="1365747">
                  <a:extLst>
                    <a:ext uri="{9D8B030D-6E8A-4147-A177-3AD203B41FA5}">
                      <a16:colId xmlns:a16="http://schemas.microsoft.com/office/drawing/2014/main" val="2324820671"/>
                    </a:ext>
                  </a:extLst>
                </a:gridCol>
              </a:tblGrid>
              <a:tr h="232902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A* Algorithm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443611"/>
                  </a:ext>
                </a:extLst>
              </a:tr>
              <a:tr h="296873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Testcase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Step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State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Time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970928"/>
                  </a:ext>
                </a:extLst>
              </a:tr>
              <a:tr h="232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21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71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2448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2,0815654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01147"/>
                  </a:ext>
                </a:extLst>
              </a:tr>
              <a:tr h="232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22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101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5054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7,3517391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601878"/>
                  </a:ext>
                </a:extLst>
              </a:tr>
              <a:tr h="232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23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101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8579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28,0901879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004950"/>
                  </a:ext>
                </a:extLst>
              </a:tr>
              <a:tr h="296873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24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179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56829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1786,273625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653884"/>
                  </a:ext>
                </a:extLst>
              </a:tr>
              <a:tr h="232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25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81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2650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2,4806593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414284"/>
                  </a:ext>
                </a:extLst>
              </a:tr>
              <a:tr h="296873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26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133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16825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124,8725078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839010"/>
                  </a:ext>
                </a:extLst>
              </a:tr>
              <a:tr h="232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27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105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3465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3,2883187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325204"/>
                  </a:ext>
                </a:extLst>
              </a:tr>
              <a:tr h="232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28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193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13649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52,4379758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8465"/>
                  </a:ext>
                </a:extLst>
              </a:tr>
              <a:tr h="232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29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64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2336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1,7311365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22939"/>
                  </a:ext>
                </a:extLst>
              </a:tr>
              <a:tr h="296873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 dirty="0">
                          <a:effectLst/>
                          <a:latin typeface="+mj-lt"/>
                        </a:rPr>
                        <a:t>30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174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18931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102,7984271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629351"/>
                  </a:ext>
                </a:extLst>
              </a:tr>
              <a:tr h="232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31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76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546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0,2676723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729352"/>
                  </a:ext>
                </a:extLst>
              </a:tr>
              <a:tr h="232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32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91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706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0,3969697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913618"/>
                  </a:ext>
                </a:extLst>
              </a:tr>
              <a:tr h="232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33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94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1932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1,423903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18501"/>
                  </a:ext>
                </a:extLst>
              </a:tr>
              <a:tr h="232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34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104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3561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3,2927754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209702"/>
                  </a:ext>
                </a:extLst>
              </a:tr>
              <a:tr h="232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35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88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763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0,4562533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199963"/>
                  </a:ext>
                </a:extLst>
              </a:tr>
              <a:tr h="232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72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1974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1,3359032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473540"/>
                  </a:ext>
                </a:extLst>
              </a:tr>
              <a:tr h="232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37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98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2352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1,7458101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547159"/>
                  </a:ext>
                </a:extLst>
              </a:tr>
              <a:tr h="232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56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2688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1,8046992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009330"/>
                  </a:ext>
                </a:extLst>
              </a:tr>
              <a:tr h="232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39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100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7347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10,7835033</a:t>
                      </a:r>
                    </a:p>
                  </a:txBody>
                  <a:tcPr marL="4444" marR="4444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561614"/>
                  </a:ext>
                </a:extLst>
              </a:tr>
              <a:tr h="232902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500">
                          <a:effectLst/>
                          <a:latin typeface="+mj-lt"/>
                        </a:rPr>
                        <a:t>40</a:t>
                      </a:r>
                    </a:p>
                  </a:txBody>
                  <a:tcPr marL="4444" marR="444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500">
                          <a:effectLst/>
                          <a:latin typeface="+mj-lt"/>
                        </a:rPr>
                        <a:t>88</a:t>
                      </a:r>
                    </a:p>
                  </a:txBody>
                  <a:tcPr marL="4444" marR="4444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500">
                          <a:effectLst/>
                          <a:latin typeface="+mj-lt"/>
                        </a:rPr>
                        <a:t>2377</a:t>
                      </a:r>
                    </a:p>
                  </a:txBody>
                  <a:tcPr marL="4444" marR="4444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500" dirty="0">
                          <a:effectLst/>
                          <a:latin typeface="+mj-lt"/>
                        </a:rPr>
                        <a:t>2,1351794</a:t>
                      </a:r>
                    </a:p>
                  </a:txBody>
                  <a:tcPr marL="4444" marR="4444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30137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B64253-75E5-4D4F-A881-2B81F6E40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435855"/>
              </p:ext>
            </p:extLst>
          </p:nvPr>
        </p:nvGraphicFramePr>
        <p:xfrm>
          <a:off x="838200" y="1399199"/>
          <a:ext cx="4363720" cy="5379722"/>
        </p:xfrm>
        <a:graphic>
          <a:graphicData uri="http://schemas.openxmlformats.org/drawingml/2006/table">
            <a:tbl>
              <a:tblPr/>
              <a:tblGrid>
                <a:gridCol w="837622">
                  <a:extLst>
                    <a:ext uri="{9D8B030D-6E8A-4147-A177-3AD203B41FA5}">
                      <a16:colId xmlns:a16="http://schemas.microsoft.com/office/drawing/2014/main" val="3908120965"/>
                    </a:ext>
                  </a:extLst>
                </a:gridCol>
                <a:gridCol w="1161856">
                  <a:extLst>
                    <a:ext uri="{9D8B030D-6E8A-4147-A177-3AD203B41FA5}">
                      <a16:colId xmlns:a16="http://schemas.microsoft.com/office/drawing/2014/main" val="984647269"/>
                    </a:ext>
                  </a:extLst>
                </a:gridCol>
                <a:gridCol w="1188878">
                  <a:extLst>
                    <a:ext uri="{9D8B030D-6E8A-4147-A177-3AD203B41FA5}">
                      <a16:colId xmlns:a16="http://schemas.microsoft.com/office/drawing/2014/main" val="3232401563"/>
                    </a:ext>
                  </a:extLst>
                </a:gridCol>
                <a:gridCol w="1175364">
                  <a:extLst>
                    <a:ext uri="{9D8B030D-6E8A-4147-A177-3AD203B41FA5}">
                      <a16:colId xmlns:a16="http://schemas.microsoft.com/office/drawing/2014/main" val="3904987936"/>
                    </a:ext>
                  </a:extLst>
                </a:gridCol>
              </a:tblGrid>
              <a:tr h="225577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BFS search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804653"/>
                  </a:ext>
                </a:extLst>
              </a:tr>
              <a:tr h="225577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Testcase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Step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State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Time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11235"/>
                  </a:ext>
                </a:extLst>
              </a:tr>
              <a:tr h="225577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21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71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2563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1,8779679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249449"/>
                  </a:ext>
                </a:extLst>
              </a:tr>
              <a:tr h="225577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22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99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5131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5,8035816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95897"/>
                  </a:ext>
                </a:extLst>
              </a:tr>
              <a:tr h="225577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23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99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8639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21,0479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982904"/>
                  </a:ext>
                </a:extLst>
              </a:tr>
              <a:tr h="403861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24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 dirty="0">
                          <a:effectLst/>
                          <a:latin typeface="+mj-lt"/>
                        </a:rPr>
                        <a:t>177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 dirty="0">
                          <a:effectLst/>
                          <a:latin typeface="+mj-lt"/>
                        </a:rPr>
                        <a:t>56915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1642,520352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389700"/>
                  </a:ext>
                </a:extLst>
              </a:tr>
              <a:tr h="225577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25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81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3474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3,2900839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844455"/>
                  </a:ext>
                </a:extLst>
              </a:tr>
              <a:tr h="403861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26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133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18522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125,1295224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753205"/>
                  </a:ext>
                </a:extLst>
              </a:tr>
              <a:tr h="225577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27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103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3555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3,6319542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222112"/>
                  </a:ext>
                </a:extLst>
              </a:tr>
              <a:tr h="225577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28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189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13905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46,3071674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652721"/>
                  </a:ext>
                </a:extLst>
              </a:tr>
              <a:tr h="225577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29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58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2475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1,7171363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014123"/>
                  </a:ext>
                </a:extLst>
              </a:tr>
              <a:tr h="225577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30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168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18951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91,7968315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721515"/>
                  </a:ext>
                </a:extLst>
              </a:tr>
              <a:tr h="225577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31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74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550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0,3128515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139254"/>
                  </a:ext>
                </a:extLst>
              </a:tr>
              <a:tr h="225577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32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91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706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0,4569763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853034"/>
                  </a:ext>
                </a:extLst>
              </a:tr>
              <a:tr h="225577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33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94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 dirty="0">
                          <a:effectLst/>
                          <a:latin typeface="+mj-lt"/>
                        </a:rPr>
                        <a:t>3296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3,4695265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787496"/>
                  </a:ext>
                </a:extLst>
              </a:tr>
              <a:tr h="225577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34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101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4547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6,4822493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023810"/>
                  </a:ext>
                </a:extLst>
              </a:tr>
              <a:tr h="225577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35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88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770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0,3974189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570050"/>
                  </a:ext>
                </a:extLst>
              </a:tr>
              <a:tr h="225577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72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1982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1,1601882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84164"/>
                  </a:ext>
                </a:extLst>
              </a:tr>
              <a:tr h="225577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37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96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2352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 dirty="0">
                          <a:effectLst/>
                          <a:latin typeface="+mj-lt"/>
                        </a:rPr>
                        <a:t>1,7069419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80005"/>
                  </a:ext>
                </a:extLst>
              </a:tr>
              <a:tr h="225577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50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2671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1,764338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105730"/>
                  </a:ext>
                </a:extLst>
              </a:tr>
              <a:tr h="225577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39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100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7751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 dirty="0">
                          <a:effectLst/>
                          <a:latin typeface="+mj-lt"/>
                        </a:rPr>
                        <a:t>11,138101</a:t>
                      </a:r>
                    </a:p>
                  </a:txBody>
                  <a:tcPr marL="4796" marR="4796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146238"/>
                  </a:ext>
                </a:extLst>
              </a:tr>
              <a:tr h="225577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500">
                          <a:effectLst/>
                          <a:latin typeface="+mj-lt"/>
                        </a:rPr>
                        <a:t>40</a:t>
                      </a:r>
                    </a:p>
                  </a:txBody>
                  <a:tcPr marL="4796" marR="479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500">
                          <a:effectLst/>
                          <a:latin typeface="+mj-lt"/>
                        </a:rPr>
                        <a:t>84</a:t>
                      </a:r>
                    </a:p>
                  </a:txBody>
                  <a:tcPr marL="4796" marR="4796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500" dirty="0">
                          <a:effectLst/>
                          <a:latin typeface="+mj-lt"/>
                        </a:rPr>
                        <a:t>2374</a:t>
                      </a:r>
                    </a:p>
                  </a:txBody>
                  <a:tcPr marL="4796" marR="4796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500" dirty="0">
                          <a:effectLst/>
                          <a:latin typeface="+mj-lt"/>
                        </a:rPr>
                        <a:t>1,8732883</a:t>
                      </a:r>
                    </a:p>
                  </a:txBody>
                  <a:tcPr marL="4796" marR="4796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489907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A79C0E67-893E-45FE-90F2-9EE0F431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OUTPUT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2291218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5FFB70C-1059-4367-B0A4-D286C94B14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492414"/>
              </p:ext>
            </p:extLst>
          </p:nvPr>
        </p:nvGraphicFramePr>
        <p:xfrm>
          <a:off x="431800" y="1638300"/>
          <a:ext cx="11328400" cy="4919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2B692D12-FEA6-4728-84BB-C487AF3A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NHẬN XÉT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1175864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5FFB70C-1059-4367-B0A4-D286C94B14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824808"/>
              </p:ext>
            </p:extLst>
          </p:nvPr>
        </p:nvGraphicFramePr>
        <p:xfrm>
          <a:off x="431800" y="1638300"/>
          <a:ext cx="11328400" cy="4919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CD27929B-273B-4741-8BDB-60485CE6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NHẬN XÉT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1675604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5FFB70C-1059-4367-B0A4-D286C94B14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393092"/>
              </p:ext>
            </p:extLst>
          </p:nvPr>
        </p:nvGraphicFramePr>
        <p:xfrm>
          <a:off x="431800" y="1638300"/>
          <a:ext cx="11328400" cy="4919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D4B97C01-301B-41F6-87CB-413A988C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NHẬN XÉT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2463445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5FFB70C-1059-4367-B0A4-D286C94B14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152635"/>
              </p:ext>
            </p:extLst>
          </p:nvPr>
        </p:nvGraphicFramePr>
        <p:xfrm>
          <a:off x="431800" y="1638300"/>
          <a:ext cx="11328400" cy="4919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79351CCF-5794-4287-8701-AAE923FE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NHẬN XÉT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4048801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5FFB70C-1059-4367-B0A4-D286C94B14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130400"/>
              </p:ext>
            </p:extLst>
          </p:nvPr>
        </p:nvGraphicFramePr>
        <p:xfrm>
          <a:off x="431800" y="1638300"/>
          <a:ext cx="11328400" cy="4919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8B158A7B-B25C-450D-86AB-57EEA548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NHẬN XÉT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3754571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5FFB70C-1059-4367-B0A4-D286C94B14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649904"/>
              </p:ext>
            </p:extLst>
          </p:nvPr>
        </p:nvGraphicFramePr>
        <p:xfrm>
          <a:off x="431800" y="1638300"/>
          <a:ext cx="11328400" cy="4919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1EB52522-8CB2-4C76-9353-E1F467CD0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NHẬN XÉT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3829221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B59E5D-4339-4DE3-AADA-665C70E72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187388"/>
              </p:ext>
            </p:extLst>
          </p:nvPr>
        </p:nvGraphicFramePr>
        <p:xfrm>
          <a:off x="1046478" y="1394669"/>
          <a:ext cx="4892037" cy="5384257"/>
        </p:xfrm>
        <a:graphic>
          <a:graphicData uri="http://schemas.openxmlformats.org/drawingml/2006/table">
            <a:tbl>
              <a:tblPr/>
              <a:tblGrid>
                <a:gridCol w="850791">
                  <a:extLst>
                    <a:ext uri="{9D8B030D-6E8A-4147-A177-3AD203B41FA5}">
                      <a16:colId xmlns:a16="http://schemas.microsoft.com/office/drawing/2014/main" val="2180030110"/>
                    </a:ext>
                  </a:extLst>
                </a:gridCol>
                <a:gridCol w="850791">
                  <a:extLst>
                    <a:ext uri="{9D8B030D-6E8A-4147-A177-3AD203B41FA5}">
                      <a16:colId xmlns:a16="http://schemas.microsoft.com/office/drawing/2014/main" val="775535882"/>
                    </a:ext>
                  </a:extLst>
                </a:gridCol>
                <a:gridCol w="1162743">
                  <a:extLst>
                    <a:ext uri="{9D8B030D-6E8A-4147-A177-3AD203B41FA5}">
                      <a16:colId xmlns:a16="http://schemas.microsoft.com/office/drawing/2014/main" val="1362570502"/>
                    </a:ext>
                  </a:extLst>
                </a:gridCol>
                <a:gridCol w="2027712">
                  <a:extLst>
                    <a:ext uri="{9D8B030D-6E8A-4147-A177-3AD203B41FA5}">
                      <a16:colId xmlns:a16="http://schemas.microsoft.com/office/drawing/2014/main" val="915514833"/>
                    </a:ext>
                  </a:extLst>
                </a:gridCol>
              </a:tblGrid>
              <a:tr h="224058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BFS search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34944"/>
                  </a:ext>
                </a:extLst>
              </a:tr>
              <a:tr h="468697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Testcase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Step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State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Time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868699"/>
                  </a:ext>
                </a:extLst>
              </a:tr>
              <a:tr h="234348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49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30243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476,3449529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361283"/>
                  </a:ext>
                </a:extLst>
              </a:tr>
              <a:tr h="234348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Testcase is time-limited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21483"/>
                  </a:ext>
                </a:extLst>
              </a:tr>
              <a:tr h="234348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123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14403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91,84859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658860"/>
                  </a:ext>
                </a:extLst>
              </a:tr>
              <a:tr h="234348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107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21478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209,9347369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400026"/>
                  </a:ext>
                </a:extLst>
              </a:tr>
              <a:tr h="234348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Testcase is time-limited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395549"/>
                  </a:ext>
                </a:extLst>
              </a:tr>
              <a:tr h="234348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65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84100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4647,725545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556464"/>
                  </a:ext>
                </a:extLst>
              </a:tr>
              <a:tr h="234348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110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4276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17,2744072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504715"/>
                  </a:ext>
                </a:extLst>
              </a:tr>
              <a:tr h="234348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89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16910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 dirty="0">
                          <a:effectLst/>
                          <a:latin typeface="+mj-lt"/>
                        </a:rPr>
                        <a:t>198,7282979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220150"/>
                  </a:ext>
                </a:extLst>
              </a:tr>
              <a:tr h="234348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209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66676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3126,239472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0460"/>
                  </a:ext>
                </a:extLst>
              </a:tr>
              <a:tr h="234348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117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11128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87,6263097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865590"/>
                  </a:ext>
                </a:extLst>
              </a:tr>
              <a:tr h="234348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125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72777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2382,012048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648572"/>
                  </a:ext>
                </a:extLst>
              </a:tr>
              <a:tr h="234348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67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149180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8256,949068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942326"/>
                  </a:ext>
                </a:extLst>
              </a:tr>
              <a:tr h="234348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128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9797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58,2226095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71556"/>
                  </a:ext>
                </a:extLst>
              </a:tr>
              <a:tr h="234348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164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50512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1355,792852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311615"/>
                  </a:ext>
                </a:extLst>
              </a:tr>
              <a:tr h="234348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139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183592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11253,88933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17066"/>
                  </a:ext>
                </a:extLst>
              </a:tr>
              <a:tr h="234348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119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92971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3503,015149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520897"/>
                  </a:ext>
                </a:extLst>
              </a:tr>
              <a:tr h="234348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17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188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252854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37345,90469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586265"/>
                  </a:ext>
                </a:extLst>
              </a:tr>
              <a:tr h="234348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147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47958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1275,501664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806026"/>
                  </a:ext>
                </a:extLst>
              </a:tr>
              <a:tr h="234348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Testcase is time-limited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959865"/>
                  </a:ext>
                </a:extLst>
              </a:tr>
              <a:tr h="234348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146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70545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 dirty="0">
                          <a:effectLst/>
                          <a:latin typeface="+mj-lt"/>
                        </a:rPr>
                        <a:t>2803,797911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78770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583A0C-26F9-4C40-8384-22183C5C8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095364"/>
              </p:ext>
            </p:extLst>
          </p:nvPr>
        </p:nvGraphicFramePr>
        <p:xfrm>
          <a:off x="6781801" y="1394669"/>
          <a:ext cx="4892038" cy="5385819"/>
        </p:xfrm>
        <a:graphic>
          <a:graphicData uri="http://schemas.openxmlformats.org/drawingml/2006/table">
            <a:tbl>
              <a:tblPr/>
              <a:tblGrid>
                <a:gridCol w="850791">
                  <a:extLst>
                    <a:ext uri="{9D8B030D-6E8A-4147-A177-3AD203B41FA5}">
                      <a16:colId xmlns:a16="http://schemas.microsoft.com/office/drawing/2014/main" val="2039052930"/>
                    </a:ext>
                  </a:extLst>
                </a:gridCol>
                <a:gridCol w="850791">
                  <a:extLst>
                    <a:ext uri="{9D8B030D-6E8A-4147-A177-3AD203B41FA5}">
                      <a16:colId xmlns:a16="http://schemas.microsoft.com/office/drawing/2014/main" val="2087037265"/>
                    </a:ext>
                  </a:extLst>
                </a:gridCol>
                <a:gridCol w="1162743">
                  <a:extLst>
                    <a:ext uri="{9D8B030D-6E8A-4147-A177-3AD203B41FA5}">
                      <a16:colId xmlns:a16="http://schemas.microsoft.com/office/drawing/2014/main" val="3959348867"/>
                    </a:ext>
                  </a:extLst>
                </a:gridCol>
                <a:gridCol w="2027713">
                  <a:extLst>
                    <a:ext uri="{9D8B030D-6E8A-4147-A177-3AD203B41FA5}">
                      <a16:colId xmlns:a16="http://schemas.microsoft.com/office/drawing/2014/main" val="3441876553"/>
                    </a:ext>
                  </a:extLst>
                </a:gridCol>
              </a:tblGrid>
              <a:tr h="227030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A* Algorithm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420389"/>
                  </a:ext>
                </a:extLst>
              </a:tr>
              <a:tr h="468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Testcase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Step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State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Time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155677"/>
                  </a:ext>
                </a:extLst>
              </a:tr>
              <a:tr h="234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49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22116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132,1299745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2396"/>
                  </a:ext>
                </a:extLst>
              </a:tr>
              <a:tr h="234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Testcase is time-limited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801149"/>
                  </a:ext>
                </a:extLst>
              </a:tr>
              <a:tr h="234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133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13938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50,4829828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028857"/>
                  </a:ext>
                </a:extLst>
              </a:tr>
              <a:tr h="234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115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21299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137,3832793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754224"/>
                  </a:ext>
                </a:extLst>
              </a:tr>
              <a:tr h="234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Testcase is time-limited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7120"/>
                  </a:ext>
                </a:extLst>
              </a:tr>
              <a:tr h="234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71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66292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1509,445276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473085"/>
                  </a:ext>
                </a:extLst>
              </a:tr>
              <a:tr h="234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110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4142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4,1833674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849909"/>
                  </a:ext>
                </a:extLst>
              </a:tr>
              <a:tr h="234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89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15385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63,4608522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271718"/>
                  </a:ext>
                </a:extLst>
              </a:tr>
              <a:tr h="234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221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66579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1663,506284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82193"/>
                  </a:ext>
                </a:extLst>
              </a:tr>
              <a:tr h="234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123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11095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25,7450168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208820"/>
                  </a:ext>
                </a:extLst>
              </a:tr>
              <a:tr h="234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127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56049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1024,039628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947363"/>
                  </a:ext>
                </a:extLst>
              </a:tr>
              <a:tr h="234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69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103099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2687,944416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61164"/>
                  </a:ext>
                </a:extLst>
              </a:tr>
              <a:tr h="234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128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9468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15,7255463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495260"/>
                  </a:ext>
                </a:extLst>
              </a:tr>
              <a:tr h="234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168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50491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840,5687987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266419"/>
                  </a:ext>
                </a:extLst>
              </a:tr>
              <a:tr h="234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147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173386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11027,84739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60818"/>
                  </a:ext>
                </a:extLst>
              </a:tr>
              <a:tr h="234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137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91444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3408,032957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570058"/>
                  </a:ext>
                </a:extLst>
              </a:tr>
              <a:tr h="234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17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196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252092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34346,12897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129288"/>
                  </a:ext>
                </a:extLst>
              </a:tr>
              <a:tr h="234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159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48366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931,9009558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04882"/>
                  </a:ext>
                </a:extLst>
              </a:tr>
              <a:tr h="234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Testcase is time-limited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524993"/>
                  </a:ext>
                </a:extLst>
              </a:tr>
              <a:tr h="234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152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59236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 dirty="0">
                          <a:effectLst/>
                          <a:latin typeface="+mj-lt"/>
                        </a:rPr>
                        <a:t>1484,454062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3970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25926B62-AEAD-42F8-83BF-2DD272F3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OUTPUT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107802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3AE8-3E5F-4311-9FA7-DAB4BB5B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9995"/>
          </a:xfrm>
        </p:spPr>
        <p:txBody>
          <a:bodyPr/>
          <a:lstStyle/>
          <a:p>
            <a:pPr algn="ctr"/>
            <a:r>
              <a:rPr lang="en-US" b="1" dirty="0"/>
              <a:t>TRÒ CHƠI SOKOBAN</a:t>
            </a:r>
            <a:endParaRPr lang="vi-V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419272-9C91-4A9C-97B1-09C79DAAB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927" y="1595120"/>
            <a:ext cx="4318753" cy="39355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46EA28-251A-4A03-A57D-F376089DEE7A}"/>
              </a:ext>
            </a:extLst>
          </p:cNvPr>
          <p:cNvSpPr txBox="1"/>
          <p:nvPr/>
        </p:nvSpPr>
        <p:spPr>
          <a:xfrm>
            <a:off x="375920" y="5807881"/>
            <a:ext cx="11551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5F543F-7DBC-4ECE-8DA8-E10EBB7D7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520" y="1595120"/>
            <a:ext cx="4000180" cy="393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33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0941A2-F589-46CD-8DEA-763F6D10C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332149"/>
              </p:ext>
            </p:extLst>
          </p:nvPr>
        </p:nvGraphicFramePr>
        <p:xfrm>
          <a:off x="1102397" y="1394668"/>
          <a:ext cx="4892037" cy="5390348"/>
        </p:xfrm>
        <a:graphic>
          <a:graphicData uri="http://schemas.openxmlformats.org/drawingml/2006/table">
            <a:tbl>
              <a:tblPr/>
              <a:tblGrid>
                <a:gridCol w="850791">
                  <a:extLst>
                    <a:ext uri="{9D8B030D-6E8A-4147-A177-3AD203B41FA5}">
                      <a16:colId xmlns:a16="http://schemas.microsoft.com/office/drawing/2014/main" val="1253705084"/>
                    </a:ext>
                  </a:extLst>
                </a:gridCol>
                <a:gridCol w="850791">
                  <a:extLst>
                    <a:ext uri="{9D8B030D-6E8A-4147-A177-3AD203B41FA5}">
                      <a16:colId xmlns:a16="http://schemas.microsoft.com/office/drawing/2014/main" val="4029372856"/>
                    </a:ext>
                  </a:extLst>
                </a:gridCol>
                <a:gridCol w="1162743">
                  <a:extLst>
                    <a:ext uri="{9D8B030D-6E8A-4147-A177-3AD203B41FA5}">
                      <a16:colId xmlns:a16="http://schemas.microsoft.com/office/drawing/2014/main" val="835430224"/>
                    </a:ext>
                  </a:extLst>
                </a:gridCol>
                <a:gridCol w="2027712">
                  <a:extLst>
                    <a:ext uri="{9D8B030D-6E8A-4147-A177-3AD203B41FA5}">
                      <a16:colId xmlns:a16="http://schemas.microsoft.com/office/drawing/2014/main" val="3679726445"/>
                    </a:ext>
                  </a:extLst>
                </a:gridCol>
              </a:tblGrid>
              <a:tr h="224069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BFS search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374885"/>
                  </a:ext>
                </a:extLst>
              </a:tr>
              <a:tr h="469248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Testcase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Step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State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Time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500922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21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185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62494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1908,042732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067958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22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Testcase is time-limited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464772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23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91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10786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27,22434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715687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24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165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192170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19149,53186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552907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25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130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43840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890,6939056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130547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26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Testcase is time-limited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29188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27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234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35228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383,0771893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70124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28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73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3186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5,0288446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33790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29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83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11589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51,237335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948858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30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161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89364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3147,53919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041493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31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101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4897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5,5194387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632297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32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82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7336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10,5401656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785458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33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173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22925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162,9711231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534918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34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100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14958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59,7642085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199572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35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70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18449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90,4676238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793022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98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20239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117,8001728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61728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37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184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43046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713,8426159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494662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188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129051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6966,282805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340801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39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151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19101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88,3201804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36509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500">
                          <a:effectLst/>
                          <a:latin typeface="+mj-lt"/>
                        </a:rPr>
                        <a:t>40</a:t>
                      </a:r>
                    </a:p>
                  </a:txBody>
                  <a:tcPr marL="6715" marR="671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500">
                          <a:effectLst/>
                          <a:latin typeface="+mj-lt"/>
                        </a:rPr>
                        <a:t>150</a:t>
                      </a:r>
                    </a:p>
                  </a:txBody>
                  <a:tcPr marL="6715" marR="6715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500">
                          <a:effectLst/>
                          <a:latin typeface="+mj-lt"/>
                        </a:rPr>
                        <a:t>6627</a:t>
                      </a:r>
                    </a:p>
                  </a:txBody>
                  <a:tcPr marL="6715" marR="6715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500" dirty="0">
                          <a:effectLst/>
                          <a:latin typeface="+mj-lt"/>
                        </a:rPr>
                        <a:t>8,6280282</a:t>
                      </a:r>
                    </a:p>
                  </a:txBody>
                  <a:tcPr marL="6715" marR="6715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79507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6DA4D3-25E6-436F-BEFB-3D757B31B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45004"/>
              </p:ext>
            </p:extLst>
          </p:nvPr>
        </p:nvGraphicFramePr>
        <p:xfrm>
          <a:off x="6644605" y="1394668"/>
          <a:ext cx="4892037" cy="5390348"/>
        </p:xfrm>
        <a:graphic>
          <a:graphicData uri="http://schemas.openxmlformats.org/drawingml/2006/table">
            <a:tbl>
              <a:tblPr/>
              <a:tblGrid>
                <a:gridCol w="850791">
                  <a:extLst>
                    <a:ext uri="{9D8B030D-6E8A-4147-A177-3AD203B41FA5}">
                      <a16:colId xmlns:a16="http://schemas.microsoft.com/office/drawing/2014/main" val="1508519657"/>
                    </a:ext>
                  </a:extLst>
                </a:gridCol>
                <a:gridCol w="850791">
                  <a:extLst>
                    <a:ext uri="{9D8B030D-6E8A-4147-A177-3AD203B41FA5}">
                      <a16:colId xmlns:a16="http://schemas.microsoft.com/office/drawing/2014/main" val="2727809999"/>
                    </a:ext>
                  </a:extLst>
                </a:gridCol>
                <a:gridCol w="1162743">
                  <a:extLst>
                    <a:ext uri="{9D8B030D-6E8A-4147-A177-3AD203B41FA5}">
                      <a16:colId xmlns:a16="http://schemas.microsoft.com/office/drawing/2014/main" val="727576710"/>
                    </a:ext>
                  </a:extLst>
                </a:gridCol>
                <a:gridCol w="2027712">
                  <a:extLst>
                    <a:ext uri="{9D8B030D-6E8A-4147-A177-3AD203B41FA5}">
                      <a16:colId xmlns:a16="http://schemas.microsoft.com/office/drawing/2014/main" val="2722529263"/>
                    </a:ext>
                  </a:extLst>
                </a:gridCol>
              </a:tblGrid>
              <a:tr h="230667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A* Algorithm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593380"/>
                  </a:ext>
                </a:extLst>
              </a:tr>
              <a:tr h="469061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Testcase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Step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State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Time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886071"/>
                  </a:ext>
                </a:extLst>
              </a:tr>
              <a:tr h="234531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21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189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60303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1423,996507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370934"/>
                  </a:ext>
                </a:extLst>
              </a:tr>
              <a:tr h="234531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22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Testcase is time-limited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545480"/>
                  </a:ext>
                </a:extLst>
              </a:tr>
              <a:tr h="234531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23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91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9749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15,681215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1665"/>
                  </a:ext>
                </a:extLst>
              </a:tr>
              <a:tr h="234531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24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171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182184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15821,41198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930817"/>
                  </a:ext>
                </a:extLst>
              </a:tr>
              <a:tr h="234531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25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140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41610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778,045557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19240"/>
                  </a:ext>
                </a:extLst>
              </a:tr>
              <a:tr h="234531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26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Testcase is time-limited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021980"/>
                  </a:ext>
                </a:extLst>
              </a:tr>
              <a:tr h="234531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27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246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34790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398,0542979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912810"/>
                  </a:ext>
                </a:extLst>
              </a:tr>
              <a:tr h="234531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28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74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3168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2,6759932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695656"/>
                  </a:ext>
                </a:extLst>
              </a:tr>
              <a:tr h="234531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29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87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11128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29,7108627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80750"/>
                  </a:ext>
                </a:extLst>
              </a:tr>
              <a:tr h="234531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30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177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86602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2987,67709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466825"/>
                  </a:ext>
                </a:extLst>
              </a:tr>
              <a:tr h="234531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31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101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5066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5,7608085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52204"/>
                  </a:ext>
                </a:extLst>
              </a:tr>
              <a:tr h="234531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32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82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6778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9,6827854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11608"/>
                  </a:ext>
                </a:extLst>
              </a:tr>
              <a:tr h="234531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33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177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 dirty="0">
                          <a:effectLst/>
                          <a:latin typeface="+mj-lt"/>
                        </a:rPr>
                        <a:t>22160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146,0795905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262404"/>
                  </a:ext>
                </a:extLst>
              </a:tr>
              <a:tr h="234531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34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108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14035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56,1398288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808874"/>
                  </a:ext>
                </a:extLst>
              </a:tr>
              <a:tr h="234531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35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70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17122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61,2941889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855004"/>
                  </a:ext>
                </a:extLst>
              </a:tr>
              <a:tr h="234531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98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19805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105,5679398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757210"/>
                  </a:ext>
                </a:extLst>
              </a:tr>
              <a:tr h="234531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37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196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42457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728,4940271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835495"/>
                  </a:ext>
                </a:extLst>
              </a:tr>
              <a:tr h="234531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192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127135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6949,991487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03749"/>
                  </a:ext>
                </a:extLst>
              </a:tr>
              <a:tr h="234531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39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151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19049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>
                          <a:effectLst/>
                          <a:latin typeface="+mj-lt"/>
                        </a:rPr>
                        <a:t>74,2745797</a:t>
                      </a:r>
                    </a:p>
                  </a:txBody>
                  <a:tcPr marL="6715" marR="6715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289727"/>
                  </a:ext>
                </a:extLst>
              </a:tr>
              <a:tr h="234531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500">
                          <a:effectLst/>
                          <a:latin typeface="+mj-lt"/>
                        </a:rPr>
                        <a:t>40</a:t>
                      </a:r>
                    </a:p>
                  </a:txBody>
                  <a:tcPr marL="6715" marR="671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500">
                          <a:effectLst/>
                          <a:latin typeface="+mj-lt"/>
                        </a:rPr>
                        <a:t>154</a:t>
                      </a:r>
                    </a:p>
                  </a:txBody>
                  <a:tcPr marL="6715" marR="6715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500">
                          <a:effectLst/>
                          <a:latin typeface="+mj-lt"/>
                        </a:rPr>
                        <a:t>6541</a:t>
                      </a:r>
                    </a:p>
                  </a:txBody>
                  <a:tcPr marL="6715" marR="6715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500" dirty="0">
                          <a:effectLst/>
                          <a:latin typeface="+mj-lt"/>
                        </a:rPr>
                        <a:t>9,8843446</a:t>
                      </a:r>
                    </a:p>
                  </a:txBody>
                  <a:tcPr marL="6715" marR="6715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394317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74ACB482-B333-4451-801C-77C62C81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OUTPUT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3695921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5FFB70C-1059-4367-B0A4-D286C94B14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882264"/>
              </p:ext>
            </p:extLst>
          </p:nvPr>
        </p:nvGraphicFramePr>
        <p:xfrm>
          <a:off x="431800" y="1638300"/>
          <a:ext cx="11328400" cy="4919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357C0851-93C2-4EBB-A478-8BF41699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NHẬN XÉT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3682454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5FFB70C-1059-4367-B0A4-D286C94B14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079103"/>
              </p:ext>
            </p:extLst>
          </p:nvPr>
        </p:nvGraphicFramePr>
        <p:xfrm>
          <a:off x="431800" y="1638300"/>
          <a:ext cx="11328400" cy="4919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398F575A-56AA-458C-86CD-58EC143C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NHẬN XÉT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2395778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5FFB70C-1059-4367-B0A4-D286C94B14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955586"/>
              </p:ext>
            </p:extLst>
          </p:nvPr>
        </p:nvGraphicFramePr>
        <p:xfrm>
          <a:off x="431800" y="1638300"/>
          <a:ext cx="11328400" cy="4919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0997BB6B-F2FC-4E5F-9CE1-BCC88504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NHẬN XÉT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2148272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5FFB70C-1059-4367-B0A4-D286C94B14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14005"/>
              </p:ext>
            </p:extLst>
          </p:nvPr>
        </p:nvGraphicFramePr>
        <p:xfrm>
          <a:off x="431800" y="1638300"/>
          <a:ext cx="11328400" cy="4919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46C844B0-F25B-4112-996B-E490E4648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NHẬN XÉT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3150479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5FFB70C-1059-4367-B0A4-D286C94B14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159052"/>
              </p:ext>
            </p:extLst>
          </p:nvPr>
        </p:nvGraphicFramePr>
        <p:xfrm>
          <a:off x="431800" y="1638300"/>
          <a:ext cx="11328400" cy="4919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53118E5F-8A15-4EF1-A1A3-23615A931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NHẬN XÉT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3483846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5FFB70C-1059-4367-B0A4-D286C94B14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230239"/>
              </p:ext>
            </p:extLst>
          </p:nvPr>
        </p:nvGraphicFramePr>
        <p:xfrm>
          <a:off x="431800" y="1638300"/>
          <a:ext cx="11328400" cy="4919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4920472E-B9A1-46FE-9C54-FC79752B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NHẬN XÉT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2877119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EB056-35C5-4390-83FA-02BA928F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Ở Mini Test,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:</a:t>
            </a:r>
          </a:p>
          <a:p>
            <a:r>
              <a:rPr lang="en-US" dirty="0" err="1"/>
              <a:t>Chênh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A* </a:t>
            </a:r>
            <a:r>
              <a:rPr lang="en-US" dirty="0" err="1"/>
              <a:t>và</a:t>
            </a:r>
            <a:r>
              <a:rPr lang="en-US" dirty="0"/>
              <a:t> BFS ở </a:t>
            </a:r>
            <a:r>
              <a:rPr lang="en-US" dirty="0" err="1"/>
              <a:t>các</a:t>
            </a:r>
            <a:r>
              <a:rPr lang="en-US" dirty="0"/>
              <a:t> test case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BFS </a:t>
            </a:r>
            <a:r>
              <a:rPr lang="en-US" b="1" dirty="0" err="1"/>
              <a:t>hoàn</a:t>
            </a:r>
            <a:r>
              <a:rPr lang="en-US" b="1" dirty="0"/>
              <a:t> </a:t>
            </a:r>
            <a:r>
              <a:rPr lang="en-US" b="1" dirty="0" err="1"/>
              <a:t>toàn</a:t>
            </a:r>
            <a:r>
              <a:rPr lang="en-US" b="1" dirty="0"/>
              <a:t> </a:t>
            </a:r>
            <a:r>
              <a:rPr lang="en-US" dirty="0" err="1"/>
              <a:t>sinh</a:t>
            </a:r>
            <a:r>
              <a:rPr lang="en-US" dirty="0"/>
              <a:t> ra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A*</a:t>
            </a:r>
          </a:p>
          <a:p>
            <a:r>
              <a:rPr lang="en-US" dirty="0" err="1"/>
              <a:t>Chênh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A* </a:t>
            </a:r>
            <a:r>
              <a:rPr lang="en-US" dirty="0" err="1"/>
              <a:t>và</a:t>
            </a:r>
            <a:r>
              <a:rPr lang="en-US" dirty="0"/>
              <a:t> BFS ở </a:t>
            </a:r>
            <a:r>
              <a:rPr lang="en-US" b="1" dirty="0" err="1"/>
              <a:t>đa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dirty="0"/>
              <a:t> test case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 err="1"/>
              <a:t>hầu</a:t>
            </a:r>
            <a:r>
              <a:rPr lang="en-US" b="1" dirty="0"/>
              <a:t> </a:t>
            </a:r>
            <a:r>
              <a:rPr lang="en-US" b="1" dirty="0" err="1"/>
              <a:t>hết</a:t>
            </a:r>
            <a:r>
              <a:rPr lang="en-US" dirty="0"/>
              <a:t> A*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r>
              <a:rPr lang="en-US" dirty="0" err="1"/>
              <a:t>Chênh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b="1" dirty="0" err="1"/>
              <a:t>đa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test case </a:t>
            </a:r>
            <a:r>
              <a:rPr lang="en-US" dirty="0" err="1"/>
              <a:t>giữa</a:t>
            </a:r>
            <a:r>
              <a:rPr lang="en-US" dirty="0"/>
              <a:t> 2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, ở </a:t>
            </a:r>
            <a:r>
              <a:rPr lang="en-US" dirty="0" err="1"/>
              <a:t>các</a:t>
            </a:r>
            <a:r>
              <a:rPr lang="en-US" dirty="0"/>
              <a:t> test case </a:t>
            </a:r>
            <a:r>
              <a:rPr lang="en-US" dirty="0" err="1"/>
              <a:t>chênh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(11, 14, 21, 24) </a:t>
            </a:r>
            <a:r>
              <a:rPr lang="en-US" dirty="0" err="1"/>
              <a:t>thì</a:t>
            </a:r>
            <a:r>
              <a:rPr lang="en-US" dirty="0"/>
              <a:t> A*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vi-V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2493AB-8DA4-496A-8578-C03837013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NHẬN XÉT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8604558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A34EA-AC1B-4C99-AEB5-39EB1CD9F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Ở Micro Test,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:</a:t>
            </a:r>
          </a:p>
          <a:p>
            <a:r>
              <a:rPr lang="en-US" dirty="0" err="1"/>
              <a:t>Chênh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ở 2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(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18),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BFS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b="1" dirty="0" err="1"/>
              <a:t>hoàn</a:t>
            </a:r>
            <a:r>
              <a:rPr lang="en-US" b="1" dirty="0"/>
              <a:t> </a:t>
            </a:r>
            <a:r>
              <a:rPr lang="en-US" b="1" dirty="0" err="1"/>
              <a:t>toàn</a:t>
            </a:r>
            <a:r>
              <a:rPr lang="en-US" b="1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A*</a:t>
            </a:r>
          </a:p>
          <a:p>
            <a:r>
              <a:rPr lang="en-US" dirty="0" err="1"/>
              <a:t>Chênh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ở 2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b="1" dirty="0" err="1"/>
              <a:t>đa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, </a:t>
            </a:r>
            <a:r>
              <a:rPr lang="en-US" b="1" dirty="0" err="1"/>
              <a:t>nhưng</a:t>
            </a:r>
            <a:r>
              <a:rPr lang="en-US" b="1" dirty="0"/>
              <a:t> ở 1 </a:t>
            </a:r>
            <a:r>
              <a:rPr lang="en-US" b="1" dirty="0" err="1"/>
              <a:t>vài</a:t>
            </a:r>
            <a:r>
              <a:rPr lang="en-US" b="1" dirty="0"/>
              <a:t> test case</a:t>
            </a:r>
            <a:r>
              <a:rPr lang="en-US" dirty="0"/>
              <a:t>,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chênh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A*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lớn</a:t>
            </a:r>
            <a:r>
              <a:rPr lang="en-US" b="1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BFS.</a:t>
            </a:r>
          </a:p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2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vi-V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1A89BC-372E-4020-BF0D-8A5CD1FB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NHẬN XÉT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11693759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52F3B-C08C-406B-B2BA-42145F5D6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BFS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ra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A*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ở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1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đích</a:t>
            </a:r>
            <a:endParaRPr lang="en-US" dirty="0"/>
          </a:p>
          <a:p>
            <a:r>
              <a:rPr lang="en-US" dirty="0"/>
              <a:t>A* do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xu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heuristic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ra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endParaRPr lang="en-US" dirty="0"/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A*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qua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BFS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A* </a:t>
            </a:r>
            <a:r>
              <a:rPr lang="en-US" dirty="0" err="1"/>
              <a:t>sinh</a:t>
            </a:r>
            <a:r>
              <a:rPr lang="en-US" dirty="0"/>
              <a:t> ra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BFS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chênh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73A793-FA57-469E-8FB0-84DE8B10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NHẬN XÉT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28074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D742-CD27-4450-A9D1-682A24F7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ĐỊNH NGHĨA BÀI TOÁN</a:t>
            </a:r>
            <a:endParaRPr lang="vi-V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B40F0-82FC-4A28-BD37-B872B6041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4960"/>
            <a:ext cx="10856495" cy="459200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Sokoban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Breadth First Search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A*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BFS</a:t>
            </a: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Sokoban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deadlocks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cương-đích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kẹt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deadlocks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5704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D856-1A1E-4A75-8C7B-35A1B52A7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46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DEMO</a:t>
            </a:r>
            <a:endParaRPr lang="vi-VN" b="1" dirty="0"/>
          </a:p>
        </p:txBody>
      </p:sp>
      <p:pic>
        <p:nvPicPr>
          <p:cNvPr id="4" name="IMG_3771">
            <a:hlinkClick r:id="" action="ppaction://media"/>
            <a:extLst>
              <a:ext uri="{FF2B5EF4-FFF2-40B4-BE49-F238E27FC236}">
                <a16:creationId xmlns:a16="http://schemas.microsoft.com/office/drawing/2014/main" id="{76BAFAF5-AD3B-448C-8434-72D3AF67C0D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17321" y="1422290"/>
            <a:ext cx="9936479" cy="5184249"/>
          </a:xfrm>
        </p:spPr>
      </p:pic>
    </p:spTree>
    <p:extLst>
      <p:ext uri="{BB962C8B-B14F-4D97-AF65-F5344CB8AC3E}">
        <p14:creationId xmlns:p14="http://schemas.microsoft.com/office/powerpoint/2010/main" val="131535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74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731A5-7D46-4FEE-899E-F3F815CE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HƯỚNG DẪN CHẠY THỬ</a:t>
            </a:r>
            <a:endParaRPr lang="vi-V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EEFC3-B7D8-4C48-AC29-E0E64F9E3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320"/>
            <a:ext cx="10515600" cy="5135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python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'</a:t>
            </a:r>
            <a:r>
              <a:rPr lang="en-US" b="1" i="1" dirty="0"/>
              <a:t>python get-pip.py</a:t>
            </a:r>
            <a:r>
              <a:rPr lang="en-US" dirty="0"/>
              <a:t>' </a:t>
            </a:r>
            <a:r>
              <a:rPr lang="en-US" dirty="0" err="1"/>
              <a:t>trên</a:t>
            </a:r>
            <a:r>
              <a:rPr lang="en-US" dirty="0"/>
              <a:t> Windows </a:t>
            </a:r>
            <a:r>
              <a:rPr lang="en-US" dirty="0" err="1"/>
              <a:t>hoặc</a:t>
            </a:r>
            <a:r>
              <a:rPr lang="en-US" dirty="0"/>
              <a:t> '</a:t>
            </a:r>
            <a:r>
              <a:rPr lang="en-US" b="1" i="1" dirty="0" err="1"/>
              <a:t>sudo</a:t>
            </a:r>
            <a:r>
              <a:rPr lang="en-US" b="1" i="1" dirty="0"/>
              <a:t> apt-get install python3-pip'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MacOS</a:t>
            </a:r>
            <a:endParaRPr lang="en-US" b="1" i="1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pygame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</a:t>
            </a:r>
            <a:r>
              <a:rPr lang="en-US" b="1" i="1" dirty="0"/>
              <a:t>pip install </a:t>
            </a:r>
            <a:r>
              <a:rPr lang="en-US" b="1" i="1" dirty="0" err="1"/>
              <a:t>pygame</a:t>
            </a:r>
            <a:endParaRPr lang="en-US" b="1" i="1" dirty="0"/>
          </a:p>
          <a:p>
            <a:pPr marL="0" indent="0">
              <a:buNone/>
            </a:pPr>
            <a:r>
              <a:rPr lang="en-US" dirty="0" err="1"/>
              <a:t>trên</a:t>
            </a:r>
            <a:r>
              <a:rPr lang="en-US" dirty="0"/>
              <a:t> Command Line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Windows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Terminal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MacOS</a:t>
            </a:r>
          </a:p>
          <a:p>
            <a:pPr>
              <a:buFontTx/>
              <a:buChar char="-"/>
            </a:pP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file 'micro-test.txt' </a:t>
            </a:r>
            <a:r>
              <a:rPr lang="en-US" dirty="0" err="1"/>
              <a:t>hoặc</a:t>
            </a:r>
            <a:r>
              <a:rPr lang="en-US" dirty="0"/>
              <a:t> 'mini-test.txt'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input</a:t>
            </a:r>
          </a:p>
          <a:p>
            <a:pPr>
              <a:buFontTx/>
              <a:buChar char="-"/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level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'Level n' ở </a:t>
            </a:r>
            <a:r>
              <a:rPr lang="en-US" dirty="0" err="1"/>
              <a:t>trước</a:t>
            </a:r>
            <a:r>
              <a:rPr lang="en-US" dirty="0"/>
              <a:t> (n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level)</a:t>
            </a:r>
          </a:p>
        </p:txBody>
      </p:sp>
    </p:spTree>
    <p:extLst>
      <p:ext uri="{BB962C8B-B14F-4D97-AF65-F5344CB8AC3E}">
        <p14:creationId xmlns:p14="http://schemas.microsoft.com/office/powerpoint/2010/main" val="6358439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731A5-7D46-4FEE-899E-F3F815CE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HƯỚNG DẪN CHẠY THỬ</a:t>
            </a:r>
            <a:endParaRPr lang="vi-V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EEFC3-B7D8-4C48-AC29-E0E64F9E3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320"/>
            <a:ext cx="10515600" cy="513588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'</a:t>
            </a:r>
            <a:r>
              <a:rPr lang="en-US" b="1" i="1" dirty="0"/>
              <a:t>python demo.py</a:t>
            </a:r>
            <a:r>
              <a:rPr lang="en-US" dirty="0"/>
              <a:t>'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file python </a:t>
            </a:r>
          </a:p>
          <a:p>
            <a:pPr>
              <a:buFontTx/>
              <a:buChar char="-"/>
            </a:pPr>
            <a:r>
              <a:rPr lang="en-US" dirty="0" err="1"/>
              <a:t>Nhập</a:t>
            </a:r>
            <a:r>
              <a:rPr lang="en-US" dirty="0"/>
              <a:t> '1'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Blind search, </a:t>
            </a:r>
            <a:r>
              <a:rPr lang="en-US" dirty="0" err="1"/>
              <a:t>nhập</a:t>
            </a:r>
            <a:r>
              <a:rPr lang="en-US" dirty="0"/>
              <a:t> '2'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A* search</a:t>
            </a:r>
          </a:p>
          <a:p>
            <a:pPr>
              <a:buFontTx/>
              <a:buChar char="-"/>
            </a:pPr>
            <a:r>
              <a:rPr lang="en-US" dirty="0" err="1"/>
              <a:t>Nhập</a:t>
            </a:r>
            <a:r>
              <a:rPr lang="en-US" dirty="0"/>
              <a:t> '1'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mini test, </a:t>
            </a:r>
            <a:r>
              <a:rPr lang="en-US" dirty="0" err="1"/>
              <a:t>nhập</a:t>
            </a:r>
            <a:r>
              <a:rPr lang="en-US" dirty="0"/>
              <a:t> '2'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micro test</a:t>
            </a:r>
          </a:p>
          <a:p>
            <a:pPr>
              <a:buFontTx/>
              <a:buChar char="-"/>
            </a:pPr>
            <a:r>
              <a:rPr lang="en-US" dirty="0" err="1"/>
              <a:t>Nhập</a:t>
            </a:r>
            <a:r>
              <a:rPr lang="en-US" dirty="0"/>
              <a:t> level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test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chọn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ra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,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game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tìm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, </a:t>
            </a:r>
            <a:r>
              <a:rPr lang="en-US" dirty="0" err="1"/>
              <a:t>chương</a:t>
            </a:r>
            <a:r>
              <a:rPr lang="en-US" dirty="0"/>
              <a:t> trình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757467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4999-0AE2-40E4-A324-31A167FF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TÀI LIỆU THAM KHẢO</a:t>
            </a:r>
            <a:endParaRPr lang="vi-V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A4B1F-508C-4FD0-8ABB-2468C3908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Wikipedia – Breadth first search</a:t>
            </a:r>
            <a:endParaRPr lang="en-US" dirty="0"/>
          </a:p>
          <a:p>
            <a:r>
              <a:rPr lang="en-US" dirty="0">
                <a:hlinkClick r:id="rId3"/>
              </a:rPr>
              <a:t>Wikipedia – A* search algorithm</a:t>
            </a:r>
            <a:endParaRPr lang="en-US" dirty="0"/>
          </a:p>
          <a:p>
            <a:r>
              <a:rPr lang="en-US" dirty="0">
                <a:hlinkClick r:id="rId4"/>
              </a:rPr>
              <a:t>ksokoban.online – Mini and Micro game map</a:t>
            </a:r>
            <a:endParaRPr lang="en-US" dirty="0"/>
          </a:p>
          <a:p>
            <a:r>
              <a:rPr lang="en-US" dirty="0">
                <a:hlinkClick r:id="rId5"/>
              </a:rPr>
              <a:t>Solving Sokoban – Timo </a:t>
            </a:r>
            <a:r>
              <a:rPr lang="en-US" dirty="0" err="1">
                <a:hlinkClick r:id="rId5"/>
              </a:rPr>
              <a:t>Virkkala</a:t>
            </a:r>
            <a:r>
              <a:rPr lang="en-US" dirty="0">
                <a:hlinkClick r:id="rId5"/>
              </a:rPr>
              <a:t> - UNIVERSITY OF HELSINKI</a:t>
            </a:r>
            <a:endParaRPr lang="en-US" dirty="0"/>
          </a:p>
          <a:p>
            <a:r>
              <a:rPr lang="en-US" dirty="0">
                <a:hlinkClick r:id="rId6"/>
              </a:rPr>
              <a:t>Sokoban-Game </a:t>
            </a:r>
            <a:r>
              <a:rPr lang="en-US" dirty="0">
                <a:hlinkClick r:id="rId6"/>
              </a:rPr>
              <a:t>-</a:t>
            </a:r>
            <a:r>
              <a:rPr lang="en-US" dirty="0">
                <a:hlinkClick r:id="rId6"/>
              </a:rPr>
              <a:t> </a:t>
            </a:r>
            <a:r>
              <a:rPr lang="en-US" dirty="0" err="1">
                <a:hlinkClick r:id="rId6"/>
              </a:rPr>
              <a:t>maheshreddykukunooru</a:t>
            </a:r>
            <a:endParaRPr lang="en-US" dirty="0"/>
          </a:p>
          <a:p>
            <a:r>
              <a:rPr lang="en-US" dirty="0">
                <a:hlinkClick r:id="rId7"/>
              </a:rPr>
              <a:t>Sokoban Interface - </a:t>
            </a:r>
            <a:r>
              <a:rPr lang="en-US" dirty="0" err="1">
                <a:hlinkClick r:id="rId7"/>
              </a:rPr>
              <a:t>morenod</a:t>
            </a:r>
            <a:r>
              <a:rPr lang="en-US" dirty="0">
                <a:hlinkClick r:id="rId7"/>
              </a:rPr>
              <a:t>/</a:t>
            </a:r>
            <a:r>
              <a:rPr lang="en-US" dirty="0" err="1">
                <a:hlinkClick r:id="rId7"/>
              </a:rPr>
              <a:t>sokoban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6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90D41B8-05EC-487E-A920-9DAFA52C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ĐỊNH NGHĨA BÀI TOÁN</a:t>
            </a:r>
            <a:endParaRPr lang="vi-VN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A1F92E-2D57-4FC3-9DD2-A4D80D5EC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144" y="1690686"/>
            <a:ext cx="4057650" cy="4105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FF597B-7FD2-404F-B3C3-FB8837D2F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681" y="1685925"/>
            <a:ext cx="4067175" cy="4114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C214A2-2786-4067-98B9-7F4FF1E217F3}"/>
              </a:ext>
            </a:extLst>
          </p:cNvPr>
          <p:cNvSpPr txBox="1"/>
          <p:nvPr/>
        </p:nvSpPr>
        <p:spPr>
          <a:xfrm>
            <a:off x="3240506" y="6254348"/>
            <a:ext cx="63205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VÀI TRƯỜNG HỢP DEADLOCKS</a:t>
            </a:r>
            <a:endParaRPr lang="vi-V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994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D742-CD27-4450-A9D1-682A24F7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ĐỊNH NGHĨA BÀI TOÁN</a:t>
            </a:r>
            <a:endParaRPr lang="vi-V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B40F0-82FC-4A28-BD37-B872B6041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683240" cy="459200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Sokoban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list visited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moves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visited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moves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022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072B4-7A32-4A1A-9DFE-4E128CBC2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795145"/>
            <a:ext cx="10642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list visited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rỗng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Sokoban,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BC61DD0-8293-4CEF-B27F-ABD84B08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ĐỊNH NGHĨA BÀI TOÁN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288135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810DE-82F9-43A9-B0C1-A1CDE9402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buAutoNum type="arabicParenR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VD: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deadlocks,..</a:t>
            </a:r>
          </a:p>
          <a:p>
            <a:pPr marL="514350" indent="-51435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visited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visited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moves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58727A-4985-4904-9626-E4F36D78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ĐỊNH NGHĨA BÀI TOÁN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58365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8742-AF13-4731-AB7C-AD4621C9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ĐỊNH NGHĨA BÀI TOÁN</a:t>
            </a:r>
            <a:endParaRPr lang="vi-V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79DD3E-CAB8-43E6-BDE7-C2409DCDF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7" y="1690688"/>
            <a:ext cx="4955223" cy="33886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82DFD4-57F8-4464-9F6F-C66BF2BFA8B4}"/>
              </a:ext>
            </a:extLst>
          </p:cNvPr>
          <p:cNvSpPr txBox="1"/>
          <p:nvPr/>
        </p:nvSpPr>
        <p:spPr>
          <a:xfrm>
            <a:off x="518160" y="5425440"/>
            <a:ext cx="11155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deadlocks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DB25A-6639-4832-B744-2A63F930C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620" y="1692962"/>
            <a:ext cx="4711180" cy="338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2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4059</TotalTime>
  <Words>2812</Words>
  <Application>Microsoft Office PowerPoint</Application>
  <PresentationFormat>Widescreen</PresentationFormat>
  <Paragraphs>818</Paragraphs>
  <Slides>43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Helvetica Neue</vt:lpstr>
      <vt:lpstr>Symbol</vt:lpstr>
      <vt:lpstr>Times New Roman</vt:lpstr>
      <vt:lpstr>Office Theme</vt:lpstr>
      <vt:lpstr>BÁO CÁO NHẬP MÔN TRÍ TUỆ NHÂN TẠO</vt:lpstr>
      <vt:lpstr>TRÒ CHƠI SOKOBAN</vt:lpstr>
      <vt:lpstr>TRÒ CHƠI SOKOBAN</vt:lpstr>
      <vt:lpstr>ĐỊNH NGHĨA BÀI TOÁN</vt:lpstr>
      <vt:lpstr>ĐỊNH NGHĨA BÀI TOÁN</vt:lpstr>
      <vt:lpstr>ĐỊNH NGHĨA BÀI TOÁN</vt:lpstr>
      <vt:lpstr>ĐỊNH NGHĨA BÀI TOÁN</vt:lpstr>
      <vt:lpstr>ĐỊNH NGHĨA BÀI TOÁN</vt:lpstr>
      <vt:lpstr>ĐỊNH NGHĨA BÀI TOÁN</vt:lpstr>
      <vt:lpstr>ĐỊNH NGHĨA BÀI TOÁN</vt:lpstr>
      <vt:lpstr>GIẢI THUẬT BFS TRONG SOKOBAN</vt:lpstr>
      <vt:lpstr>GIẢI THUẬT BFS TRONG SOKOBAN</vt:lpstr>
      <vt:lpstr>GIẢI THUẬT A* TRONG SOKOBAN</vt:lpstr>
      <vt:lpstr>HÀM HEURISTIC TRONG A*</vt:lpstr>
      <vt:lpstr>HÀM HEURISTIC TRONG A*</vt:lpstr>
      <vt:lpstr>GIẢI THUẬT A* TRONG SOKOBAN</vt:lpstr>
      <vt:lpstr>GIẢI THUẬT A* TRONG SOKOBAN</vt:lpstr>
      <vt:lpstr>HIỆN THỰC GIẢI THUẬT</vt:lpstr>
      <vt:lpstr>INPUT</vt:lpstr>
      <vt:lpstr>OUTPUT</vt:lpstr>
      <vt:lpstr>OUTPUT</vt:lpstr>
      <vt:lpstr>OUTPUT</vt:lpstr>
      <vt:lpstr>NHẬN XÉT</vt:lpstr>
      <vt:lpstr>NHẬN XÉT</vt:lpstr>
      <vt:lpstr>NHẬN XÉT</vt:lpstr>
      <vt:lpstr>NHẬN XÉT</vt:lpstr>
      <vt:lpstr>NHẬN XÉT</vt:lpstr>
      <vt:lpstr>NHẬN XÉT</vt:lpstr>
      <vt:lpstr>OUTPUT</vt:lpstr>
      <vt:lpstr>OUTPUT</vt:lpstr>
      <vt:lpstr>NHẬN XÉT</vt:lpstr>
      <vt:lpstr>NHẬN XÉT</vt:lpstr>
      <vt:lpstr>NHẬN XÉT</vt:lpstr>
      <vt:lpstr>NHẬN XÉT</vt:lpstr>
      <vt:lpstr>NHẬN XÉT</vt:lpstr>
      <vt:lpstr>NHẬN XÉT</vt:lpstr>
      <vt:lpstr>NHẬN XÉT</vt:lpstr>
      <vt:lpstr>NHẬN XÉT</vt:lpstr>
      <vt:lpstr>NHẬN XÉT</vt:lpstr>
      <vt:lpstr>DEMO</vt:lpstr>
      <vt:lpstr>HƯỚNG DẪN CHẠY THỬ</vt:lpstr>
      <vt:lpstr>HƯỚNG DẪN CHẠY THỬ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NHẬP MÔN TRÍ TUỆ NHÂN TẠO</dc:title>
  <dc:creator>Phat Dat Ngo</dc:creator>
  <cp:lastModifiedBy>Phat Dat Ngo</cp:lastModifiedBy>
  <cp:revision>4</cp:revision>
  <dcterms:created xsi:type="dcterms:W3CDTF">2021-10-11T05:42:27Z</dcterms:created>
  <dcterms:modified xsi:type="dcterms:W3CDTF">2021-10-15T22:46:40Z</dcterms:modified>
</cp:coreProperties>
</file>