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4"/>
  </p:sldMasterIdLst>
  <p:sldIdLst>
    <p:sldId id="256" r:id="rId5"/>
    <p:sldId id="262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441A7-4B6F-4100-8845-EDCAA3D26760}" v="507" dt="2023-06-05T17:01:51.650"/>
    <p1510:client id="{FC7CB0A7-CAC1-B015-3779-A0F589F6CD23}" v="325" dt="2023-06-05T11:43:57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ouser/eyeCar" TargetMode="External"/><Relationship Id="rId2" Type="http://schemas.openxmlformats.org/officeDocument/2006/relationships/hyperlink" Target="https://www.youtube.com/watch?v=9e5DXK_3BVU&amp;ab_channel=SergioBarrancoAguil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3205226"/>
            <a:ext cx="7848600" cy="1927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err="1">
                <a:solidFill>
                  <a:srgbClr val="5079AD"/>
                </a:solidFill>
              </a:rPr>
              <a:t>eyeCar</a:t>
            </a:r>
            <a:endParaRPr lang="en-US">
              <a:solidFill>
                <a:srgbClr val="5079A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853519"/>
            <a:ext cx="3516019" cy="1752600"/>
          </a:xfrm>
        </p:spPr>
        <p:txBody>
          <a:bodyPr>
            <a:noAutofit/>
          </a:bodyPr>
          <a:lstStyle/>
          <a:p>
            <a:endParaRPr lang="en-US" sz="1400"/>
          </a:p>
          <a:p>
            <a:r>
              <a:rPr lang="en-US" sz="1400"/>
              <a:t>Aguilera Oliver, JOSE FRANCISCO</a:t>
            </a:r>
          </a:p>
          <a:p>
            <a:r>
              <a:rPr lang="en-US" sz="1400"/>
              <a:t>Barranco Aguilar, SERGIO </a:t>
            </a:r>
          </a:p>
          <a:p>
            <a:r>
              <a:rPr lang="en-US" sz="1400" err="1"/>
              <a:t>Bermúdez</a:t>
            </a:r>
            <a:r>
              <a:rPr lang="en-US" sz="1400"/>
              <a:t> Valle, PAU</a:t>
            </a:r>
          </a:p>
          <a:p>
            <a:r>
              <a:rPr lang="en-US" sz="1400"/>
              <a:t>Karzazi El Bachiri, SAMYA</a:t>
            </a:r>
          </a:p>
          <a:p>
            <a:endParaRPr lang="en-US" sz="140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767055" y="4873446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 self-driving car controlled by gaze, using Computer Vision eye-tracking, which also detects the environment and prevents the car from crashing.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err="1">
                <a:solidFill>
                  <a:srgbClr val="5079AD"/>
                </a:solidFill>
              </a:rPr>
              <a:t>Robòtica</a:t>
            </a:r>
            <a:r>
              <a:rPr lang="en-US" sz="1000">
                <a:solidFill>
                  <a:srgbClr val="5079AD"/>
                </a:solidFill>
              </a:rPr>
              <a:t>, </a:t>
            </a:r>
            <a:r>
              <a:rPr lang="en-US" sz="1000" err="1">
                <a:solidFill>
                  <a:srgbClr val="5079AD"/>
                </a:solidFill>
              </a:rPr>
              <a:t>llenguatge</a:t>
            </a:r>
            <a:r>
              <a:rPr lang="en-US" sz="1000">
                <a:solidFill>
                  <a:srgbClr val="5079AD"/>
                </a:solidFill>
              </a:rPr>
              <a:t> I </a:t>
            </a:r>
            <a:r>
              <a:rPr lang="en-US" sz="1000" err="1">
                <a:solidFill>
                  <a:srgbClr val="5079AD"/>
                </a:solidFill>
              </a:rPr>
              <a:t>planificació</a:t>
            </a:r>
            <a:r>
              <a:rPr lang="en-US" sz="1000">
                <a:solidFill>
                  <a:srgbClr val="5079AD"/>
                </a:solidFill>
              </a:rPr>
              <a:t> </a:t>
            </a:r>
            <a:r>
              <a:rPr lang="mr-IN" sz="1000">
                <a:solidFill>
                  <a:srgbClr val="5079AD"/>
                </a:solidFill>
              </a:rPr>
              <a:t>–</a:t>
            </a:r>
            <a:r>
              <a:rPr lang="en-US" sz="1000">
                <a:solidFill>
                  <a:srgbClr val="5079AD"/>
                </a:solidFill>
              </a:rPr>
              <a:t> </a:t>
            </a:r>
            <a:r>
              <a:rPr lang="en-US" sz="1000" err="1">
                <a:solidFill>
                  <a:srgbClr val="5079AD"/>
                </a:solidFill>
              </a:rPr>
              <a:t>Enginyeria</a:t>
            </a:r>
            <a:r>
              <a:rPr lang="en-US" sz="1000">
                <a:solidFill>
                  <a:srgbClr val="5079AD"/>
                </a:solidFill>
              </a:rPr>
              <a:t> </a:t>
            </a:r>
            <a:r>
              <a:rPr lang="en-US" sz="1000" err="1">
                <a:solidFill>
                  <a:srgbClr val="5079AD"/>
                </a:solidFill>
              </a:rPr>
              <a:t>informàtica</a:t>
            </a:r>
            <a:r>
              <a:rPr lang="en-US" sz="1000">
                <a:solidFill>
                  <a:srgbClr val="5079AD"/>
                </a:solidFill>
              </a:rPr>
              <a:t> - </a:t>
            </a:r>
            <a:r>
              <a:rPr lang="en-US" sz="1000" err="1">
                <a:solidFill>
                  <a:srgbClr val="5079AD"/>
                </a:solidFill>
              </a:rPr>
              <a:t>uab</a:t>
            </a:r>
            <a:endParaRPr lang="en-US" sz="1000">
              <a:solidFill>
                <a:srgbClr val="5079AD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759615B-8E5B-097D-A77D-D5E84CEEA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90" r="4389" b="23548"/>
          <a:stretch/>
        </p:blipFill>
        <p:spPr>
          <a:xfrm>
            <a:off x="7339680" y="6084293"/>
            <a:ext cx="1472019" cy="5891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D581BD0-746F-CD97-D202-1524ABCFB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" r="16426" b="15647"/>
          <a:stretch/>
        </p:blipFill>
        <p:spPr>
          <a:xfrm>
            <a:off x="6041877" y="6084293"/>
            <a:ext cx="1301443" cy="590167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44FAB2C-60F6-138B-0C80-EC654CB8C404}"/>
              </a:ext>
            </a:extLst>
          </p:cNvPr>
          <p:cNvCxnSpPr/>
          <p:nvPr/>
        </p:nvCxnSpPr>
        <p:spPr>
          <a:xfrm>
            <a:off x="681884" y="3397030"/>
            <a:ext cx="7848600" cy="0"/>
          </a:xfrm>
          <a:prstGeom prst="line">
            <a:avLst/>
          </a:prstGeom>
          <a:ln>
            <a:solidFill>
              <a:srgbClr val="5079A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171EECC-A1AC-B19B-10AF-0114C2642408}"/>
              </a:ext>
            </a:extLst>
          </p:cNvPr>
          <p:cNvSpPr/>
          <p:nvPr/>
        </p:nvSpPr>
        <p:spPr>
          <a:xfrm>
            <a:off x="0" y="-1"/>
            <a:ext cx="9144000" cy="350189"/>
          </a:xfrm>
          <a:prstGeom prst="rect">
            <a:avLst/>
          </a:prstGeom>
          <a:gradFill flip="none" rotWithShape="1">
            <a:gsLst>
              <a:gs pos="0">
                <a:srgbClr val="5079AD">
                  <a:shade val="30000"/>
                  <a:satMod val="115000"/>
                </a:srgbClr>
              </a:gs>
              <a:gs pos="50000">
                <a:srgbClr val="5079AD">
                  <a:shade val="67500"/>
                  <a:satMod val="115000"/>
                </a:srgbClr>
              </a:gs>
              <a:gs pos="100000">
                <a:srgbClr val="5079A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FF55D9F-692B-284D-828E-27F9BC7BA3F7}"/>
              </a:ext>
            </a:extLst>
          </p:cNvPr>
          <p:cNvGrpSpPr/>
          <p:nvPr/>
        </p:nvGrpSpPr>
        <p:grpSpPr>
          <a:xfrm>
            <a:off x="2713121" y="574136"/>
            <a:ext cx="3717758" cy="3019846"/>
            <a:chOff x="2713121" y="574136"/>
            <a:chExt cx="3717758" cy="3019846"/>
          </a:xfrm>
        </p:grpSpPr>
        <p:pic>
          <p:nvPicPr>
            <p:cNvPr id="19" name="Imagen 18" descr="Un dibujo de una bicicleta&#10;&#10;Descripción generada automáticamente con confianza baja">
              <a:extLst>
                <a:ext uri="{FF2B5EF4-FFF2-40B4-BE49-F238E27FC236}">
                  <a16:creationId xmlns:a16="http://schemas.microsoft.com/office/drawing/2014/main" id="{01ED8F78-8CD3-C59E-F1ED-A37FFF97A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77" r="9287"/>
            <a:stretch/>
          </p:blipFill>
          <p:spPr>
            <a:xfrm>
              <a:off x="2713121" y="574136"/>
              <a:ext cx="3717758" cy="301984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564EAEB1-A413-9C1C-7CA8-4C6CC2392A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256" t="24179" r="11677" b="26804"/>
            <a:stretch/>
          </p:blipFill>
          <p:spPr bwMode="auto">
            <a:xfrm>
              <a:off x="5402179" y="3044297"/>
              <a:ext cx="942568" cy="4336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ca-ES">
                <a:solidFill>
                  <a:srgbClr val="5079AD"/>
                </a:solidFill>
              </a:rPr>
              <a:t>Arquitectura hardware i </a:t>
            </a:r>
            <a:br>
              <a:rPr lang="ca-ES">
                <a:solidFill>
                  <a:srgbClr val="5079AD"/>
                </a:solidFill>
              </a:rPr>
            </a:br>
            <a:r>
              <a:rPr lang="ca-ES">
                <a:solidFill>
                  <a:srgbClr val="5079AD"/>
                </a:solidFill>
              </a:rPr>
              <a:t>software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91A989-F42B-45C7-5858-A7614D55E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6" t="24179" r="11677" b="26804"/>
          <a:stretch/>
        </p:blipFill>
        <p:spPr bwMode="auto">
          <a:xfrm>
            <a:off x="7035800" y="674775"/>
            <a:ext cx="1650999" cy="7594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344B326-7BAC-CE9E-D46E-22CD9AD77A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68" b="97015" l="2900" r="95082">
                        <a14:foregroundMark x1="6431" y1="41459" x2="6431" y2="41459"/>
                        <a14:foregroundMark x1="5549" y1="53897" x2="5549" y2="53897"/>
                        <a14:foregroundMark x1="55738" y1="14594" x2="55738" y2="14594"/>
                        <a14:foregroundMark x1="53216" y1="18905" x2="53216" y2="18905"/>
                        <a14:foregroundMark x1="54981" y1="20066" x2="54981" y2="20066"/>
                        <a14:foregroundMark x1="54098" y1="6633" x2="54098" y2="6633"/>
                        <a14:foregroundMark x1="93064" y1="23881" x2="93064" y2="23881"/>
                        <a14:foregroundMark x1="95586" y1="25539" x2="95586" y2="25539"/>
                        <a14:foregroundMark x1="72762" y1="91045" x2="72762" y2="91045"/>
                        <a14:foregroundMark x1="68979" y1="94196" x2="68979" y2="94196"/>
                        <a14:foregroundMark x1="38714" y1="92040" x2="38714" y2="92040"/>
                        <a14:foregroundMark x1="38714" y1="92040" x2="38714" y2="92040"/>
                        <a14:foregroundMark x1="38714" y1="92040" x2="37831" y2="64013"/>
                        <a14:foregroundMark x1="57949" y1="96470" x2="64943" y2="97015"/>
                        <a14:foregroundMark x1="44262" y1="10945" x2="44262" y2="10945"/>
                        <a14:foregroundMark x1="70240" y1="12272" x2="70240" y2="12272"/>
                        <a14:foregroundMark x1="78562" y1="11774" x2="78562" y2="11774"/>
                        <a14:foregroundMark x1="77301" y1="12604" x2="77301" y2="12604"/>
                        <a14:foregroundMark x1="77301" y1="18905" x2="77301" y2="18905"/>
                        <a14:foregroundMark x1="76923" y1="13101" x2="78562" y2="46600"/>
                        <a14:foregroundMark x1="67465" y1="14428" x2="52459" y2="17910"/>
                        <a14:foregroundMark x1="52459" y1="17910" x2="39596" y2="16086"/>
                        <a14:foregroundMark x1="64817" y1="18574" x2="65069" y2="17247"/>
                        <a14:foregroundMark x1="65069" y1="17247" x2="61538" y2="18905"/>
                        <a14:foregroundMark x1="37831" y1="8955" x2="43001" y2="9619"/>
                        <a14:foregroundMark x1="4918" y1="42289" x2="4918" y2="42289"/>
                        <a14:foregroundMark x1="4414" y1="53897" x2="4414" y2="53897"/>
                        <a14:foregroundMark x1="2900" y1="41791" x2="2900" y2="41791"/>
                        <a14:foregroundMark x1="53216" y1="66003" x2="53216" y2="66003"/>
                        <a14:foregroundMark x1="51198" y1="65837" x2="52081" y2="66335"/>
                        <a14:foregroundMark x1="55612" y1="64511" x2="55612" y2="64511"/>
                        <a14:foregroundMark x1="55612" y1="64511" x2="47289" y2="66667"/>
                        <a14:foregroundMark x1="85876" y1="56716" x2="88272" y2="57048"/>
                        <a14:foregroundMark x1="88272" y1="57048" x2="86381" y2="59701"/>
                        <a14:foregroundMark x1="88146" y1="58706" x2="89533" y2="57711"/>
                        <a14:foregroundMark x1="87768" y1="53731" x2="88398" y2="59038"/>
                        <a14:foregroundMark x1="88146" y1="58872" x2="89786" y2="59867"/>
                        <a14:foregroundMark x1="89786" y1="59038" x2="87768" y2="54726"/>
                        <a14:foregroundMark x1="84994" y1="57546" x2="87642" y2="60862"/>
                        <a14:backgroundMark x1="48550" y1="75954" x2="48045" y2="75788"/>
                        <a14:backgroundMark x1="49180" y1="77778" x2="49180" y2="84909"/>
                        <a14:backgroundMark x1="43758" y1="93367" x2="43758" y2="93367"/>
                        <a14:backgroundMark x1="41866" y1="94693" x2="47541" y2="92206"/>
                        <a14:backgroundMark x1="49811" y1="95025" x2="58512" y2="93035"/>
                        <a14:backgroundMark x1="45523" y1="95522" x2="45523" y2="90381"/>
                        <a14:backgroundMark x1="40858" y1="89386" x2="41110" y2="92703"/>
                        <a14:backgroundMark x1="45397" y1="95688" x2="51450" y2="94693"/>
                        <a14:backgroundMark x1="53216" y1="96352" x2="58638" y2="94859"/>
                        <a14:backgroundMark x1="45523" y1="67496" x2="47517" y2="67080"/>
                        <a14:backgroundMark x1="53594" y1="68823" x2="57755" y2="67330"/>
                        <a14:backgroundMark x1="65664" y1="18206" x2="68474" y2="17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1" y="2345794"/>
            <a:ext cx="4494561" cy="341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724864E1-B80E-8366-0480-2D4DDA09B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800" y="1523619"/>
            <a:ext cx="2417200" cy="468973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F4AAE05-7B3A-AA24-DB97-12576433B465}"/>
              </a:ext>
            </a:extLst>
          </p:cNvPr>
          <p:cNvSpPr/>
          <p:nvPr/>
        </p:nvSpPr>
        <p:spPr>
          <a:xfrm>
            <a:off x="0" y="-1"/>
            <a:ext cx="9144000" cy="350189"/>
          </a:xfrm>
          <a:prstGeom prst="rect">
            <a:avLst/>
          </a:prstGeom>
          <a:gradFill flip="none" rotWithShape="1">
            <a:gsLst>
              <a:gs pos="0">
                <a:srgbClr val="5079AD">
                  <a:shade val="30000"/>
                  <a:satMod val="115000"/>
                </a:srgbClr>
              </a:gs>
              <a:gs pos="50000">
                <a:srgbClr val="5079AD">
                  <a:shade val="67500"/>
                  <a:satMod val="115000"/>
                </a:srgbClr>
              </a:gs>
              <a:gs pos="100000">
                <a:srgbClr val="5079A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ca-ES">
                <a:solidFill>
                  <a:srgbClr val="5079AD"/>
                </a:solidFill>
              </a:rPr>
              <a:t>Algorísmica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5401" y="2184027"/>
            <a:ext cx="7974894" cy="29007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>
                <a:cs typeface="Arial"/>
              </a:rPr>
              <a:t>Algoritme de moviment:</a:t>
            </a:r>
            <a:endParaRPr lang="es-ES"/>
          </a:p>
          <a:p>
            <a:pPr lvl="1"/>
            <a:r>
              <a:rPr lang="ca-ES">
                <a:cs typeface="Arial"/>
              </a:rPr>
              <a:t>Instruccions enviades per </a:t>
            </a:r>
            <a:r>
              <a:rPr lang="ca-ES" err="1">
                <a:cs typeface="Arial"/>
              </a:rPr>
              <a:t>bluetooth</a:t>
            </a:r>
            <a:r>
              <a:rPr lang="ca-ES">
                <a:cs typeface="Arial"/>
              </a:rPr>
              <a:t> a </a:t>
            </a:r>
            <a:r>
              <a:rPr lang="ca-ES" err="1">
                <a:cs typeface="Arial"/>
              </a:rPr>
              <a:t>l'Arduino</a:t>
            </a:r>
            <a:r>
              <a:rPr lang="ca-ES">
                <a:cs typeface="Arial"/>
              </a:rPr>
              <a:t> (llibreria Serial).</a:t>
            </a:r>
          </a:p>
          <a:p>
            <a:pPr lvl="1"/>
            <a:r>
              <a:rPr lang="ca-ES">
                <a:cs typeface="Arial"/>
              </a:rPr>
              <a:t>Detecció d'obstacles amb un sensor ultrasònic.</a:t>
            </a:r>
            <a:endParaRPr lang="ca-ES"/>
          </a:p>
          <a:p>
            <a:r>
              <a:rPr lang="ca-ES"/>
              <a:t>Mòdul de Visió per Computador:</a:t>
            </a:r>
            <a:endParaRPr lang="ca-ES">
              <a:cs typeface="Arial"/>
            </a:endParaRPr>
          </a:p>
          <a:p>
            <a:pPr lvl="1"/>
            <a:r>
              <a:rPr lang="ca-ES"/>
              <a:t>Detecció de cara i ulls.</a:t>
            </a:r>
          </a:p>
          <a:p>
            <a:pPr lvl="1"/>
            <a:r>
              <a:rPr lang="ca-ES">
                <a:cs typeface="Arial"/>
              </a:rPr>
              <a:t>Calibratge dels moviments dels ulls.</a:t>
            </a:r>
            <a:endParaRPr lang="ca-ES"/>
          </a:p>
          <a:p>
            <a:pPr lvl="1"/>
            <a:r>
              <a:rPr lang="ca-ES"/>
              <a:t>Determinar la direcció de mirada.</a:t>
            </a:r>
            <a:endParaRPr lang="ca-ES">
              <a:cs typeface="Arial"/>
            </a:endParaRPr>
          </a:p>
          <a:p>
            <a:endParaRPr lang="ca-ES"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56E0EA-D6B4-0A11-BF93-1AF4358B3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6" t="24179" r="11677" b="26804"/>
          <a:stretch/>
        </p:blipFill>
        <p:spPr bwMode="auto">
          <a:xfrm>
            <a:off x="7035800" y="674775"/>
            <a:ext cx="1650999" cy="7594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231DBA3-803C-B974-A238-B10F57DB1F0F}"/>
              </a:ext>
            </a:extLst>
          </p:cNvPr>
          <p:cNvSpPr/>
          <p:nvPr/>
        </p:nvSpPr>
        <p:spPr>
          <a:xfrm>
            <a:off x="0" y="-1"/>
            <a:ext cx="9144000" cy="350189"/>
          </a:xfrm>
          <a:prstGeom prst="rect">
            <a:avLst/>
          </a:prstGeom>
          <a:gradFill flip="none" rotWithShape="1">
            <a:gsLst>
              <a:gs pos="0">
                <a:srgbClr val="5079AD">
                  <a:shade val="30000"/>
                  <a:satMod val="115000"/>
                </a:srgbClr>
              </a:gs>
              <a:gs pos="50000">
                <a:srgbClr val="5079AD">
                  <a:shade val="67500"/>
                  <a:satMod val="115000"/>
                </a:srgbClr>
              </a:gs>
              <a:gs pos="100000">
                <a:srgbClr val="5079A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>
                <a:solidFill>
                  <a:srgbClr val="5079AD"/>
                </a:solidFill>
              </a:rPr>
              <a:t>FOTOS, VIDEO </a:t>
            </a:r>
            <a:r>
              <a:rPr lang="en-US" err="1">
                <a:solidFill>
                  <a:srgbClr val="5079AD"/>
                </a:solidFill>
              </a:rPr>
              <a:t>i</a:t>
            </a:r>
            <a:r>
              <a:rPr lang="en-US">
                <a:solidFill>
                  <a:srgbClr val="5079AD"/>
                </a:solidFill>
              </a:rPr>
              <a:t> GitHub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524000"/>
            <a:ext cx="8141677" cy="340206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/>
              <a:t> </a:t>
            </a:r>
            <a:br>
              <a:rPr lang="en-US" sz="3600" i="1"/>
            </a:br>
            <a:endParaRPr lang="en-US" sz="360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3576" y="5101911"/>
            <a:ext cx="8203224" cy="76255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/>
            </a:br>
            <a:r>
              <a:rPr lang="en-US" sz="3600" i="1">
                <a:solidFill>
                  <a:srgbClr val="5079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https://www.youtube.com/watch?v=9e5DXK_3BVU&amp;ab_channel=SergioBarrancoAguilar</a:t>
            </a:r>
            <a:r>
              <a:rPr lang="en-US" sz="3600" i="1">
                <a:solidFill>
                  <a:srgbClr val="5079AD"/>
                </a:solidFill>
              </a:rPr>
              <a:t> </a:t>
            </a:r>
            <a:br>
              <a:rPr lang="en-US" sz="3600" i="1">
                <a:solidFill>
                  <a:srgbClr val="FF0000"/>
                </a:solidFill>
              </a:rPr>
            </a:b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483576" y="6040315"/>
            <a:ext cx="8203223" cy="3882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>
                <a:solidFill>
                  <a:srgbClr val="5079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https://github.com/kaitouser/eyeCar</a:t>
            </a:r>
            <a:r>
              <a:rPr lang="en-US" sz="1800" i="1">
                <a:solidFill>
                  <a:srgbClr val="5079AD"/>
                </a:solidFill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335C54-ECAA-8EFF-A5D7-0E6C71D4B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6" t="24179" r="11677" b="26804"/>
          <a:stretch/>
        </p:blipFill>
        <p:spPr bwMode="auto">
          <a:xfrm>
            <a:off x="7035800" y="674775"/>
            <a:ext cx="1650999" cy="7594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00C1F8F-7A67-9060-694C-BB5DC596287B}"/>
              </a:ext>
            </a:extLst>
          </p:cNvPr>
          <p:cNvSpPr/>
          <p:nvPr/>
        </p:nvSpPr>
        <p:spPr>
          <a:xfrm>
            <a:off x="0" y="-1"/>
            <a:ext cx="9144000" cy="350189"/>
          </a:xfrm>
          <a:prstGeom prst="rect">
            <a:avLst/>
          </a:prstGeom>
          <a:gradFill flip="none" rotWithShape="1">
            <a:gsLst>
              <a:gs pos="0">
                <a:srgbClr val="5079AD">
                  <a:shade val="30000"/>
                  <a:satMod val="115000"/>
                </a:srgbClr>
              </a:gs>
              <a:gs pos="50000">
                <a:srgbClr val="5079AD">
                  <a:shade val="67500"/>
                  <a:satMod val="115000"/>
                </a:srgbClr>
              </a:gs>
              <a:gs pos="100000">
                <a:srgbClr val="5079A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8" name="Imagen 7" descr="Un dibujo de una bicicleta&#10;&#10;Descripción generada automáticamente con confianza baja">
            <a:extLst>
              <a:ext uri="{FF2B5EF4-FFF2-40B4-BE49-F238E27FC236}">
                <a16:creationId xmlns:a16="http://schemas.microsoft.com/office/drawing/2014/main" id="{2DFCF114-FEE2-C614-6848-63EB6EB6EF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r="9287"/>
          <a:stretch/>
        </p:blipFill>
        <p:spPr>
          <a:xfrm>
            <a:off x="457200" y="1683891"/>
            <a:ext cx="3717758" cy="3019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Imagen que contiene tabla&#10;&#10;Descripción generada automáticamente">
            <a:extLst>
              <a:ext uri="{FF2B5EF4-FFF2-40B4-BE49-F238E27FC236}">
                <a16:creationId xmlns:a16="http://schemas.microsoft.com/office/drawing/2014/main" id="{FAF02D9F-447C-1E40-FB45-22A7733BF4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"/>
          <a:stretch/>
        </p:blipFill>
        <p:spPr>
          <a:xfrm>
            <a:off x="4262881" y="1691828"/>
            <a:ext cx="4335996" cy="3028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e1b173-09c1-4c03-b600-6c1c02b4e78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02A7C9E5C40F43A3FAF2242BF8EA9D" ma:contentTypeVersion="6" ma:contentTypeDescription="Crear nuevo documento." ma:contentTypeScope="" ma:versionID="5d5a420bcc393af9e6e5eedea92d921f">
  <xsd:schema xmlns:xsd="http://www.w3.org/2001/XMLSchema" xmlns:xs="http://www.w3.org/2001/XMLSchema" xmlns:p="http://schemas.microsoft.com/office/2006/metadata/properties" xmlns:ns3="41e1b173-09c1-4c03-b600-6c1c02b4e784" xmlns:ns4="d23a098b-5923-42c3-bd18-b783a52bcdc6" targetNamespace="http://schemas.microsoft.com/office/2006/metadata/properties" ma:root="true" ma:fieldsID="8047ba905319c6ee0f3c948256e7e00f" ns3:_="" ns4:_="">
    <xsd:import namespace="41e1b173-09c1-4c03-b600-6c1c02b4e784"/>
    <xsd:import namespace="d23a098b-5923-42c3-bd18-b783a52bcd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e1b173-09c1-4c03-b600-6c1c02b4e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3a098b-5923-42c3-bd18-b783a52bcdc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041A7D-EBE8-46B6-AD4F-33F70A43E10C}">
  <ds:schemaRefs>
    <ds:schemaRef ds:uri="41e1b173-09c1-4c03-b600-6c1c02b4e784"/>
    <ds:schemaRef ds:uri="d23a098b-5923-42c3-bd18-b783a52bcdc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78B715-068B-4D4D-8D96-36CF8FF1D7B4}">
  <ds:schemaRefs>
    <ds:schemaRef ds:uri="41e1b173-09c1-4c03-b600-6c1c02b4e784"/>
    <ds:schemaRef ds:uri="d23a098b-5923-42c3-bd18-b783a52bcd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9DA6D7-9A43-4CDE-B4A8-8043E8CD5C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Application>Microsoft Office PowerPoint</Application>
  <PresentationFormat>Presentación en pantalla (4:3)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Clarity</vt:lpstr>
      <vt:lpstr>eyeCar</vt:lpstr>
      <vt:lpstr>Arquitectura hardware i  software</vt:lpstr>
      <vt:lpstr>Algorísmica</vt:lpstr>
      <vt:lpstr>FOTOS, VIDEO i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revision>2</cp:revision>
  <dcterms:created xsi:type="dcterms:W3CDTF">2017-02-15T08:09:33Z</dcterms:created>
  <dcterms:modified xsi:type="dcterms:W3CDTF">2023-06-06T10:57:16Z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0x010100E502A7C9E5C40F43A3FAF2242BF8EA9D</vt:lpwstr>
  </property>
</Properties>
</file>