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5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81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89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36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4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1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A052-AB39-48E0-90A9-DCA7F183B138}" type="datetimeFigureOut">
              <a:rPr kumimoji="1" lang="ja-JP" altLang="en-US" smtClean="0"/>
              <a:t>2022/9/17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53B4-7E05-4176-82DB-4D607D638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8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カギ線コネクタ 105"/>
          <p:cNvCxnSpPr>
            <a:stCxn id="40" idx="2"/>
            <a:endCxn id="34" idx="1"/>
          </p:cNvCxnSpPr>
          <p:nvPr/>
        </p:nvCxnSpPr>
        <p:spPr>
          <a:xfrm rot="16200000" flipH="1">
            <a:off x="1466454" y="4708117"/>
            <a:ext cx="828446" cy="1062165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2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46AF498-932B-AB46-916F-2107FD83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9675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13" y="1196752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41">
            <a:extLst>
              <a:ext uri="{FF2B5EF4-FFF2-40B4-BE49-F238E27FC236}">
                <a16:creationId xmlns:lc="http://schemas.openxmlformats.org/drawingml/2006/lockedCanvas" xmlns:a16="http://schemas.microsoft.com/office/drawing/2014/main" xmlns="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935" y="3404848"/>
            <a:ext cx="906050" cy="90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9">
            <a:extLst>
              <a:ext uri="{FF2B5EF4-FFF2-40B4-BE49-F238E27FC236}">
                <a16:creationId xmlns:lc="http://schemas.openxmlformats.org/drawingml/2006/lockedCanvas" xmlns:a16="http://schemas.microsoft.com/office/drawing/2014/main" xmlns="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11" y="4824977"/>
            <a:ext cx="860103" cy="86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線矢印コネクタ 14"/>
          <p:cNvCxnSpPr>
            <a:stCxn id="34" idx="3"/>
            <a:endCxn id="4" idx="1"/>
          </p:cNvCxnSpPr>
          <p:nvPr/>
        </p:nvCxnSpPr>
        <p:spPr>
          <a:xfrm flipV="1">
            <a:off x="3131760" y="3857873"/>
            <a:ext cx="2607175" cy="1795550"/>
          </a:xfrm>
          <a:prstGeom prst="bentConnector3">
            <a:avLst>
              <a:gd name="adj1" fmla="val 61691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027472" y="4777534"/>
            <a:ext cx="2435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5. call </a:t>
            </a:r>
            <a:r>
              <a:rPr lang="en-US" altLang="ja-JP" sz="1200" dirty="0" err="1" smtClean="0"/>
              <a:t>AssumeRoleWithWebIdentity</a:t>
            </a:r>
            <a:r>
              <a:rPr lang="en-US" altLang="ja-JP" sz="1200" dirty="0" smtClean="0"/>
              <a:t> with the </a:t>
            </a:r>
            <a:r>
              <a:rPr lang="en-US" altLang="ja-JP" sz="1200" dirty="0" err="1" smtClean="0"/>
              <a:t>ServiceAccount</a:t>
            </a:r>
            <a:r>
              <a:rPr lang="en-US" altLang="ja-JP" sz="1200" dirty="0" smtClean="0"/>
              <a:t> token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76626" y="631721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6. get token </a:t>
            </a:r>
            <a:r>
              <a:rPr lang="en-US" altLang="ja-JP" sz="1200" dirty="0"/>
              <a:t>signing public key</a:t>
            </a:r>
            <a:endParaRPr kumimoji="1" lang="ja-JP" altLang="en-US" sz="1200" dirty="0"/>
          </a:p>
        </p:txBody>
      </p:sp>
      <p:cxnSp>
        <p:nvCxnSpPr>
          <p:cNvPr id="28" name="カギ線コネクタ 27"/>
          <p:cNvCxnSpPr>
            <a:stCxn id="4" idx="0"/>
            <a:endCxn id="2" idx="0"/>
          </p:cNvCxnSpPr>
          <p:nvPr/>
        </p:nvCxnSpPr>
        <p:spPr>
          <a:xfrm rot="16200000" flipV="1">
            <a:off x="2351709" y="-435404"/>
            <a:ext cx="2208096" cy="5472407"/>
          </a:xfrm>
          <a:prstGeom prst="bentConnector3">
            <a:avLst>
              <a:gd name="adj1" fmla="val 110353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2411760" y="1635011"/>
            <a:ext cx="72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/>
              <a:t>PIdW</a:t>
            </a:r>
            <a:endParaRPr kumimoji="1" lang="ja-JP" altLang="en-US" sz="1600" b="1" dirty="0"/>
          </a:p>
        </p:txBody>
      </p:sp>
      <p:sp>
        <p:nvSpPr>
          <p:cNvPr id="32" name="正方形/長方形 31"/>
          <p:cNvSpPr/>
          <p:nvPr/>
        </p:nvSpPr>
        <p:spPr>
          <a:xfrm>
            <a:off x="539552" y="1196752"/>
            <a:ext cx="4015973" cy="2660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Control Plane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39552" y="1196752"/>
            <a:ext cx="4015973" cy="53222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</a:rPr>
              <a:t>Data Plane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2411760" y="5293423"/>
            <a:ext cx="720000" cy="72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/>
              <a:t>Pod</a:t>
            </a:r>
            <a:endParaRPr kumimoji="1" lang="ja-JP" altLang="en-US" sz="1600" b="1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899592" y="2526952"/>
            <a:ext cx="900000" cy="900000"/>
            <a:chOff x="4338500" y="2773166"/>
            <a:chExt cx="900000" cy="900000"/>
          </a:xfrm>
        </p:grpSpPr>
        <p:sp>
          <p:nvSpPr>
            <p:cNvPr id="35" name="七角形 34"/>
            <p:cNvSpPr/>
            <p:nvPr/>
          </p:nvSpPr>
          <p:spPr>
            <a:xfrm>
              <a:off x="4338500" y="2773166"/>
              <a:ext cx="900000" cy="900000"/>
            </a:xfrm>
            <a:prstGeom prst="heptagon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latin typeface="Calibri" panose="020F0502020204030204" pitchFamily="34" charset="0"/>
                <a:ea typeface="Arial Unicode MS" panose="020B060402020202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356363" y="2961556"/>
              <a:ext cx="864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err="1">
                  <a:solidFill>
                    <a:schemeClr val="bg1"/>
                  </a:solidFill>
                </a:rPr>
                <a:t>k</a:t>
              </a:r>
              <a:r>
                <a:rPr kumimoji="1" lang="en-US" altLang="ja-JP" sz="1400" dirty="0" err="1" smtClean="0">
                  <a:solidFill>
                    <a:schemeClr val="bg1"/>
                  </a:solidFill>
                </a:rPr>
                <a:t>ube</a:t>
              </a:r>
              <a:endParaRPr kumimoji="1" lang="en-US" altLang="ja-JP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ja-JP" sz="1400" dirty="0" err="1" smtClean="0">
                  <a:solidFill>
                    <a:schemeClr val="bg1"/>
                  </a:solidFill>
                </a:rPr>
                <a:t>apiserver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899595" y="4221088"/>
            <a:ext cx="900000" cy="900000"/>
            <a:chOff x="7235691" y="2962408"/>
            <a:chExt cx="900000" cy="900000"/>
          </a:xfrm>
        </p:grpSpPr>
        <p:sp>
          <p:nvSpPr>
            <p:cNvPr id="39" name="七角形 38"/>
            <p:cNvSpPr/>
            <p:nvPr/>
          </p:nvSpPr>
          <p:spPr>
            <a:xfrm>
              <a:off x="7235691" y="2962408"/>
              <a:ext cx="900000" cy="900000"/>
            </a:xfrm>
            <a:prstGeom prst="heptagon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latin typeface="Calibri" panose="020F0502020204030204" pitchFamily="34" charset="0"/>
                <a:ea typeface="Arial Unicode MS" panose="020B060402020202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318475" y="3258520"/>
              <a:ext cx="734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err="1" smtClean="0">
                  <a:solidFill>
                    <a:schemeClr val="bg1"/>
                  </a:solidFill>
                </a:rPr>
                <a:t>k</a:t>
              </a:r>
              <a:r>
                <a:rPr kumimoji="1" lang="en-US" altLang="ja-JP" sz="1400" dirty="0" err="1" smtClean="0">
                  <a:solidFill>
                    <a:schemeClr val="bg1"/>
                  </a:solidFill>
                </a:rPr>
                <a:t>ube</a:t>
              </a:r>
              <a:r>
                <a:rPr lang="en-US" altLang="ja-JP" sz="1400" dirty="0" err="1" smtClean="0">
                  <a:solidFill>
                    <a:schemeClr val="bg1"/>
                  </a:solidFill>
                </a:rPr>
                <a:t>let</a:t>
              </a:r>
              <a:endParaRPr kumimoji="1" lang="en-US" altLang="ja-JP" sz="14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線矢印コネクタ 42"/>
          <p:cNvCxnSpPr>
            <a:stCxn id="35" idx="6"/>
            <a:endCxn id="27" idx="1"/>
          </p:cNvCxnSpPr>
          <p:nvPr/>
        </p:nvCxnSpPr>
        <p:spPr>
          <a:xfrm rot="5400000" flipH="1" flipV="1">
            <a:off x="1614706" y="1729898"/>
            <a:ext cx="531941" cy="1062168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000477" y="1196752"/>
            <a:ext cx="4017600" cy="5322242"/>
          </a:xfrm>
          <a:prstGeom prst="rect">
            <a:avLst/>
          </a:prstGeom>
          <a:noFill/>
          <a:ln>
            <a:solidFill>
              <a:srgbClr val="C40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endParaRPr kumimoji="1" lang="ja-JP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124765" y="770220"/>
            <a:ext cx="63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8. trust</a:t>
            </a:r>
            <a:endParaRPr kumimoji="1" lang="ja-JP" altLang="en-US" sz="1200" dirty="0"/>
          </a:p>
        </p:txBody>
      </p:sp>
      <p:cxnSp>
        <p:nvCxnSpPr>
          <p:cNvPr id="56" name="カギ線コネクタ 55"/>
          <p:cNvCxnSpPr>
            <a:stCxn id="4" idx="2"/>
            <a:endCxn id="4" idx="3"/>
          </p:cNvCxnSpPr>
          <p:nvPr/>
        </p:nvCxnSpPr>
        <p:spPr>
          <a:xfrm rot="5400000" flipH="1" flipV="1">
            <a:off x="6191959" y="3857873"/>
            <a:ext cx="453025" cy="453025"/>
          </a:xfrm>
          <a:prstGeom prst="bentConnector4">
            <a:avLst>
              <a:gd name="adj1" fmla="val -50461"/>
              <a:gd name="adj2" fmla="val 150461"/>
            </a:avLst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436096" y="5773734"/>
            <a:ext cx="316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10</a:t>
            </a:r>
            <a:r>
              <a:rPr lang="en-US" altLang="ja-JP" sz="1200" dirty="0" smtClean="0"/>
              <a:t>. </a:t>
            </a:r>
            <a:r>
              <a:rPr lang="en-US" altLang="ja-JP" sz="1200" dirty="0" smtClean="0"/>
              <a:t>issue </a:t>
            </a:r>
            <a:r>
              <a:rPr lang="en-US" altLang="ja-JP" sz="1200" dirty="0"/>
              <a:t>temporary </a:t>
            </a:r>
            <a:r>
              <a:rPr lang="en-US" altLang="ja-JP" sz="1200" dirty="0" smtClean="0"/>
              <a:t>credentials for the specified IAM role and return them to the pod</a:t>
            </a:r>
            <a:endParaRPr kumimoji="1" lang="ja-JP" altLang="en-US" sz="1200" dirty="0"/>
          </a:p>
        </p:txBody>
      </p:sp>
      <p:cxnSp>
        <p:nvCxnSpPr>
          <p:cNvPr id="61" name="カギ線コネクタ 60"/>
          <p:cNvCxnSpPr>
            <a:stCxn id="4" idx="2"/>
            <a:endCxn id="6" idx="1"/>
          </p:cNvCxnSpPr>
          <p:nvPr/>
        </p:nvCxnSpPr>
        <p:spPr>
          <a:xfrm rot="16200000" flipH="1">
            <a:off x="6290770" y="4212087"/>
            <a:ext cx="944131" cy="1141751"/>
          </a:xfrm>
          <a:prstGeom prst="bentConnector2">
            <a:avLst/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27" idx="3"/>
            <a:endCxn id="27" idx="2"/>
          </p:cNvCxnSpPr>
          <p:nvPr/>
        </p:nvCxnSpPr>
        <p:spPr>
          <a:xfrm flipH="1">
            <a:off x="2771760" y="1995011"/>
            <a:ext cx="360000" cy="360000"/>
          </a:xfrm>
          <a:prstGeom prst="bentConnector4">
            <a:avLst>
              <a:gd name="adj1" fmla="val -63500"/>
              <a:gd name="adj2" fmla="val 163500"/>
            </a:avLst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角丸四角形 1038"/>
          <p:cNvSpPr/>
          <p:nvPr/>
        </p:nvSpPr>
        <p:spPr>
          <a:xfrm>
            <a:off x="7211110" y="2148942"/>
            <a:ext cx="1105306" cy="631986"/>
          </a:xfrm>
          <a:prstGeom prst="roundRect">
            <a:avLst>
              <a:gd name="adj" fmla="val 4141"/>
            </a:avLst>
          </a:prstGeom>
          <a:noFill/>
          <a:ln>
            <a:solidFill>
              <a:srgbClr val="C40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rgbClr val="C40817"/>
                </a:solidFill>
              </a:rPr>
              <a:t>OIDC</a:t>
            </a:r>
          </a:p>
          <a:p>
            <a:pPr algn="ctr"/>
            <a:r>
              <a:rPr lang="en-US" altLang="ja-JP" sz="1400" b="1" dirty="0" smtClean="0">
                <a:solidFill>
                  <a:srgbClr val="C40817"/>
                </a:solidFill>
              </a:rPr>
              <a:t>ID provider</a:t>
            </a:r>
            <a:endParaRPr lang="ja-JP" altLang="en-US" sz="1400" b="1" dirty="0">
              <a:solidFill>
                <a:srgbClr val="C40817"/>
              </a:solidFill>
            </a:endParaRPr>
          </a:p>
        </p:txBody>
      </p:sp>
      <p:cxnSp>
        <p:nvCxnSpPr>
          <p:cNvPr id="82" name="カギ線コネクタ 81"/>
          <p:cNvCxnSpPr>
            <a:stCxn id="1039" idx="0"/>
            <a:endCxn id="2" idx="1"/>
          </p:cNvCxnSpPr>
          <p:nvPr/>
        </p:nvCxnSpPr>
        <p:spPr>
          <a:xfrm rot="16200000" flipV="1">
            <a:off x="3765563" y="-1849258"/>
            <a:ext cx="772190" cy="7224210"/>
          </a:xfrm>
          <a:prstGeom prst="bentConnector4">
            <a:avLst>
              <a:gd name="adj1" fmla="val 230323"/>
              <a:gd name="adj2" fmla="val 103164"/>
            </a:avLst>
          </a:prstGeom>
          <a:ln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833273" y="1532014"/>
            <a:ext cx="146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1. call Mutating</a:t>
            </a:r>
          </a:p>
          <a:p>
            <a:r>
              <a:rPr lang="en-US" altLang="ja-JP" sz="1200" dirty="0" smtClean="0"/>
              <a:t>Admission </a:t>
            </a:r>
            <a:r>
              <a:rPr lang="en-US" altLang="ja-JP" sz="1200" dirty="0" err="1"/>
              <a:t>W</a:t>
            </a:r>
            <a:r>
              <a:rPr lang="en-US" altLang="ja-JP" sz="1200" dirty="0" err="1" smtClean="0"/>
              <a:t>ebhook</a:t>
            </a:r>
            <a:endParaRPr kumimoji="1" lang="ja-JP" altLang="en-US" sz="12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221113" y="2653786"/>
            <a:ext cx="246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2. insert Service </a:t>
            </a:r>
            <a:r>
              <a:rPr lang="en-US" altLang="ja-JP" sz="1200" dirty="0"/>
              <a:t>Account </a:t>
            </a:r>
            <a:r>
              <a:rPr lang="en-US" altLang="ja-JP" sz="1200" dirty="0" smtClean="0"/>
              <a:t>Token Volume Projection and</a:t>
            </a:r>
          </a:p>
          <a:p>
            <a:r>
              <a:rPr lang="en-US" altLang="ja-JP" sz="1200" dirty="0"/>
              <a:t>AWS_WEB_IDENTITY_TOKEN_FILE</a:t>
            </a:r>
            <a:endParaRPr kumimoji="1" lang="ja-JP" altLang="en-US" sz="1200" dirty="0"/>
          </a:p>
        </p:txBody>
      </p:sp>
      <p:cxnSp>
        <p:nvCxnSpPr>
          <p:cNvPr id="94" name="直線矢印コネクタ 42"/>
          <p:cNvCxnSpPr>
            <a:stCxn id="39" idx="6"/>
          </p:cNvCxnSpPr>
          <p:nvPr/>
        </p:nvCxnSpPr>
        <p:spPr>
          <a:xfrm flipH="1" flipV="1">
            <a:off x="1349592" y="3426952"/>
            <a:ext cx="3" cy="79413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1403648" y="3944089"/>
            <a:ext cx="2197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3. request </a:t>
            </a:r>
            <a:r>
              <a:rPr lang="en-US" altLang="ja-JP" sz="1200" dirty="0" err="1" smtClean="0"/>
              <a:t>ServiceAccount</a:t>
            </a:r>
            <a:r>
              <a:rPr lang="en-US" altLang="ja-JP" sz="1200" dirty="0" smtClean="0"/>
              <a:t> token</a:t>
            </a:r>
            <a:endParaRPr kumimoji="1" lang="ja-JP" altLang="en-US" sz="12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83608" y="5685080"/>
            <a:ext cx="156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4. insert </a:t>
            </a:r>
            <a:r>
              <a:rPr lang="en-US" altLang="ja-JP" sz="1200" dirty="0" err="1" smtClean="0"/>
              <a:t>ServiceAccount</a:t>
            </a:r>
            <a:r>
              <a:rPr lang="en-US" altLang="ja-JP" sz="1200" dirty="0" smtClean="0"/>
              <a:t> token</a:t>
            </a:r>
            <a:endParaRPr kumimoji="1" lang="ja-JP" altLang="en-US" sz="1200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6911795" y="3828070"/>
            <a:ext cx="176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7. verify the </a:t>
            </a:r>
            <a:r>
              <a:rPr lang="en-US" altLang="ja-JP" sz="1200" dirty="0" err="1" smtClean="0"/>
              <a:t>ServiceAccount</a:t>
            </a:r>
            <a:r>
              <a:rPr lang="en-US" altLang="ja-JP" sz="1200" dirty="0" smtClean="0"/>
              <a:t> token </a:t>
            </a:r>
            <a:endParaRPr kumimoji="1" lang="ja-JP" altLang="en-US" sz="1200" dirty="0"/>
          </a:p>
        </p:txBody>
      </p:sp>
      <p:sp>
        <p:nvSpPr>
          <p:cNvPr id="130" name="角丸四角形 129"/>
          <p:cNvSpPr/>
          <p:nvPr/>
        </p:nvSpPr>
        <p:spPr>
          <a:xfrm>
            <a:off x="5993896" y="3861048"/>
            <a:ext cx="396125" cy="218072"/>
          </a:xfrm>
          <a:prstGeom prst="roundRect">
            <a:avLst>
              <a:gd name="adj" fmla="val 4141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rgbClr val="C40817"/>
                </a:solidFill>
              </a:rPr>
              <a:t>STS</a:t>
            </a:r>
            <a:endParaRPr lang="ja-JP" altLang="en-US" b="1" dirty="0">
              <a:solidFill>
                <a:srgbClr val="C40817"/>
              </a:solidFill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7573031" y="5214559"/>
            <a:ext cx="442188" cy="328343"/>
          </a:xfrm>
          <a:prstGeom prst="roundRect">
            <a:avLst>
              <a:gd name="adj" fmla="val 4141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</a:pPr>
            <a:r>
              <a:rPr lang="en-US" altLang="ja-JP" sz="1400" b="1" dirty="0" smtClean="0">
                <a:solidFill>
                  <a:srgbClr val="C40817"/>
                </a:solidFill>
              </a:rPr>
              <a:t>IAM</a:t>
            </a:r>
          </a:p>
          <a:p>
            <a:pPr algn="ctr">
              <a:lnSpc>
                <a:spcPts val="1200"/>
              </a:lnSpc>
            </a:pPr>
            <a:r>
              <a:rPr lang="en-US" altLang="ja-JP" sz="1400" b="1" dirty="0" smtClean="0">
                <a:solidFill>
                  <a:srgbClr val="C40817"/>
                </a:solidFill>
              </a:rPr>
              <a:t>Role</a:t>
            </a:r>
            <a:endParaRPr lang="ja-JP" altLang="en-US" sz="1400" b="1" dirty="0">
              <a:solidFill>
                <a:srgbClr val="C40817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70381" y="5312069"/>
            <a:ext cx="196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9. </a:t>
            </a:r>
            <a:r>
              <a:rPr lang="en-US" altLang="ja-JP" sz="1200" dirty="0"/>
              <a:t>c</a:t>
            </a:r>
            <a:r>
              <a:rPr lang="en-US" altLang="ja-JP" sz="1200" dirty="0" smtClean="0"/>
              <a:t>heck the </a:t>
            </a:r>
            <a:r>
              <a:rPr lang="en-US" altLang="ja-JP" sz="1200" dirty="0" smtClean="0"/>
              <a:t>trust policy of the specified IAM role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179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92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29</cp:revision>
  <dcterms:created xsi:type="dcterms:W3CDTF">2022-08-26T23:30:56Z</dcterms:created>
  <dcterms:modified xsi:type="dcterms:W3CDTF">2022-09-17T08:48:50Z</dcterms:modified>
</cp:coreProperties>
</file>