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15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85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065F4C5-5DC5-519B-16CE-2EF9E0BF1ABC}"/>
                  </a:ext>
                </a:extLst>
              </p:cNvPr>
              <p:cNvSpPr txBox="1"/>
              <p:nvPr/>
            </p:nvSpPr>
            <p:spPr>
              <a:xfrm>
                <a:off x="276900" y="1116033"/>
                <a:ext cx="1168269" cy="5406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065F4C5-5DC5-519B-16CE-2EF9E0BF1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00" y="1116033"/>
                <a:ext cx="1168269" cy="5406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9C5B252-6A35-723E-83DC-F1D9C0BAD7A0}"/>
              </a:ext>
            </a:extLst>
          </p:cNvPr>
          <p:cNvSpPr txBox="1"/>
          <p:nvPr/>
        </p:nvSpPr>
        <p:spPr>
          <a:xfrm>
            <a:off x="276900" y="1836113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latin typeface="+mn-ea"/>
              </a:rPr>
              <a:t>Newton</a:t>
            </a:r>
            <a:r>
              <a:rPr kumimoji="1" lang="ja-JP" altLang="en-US" sz="1600">
                <a:latin typeface="+mn-ea"/>
              </a:rPr>
              <a:t>の</a:t>
            </a:r>
            <a:endParaRPr kumimoji="1" lang="en-US" altLang="ja-JP" sz="1600">
              <a:latin typeface="+mn-ea"/>
            </a:endParaRPr>
          </a:p>
          <a:p>
            <a:r>
              <a:rPr kumimoji="1" lang="ja-JP" altLang="en-US" sz="1600">
                <a:latin typeface="+mn-ea"/>
              </a:rPr>
              <a:t>運動方程式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B98094-56C9-66B3-7EEA-7CC75690F2D6}"/>
                  </a:ext>
                </a:extLst>
              </p:cNvPr>
              <p:cNvSpPr txBox="1"/>
              <p:nvPr/>
            </p:nvSpPr>
            <p:spPr>
              <a:xfrm>
                <a:off x="2639616" y="743297"/>
                <a:ext cx="903517" cy="597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B98094-56C9-66B3-7EEA-7CC75690F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616" y="743297"/>
                <a:ext cx="903517" cy="597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F52A43F-6AA9-95F4-192B-61C5C9705BA5}"/>
                  </a:ext>
                </a:extLst>
              </p:cNvPr>
              <p:cNvSpPr txBox="1"/>
              <p:nvPr/>
            </p:nvSpPr>
            <p:spPr>
              <a:xfrm>
                <a:off x="2567608" y="1700808"/>
                <a:ext cx="1334404" cy="618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F52A43F-6AA9-95F4-192B-61C5C9705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08" y="1700808"/>
                <a:ext cx="1334404" cy="618054"/>
              </a:xfrm>
              <a:prstGeom prst="rect">
                <a:avLst/>
              </a:prstGeom>
              <a:blipFill>
                <a:blip r:embed="rId4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B28E7A9-542B-B8A6-0C32-E0CF698832F2}"/>
                  </a:ext>
                </a:extLst>
              </p:cNvPr>
              <p:cNvSpPr txBox="1"/>
              <p:nvPr/>
            </p:nvSpPr>
            <p:spPr>
              <a:xfrm>
                <a:off x="4871864" y="1700808"/>
                <a:ext cx="1693284" cy="618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B28E7A9-542B-B8A6-0C32-E0CF69883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864" y="1700808"/>
                <a:ext cx="1693284" cy="618054"/>
              </a:xfrm>
              <a:prstGeom prst="rect">
                <a:avLst/>
              </a:prstGeom>
              <a:blipFill>
                <a:blip r:embed="rId5"/>
                <a:stretch>
                  <a:fillRect b="-9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339A707-81C0-6510-B489-5C5B7D3A90E1}"/>
              </a:ext>
            </a:extLst>
          </p:cNvPr>
          <p:cNvSpPr txBox="1"/>
          <p:nvPr/>
        </p:nvSpPr>
        <p:spPr>
          <a:xfrm>
            <a:off x="1847529" y="81530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静力学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4BE586E-A31D-D502-AD12-27C0232E0F98}"/>
              </a:ext>
            </a:extLst>
          </p:cNvPr>
          <p:cNvSpPr txBox="1"/>
          <p:nvPr/>
        </p:nvSpPr>
        <p:spPr>
          <a:xfrm>
            <a:off x="1847529" y="177281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動力学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CE4B77D-A378-78D8-FE11-56EBA468211C}"/>
              </a:ext>
            </a:extLst>
          </p:cNvPr>
          <p:cNvCxnSpPr>
            <a:stCxn id="4" idx="3"/>
            <a:endCxn id="13" idx="1"/>
          </p:cNvCxnSpPr>
          <p:nvPr/>
        </p:nvCxnSpPr>
        <p:spPr>
          <a:xfrm flipV="1">
            <a:off x="1445169" y="969193"/>
            <a:ext cx="402360" cy="417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DE4E0A4-22F4-C802-1F1C-0AE5CF0A3DDC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1445169" y="1386364"/>
            <a:ext cx="402360" cy="540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4B19423-4964-9CF4-B630-27C63F0C5747}"/>
              </a:ext>
            </a:extLst>
          </p:cNvPr>
          <p:cNvSpPr txBox="1"/>
          <p:nvPr/>
        </p:nvSpPr>
        <p:spPr>
          <a:xfrm>
            <a:off x="3503712" y="2348880"/>
            <a:ext cx="20882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>
                <a:latin typeface="+mn-ea"/>
              </a:rPr>
              <a:t>d‘Alembert</a:t>
            </a:r>
            <a:r>
              <a:rPr lang="ja-JP" altLang="en-US" sz="1400">
                <a:latin typeface="+mn-ea"/>
              </a:rPr>
              <a:t>の原理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EF7938A-A1BC-9820-E761-20D521F05022}"/>
              </a:ext>
            </a:extLst>
          </p:cNvPr>
          <p:cNvSpPr txBox="1"/>
          <p:nvPr/>
        </p:nvSpPr>
        <p:spPr>
          <a:xfrm>
            <a:off x="3863752" y="43610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/>
              <a:t>仮想仕事</a:t>
            </a:r>
            <a:endParaRPr kumimoji="1" lang="en-US" altLang="ja-JP" sz="1400"/>
          </a:p>
          <a:p>
            <a:pPr algn="ctr"/>
            <a:r>
              <a:rPr kumimoji="1" lang="ja-JP" altLang="en-US" sz="1400"/>
              <a:t>の原理</a:t>
            </a:r>
          </a:p>
        </p:txBody>
      </p:sp>
      <p:sp>
        <p:nvSpPr>
          <p:cNvPr id="27" name="矢印: 左右 26">
            <a:extLst>
              <a:ext uri="{FF2B5EF4-FFF2-40B4-BE49-F238E27FC236}">
                <a16:creationId xmlns:a16="http://schemas.microsoft.com/office/drawing/2014/main" id="{696798BD-6979-0FE3-CFF8-8BE564D01536}"/>
              </a:ext>
            </a:extLst>
          </p:cNvPr>
          <p:cNvSpPr/>
          <p:nvPr/>
        </p:nvSpPr>
        <p:spPr>
          <a:xfrm>
            <a:off x="6744072" y="1844824"/>
            <a:ext cx="648072" cy="2880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C3E66AE-9FB8-7C1B-56BE-1EBC0D30663A}"/>
                  </a:ext>
                </a:extLst>
              </p:cNvPr>
              <p:cNvSpPr txBox="1"/>
              <p:nvPr/>
            </p:nvSpPr>
            <p:spPr>
              <a:xfrm>
                <a:off x="7592038" y="1844824"/>
                <a:ext cx="10786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C3E66AE-9FB8-7C1B-56BE-1EBC0D306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038" y="1844824"/>
                <a:ext cx="1078629" cy="276999"/>
              </a:xfrm>
              <a:prstGeom prst="rect">
                <a:avLst/>
              </a:prstGeom>
              <a:blipFill>
                <a:blip r:embed="rId6"/>
                <a:stretch>
                  <a:fillRect l="-4520" r="-4520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816BFE53-A40F-46EF-0024-227E5304B4A8}"/>
                  </a:ext>
                </a:extLst>
              </p:cNvPr>
              <p:cNvSpPr txBox="1"/>
              <p:nvPr/>
            </p:nvSpPr>
            <p:spPr>
              <a:xfrm>
                <a:off x="4871864" y="743297"/>
                <a:ext cx="1129348" cy="597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816BFE53-A40F-46EF-0024-227E5304B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864" y="743297"/>
                <a:ext cx="1129348" cy="5974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矢印: 右 30">
            <a:extLst>
              <a:ext uri="{FF2B5EF4-FFF2-40B4-BE49-F238E27FC236}">
                <a16:creationId xmlns:a16="http://schemas.microsoft.com/office/drawing/2014/main" id="{73C1F0E2-1123-26A4-AABE-2A067DA1A81F}"/>
              </a:ext>
            </a:extLst>
          </p:cNvPr>
          <p:cNvSpPr/>
          <p:nvPr/>
        </p:nvSpPr>
        <p:spPr>
          <a:xfrm>
            <a:off x="8816173" y="1844824"/>
            <a:ext cx="648072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3D48EB2-CAC9-3095-21B4-6ECCD3841D72}"/>
                  </a:ext>
                </a:extLst>
              </p:cNvPr>
              <p:cNvSpPr txBox="1"/>
              <p:nvPr/>
            </p:nvSpPr>
            <p:spPr>
              <a:xfrm>
                <a:off x="10128448" y="1700808"/>
                <a:ext cx="1816331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3D48EB2-CAC9-3095-21B4-6ECCD3841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448" y="1700808"/>
                <a:ext cx="1816331" cy="6223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F2ED489-0444-241B-C332-83F93CB4B26F}"/>
              </a:ext>
            </a:extLst>
          </p:cNvPr>
          <p:cNvSpPr txBox="1"/>
          <p:nvPr/>
        </p:nvSpPr>
        <p:spPr>
          <a:xfrm>
            <a:off x="8400256" y="126876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極小作用の原理</a:t>
            </a:r>
          </a:p>
        </p:txBody>
      </p:sp>
      <p:sp>
        <p:nvSpPr>
          <p:cNvPr id="39" name="矢印: 左右 38">
            <a:extLst>
              <a:ext uri="{FF2B5EF4-FFF2-40B4-BE49-F238E27FC236}">
                <a16:creationId xmlns:a16="http://schemas.microsoft.com/office/drawing/2014/main" id="{09F5F5C9-5F40-F3F8-3439-BD7AA33C0366}"/>
              </a:ext>
            </a:extLst>
          </p:cNvPr>
          <p:cNvSpPr/>
          <p:nvPr/>
        </p:nvSpPr>
        <p:spPr>
          <a:xfrm>
            <a:off x="4007768" y="1844824"/>
            <a:ext cx="648072" cy="2880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矢印: 左右 39">
            <a:extLst>
              <a:ext uri="{FF2B5EF4-FFF2-40B4-BE49-F238E27FC236}">
                <a16:creationId xmlns:a16="http://schemas.microsoft.com/office/drawing/2014/main" id="{6B89D830-7B54-2738-2CB1-62A5016605B4}"/>
              </a:ext>
            </a:extLst>
          </p:cNvPr>
          <p:cNvSpPr/>
          <p:nvPr/>
        </p:nvSpPr>
        <p:spPr>
          <a:xfrm>
            <a:off x="4007768" y="887313"/>
            <a:ext cx="648072" cy="2880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BFA22424-37A6-DA4F-FBCA-22E2DF8C6A32}"/>
                  </a:ext>
                </a:extLst>
              </p:cNvPr>
              <p:cNvSpPr txBox="1"/>
              <p:nvPr/>
            </p:nvSpPr>
            <p:spPr>
              <a:xfrm>
                <a:off x="7248128" y="2276872"/>
                <a:ext cx="2203360" cy="65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  <m:f>
                            <m:f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BFA22424-37A6-DA4F-FBCA-22E2DF8C6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128" y="2276872"/>
                <a:ext cx="2203360" cy="6546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1F3B6EC-F795-245E-27C8-8E49E082C551}"/>
              </a:ext>
            </a:extLst>
          </p:cNvPr>
          <p:cNvSpPr txBox="1"/>
          <p:nvPr/>
        </p:nvSpPr>
        <p:spPr>
          <a:xfrm>
            <a:off x="6672064" y="134076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仮想仕事</a:t>
            </a:r>
            <a:endParaRPr kumimoji="1" lang="en-US" altLang="ja-JP" sz="1400"/>
          </a:p>
          <a:p>
            <a:r>
              <a:rPr kumimoji="1" lang="ja-JP" altLang="en-US" sz="1400"/>
              <a:t>の原理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6867B71F-01F6-3033-50BE-72C7A765EF10}"/>
                  </a:ext>
                </a:extLst>
              </p:cNvPr>
              <p:cNvSpPr txBox="1"/>
              <p:nvPr/>
            </p:nvSpPr>
            <p:spPr>
              <a:xfrm>
                <a:off x="2207569" y="3501008"/>
                <a:ext cx="1196290" cy="850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kumimoji="1" lang="en-US" altLang="ja-JP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en-US" altLang="ja-JP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6867B71F-01F6-3033-50BE-72C7A765E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9" y="3501008"/>
                <a:ext cx="1196290" cy="850361"/>
              </a:xfrm>
              <a:prstGeom prst="rect">
                <a:avLst/>
              </a:prstGeom>
              <a:blipFill>
                <a:blip r:embed="rId10"/>
                <a:stretch>
                  <a:fillRect l="-4082" r="-4082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矢印: 右 48">
            <a:extLst>
              <a:ext uri="{FF2B5EF4-FFF2-40B4-BE49-F238E27FC236}">
                <a16:creationId xmlns:a16="http://schemas.microsoft.com/office/drawing/2014/main" id="{08DBF195-7899-9B76-A026-5317721F822D}"/>
              </a:ext>
            </a:extLst>
          </p:cNvPr>
          <p:cNvSpPr/>
          <p:nvPr/>
        </p:nvSpPr>
        <p:spPr>
          <a:xfrm>
            <a:off x="3647728" y="3717032"/>
            <a:ext cx="648072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DD9E6478-549F-BB70-4973-B12ACC613BD3}"/>
              </a:ext>
            </a:extLst>
          </p:cNvPr>
          <p:cNvCxnSpPr>
            <a:stCxn id="32" idx="2"/>
            <a:endCxn id="48" idx="0"/>
          </p:cNvCxnSpPr>
          <p:nvPr/>
        </p:nvCxnSpPr>
        <p:spPr>
          <a:xfrm rot="5400000">
            <a:off x="6332239" y="-1203367"/>
            <a:ext cx="1177850" cy="8230900"/>
          </a:xfrm>
          <a:prstGeom prst="bentConnector3">
            <a:avLst>
              <a:gd name="adj1" fmla="val 620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CC2EE4C-F45A-3282-2710-724F06CE63E0}"/>
              </a:ext>
            </a:extLst>
          </p:cNvPr>
          <p:cNvSpPr txBox="1"/>
          <p:nvPr/>
        </p:nvSpPr>
        <p:spPr>
          <a:xfrm>
            <a:off x="2279576" y="4509120"/>
            <a:ext cx="1221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Legendre</a:t>
            </a:r>
            <a:r>
              <a:rPr kumimoji="1" lang="ja-JP" altLang="en-US" sz="1400"/>
              <a:t>変換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88B538EE-B7C8-9B3F-5616-28253E644F0F}"/>
              </a:ext>
            </a:extLst>
          </p:cNvPr>
          <p:cNvSpPr txBox="1"/>
          <p:nvPr/>
        </p:nvSpPr>
        <p:spPr>
          <a:xfrm>
            <a:off x="10200456" y="1268760"/>
            <a:ext cx="1814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Euler-Lagrange</a:t>
            </a:r>
            <a:r>
              <a:rPr kumimoji="1" lang="ja-JP" altLang="en-US" sz="1400"/>
              <a:t>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CB56CD9B-6C22-8A3B-9C8A-934D88FB1692}"/>
                  </a:ext>
                </a:extLst>
              </p:cNvPr>
              <p:cNvSpPr txBox="1"/>
              <p:nvPr/>
            </p:nvSpPr>
            <p:spPr>
              <a:xfrm>
                <a:off x="4655840" y="3212976"/>
                <a:ext cx="1000210" cy="1146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en-US" altLang="ja-JP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CB56CD9B-6C22-8A3B-9C8A-934D88FB1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40" y="3212976"/>
                <a:ext cx="1000210" cy="114672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8B948B23-9C73-303C-5A44-3C602818136C}"/>
              </a:ext>
            </a:extLst>
          </p:cNvPr>
          <p:cNvSpPr txBox="1"/>
          <p:nvPr/>
        </p:nvSpPr>
        <p:spPr>
          <a:xfrm>
            <a:off x="4655840" y="4509120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Hamilton</a:t>
            </a:r>
            <a:r>
              <a:rPr kumimoji="1" lang="ja-JP" altLang="en-US" sz="1400"/>
              <a:t>の</a:t>
            </a:r>
            <a:endParaRPr kumimoji="1" lang="en-US" altLang="ja-JP" sz="1400"/>
          </a:p>
          <a:p>
            <a:r>
              <a:rPr kumimoji="1" lang="ja-JP" altLang="en-US" sz="1400"/>
              <a:t>運動方程式</a:t>
            </a: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EC2A8428-73E7-97B4-DD73-A2C3F5DC5EBE}"/>
              </a:ext>
            </a:extLst>
          </p:cNvPr>
          <p:cNvSpPr/>
          <p:nvPr/>
        </p:nvSpPr>
        <p:spPr>
          <a:xfrm>
            <a:off x="5879976" y="3717032"/>
            <a:ext cx="648072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E94C29EA-31C7-5EFF-2DC9-BB3823AF3176}"/>
                  </a:ext>
                </a:extLst>
              </p:cNvPr>
              <p:cNvSpPr txBox="1"/>
              <p:nvPr/>
            </p:nvSpPr>
            <p:spPr>
              <a:xfrm>
                <a:off x="6888088" y="3717032"/>
                <a:ext cx="1451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𝑑𝑃𝑑𝑄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𝑑𝑝𝑑𝑞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E94C29EA-31C7-5EFF-2DC9-BB3823AF3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088" y="3717032"/>
                <a:ext cx="1451616" cy="276999"/>
              </a:xfrm>
              <a:prstGeom prst="rect">
                <a:avLst/>
              </a:prstGeom>
              <a:blipFill>
                <a:blip r:embed="rId12"/>
                <a:stretch>
                  <a:fillRect l="-5462" t="-2222" r="-5042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AFABFDC-F0ED-A946-C8C2-88195F65928B}"/>
              </a:ext>
            </a:extLst>
          </p:cNvPr>
          <p:cNvSpPr txBox="1"/>
          <p:nvPr/>
        </p:nvSpPr>
        <p:spPr>
          <a:xfrm>
            <a:off x="7176120" y="414908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正準変換</a:t>
            </a:r>
          </a:p>
        </p:txBody>
      </p:sp>
      <p:sp>
        <p:nvSpPr>
          <p:cNvPr id="64" name="矢印: 右 63">
            <a:extLst>
              <a:ext uri="{FF2B5EF4-FFF2-40B4-BE49-F238E27FC236}">
                <a16:creationId xmlns:a16="http://schemas.microsoft.com/office/drawing/2014/main" id="{B76CEC23-990D-6C85-8EEB-162E74E584EF}"/>
              </a:ext>
            </a:extLst>
          </p:cNvPr>
          <p:cNvSpPr/>
          <p:nvPr/>
        </p:nvSpPr>
        <p:spPr>
          <a:xfrm>
            <a:off x="8472264" y="3717032"/>
            <a:ext cx="648072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7467C7CF-6D84-4C34-C24D-D5F49E7E15DE}"/>
                  </a:ext>
                </a:extLst>
              </p:cNvPr>
              <p:cNvSpPr txBox="1"/>
              <p:nvPr/>
            </p:nvSpPr>
            <p:spPr>
              <a:xfrm>
                <a:off x="9336360" y="3573016"/>
                <a:ext cx="2390976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7467C7CF-6D84-4C34-C24D-D5F49E7E1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360" y="3573016"/>
                <a:ext cx="2390976" cy="62235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BBD56AD-09EE-3082-E2E7-8BD29CF9C552}"/>
              </a:ext>
            </a:extLst>
          </p:cNvPr>
          <p:cNvSpPr txBox="1"/>
          <p:nvPr/>
        </p:nvSpPr>
        <p:spPr>
          <a:xfrm>
            <a:off x="9552384" y="4437112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/>
              <a:t>Hamilton-Jacobi</a:t>
            </a:r>
            <a:r>
              <a:rPr kumimoji="1" lang="ja-JP" altLang="en-US" sz="1400"/>
              <a:t>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554FC3F9-9FC0-4DF3-FA5E-A9D8744F16B9}"/>
                  </a:ext>
                </a:extLst>
              </p:cNvPr>
              <p:cNvSpPr txBox="1"/>
              <p:nvPr/>
            </p:nvSpPr>
            <p:spPr>
              <a:xfrm>
                <a:off x="2207569" y="5647663"/>
                <a:ext cx="1073884" cy="5896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ℏ</m:t>
                      </m:r>
                    </m:oMath>
                  </m:oMathPara>
                </a14:m>
                <a:endParaRPr kumimoji="1" lang="en-US" altLang="ja-JP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554FC3F9-9FC0-4DF3-FA5E-A9D8744F1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9" y="5647663"/>
                <a:ext cx="1073884" cy="589649"/>
              </a:xfrm>
              <a:prstGeom prst="rect">
                <a:avLst/>
              </a:prstGeom>
              <a:blipFill>
                <a:blip r:embed="rId14"/>
                <a:stretch>
                  <a:fillRect t="-11340" r="-5114" b="-10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339B6776-1D0D-AC7B-6C25-C43D31C93677}"/>
              </a:ext>
            </a:extLst>
          </p:cNvPr>
          <p:cNvCxnSpPr>
            <a:stCxn id="63" idx="2"/>
            <a:endCxn id="67" idx="0"/>
          </p:cNvCxnSpPr>
          <p:nvPr/>
        </p:nvCxnSpPr>
        <p:spPr>
          <a:xfrm rot="5400000">
            <a:off x="4590616" y="2610753"/>
            <a:ext cx="1190806" cy="4883015"/>
          </a:xfrm>
          <a:prstGeom prst="bentConnector3">
            <a:avLst>
              <a:gd name="adj1" fmla="val 593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C13402B-D626-8910-5565-230A74F6BC66}"/>
              </a:ext>
            </a:extLst>
          </p:cNvPr>
          <p:cNvSpPr txBox="1"/>
          <p:nvPr/>
        </p:nvSpPr>
        <p:spPr>
          <a:xfrm>
            <a:off x="2279576" y="6381328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交換関係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F41F0CB9-CA01-4242-BD60-B5CB24FC08BC}"/>
                  </a:ext>
                </a:extLst>
              </p:cNvPr>
              <p:cNvSpPr txBox="1"/>
              <p:nvPr/>
            </p:nvSpPr>
            <p:spPr>
              <a:xfrm>
                <a:off x="4223792" y="5661248"/>
                <a:ext cx="2219005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≡−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F41F0CB9-CA01-4242-BD60-B5CB24FC0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2" y="5661248"/>
                <a:ext cx="2219005" cy="52668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矢印: 右 74">
            <a:extLst>
              <a:ext uri="{FF2B5EF4-FFF2-40B4-BE49-F238E27FC236}">
                <a16:creationId xmlns:a16="http://schemas.microsoft.com/office/drawing/2014/main" id="{77508464-755C-0E5C-82DD-B30E750E945A}"/>
              </a:ext>
            </a:extLst>
          </p:cNvPr>
          <p:cNvSpPr/>
          <p:nvPr/>
        </p:nvSpPr>
        <p:spPr>
          <a:xfrm>
            <a:off x="3503712" y="5805264"/>
            <a:ext cx="648072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矢印: 右 75">
            <a:extLst>
              <a:ext uri="{FF2B5EF4-FFF2-40B4-BE49-F238E27FC236}">
                <a16:creationId xmlns:a16="http://schemas.microsoft.com/office/drawing/2014/main" id="{808E4FB3-68E2-F13C-0ECA-361BAB2C8565}"/>
              </a:ext>
            </a:extLst>
          </p:cNvPr>
          <p:cNvSpPr/>
          <p:nvPr/>
        </p:nvSpPr>
        <p:spPr>
          <a:xfrm>
            <a:off x="6600056" y="5805264"/>
            <a:ext cx="648072" cy="2880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953C5CDE-4449-83F3-FCB1-9D24AA1B18CE}"/>
                  </a:ext>
                </a:extLst>
              </p:cNvPr>
              <p:cNvSpPr txBox="1"/>
              <p:nvPr/>
            </p:nvSpPr>
            <p:spPr>
              <a:xfrm>
                <a:off x="7464152" y="5661248"/>
                <a:ext cx="2608791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̂"/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p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953C5CDE-4449-83F3-FCB1-9D24AA1B1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152" y="5661248"/>
                <a:ext cx="2608791" cy="5203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CC88E1F-CA10-98C1-6E32-3225FC886186}"/>
              </a:ext>
            </a:extLst>
          </p:cNvPr>
          <p:cNvSpPr txBox="1"/>
          <p:nvPr/>
        </p:nvSpPr>
        <p:spPr>
          <a:xfrm>
            <a:off x="7752184" y="6381328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altLang="ja-JP" sz="14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Schrödinger </a:t>
            </a:r>
            <a:r>
              <a:rPr lang="ja-JP" altLang="en-US" sz="1400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方程式</a:t>
            </a:r>
            <a:endParaRPr kumimoji="1" lang="ja-JP" altLang="en-US" sz="1400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4CDD7886-D6D3-5B61-09D9-D61D61D562D9}"/>
              </a:ext>
            </a:extLst>
          </p:cNvPr>
          <p:cNvSpPr txBox="1"/>
          <p:nvPr/>
        </p:nvSpPr>
        <p:spPr>
          <a:xfrm>
            <a:off x="4655840" y="637203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演算子表現</a:t>
            </a:r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F6A9219A-DA48-BB80-9989-C7EFC52C75F3}"/>
              </a:ext>
            </a:extLst>
          </p:cNvPr>
          <p:cNvSpPr/>
          <p:nvPr/>
        </p:nvSpPr>
        <p:spPr>
          <a:xfrm>
            <a:off x="119336" y="332656"/>
            <a:ext cx="1440160" cy="2448272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127E41BC-BFE4-DA45-5D39-CC9B83C5D6D1}"/>
              </a:ext>
            </a:extLst>
          </p:cNvPr>
          <p:cNvSpPr/>
          <p:nvPr/>
        </p:nvSpPr>
        <p:spPr>
          <a:xfrm>
            <a:off x="1703512" y="332656"/>
            <a:ext cx="10369152" cy="4968552"/>
          </a:xfrm>
          <a:prstGeom prst="roundRect">
            <a:avLst>
              <a:gd name="adj" fmla="val 3341"/>
            </a:avLst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888FE1C7-2300-5FF8-C6C8-11D550D18DD8}"/>
              </a:ext>
            </a:extLst>
          </p:cNvPr>
          <p:cNvSpPr/>
          <p:nvPr/>
        </p:nvSpPr>
        <p:spPr>
          <a:xfrm>
            <a:off x="6672064" y="1124744"/>
            <a:ext cx="5256584" cy="1872208"/>
          </a:xfrm>
          <a:prstGeom prst="roundRect">
            <a:avLst>
              <a:gd name="adj" fmla="val 10623"/>
            </a:avLst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5FF60CC-0BE4-B317-CC8C-7848F7EF0A7D}"/>
              </a:ext>
            </a:extLst>
          </p:cNvPr>
          <p:cNvSpPr txBox="1"/>
          <p:nvPr/>
        </p:nvSpPr>
        <p:spPr>
          <a:xfrm>
            <a:off x="8184232" y="620688"/>
            <a:ext cx="218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00B050"/>
                </a:solidFill>
              </a:rPr>
              <a:t>Lagrange</a:t>
            </a:r>
            <a:r>
              <a:rPr kumimoji="1" lang="ja-JP" altLang="en-US" b="1">
                <a:solidFill>
                  <a:srgbClr val="00B050"/>
                </a:solidFill>
              </a:rPr>
              <a:t>形式の力学</a:t>
            </a:r>
          </a:p>
        </p:txBody>
      </p: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89E3B9FF-D6EF-407E-E582-17AFE2E1A7AA}"/>
              </a:ext>
            </a:extLst>
          </p:cNvPr>
          <p:cNvSpPr/>
          <p:nvPr/>
        </p:nvSpPr>
        <p:spPr>
          <a:xfrm>
            <a:off x="2063552" y="3140968"/>
            <a:ext cx="9865096" cy="1944216"/>
          </a:xfrm>
          <a:prstGeom prst="roundRect">
            <a:avLst>
              <a:gd name="adj" fmla="val 10623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B050"/>
              </a:solidFill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8BB045D8-BD4E-0B9F-2F07-4653FA8E133C}"/>
              </a:ext>
            </a:extLst>
          </p:cNvPr>
          <p:cNvSpPr txBox="1"/>
          <p:nvPr/>
        </p:nvSpPr>
        <p:spPr>
          <a:xfrm>
            <a:off x="2279576" y="2636912"/>
            <a:ext cx="2202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FF0000"/>
                </a:solidFill>
              </a:rPr>
              <a:t>Hamilton</a:t>
            </a:r>
            <a:r>
              <a:rPr kumimoji="1" lang="ja-JP" altLang="en-US" b="1">
                <a:solidFill>
                  <a:srgbClr val="FF0000"/>
                </a:solidFill>
              </a:rPr>
              <a:t>形式の力学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DE7E62C3-9E59-538C-A163-0AD1765E4726}"/>
              </a:ext>
            </a:extLst>
          </p:cNvPr>
          <p:cNvSpPr txBox="1"/>
          <p:nvPr/>
        </p:nvSpPr>
        <p:spPr>
          <a:xfrm>
            <a:off x="191344" y="476672"/>
            <a:ext cx="14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>
                <a:solidFill>
                  <a:srgbClr val="FFC000"/>
                </a:solidFill>
              </a:rPr>
              <a:t>Newton</a:t>
            </a:r>
            <a:r>
              <a:rPr kumimoji="1" lang="ja-JP" altLang="en-US" b="1">
                <a:solidFill>
                  <a:srgbClr val="FFC000"/>
                </a:solidFill>
              </a:rPr>
              <a:t>力学</a:t>
            </a: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49498F4A-0365-5AAD-9542-E9755CADD0CD}"/>
              </a:ext>
            </a:extLst>
          </p:cNvPr>
          <p:cNvSpPr txBox="1"/>
          <p:nvPr/>
        </p:nvSpPr>
        <p:spPr>
          <a:xfrm>
            <a:off x="6096000" y="4046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chemeClr val="accent1">
                    <a:lumMod val="75000"/>
                  </a:schemeClr>
                </a:solidFill>
              </a:rPr>
              <a:t>解析力学</a:t>
            </a:r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63A9A96A-F7B9-BEFF-DA9A-CC92002426DA}"/>
              </a:ext>
            </a:extLst>
          </p:cNvPr>
          <p:cNvSpPr/>
          <p:nvPr/>
        </p:nvSpPr>
        <p:spPr>
          <a:xfrm>
            <a:off x="1703512" y="5445224"/>
            <a:ext cx="10369152" cy="1296144"/>
          </a:xfrm>
          <a:prstGeom prst="roundRect">
            <a:avLst>
              <a:gd name="adj" fmla="val 7260"/>
            </a:avLst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77BC149D-AB2D-FDB9-4313-7245C538DC14}"/>
              </a:ext>
            </a:extLst>
          </p:cNvPr>
          <p:cNvSpPr txBox="1"/>
          <p:nvPr/>
        </p:nvSpPr>
        <p:spPr>
          <a:xfrm>
            <a:off x="407368" y="5949280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7030A0"/>
                </a:solidFill>
              </a:rPr>
              <a:t>量子力学</a:t>
            </a:r>
          </a:p>
        </p:txBody>
      </p:sp>
    </p:spTree>
    <p:extLst>
      <p:ext uri="{BB962C8B-B14F-4D97-AF65-F5344CB8AC3E}">
        <p14:creationId xmlns:p14="http://schemas.microsoft.com/office/powerpoint/2010/main" val="253945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EB99F67-B3A2-E488-4A15-12A98D8A9FF5}"/>
                  </a:ext>
                </a:extLst>
              </p:cNvPr>
              <p:cNvSpPr txBox="1"/>
              <p:nvPr/>
            </p:nvSpPr>
            <p:spPr>
              <a:xfrm>
                <a:off x="1847528" y="2180525"/>
                <a:ext cx="12668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EB99F67-B3A2-E488-4A15-12A98D8A9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2180525"/>
                <a:ext cx="1266885" cy="369332"/>
              </a:xfrm>
              <a:prstGeom prst="rect">
                <a:avLst/>
              </a:prstGeom>
              <a:blipFill>
                <a:blip r:embed="rId2"/>
                <a:stretch>
                  <a:fillRect l="-4808" r="-5769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F1217A8-50EC-5754-304C-4B18E668E672}"/>
              </a:ext>
            </a:extLst>
          </p:cNvPr>
          <p:cNvSpPr txBox="1"/>
          <p:nvPr/>
        </p:nvSpPr>
        <p:spPr>
          <a:xfrm>
            <a:off x="191344" y="14127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0070C0"/>
                </a:solidFill>
              </a:rPr>
              <a:t>静力学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D91DF5C-2026-9102-0092-55478BB0D23A}"/>
              </a:ext>
            </a:extLst>
          </p:cNvPr>
          <p:cNvSpPr txBox="1"/>
          <p:nvPr/>
        </p:nvSpPr>
        <p:spPr>
          <a:xfrm>
            <a:off x="191344" y="32129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>
                <a:solidFill>
                  <a:srgbClr val="FF0000"/>
                </a:solidFill>
              </a:rPr>
              <a:t>動力学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8D82D26-9843-D55A-DF2B-EE11936D202A}"/>
                  </a:ext>
                </a:extLst>
              </p:cNvPr>
              <p:cNvSpPr txBox="1"/>
              <p:nvPr/>
            </p:nvSpPr>
            <p:spPr>
              <a:xfrm>
                <a:off x="839416" y="3805242"/>
                <a:ext cx="2434513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8D82D26-9843-D55A-DF2B-EE11936D2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16" y="3805242"/>
                <a:ext cx="2434513" cy="7411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8F33C02-F08E-9E51-E568-BF789381C856}"/>
                  </a:ext>
                </a:extLst>
              </p:cNvPr>
              <p:cNvSpPr txBox="1"/>
              <p:nvPr/>
            </p:nvSpPr>
            <p:spPr>
              <a:xfrm>
                <a:off x="5663952" y="1880828"/>
                <a:ext cx="2245423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8F33C02-F08E-9E51-E568-BF789381C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952" y="1880828"/>
                <a:ext cx="2245423" cy="9687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EEEC8EA-679C-F61E-6A6F-C1D35EEB2314}"/>
              </a:ext>
            </a:extLst>
          </p:cNvPr>
          <p:cNvSpPr txBox="1"/>
          <p:nvPr/>
        </p:nvSpPr>
        <p:spPr>
          <a:xfrm>
            <a:off x="1847528" y="126876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運動方程式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8A18ACA-719E-3EE6-F085-DFC5544D16AB}"/>
              </a:ext>
            </a:extLst>
          </p:cNvPr>
          <p:cNvSpPr txBox="1"/>
          <p:nvPr/>
        </p:nvSpPr>
        <p:spPr>
          <a:xfrm>
            <a:off x="3431704" y="105273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決めたい</a:t>
            </a:r>
            <a:endParaRPr kumimoji="1" lang="en-US" altLang="ja-JP"/>
          </a:p>
          <a:p>
            <a:r>
              <a:rPr kumimoji="1" lang="ja-JP" altLang="en-US"/>
              <a:t>もの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CD08053-0E16-292C-5778-2E19F4767B83}"/>
                  </a:ext>
                </a:extLst>
              </p:cNvPr>
              <p:cNvSpPr txBox="1"/>
              <p:nvPr/>
            </p:nvSpPr>
            <p:spPr>
              <a:xfrm>
                <a:off x="3864836" y="2180525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CD08053-0E16-292C-5778-2E19F4767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836" y="2180525"/>
                <a:ext cx="241733" cy="369332"/>
              </a:xfrm>
              <a:prstGeom prst="rect">
                <a:avLst/>
              </a:prstGeom>
              <a:blipFill>
                <a:blip r:embed="rId5"/>
                <a:stretch>
                  <a:fillRect l="-17500" r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A7D180B-EFBD-D4CF-F200-04FB628DEEEB}"/>
                  </a:ext>
                </a:extLst>
              </p:cNvPr>
              <p:cNvSpPr txBox="1"/>
              <p:nvPr/>
            </p:nvSpPr>
            <p:spPr>
              <a:xfrm>
                <a:off x="3671930" y="3991126"/>
                <a:ext cx="6275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A7D180B-EFBD-D4CF-F200-04FB628DE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930" y="3991126"/>
                <a:ext cx="627544" cy="369332"/>
              </a:xfrm>
              <a:prstGeom prst="rect">
                <a:avLst/>
              </a:prstGeom>
              <a:blipFill>
                <a:blip r:embed="rId6"/>
                <a:stretch>
                  <a:fillRect l="-5825" r="-17476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900F5A2-B692-017B-BF16-C44C80C3B643}"/>
              </a:ext>
            </a:extLst>
          </p:cNvPr>
          <p:cNvSpPr txBox="1"/>
          <p:nvPr/>
        </p:nvSpPr>
        <p:spPr>
          <a:xfrm>
            <a:off x="4727848" y="1052736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積分</a:t>
            </a:r>
            <a:endParaRPr kumimoji="1" lang="en-US" altLang="ja-JP"/>
          </a:p>
          <a:p>
            <a:r>
              <a:rPr kumimoji="1" lang="ja-JP" altLang="en-US"/>
              <a:t>変数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0D291DA-FC38-3F11-6D2C-FEE9872635B3}"/>
                  </a:ext>
                </a:extLst>
              </p:cNvPr>
              <p:cNvSpPr txBox="1"/>
              <p:nvPr/>
            </p:nvSpPr>
            <p:spPr>
              <a:xfrm>
                <a:off x="4911898" y="2180525"/>
                <a:ext cx="2417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0D291DA-FC38-3F11-6D2C-FEE987263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898" y="2180525"/>
                <a:ext cx="241733" cy="369332"/>
              </a:xfrm>
              <a:prstGeom prst="rect">
                <a:avLst/>
              </a:prstGeom>
              <a:blipFill>
                <a:blip r:embed="rId7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01273D8-6B7E-1F57-652B-5924338C2D34}"/>
                  </a:ext>
                </a:extLst>
              </p:cNvPr>
              <p:cNvSpPr txBox="1"/>
              <p:nvPr/>
            </p:nvSpPr>
            <p:spPr>
              <a:xfrm>
                <a:off x="4963378" y="3991126"/>
                <a:ext cx="1982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01273D8-6B7E-1F57-652B-5924338C2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378" y="3991126"/>
                <a:ext cx="198259" cy="369332"/>
              </a:xfrm>
              <a:prstGeom prst="rect">
                <a:avLst/>
              </a:prstGeom>
              <a:blipFill>
                <a:blip r:embed="rId8"/>
                <a:stretch>
                  <a:fillRect l="-27273" r="-27273" b="-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5B0BB505-88B7-1DFB-6933-627DD4C107D6}"/>
                  </a:ext>
                </a:extLst>
              </p:cNvPr>
              <p:cNvSpPr txBox="1"/>
              <p:nvPr/>
            </p:nvSpPr>
            <p:spPr>
              <a:xfrm>
                <a:off x="5677127" y="3691429"/>
                <a:ext cx="2130840" cy="9687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5B0BB505-88B7-1DFB-6933-627DD4C10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127" y="3691429"/>
                <a:ext cx="2130840" cy="9687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1ECA753-A85B-6C81-1EF5-D8F4C5CF37B9}"/>
              </a:ext>
            </a:extLst>
          </p:cNvPr>
          <p:cNvSpPr txBox="1"/>
          <p:nvPr/>
        </p:nvSpPr>
        <p:spPr>
          <a:xfrm>
            <a:off x="6168008" y="11967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積分表現</a:t>
            </a:r>
            <a:endParaRPr kumimoji="1" lang="en-US" altLang="ja-JP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A60B1A1-24EE-4DE1-225E-15C4EEEC1A7D}"/>
              </a:ext>
            </a:extLst>
          </p:cNvPr>
          <p:cNvSpPr txBox="1"/>
          <p:nvPr/>
        </p:nvSpPr>
        <p:spPr>
          <a:xfrm>
            <a:off x="8544272" y="119675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変分条件と方程式</a:t>
            </a:r>
            <a:endParaRPr kumimoji="1" lang="en-US" altLang="ja-JP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D398B2CC-F947-1D77-ED1C-9BDE91D5CB6A}"/>
                  </a:ext>
                </a:extLst>
              </p:cNvPr>
              <p:cNvSpPr txBox="1"/>
              <p:nvPr/>
            </p:nvSpPr>
            <p:spPr>
              <a:xfrm>
                <a:off x="8112224" y="2180525"/>
                <a:ext cx="10217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D398B2CC-F947-1D77-ED1C-9BDE91D5C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24" y="2180525"/>
                <a:ext cx="1021755" cy="369332"/>
              </a:xfrm>
              <a:prstGeom prst="rect">
                <a:avLst/>
              </a:prstGeom>
              <a:blipFill>
                <a:blip r:embed="rId10"/>
                <a:stretch>
                  <a:fillRect l="-7186" r="-7186"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DE2D5DD-FC75-4497-802A-7676BDBECAEC}"/>
                  </a:ext>
                </a:extLst>
              </p:cNvPr>
              <p:cNvSpPr txBox="1"/>
              <p:nvPr/>
            </p:nvSpPr>
            <p:spPr>
              <a:xfrm>
                <a:off x="8184232" y="3991126"/>
                <a:ext cx="9308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DE2D5DD-FC75-4497-802A-7676BDBEC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3991126"/>
                <a:ext cx="930896" cy="369332"/>
              </a:xfrm>
              <a:prstGeom prst="rect">
                <a:avLst/>
              </a:prstGeom>
              <a:blipFill>
                <a:blip r:embed="rId11"/>
                <a:stretch>
                  <a:fillRect l="-7895" r="-7895"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6B0CF49-079C-ABE6-D8EC-55EC6AE8A343}"/>
                  </a:ext>
                </a:extLst>
              </p:cNvPr>
              <p:cNvSpPr txBox="1"/>
              <p:nvPr/>
            </p:nvSpPr>
            <p:spPr>
              <a:xfrm>
                <a:off x="10040309" y="2180525"/>
                <a:ext cx="13600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6B0CF49-079C-ABE6-D8EC-55EC6AE8A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309" y="2180525"/>
                <a:ext cx="1360052" cy="369332"/>
              </a:xfrm>
              <a:prstGeom prst="rect">
                <a:avLst/>
              </a:prstGeom>
              <a:blipFill>
                <a:blip r:embed="rId12"/>
                <a:stretch>
                  <a:fillRect l="-5381" t="-1667" r="-5381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81BF36E3-9030-72C8-98A0-515097A3592C}"/>
                  </a:ext>
                </a:extLst>
              </p:cNvPr>
              <p:cNvSpPr txBox="1"/>
              <p:nvPr/>
            </p:nvSpPr>
            <p:spPr>
              <a:xfrm>
                <a:off x="9896293" y="3830024"/>
                <a:ext cx="2032355" cy="691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81BF36E3-9030-72C8-98A0-515097A35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293" y="3830024"/>
                <a:ext cx="2032355" cy="69153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矢印: 右 36">
            <a:extLst>
              <a:ext uri="{FF2B5EF4-FFF2-40B4-BE49-F238E27FC236}">
                <a16:creationId xmlns:a16="http://schemas.microsoft.com/office/drawing/2014/main" id="{00FE2F0C-25AD-9A5D-AB55-50F7EB7C7F64}"/>
              </a:ext>
            </a:extLst>
          </p:cNvPr>
          <p:cNvSpPr/>
          <p:nvPr/>
        </p:nvSpPr>
        <p:spPr>
          <a:xfrm>
            <a:off x="9264352" y="2185171"/>
            <a:ext cx="448179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D05F8572-EC91-22AF-7907-38C4584179EC}"/>
              </a:ext>
            </a:extLst>
          </p:cNvPr>
          <p:cNvSpPr/>
          <p:nvPr/>
        </p:nvSpPr>
        <p:spPr>
          <a:xfrm>
            <a:off x="9264352" y="3995772"/>
            <a:ext cx="448179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4624D951-CCC2-50C0-9D31-1B72B73EC749}"/>
              </a:ext>
            </a:extLst>
          </p:cNvPr>
          <p:cNvSpPr/>
          <p:nvPr/>
        </p:nvSpPr>
        <p:spPr>
          <a:xfrm>
            <a:off x="623392" y="1861135"/>
            <a:ext cx="11305256" cy="1008112"/>
          </a:xfrm>
          <a:prstGeom prst="roundRect">
            <a:avLst>
              <a:gd name="adj" fmla="val 3341"/>
            </a:avLst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A7AC223B-0E5C-09BB-A6E0-FF30BFF6DF9D}"/>
              </a:ext>
            </a:extLst>
          </p:cNvPr>
          <p:cNvSpPr/>
          <p:nvPr/>
        </p:nvSpPr>
        <p:spPr>
          <a:xfrm>
            <a:off x="623392" y="3671736"/>
            <a:ext cx="11305256" cy="1008112"/>
          </a:xfrm>
          <a:prstGeom prst="roundRect">
            <a:avLst>
              <a:gd name="adj" fmla="val 3341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27920F2-622C-8FBC-FA4E-C58EA2D238B6}"/>
              </a:ext>
            </a:extLst>
          </p:cNvPr>
          <p:cNvCxnSpPr>
            <a:cxnSpLocks/>
          </p:cNvCxnSpPr>
          <p:nvPr/>
        </p:nvCxnSpPr>
        <p:spPr>
          <a:xfrm>
            <a:off x="3359696" y="1052736"/>
            <a:ext cx="0" cy="41764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7181060B-868D-D09F-16B2-5B5FCE7CA209}"/>
              </a:ext>
            </a:extLst>
          </p:cNvPr>
          <p:cNvCxnSpPr>
            <a:cxnSpLocks/>
          </p:cNvCxnSpPr>
          <p:nvPr/>
        </p:nvCxnSpPr>
        <p:spPr>
          <a:xfrm>
            <a:off x="4655840" y="1052736"/>
            <a:ext cx="0" cy="41764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5EF93F91-900C-675E-9552-5F3C344A6C94}"/>
              </a:ext>
            </a:extLst>
          </p:cNvPr>
          <p:cNvCxnSpPr>
            <a:cxnSpLocks/>
          </p:cNvCxnSpPr>
          <p:nvPr/>
        </p:nvCxnSpPr>
        <p:spPr>
          <a:xfrm>
            <a:off x="5375920" y="1052736"/>
            <a:ext cx="0" cy="41764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CC7A6527-0F00-BE59-04EA-EA8BE8C24AE1}"/>
              </a:ext>
            </a:extLst>
          </p:cNvPr>
          <p:cNvCxnSpPr>
            <a:cxnSpLocks/>
          </p:cNvCxnSpPr>
          <p:nvPr/>
        </p:nvCxnSpPr>
        <p:spPr>
          <a:xfrm>
            <a:off x="7968208" y="1052736"/>
            <a:ext cx="0" cy="41764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480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69</TotalTime>
  <Words>204</Words>
  <Application>Microsoft Office PowerPoint</Application>
  <PresentationFormat>ワイド画面</PresentationFormat>
  <Paragraphs>63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宙志</dc:creator>
  <cp:lastModifiedBy>渡辺 宙志</cp:lastModifiedBy>
  <cp:revision>18</cp:revision>
  <dcterms:created xsi:type="dcterms:W3CDTF">2023-02-12T13:06:45Z</dcterms:created>
  <dcterms:modified xsi:type="dcterms:W3CDTF">2023-03-09T14:47:56Z</dcterms:modified>
</cp:coreProperties>
</file>