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53"/>
  </p:notes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5" r:id="rId16"/>
    <p:sldId id="277" r:id="rId17"/>
    <p:sldId id="274" r:id="rId18"/>
    <p:sldId id="276"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294" r:id="rId36"/>
    <p:sldId id="295" r:id="rId37"/>
    <p:sldId id="296" r:id="rId38"/>
    <p:sldId id="297" r:id="rId39"/>
    <p:sldId id="298" r:id="rId40"/>
    <p:sldId id="299" r:id="rId41"/>
    <p:sldId id="300" r:id="rId42"/>
    <p:sldId id="301" r:id="rId43"/>
    <p:sldId id="302" r:id="rId44"/>
    <p:sldId id="303" r:id="rId45"/>
    <p:sldId id="304" r:id="rId46"/>
    <p:sldId id="305" r:id="rId47"/>
    <p:sldId id="306" r:id="rId48"/>
    <p:sldId id="307" r:id="rId49"/>
    <p:sldId id="308" r:id="rId50"/>
    <p:sldId id="309" r:id="rId51"/>
    <p:sldId id="310" r:id="rId52"/>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2F2F2"/>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3006" autoAdjust="0"/>
    <p:restoredTop sz="94660"/>
  </p:normalViewPr>
  <p:slideViewPr>
    <p:cSldViewPr>
      <p:cViewPr varScale="1">
        <p:scale>
          <a:sx n="64" d="100"/>
          <a:sy n="64" d="100"/>
        </p:scale>
        <p:origin x="1440" y="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2023/7/17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4" name="円/楕円 3">
            <a:extLst>
              <a:ext uri="{FF2B5EF4-FFF2-40B4-BE49-F238E27FC236}">
                <a16:creationId xmlns:a16="http://schemas.microsoft.com/office/drawing/2014/main" id="{40BD511A-FE9E-B641-A323-1F2451D0C873}"/>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5" name="テキスト ボックス 4">
            <a:extLst>
              <a:ext uri="{FF2B5EF4-FFF2-40B4-BE49-F238E27FC236}">
                <a16:creationId xmlns:a16="http://schemas.microsoft.com/office/drawing/2014/main" id="{80A01A1C-B0C5-904D-963A-785848775F4A}"/>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endParaRPr kumimoji="1" lang="ja-JP" altLang="en-US"/>
          </a:p>
        </p:txBody>
      </p:sp>
      <p:sp>
        <p:nvSpPr>
          <p:cNvPr id="2" name="弦 1">
            <a:extLst>
              <a:ext uri="{FF2B5EF4-FFF2-40B4-BE49-F238E27FC236}">
                <a16:creationId xmlns:a16="http://schemas.microsoft.com/office/drawing/2014/main" id="{E48D6CCA-61A1-4B06-B494-2B0BDE0D3A96}"/>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76479E8C-0541-4B69-B4AF-9B495F099148}"/>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51</a:t>
            </a:r>
            <a:endParaRPr kumimoji="1" lang="ja-JP" altLang="en-US" sz="1400" dirty="0"/>
          </a:p>
        </p:txBody>
      </p:sp>
    </p:spTree>
    <p:extLst>
      <p:ext uri="{BB962C8B-B14F-4D97-AF65-F5344CB8AC3E}">
        <p14:creationId xmlns:p14="http://schemas.microsoft.com/office/powerpoint/2010/main" val="238478159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49306940"/>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7" Type="http://schemas.openxmlformats.org/officeDocument/2006/relationships/image" Target="../media/image43.png"/><Relationship Id="rId2" Type="http://schemas.openxmlformats.org/officeDocument/2006/relationships/image" Target="../media/image36.png"/><Relationship Id="rId1" Type="http://schemas.openxmlformats.org/officeDocument/2006/relationships/slideLayout" Target="../slideLayouts/slideLayout1.xml"/><Relationship Id="rId6" Type="http://schemas.openxmlformats.org/officeDocument/2006/relationships/image" Target="../media/image42.png"/><Relationship Id="rId5" Type="http://schemas.openxmlformats.org/officeDocument/2006/relationships/image" Target="../media/image39.png"/><Relationship Id="rId4"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5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23.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image" Target="../media/image61.png"/></Relationships>
</file>

<file path=ppt/slides/_rels/slide2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2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1.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1.xml"/><Relationship Id="rId5" Type="http://schemas.openxmlformats.org/officeDocument/2006/relationships/image" Target="../media/image74.png"/><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1.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28.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1.xml"/><Relationship Id="rId4" Type="http://schemas.openxmlformats.org/officeDocument/2006/relationships/image" Target="../media/image8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84.png"/><Relationship Id="rId1" Type="http://schemas.openxmlformats.org/officeDocument/2006/relationships/slideLayout" Target="../slideLayouts/slideLayout1.xml"/><Relationship Id="rId5" Type="http://schemas.openxmlformats.org/officeDocument/2006/relationships/image" Target="../media/image87.png"/><Relationship Id="rId4" Type="http://schemas.openxmlformats.org/officeDocument/2006/relationships/image" Target="../media/image86.png"/></Relationships>
</file>

<file path=ppt/slides/_rels/slide31.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4" Type="http://schemas.openxmlformats.org/officeDocument/2006/relationships/image" Target="../media/image93.png"/></Relationships>
</file>

<file path=ppt/slides/_rels/slide3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1.xml"/><Relationship Id="rId5" Type="http://schemas.openxmlformats.org/officeDocument/2006/relationships/image" Target="../media/image97.png"/><Relationship Id="rId4" Type="http://schemas.openxmlformats.org/officeDocument/2006/relationships/image" Target="../media/image96.png"/></Relationships>
</file>

<file path=ppt/slides/_rels/slide35.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1.xml"/><Relationship Id="rId4" Type="http://schemas.openxmlformats.org/officeDocument/2006/relationships/image" Target="../media/image100.png"/></Relationships>
</file>

<file path=ppt/slides/_rels/slide36.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slideLayout" Target="../slideLayouts/slideLayout1.xml"/><Relationship Id="rId6" Type="http://schemas.openxmlformats.org/officeDocument/2006/relationships/image" Target="../media/image105.png"/><Relationship Id="rId5" Type="http://schemas.openxmlformats.org/officeDocument/2006/relationships/image" Target="../media/image104.png"/><Relationship Id="rId4" Type="http://schemas.openxmlformats.org/officeDocument/2006/relationships/image" Target="../media/image103.png"/></Relationships>
</file>

<file path=ppt/slides/_rels/slide37.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1.xml"/><Relationship Id="rId4" Type="http://schemas.openxmlformats.org/officeDocument/2006/relationships/image" Target="../media/image108.png"/></Relationships>
</file>

<file path=ppt/slides/_rels/slide38.xml.rels><?xml version="1.0" encoding="UTF-8" standalone="yes"?>
<Relationships xmlns="http://schemas.openxmlformats.org/package/2006/relationships"><Relationship Id="rId3" Type="http://schemas.openxmlformats.org/officeDocument/2006/relationships/image" Target="../media/image110.png"/><Relationship Id="rId7" Type="http://schemas.openxmlformats.org/officeDocument/2006/relationships/image" Target="../media/image114.png"/><Relationship Id="rId2" Type="http://schemas.openxmlformats.org/officeDocument/2006/relationships/image" Target="../media/image109.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1.png"/></Relationships>
</file>

<file path=ppt/slides/_rels/slide39.xml.rels><?xml version="1.0" encoding="UTF-8" standalone="yes"?>
<Relationships xmlns="http://schemas.openxmlformats.org/package/2006/relationships"><Relationship Id="rId3" Type="http://schemas.openxmlformats.org/officeDocument/2006/relationships/image" Target="../media/image116.png"/><Relationship Id="rId7" Type="http://schemas.openxmlformats.org/officeDocument/2006/relationships/image" Target="../media/image120.png"/><Relationship Id="rId2" Type="http://schemas.openxmlformats.org/officeDocument/2006/relationships/image" Target="../media/image115.png"/><Relationship Id="rId1" Type="http://schemas.openxmlformats.org/officeDocument/2006/relationships/slideLayout" Target="../slideLayouts/slideLayout1.xml"/><Relationship Id="rId6" Type="http://schemas.openxmlformats.org/officeDocument/2006/relationships/image" Target="../media/image119.png"/><Relationship Id="rId5" Type="http://schemas.openxmlformats.org/officeDocument/2006/relationships/image" Target="../media/image118.png"/><Relationship Id="rId4" Type="http://schemas.openxmlformats.org/officeDocument/2006/relationships/image" Target="../media/image117.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8" Type="http://schemas.openxmlformats.org/officeDocument/2006/relationships/image" Target="../media/image200.png"/><Relationship Id="rId13" Type="http://schemas.openxmlformats.org/officeDocument/2006/relationships/image" Target="../media/image124.png"/><Relationship Id="rId7" Type="http://schemas.openxmlformats.org/officeDocument/2006/relationships/image" Target="../media/image190.png"/><Relationship Id="rId12" Type="http://schemas.openxmlformats.org/officeDocument/2006/relationships/image" Target="../media/image123.png"/><Relationship Id="rId1" Type="http://schemas.openxmlformats.org/officeDocument/2006/relationships/slideLayout" Target="../slideLayouts/slideLayout1.xml"/><Relationship Id="rId6" Type="http://schemas.openxmlformats.org/officeDocument/2006/relationships/image" Target="../media/image180.png"/><Relationship Id="rId11" Type="http://schemas.openxmlformats.org/officeDocument/2006/relationships/image" Target="../media/image122.png"/><Relationship Id="rId5" Type="http://schemas.openxmlformats.org/officeDocument/2006/relationships/image" Target="../media/image170.png"/><Relationship Id="rId10" Type="http://schemas.openxmlformats.org/officeDocument/2006/relationships/image" Target="../media/image121.png"/><Relationship Id="rId4" Type="http://schemas.openxmlformats.org/officeDocument/2006/relationships/image" Target="../media/image160.png"/><Relationship Id="rId9" Type="http://schemas.openxmlformats.org/officeDocument/2006/relationships/image" Target="../media/image210.png"/></Relationships>
</file>

<file path=ppt/slides/_rels/slide41.xml.rels><?xml version="1.0" encoding="UTF-8" standalone="yes"?>
<Relationships xmlns="http://schemas.openxmlformats.org/package/2006/relationships"><Relationship Id="rId3" Type="http://schemas.openxmlformats.org/officeDocument/2006/relationships/image" Target="../media/image126.png"/><Relationship Id="rId2" Type="http://schemas.openxmlformats.org/officeDocument/2006/relationships/image" Target="../media/image125.png"/><Relationship Id="rId1" Type="http://schemas.openxmlformats.org/officeDocument/2006/relationships/slideLayout" Target="../slideLayouts/slideLayout1.xml"/><Relationship Id="rId4" Type="http://schemas.openxmlformats.org/officeDocument/2006/relationships/image" Target="../media/image127.png"/></Relationships>
</file>

<file path=ppt/slides/_rels/slide42.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43.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1.xml"/><Relationship Id="rId5" Type="http://schemas.openxmlformats.org/officeDocument/2006/relationships/image" Target="../media/image135.png"/><Relationship Id="rId4" Type="http://schemas.openxmlformats.org/officeDocument/2006/relationships/image" Target="../media/image134.png"/></Relationships>
</file>

<file path=ppt/slides/_rels/slide45.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6.png"/><Relationship Id="rId1" Type="http://schemas.openxmlformats.org/officeDocument/2006/relationships/slideLayout" Target="../slideLayouts/slideLayout1.xml"/><Relationship Id="rId4" Type="http://schemas.openxmlformats.org/officeDocument/2006/relationships/image" Target="../media/image138.png"/></Relationships>
</file>

<file path=ppt/slides/_rels/slide4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142.png"/><Relationship Id="rId2" Type="http://schemas.openxmlformats.org/officeDocument/2006/relationships/image" Target="../media/image14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image" Target="../media/image143.png"/><Relationship Id="rId1" Type="http://schemas.openxmlformats.org/officeDocument/2006/relationships/slideLayout" Target="../slideLayouts/slideLayout1.xml"/><Relationship Id="rId5" Type="http://schemas.openxmlformats.org/officeDocument/2006/relationships/image" Target="../media/image146.png"/><Relationship Id="rId4" Type="http://schemas.openxmlformats.org/officeDocument/2006/relationships/image" Target="../media/image145.png"/></Relationships>
</file>

<file path=ppt/slides/_rels/slide49.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1.xml"/><Relationship Id="rId5" Type="http://schemas.openxmlformats.org/officeDocument/2006/relationships/image" Target="../media/image150.png"/><Relationship Id="rId4" Type="http://schemas.openxmlformats.org/officeDocument/2006/relationships/image" Target="../media/image149.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2" Type="http://schemas.openxmlformats.org/officeDocument/2006/relationships/image" Target="../media/image151.png"/><Relationship Id="rId1" Type="http://schemas.openxmlformats.org/officeDocument/2006/relationships/slideLayout" Target="../slideLayouts/slideLayout1.xml"/><Relationship Id="rId6" Type="http://schemas.openxmlformats.org/officeDocument/2006/relationships/image" Target="../media/image155.png"/><Relationship Id="rId5" Type="http://schemas.openxmlformats.org/officeDocument/2006/relationships/image" Target="../media/image154.png"/><Relationship Id="rId4" Type="http://schemas.openxmlformats.org/officeDocument/2006/relationships/image" Target="../media/image153.png"/><Relationship Id="rId9" Type="http://schemas.openxmlformats.org/officeDocument/2006/relationships/image" Target="../media/image158.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36C4099E-EB60-DC4F-967D-225ED88E614D}"/>
              </a:ext>
            </a:extLst>
          </p:cNvPr>
          <p:cNvSpPr txBox="1"/>
          <p:nvPr/>
        </p:nvSpPr>
        <p:spPr>
          <a:xfrm>
            <a:off x="0" y="1249680"/>
            <a:ext cx="9144000" cy="584775"/>
          </a:xfrm>
          <a:prstGeom prst="rect">
            <a:avLst/>
          </a:prstGeom>
          <a:noFill/>
        </p:spPr>
        <p:txBody>
          <a:bodyPr wrap="square" rtlCol="0">
            <a:spAutoFit/>
          </a:bodyPr>
          <a:lstStyle/>
          <a:p>
            <a:pPr algn="ctr"/>
            <a:r>
              <a:rPr kumimoji="1" lang="ja-JP" altLang="en-US" sz="3200">
                <a:solidFill>
                  <a:srgbClr val="011893"/>
                </a:solidFill>
              </a:rPr>
              <a:t>ポアソン括弧</a:t>
            </a:r>
          </a:p>
        </p:txBody>
      </p:sp>
      <p:sp>
        <p:nvSpPr>
          <p:cNvPr id="4" name="テキスト ボックス 3">
            <a:extLst>
              <a:ext uri="{FF2B5EF4-FFF2-40B4-BE49-F238E27FC236}">
                <a16:creationId xmlns:a16="http://schemas.microsoft.com/office/drawing/2014/main" id="{63FA400E-C243-F347-9BE6-46E657DCD3B8}"/>
              </a:ext>
            </a:extLst>
          </p:cNvPr>
          <p:cNvSpPr txBox="1"/>
          <p:nvPr/>
        </p:nvSpPr>
        <p:spPr>
          <a:xfrm>
            <a:off x="0" y="162560"/>
            <a:ext cx="9144000" cy="523220"/>
          </a:xfrm>
          <a:prstGeom prst="rect">
            <a:avLst/>
          </a:prstGeom>
          <a:noFill/>
        </p:spPr>
        <p:txBody>
          <a:bodyPr wrap="square" rtlCol="0">
            <a:spAutoFit/>
          </a:bodyPr>
          <a:lstStyle/>
          <a:p>
            <a:pPr algn="ctr"/>
            <a:r>
              <a:rPr kumimoji="1" lang="ja-JP" altLang="en-US" sz="2800"/>
              <a:t>数理物理</a:t>
            </a:r>
            <a:endParaRPr kumimoji="1" lang="ja-JP" altLang="en-US" sz="2800" dirty="0"/>
          </a:p>
        </p:txBody>
      </p:sp>
      <p:sp>
        <p:nvSpPr>
          <p:cNvPr id="5" name="テキスト ボックス 4">
            <a:extLst>
              <a:ext uri="{FF2B5EF4-FFF2-40B4-BE49-F238E27FC236}">
                <a16:creationId xmlns:a16="http://schemas.microsoft.com/office/drawing/2014/main" id="{891C33B1-D329-9348-9718-97E836138DF6}"/>
              </a:ext>
            </a:extLst>
          </p:cNvPr>
          <p:cNvSpPr txBox="1"/>
          <p:nvPr/>
        </p:nvSpPr>
        <p:spPr>
          <a:xfrm>
            <a:off x="3627120" y="5242560"/>
            <a:ext cx="5416868" cy="461665"/>
          </a:xfrm>
          <a:prstGeom prst="rect">
            <a:avLst/>
          </a:prstGeom>
          <a:noFill/>
        </p:spPr>
        <p:txBody>
          <a:bodyPr wrap="none" rtlCol="0">
            <a:spAutoFit/>
          </a:bodyPr>
          <a:lstStyle/>
          <a:p>
            <a:r>
              <a:rPr lang="ja-JP" altLang="en-US" sz="2400"/>
              <a:t>慶應義塾大学理工学部物理情報工学科</a:t>
            </a:r>
            <a:endParaRPr lang="en-US" altLang="ja-JP" sz="2400"/>
          </a:p>
        </p:txBody>
      </p:sp>
      <p:sp>
        <p:nvSpPr>
          <p:cNvPr id="6" name="テキスト ボックス 5">
            <a:extLst>
              <a:ext uri="{FF2B5EF4-FFF2-40B4-BE49-F238E27FC236}">
                <a16:creationId xmlns:a16="http://schemas.microsoft.com/office/drawing/2014/main" id="{BF5EEEB6-32A6-914E-957E-5C31A877EF9C}"/>
              </a:ext>
            </a:extLst>
          </p:cNvPr>
          <p:cNvSpPr txBox="1"/>
          <p:nvPr/>
        </p:nvSpPr>
        <p:spPr>
          <a:xfrm>
            <a:off x="8172400" y="5661248"/>
            <a:ext cx="800219" cy="461665"/>
          </a:xfrm>
          <a:prstGeom prst="rect">
            <a:avLst/>
          </a:prstGeom>
          <a:noFill/>
        </p:spPr>
        <p:txBody>
          <a:bodyPr wrap="none" rtlCol="0">
            <a:spAutoFit/>
          </a:bodyPr>
          <a:lstStyle/>
          <a:p>
            <a:r>
              <a:rPr lang="ja-JP" altLang="en-US" sz="2400"/>
              <a:t>渡辺</a:t>
            </a:r>
            <a:endParaRPr lang="en-US" altLang="ja-JP" sz="240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66876E9-B54E-C9D8-C67C-DCF703985A6C}"/>
              </a:ext>
            </a:extLst>
          </p:cNvPr>
          <p:cNvSpPr>
            <a:spLocks noGrp="1"/>
          </p:cNvSpPr>
          <p:nvPr>
            <p:ph type="body" sz="quarter" idx="10"/>
          </p:nvPr>
        </p:nvSpPr>
        <p:spPr/>
        <p:txBody>
          <a:bodyPr/>
          <a:lstStyle/>
          <a:p>
            <a:r>
              <a:rPr lang="ja-JP" altLang="en-US"/>
              <a:t>ポアソン括弧と正準変換</a:t>
            </a:r>
            <a:endParaRPr kumimoji="1" lang="ja-JP" altLang="en-US"/>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7C239DC-1983-6834-2A61-8A6EAB36E4F2}"/>
                  </a:ext>
                </a:extLst>
              </p:cNvPr>
              <p:cNvSpPr txBox="1"/>
              <p:nvPr/>
            </p:nvSpPr>
            <p:spPr>
              <a:xfrm>
                <a:off x="971600" y="1196752"/>
                <a:ext cx="7017370" cy="9681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𝑋</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i="1">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e>
                      </m:d>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i="1">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d>
                    </m:oMath>
                  </m:oMathPara>
                </a14:m>
                <a:endParaRPr kumimoji="1" lang="ja-JP" altLang="en-US" sz="2800"/>
              </a:p>
            </p:txBody>
          </p:sp>
        </mc:Choice>
        <mc:Fallback xmlns="">
          <p:sp>
            <p:nvSpPr>
              <p:cNvPr id="5" name="テキスト ボックス 4">
                <a:extLst>
                  <a:ext uri="{FF2B5EF4-FFF2-40B4-BE49-F238E27FC236}">
                    <a16:creationId xmlns:a16="http://schemas.microsoft.com/office/drawing/2014/main" id="{F7C239DC-1983-6834-2A61-8A6EAB36E4F2}"/>
                  </a:ext>
                </a:extLst>
              </p:cNvPr>
              <p:cNvSpPr txBox="1">
                <a:spLocks noRot="1" noChangeAspect="1" noMove="1" noResize="1" noEditPoints="1" noAdjustHandles="1" noChangeArrowheads="1" noChangeShapeType="1" noTextEdit="1"/>
              </p:cNvSpPr>
              <p:nvPr/>
            </p:nvSpPr>
            <p:spPr>
              <a:xfrm>
                <a:off x="971600" y="1196752"/>
                <a:ext cx="7017370" cy="96815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BC86214-F68A-0B7A-4FE8-301072CE5382}"/>
                  </a:ext>
                </a:extLst>
              </p:cNvPr>
              <p:cNvSpPr txBox="1"/>
              <p:nvPr/>
            </p:nvSpPr>
            <p:spPr>
              <a:xfrm>
                <a:off x="2051720" y="2564904"/>
                <a:ext cx="4792722" cy="891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i="1">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6BC86214-F68A-0B7A-4FE8-301072CE5382}"/>
                  </a:ext>
                </a:extLst>
              </p:cNvPr>
              <p:cNvSpPr txBox="1">
                <a:spLocks noRot="1" noChangeAspect="1" noMove="1" noResize="1" noEditPoints="1" noAdjustHandles="1" noChangeArrowheads="1" noChangeShapeType="1" noTextEdit="1"/>
              </p:cNvSpPr>
              <p:nvPr/>
            </p:nvSpPr>
            <p:spPr>
              <a:xfrm>
                <a:off x="2051720" y="2564904"/>
                <a:ext cx="4792722" cy="89178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51C0CB2-DDC8-DA1F-4CCF-9C592C91112A}"/>
                  </a:ext>
                </a:extLst>
              </p:cNvPr>
              <p:cNvSpPr txBox="1"/>
              <p:nvPr/>
            </p:nvSpPr>
            <p:spPr>
              <a:xfrm>
                <a:off x="2123728" y="3789040"/>
                <a:ext cx="4792722" cy="891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i="1">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951C0CB2-DDC8-DA1F-4CCF-9C592C91112A}"/>
                  </a:ext>
                </a:extLst>
              </p:cNvPr>
              <p:cNvSpPr txBox="1">
                <a:spLocks noRot="1" noChangeAspect="1" noMove="1" noResize="1" noEditPoints="1" noAdjustHandles="1" noChangeArrowheads="1" noChangeShapeType="1" noTextEdit="1"/>
              </p:cNvSpPr>
              <p:nvPr/>
            </p:nvSpPr>
            <p:spPr>
              <a:xfrm>
                <a:off x="2123728" y="3789040"/>
                <a:ext cx="4792722" cy="891783"/>
              </a:xfrm>
              <a:prstGeom prst="rect">
                <a:avLst/>
              </a:prstGeom>
              <a:blipFill>
                <a:blip r:embed="rId4"/>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23D9D1EC-2C86-4444-890E-141D78E281F0}"/>
              </a:ext>
            </a:extLst>
          </p:cNvPr>
          <p:cNvSpPr/>
          <p:nvPr/>
        </p:nvSpPr>
        <p:spPr>
          <a:xfrm>
            <a:off x="2051720" y="3573016"/>
            <a:ext cx="5184576" cy="129614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B297106-8380-E0EA-A366-5FE6D4118554}"/>
              </a:ext>
            </a:extLst>
          </p:cNvPr>
          <p:cNvSpPr txBox="1"/>
          <p:nvPr/>
        </p:nvSpPr>
        <p:spPr>
          <a:xfrm>
            <a:off x="1043608" y="5085184"/>
            <a:ext cx="6750566" cy="461665"/>
          </a:xfrm>
          <a:prstGeom prst="rect">
            <a:avLst/>
          </a:prstGeom>
          <a:noFill/>
        </p:spPr>
        <p:txBody>
          <a:bodyPr wrap="none" rtlCol="0">
            <a:spAutoFit/>
          </a:bodyPr>
          <a:lstStyle/>
          <a:p>
            <a:r>
              <a:rPr lang="ja-JP" altLang="en-US" sz="2400"/>
              <a:t>この項は、</a:t>
            </a:r>
            <a:r>
              <a:rPr lang="en-US" altLang="ja-JP" sz="2400"/>
              <a:t>X</a:t>
            </a:r>
            <a:r>
              <a:rPr lang="ja-JP" altLang="en-US" sz="2400"/>
              <a:t>と</a:t>
            </a:r>
            <a:r>
              <a:rPr lang="en-US" altLang="ja-JP" sz="2400"/>
              <a:t>Y</a:t>
            </a:r>
            <a:r>
              <a:rPr lang="ja-JP" altLang="en-US" sz="2400"/>
              <a:t>を入れ替えても値が変わらない</a:t>
            </a:r>
            <a:endParaRPr kumimoji="1" lang="ja-JP" altLang="en-US" sz="2400"/>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CF8DC5C-050B-D913-D3A6-307540239ACF}"/>
                  </a:ext>
                </a:extLst>
              </p:cNvPr>
              <p:cNvSpPr txBox="1"/>
              <p:nvPr/>
            </p:nvSpPr>
            <p:spPr>
              <a:xfrm>
                <a:off x="1835696" y="5668506"/>
                <a:ext cx="1008112" cy="8568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kumimoji="1" lang="en-US" altLang="ja-JP" sz="2400" b="0" i="1" smtClean="0">
                              <a:latin typeface="Cambria Math" panose="02040503050406030204" pitchFamily="18" charset="0"/>
                            </a:rPr>
                          </m:ctrlPr>
                        </m:fPr>
                        <m:num>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𝑌</m:t>
                          </m:r>
                        </m:num>
                        <m:den>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oMath>
                  </m:oMathPara>
                </a14:m>
                <a:endParaRPr lang="ja-JP" altLang="en-US" sz="2400"/>
              </a:p>
            </p:txBody>
          </p:sp>
        </mc:Choice>
        <mc:Fallback xmlns="">
          <p:sp>
            <p:nvSpPr>
              <p:cNvPr id="11" name="テキスト ボックス 10">
                <a:extLst>
                  <a:ext uri="{FF2B5EF4-FFF2-40B4-BE49-F238E27FC236}">
                    <a16:creationId xmlns:a16="http://schemas.microsoft.com/office/drawing/2014/main" id="{3CF8DC5C-050B-D913-D3A6-307540239ACF}"/>
                  </a:ext>
                </a:extLst>
              </p:cNvPr>
              <p:cNvSpPr txBox="1">
                <a:spLocks noRot="1" noChangeAspect="1" noMove="1" noResize="1" noEditPoints="1" noAdjustHandles="1" noChangeArrowheads="1" noChangeShapeType="1" noTextEdit="1"/>
              </p:cNvSpPr>
              <p:nvPr/>
            </p:nvSpPr>
            <p:spPr>
              <a:xfrm>
                <a:off x="1835696" y="5668506"/>
                <a:ext cx="1008112" cy="856838"/>
              </a:xfrm>
              <a:prstGeom prst="rect">
                <a:avLst/>
              </a:prstGeom>
              <a:blipFill>
                <a:blip r:embed="rId5"/>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A38F11FB-2031-6CAD-AF89-8C7EAF60CC59}"/>
              </a:ext>
            </a:extLst>
          </p:cNvPr>
          <p:cNvSpPr txBox="1"/>
          <p:nvPr/>
        </p:nvSpPr>
        <p:spPr>
          <a:xfrm>
            <a:off x="2987824" y="5805264"/>
            <a:ext cx="3877985" cy="584775"/>
          </a:xfrm>
          <a:prstGeom prst="rect">
            <a:avLst/>
          </a:prstGeom>
          <a:noFill/>
        </p:spPr>
        <p:txBody>
          <a:bodyPr wrap="none" rtlCol="0">
            <a:spAutoFit/>
          </a:bodyPr>
          <a:lstStyle/>
          <a:p>
            <a:r>
              <a:rPr lang="ja-JP" altLang="en-US" sz="3200"/>
              <a:t>を引いた時に消える</a:t>
            </a:r>
            <a:endParaRPr kumimoji="1" lang="ja-JP" altLang="en-US" sz="3200"/>
          </a:p>
        </p:txBody>
      </p:sp>
    </p:spTree>
    <p:extLst>
      <p:ext uri="{BB962C8B-B14F-4D97-AF65-F5344CB8AC3E}">
        <p14:creationId xmlns:p14="http://schemas.microsoft.com/office/powerpoint/2010/main" val="1300680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173A5A-57F3-3278-E4B3-B41833036D14}"/>
              </a:ext>
            </a:extLst>
          </p:cNvPr>
          <p:cNvSpPr>
            <a:spLocks noGrp="1"/>
          </p:cNvSpPr>
          <p:nvPr>
            <p:ph type="body" sz="quarter" idx="10"/>
          </p:nvPr>
        </p:nvSpPr>
        <p:spPr/>
        <p:txBody>
          <a:bodyPr/>
          <a:lstStyle/>
          <a:p>
            <a:r>
              <a:rPr lang="ja-JP" altLang="en-US"/>
              <a:t>ポアソン括弧と正準変換</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F61D381-6087-FFB5-19E3-2414CBE284BE}"/>
                  </a:ext>
                </a:extLst>
              </p:cNvPr>
              <p:cNvSpPr txBox="1"/>
              <p:nvPr/>
            </p:nvSpPr>
            <p:spPr>
              <a:xfrm>
                <a:off x="2483768" y="1916832"/>
                <a:ext cx="4116448" cy="764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i="1">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i="1">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oMath>
                  </m:oMathPara>
                </a14:m>
                <a:endParaRPr kumimoji="1" lang="ja-JP" altLang="en-US" sz="2400"/>
              </a:p>
            </p:txBody>
          </p:sp>
        </mc:Choice>
        <mc:Fallback xmlns="">
          <p:sp>
            <p:nvSpPr>
              <p:cNvPr id="4" name="テキスト ボックス 3">
                <a:extLst>
                  <a:ext uri="{FF2B5EF4-FFF2-40B4-BE49-F238E27FC236}">
                    <a16:creationId xmlns:a16="http://schemas.microsoft.com/office/drawing/2014/main" id="{EF61D381-6087-FFB5-19E3-2414CBE284BE}"/>
                  </a:ext>
                </a:extLst>
              </p:cNvPr>
              <p:cNvSpPr txBox="1">
                <a:spLocks noRot="1" noChangeAspect="1" noMove="1" noResize="1" noEditPoints="1" noAdjustHandles="1" noChangeArrowheads="1" noChangeShapeType="1" noTextEdit="1"/>
              </p:cNvSpPr>
              <p:nvPr/>
            </p:nvSpPr>
            <p:spPr>
              <a:xfrm>
                <a:off x="2483768" y="1916832"/>
                <a:ext cx="4116448" cy="76450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FEB5BA7-AED2-1D22-1A3C-D8FC9B0D047D}"/>
                  </a:ext>
                </a:extLst>
              </p:cNvPr>
              <p:cNvSpPr txBox="1"/>
              <p:nvPr/>
            </p:nvSpPr>
            <p:spPr>
              <a:xfrm>
                <a:off x="2627784" y="2924944"/>
                <a:ext cx="3955634" cy="764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240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oMath>
                  </m:oMathPara>
                </a14:m>
                <a:endParaRPr kumimoji="1" lang="ja-JP" altLang="en-US" sz="2400"/>
              </a:p>
            </p:txBody>
          </p:sp>
        </mc:Choice>
        <mc:Fallback xmlns="">
          <p:sp>
            <p:nvSpPr>
              <p:cNvPr id="5" name="テキスト ボックス 4">
                <a:extLst>
                  <a:ext uri="{FF2B5EF4-FFF2-40B4-BE49-F238E27FC236}">
                    <a16:creationId xmlns:a16="http://schemas.microsoft.com/office/drawing/2014/main" id="{FFEB5BA7-AED2-1D22-1A3C-D8FC9B0D047D}"/>
                  </a:ext>
                </a:extLst>
              </p:cNvPr>
              <p:cNvSpPr txBox="1">
                <a:spLocks noRot="1" noChangeAspect="1" noMove="1" noResize="1" noEditPoints="1" noAdjustHandles="1" noChangeArrowheads="1" noChangeShapeType="1" noTextEdit="1"/>
              </p:cNvSpPr>
              <p:nvPr/>
            </p:nvSpPr>
            <p:spPr>
              <a:xfrm>
                <a:off x="2627784" y="2924944"/>
                <a:ext cx="3955634" cy="7645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D723FA4-473D-B3DB-38F5-05367DA237B1}"/>
                  </a:ext>
                </a:extLst>
              </p:cNvPr>
              <p:cNvSpPr txBox="1"/>
              <p:nvPr/>
            </p:nvSpPr>
            <p:spPr>
              <a:xfrm>
                <a:off x="2555895" y="3933056"/>
                <a:ext cx="3600281"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i="1">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i="1">
                              <a:latin typeface="Cambria Math" panose="02040503050406030204" pitchFamily="18" charset="0"/>
                            </a:rPr>
                            <m:t>𝑃</m:t>
                          </m:r>
                        </m:den>
                      </m:f>
                      <m:d>
                        <m:dPr>
                          <m:ctrlPr>
                            <a:rPr lang="en-US" altLang="ja-JP" sz="2400" i="1" smtClean="0">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e>
                      </m:d>
                    </m:oMath>
                  </m:oMathPara>
                </a14:m>
                <a:endParaRPr kumimoji="1" lang="ja-JP" altLang="en-US" sz="2400"/>
              </a:p>
            </p:txBody>
          </p:sp>
        </mc:Choice>
        <mc:Fallback xmlns="">
          <p:sp>
            <p:nvSpPr>
              <p:cNvPr id="6" name="テキスト ボックス 5">
                <a:extLst>
                  <a:ext uri="{FF2B5EF4-FFF2-40B4-BE49-F238E27FC236}">
                    <a16:creationId xmlns:a16="http://schemas.microsoft.com/office/drawing/2014/main" id="{CD723FA4-473D-B3DB-38F5-05367DA237B1}"/>
                  </a:ext>
                </a:extLst>
              </p:cNvPr>
              <p:cNvSpPr txBox="1">
                <a:spLocks noRot="1" noChangeAspect="1" noMove="1" noResize="1" noEditPoints="1" noAdjustHandles="1" noChangeArrowheads="1" noChangeShapeType="1" noTextEdit="1"/>
              </p:cNvSpPr>
              <p:nvPr/>
            </p:nvSpPr>
            <p:spPr>
              <a:xfrm>
                <a:off x="2555895" y="3933056"/>
                <a:ext cx="3600281" cy="8298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3D3D506-B098-6DA6-6754-3024D35701A5}"/>
                  </a:ext>
                </a:extLst>
              </p:cNvPr>
              <p:cNvSpPr txBox="1"/>
              <p:nvPr/>
            </p:nvSpPr>
            <p:spPr>
              <a:xfrm>
                <a:off x="539552" y="980728"/>
                <a:ext cx="5040560" cy="76450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𝑋</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𝑌</m:t>
                              </m:r>
                            </m:e>
                          </m:d>
                        </m:e>
                        <m:sub>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sub>
                      </m:sSub>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oMath>
                  </m:oMathPara>
                </a14:m>
                <a:endParaRPr kumimoji="1" lang="ja-JP" altLang="en-US" sz="2400"/>
              </a:p>
            </p:txBody>
          </p:sp>
        </mc:Choice>
        <mc:Fallback xmlns="">
          <p:sp>
            <p:nvSpPr>
              <p:cNvPr id="7" name="テキスト ボックス 6">
                <a:extLst>
                  <a:ext uri="{FF2B5EF4-FFF2-40B4-BE49-F238E27FC236}">
                    <a16:creationId xmlns:a16="http://schemas.microsoft.com/office/drawing/2014/main" id="{33D3D506-B098-6DA6-6754-3024D35701A5}"/>
                  </a:ext>
                </a:extLst>
              </p:cNvPr>
              <p:cNvSpPr txBox="1">
                <a:spLocks noRot="1" noChangeAspect="1" noMove="1" noResize="1" noEditPoints="1" noAdjustHandles="1" noChangeArrowheads="1" noChangeShapeType="1" noTextEdit="1"/>
              </p:cNvSpPr>
              <p:nvPr/>
            </p:nvSpPr>
            <p:spPr>
              <a:xfrm>
                <a:off x="539552" y="980728"/>
                <a:ext cx="5040560" cy="76450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DA2B753-AAB1-C689-437F-D734A2CCB899}"/>
                  </a:ext>
                </a:extLst>
              </p:cNvPr>
              <p:cNvSpPr txBox="1"/>
              <p:nvPr/>
            </p:nvSpPr>
            <p:spPr>
              <a:xfrm>
                <a:off x="2555776" y="4941168"/>
                <a:ext cx="3600281" cy="8298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d>
                        <m:dPr>
                          <m:ctrlPr>
                            <a:rPr lang="en-US" altLang="ja-JP" sz="2400" i="1" smtClean="0">
                              <a:latin typeface="Cambria Math" panose="02040503050406030204" pitchFamily="18" charset="0"/>
                            </a:rPr>
                          </m:ctrlPr>
                        </m:dPr>
                        <m:e>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i="1">
                                  <a:latin typeface="Cambria Math" panose="02040503050406030204" pitchFamily="18" charset="0"/>
                                </a:rPr>
                                <m:t>𝑞</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i="1">
                                  <a:latin typeface="Cambria Math" panose="02040503050406030204" pitchFamily="18" charset="0"/>
                                </a:rPr>
                                <m:t>𝑝</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𝑄</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𝑝</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𝑃</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𝑞</m:t>
                              </m:r>
                            </m:den>
                          </m:f>
                        </m:e>
                      </m:d>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2DA2B753-AAB1-C689-437F-D734A2CCB899}"/>
                  </a:ext>
                </a:extLst>
              </p:cNvPr>
              <p:cNvSpPr txBox="1">
                <a:spLocks noRot="1" noChangeAspect="1" noMove="1" noResize="1" noEditPoints="1" noAdjustHandles="1" noChangeArrowheads="1" noChangeShapeType="1" noTextEdit="1"/>
              </p:cNvSpPr>
              <p:nvPr/>
            </p:nvSpPr>
            <p:spPr>
              <a:xfrm>
                <a:off x="2555776" y="4941168"/>
                <a:ext cx="3600281" cy="829843"/>
              </a:xfrm>
              <a:prstGeom prst="rect">
                <a:avLst/>
              </a:prstGeom>
              <a:blipFill>
                <a:blip r:embed="rId6"/>
                <a:stretch>
                  <a:fillRect/>
                </a:stretch>
              </a:blipFill>
            </p:spPr>
            <p:txBody>
              <a:bodyPr/>
              <a:lstStyle/>
              <a:p>
                <a:r>
                  <a:rPr lang="ja-JP" altLang="en-US">
                    <a:noFill/>
                  </a:rPr>
                  <a:t> </a:t>
                </a:r>
              </a:p>
            </p:txBody>
          </p:sp>
        </mc:Fallback>
      </mc:AlternateContent>
      <p:sp>
        <p:nvSpPr>
          <p:cNvPr id="9" name="四角形: 角を丸くする 8">
            <a:extLst>
              <a:ext uri="{FF2B5EF4-FFF2-40B4-BE49-F238E27FC236}">
                <a16:creationId xmlns:a16="http://schemas.microsoft.com/office/drawing/2014/main" id="{026DF69A-64E2-B7A1-2C13-07BB79FE417E}"/>
              </a:ext>
            </a:extLst>
          </p:cNvPr>
          <p:cNvSpPr/>
          <p:nvPr/>
        </p:nvSpPr>
        <p:spPr>
          <a:xfrm>
            <a:off x="3779912" y="3861048"/>
            <a:ext cx="2376264" cy="9361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四角形: 角を丸くする 9">
            <a:extLst>
              <a:ext uri="{FF2B5EF4-FFF2-40B4-BE49-F238E27FC236}">
                <a16:creationId xmlns:a16="http://schemas.microsoft.com/office/drawing/2014/main" id="{524D4C7C-BE5F-BA23-AB59-03E54B0D3747}"/>
              </a:ext>
            </a:extLst>
          </p:cNvPr>
          <p:cNvSpPr/>
          <p:nvPr/>
        </p:nvSpPr>
        <p:spPr>
          <a:xfrm>
            <a:off x="3779912" y="4941168"/>
            <a:ext cx="2376264" cy="93610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6149F9F-D9AE-8011-319F-983515F84374}"/>
              </a:ext>
            </a:extLst>
          </p:cNvPr>
          <p:cNvSpPr txBox="1"/>
          <p:nvPr/>
        </p:nvSpPr>
        <p:spPr>
          <a:xfrm>
            <a:off x="6588224" y="4221088"/>
            <a:ext cx="1800493" cy="646331"/>
          </a:xfrm>
          <a:prstGeom prst="rect">
            <a:avLst/>
          </a:prstGeom>
          <a:noFill/>
        </p:spPr>
        <p:txBody>
          <a:bodyPr wrap="none" rtlCol="0">
            <a:spAutoFit/>
          </a:bodyPr>
          <a:lstStyle/>
          <a:p>
            <a:r>
              <a:rPr kumimoji="1" lang="ja-JP" altLang="en-US"/>
              <a:t>正準変換の条件</a:t>
            </a:r>
            <a:endParaRPr kumimoji="1" lang="en-US" altLang="ja-JP"/>
          </a:p>
          <a:p>
            <a:r>
              <a:rPr lang="ja-JP" altLang="en-US"/>
              <a:t>により</a:t>
            </a:r>
            <a:r>
              <a:rPr lang="en-US" altLang="ja-JP"/>
              <a:t>1</a:t>
            </a:r>
            <a:endParaRPr kumimoji="1" lang="ja-JP" altLang="en-US"/>
          </a:p>
        </p:txBody>
      </p: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3CF8C947-68D1-F382-4452-94E6BA1F33DB}"/>
                  </a:ext>
                </a:extLst>
              </p:cNvPr>
              <p:cNvSpPr txBox="1"/>
              <p:nvPr/>
            </p:nvSpPr>
            <p:spPr>
              <a:xfrm>
                <a:off x="2195736" y="5949280"/>
                <a:ext cx="4572000" cy="84959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m:t>
                      </m:r>
                      <m:f>
                        <m:fPr>
                          <m:ctrlPr>
                            <a:rPr lang="en-US" altLang="ja-JP" sz="2400" i="1" smtClean="0">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r>
                        <a:rPr lang="en-US" altLang="ja-JP" sz="2400" b="0" i="1" smtClean="0">
                          <a:latin typeface="Cambria Math" panose="02040503050406030204" pitchFamily="18" charset="0"/>
                        </a:rPr>
                        <m:t>−</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𝑋</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𝑃</m:t>
                          </m:r>
                        </m:den>
                      </m:f>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b="0" i="1" smtClean="0">
                              <a:latin typeface="Cambria Math" panose="02040503050406030204" pitchFamily="18" charset="0"/>
                            </a:rPr>
                            <m:t>𝑌</m:t>
                          </m:r>
                        </m:num>
                        <m:den>
                          <m:r>
                            <a:rPr lang="en-US" altLang="ja-JP" sz="2400" i="1">
                              <a:latin typeface="Cambria Math" panose="02040503050406030204" pitchFamily="18" charset="0"/>
                            </a:rPr>
                            <m:t>𝜕</m:t>
                          </m:r>
                          <m:r>
                            <a:rPr lang="en-US" altLang="ja-JP" sz="2400" b="0" i="1" smtClean="0">
                              <a:latin typeface="Cambria Math" panose="02040503050406030204" pitchFamily="18" charset="0"/>
                            </a:rPr>
                            <m:t>𝑄</m:t>
                          </m:r>
                        </m:den>
                      </m:f>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𝑋</m:t>
                              </m:r>
                              <m:r>
                                <a:rPr lang="en-US" altLang="ja-JP" sz="2400" i="1">
                                  <a:latin typeface="Cambria Math" panose="02040503050406030204" pitchFamily="18" charset="0"/>
                                </a:rPr>
                                <m:t>,</m:t>
                              </m:r>
                              <m:r>
                                <a:rPr lang="en-US" altLang="ja-JP" sz="2400" i="1">
                                  <a:latin typeface="Cambria Math" panose="02040503050406030204" pitchFamily="18" charset="0"/>
                                </a:rPr>
                                <m:t>𝑌</m:t>
                              </m:r>
                            </m:e>
                          </m:d>
                        </m:e>
                        <m:sub>
                          <m:r>
                            <a:rPr lang="en-US" altLang="ja-JP" sz="2400" b="0" i="1" smtClean="0">
                              <a:latin typeface="Cambria Math" panose="02040503050406030204" pitchFamily="18" charset="0"/>
                            </a:rPr>
                            <m:t>𝑄</m:t>
                          </m:r>
                          <m:r>
                            <a:rPr lang="en-US" altLang="ja-JP" sz="2400" i="1">
                              <a:latin typeface="Cambria Math" panose="02040503050406030204" pitchFamily="18" charset="0"/>
                            </a:rPr>
                            <m:t>,</m:t>
                          </m:r>
                          <m:r>
                            <a:rPr lang="en-US" altLang="ja-JP" sz="2400" b="0" i="1" smtClean="0">
                              <a:latin typeface="Cambria Math" panose="02040503050406030204" pitchFamily="18" charset="0"/>
                            </a:rPr>
                            <m:t>𝑃</m:t>
                          </m:r>
                        </m:sub>
                      </m:sSub>
                    </m:oMath>
                  </m:oMathPara>
                </a14:m>
                <a:endParaRPr lang="ja-JP" altLang="en-US" sz="2400"/>
              </a:p>
            </p:txBody>
          </p:sp>
        </mc:Choice>
        <mc:Fallback xmlns="">
          <p:sp>
            <p:nvSpPr>
              <p:cNvPr id="14" name="テキスト ボックス 13">
                <a:extLst>
                  <a:ext uri="{FF2B5EF4-FFF2-40B4-BE49-F238E27FC236}">
                    <a16:creationId xmlns:a16="http://schemas.microsoft.com/office/drawing/2014/main" id="{3CF8C947-68D1-F382-4452-94E6BA1F33DB}"/>
                  </a:ext>
                </a:extLst>
              </p:cNvPr>
              <p:cNvSpPr txBox="1">
                <a:spLocks noRot="1" noChangeAspect="1" noMove="1" noResize="1" noEditPoints="1" noAdjustHandles="1" noChangeArrowheads="1" noChangeShapeType="1" noTextEdit="1"/>
              </p:cNvSpPr>
              <p:nvPr/>
            </p:nvSpPr>
            <p:spPr>
              <a:xfrm>
                <a:off x="2195736" y="5949280"/>
                <a:ext cx="4572000" cy="849592"/>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2958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B347D3B-A5A1-FB1C-2D70-1C9E65E0E9C1}"/>
              </a:ext>
            </a:extLst>
          </p:cNvPr>
          <p:cNvSpPr>
            <a:spLocks noGrp="1"/>
          </p:cNvSpPr>
          <p:nvPr>
            <p:ph type="body" sz="quarter" idx="10"/>
          </p:nvPr>
        </p:nvSpPr>
        <p:spPr/>
        <p:txBody>
          <a:bodyPr/>
          <a:lstStyle/>
          <a:p>
            <a:r>
              <a:rPr lang="ja-JP" altLang="en-US"/>
              <a:t>ポアソン括弧と正準変換</a:t>
            </a:r>
            <a:endParaRPr kumimoji="1" lang="ja-JP" altLang="en-US"/>
          </a:p>
          <a:p>
            <a:endParaRPr kumimoji="1" lang="ja-JP" altLang="en-US"/>
          </a:p>
        </p:txBody>
      </p:sp>
      <p:sp>
        <p:nvSpPr>
          <p:cNvPr id="3" name="テキスト ボックス 2">
            <a:extLst>
              <a:ext uri="{FF2B5EF4-FFF2-40B4-BE49-F238E27FC236}">
                <a16:creationId xmlns:a16="http://schemas.microsoft.com/office/drawing/2014/main" id="{BE2F79B7-D250-D03A-0307-038640AFA13D}"/>
              </a:ext>
            </a:extLst>
          </p:cNvPr>
          <p:cNvSpPr txBox="1"/>
          <p:nvPr/>
        </p:nvSpPr>
        <p:spPr>
          <a:xfrm>
            <a:off x="323528" y="1340768"/>
            <a:ext cx="8392041" cy="400110"/>
          </a:xfrm>
          <a:prstGeom prst="rect">
            <a:avLst/>
          </a:prstGeom>
          <a:noFill/>
        </p:spPr>
        <p:txBody>
          <a:bodyPr wrap="none" rtlCol="0">
            <a:spAutoFit/>
          </a:bodyPr>
          <a:lstStyle/>
          <a:p>
            <a:r>
              <a:rPr kumimoji="1" lang="ja-JP" altLang="en-US" sz="2000"/>
              <a:t>以上から、ポアソン括弧は正準変換に関して不変であることがわかった</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1AAFB03-3101-E594-6092-4AA8D8EFF66C}"/>
                  </a:ext>
                </a:extLst>
              </p:cNvPr>
              <p:cNvSpPr txBox="1"/>
              <p:nvPr/>
            </p:nvSpPr>
            <p:spPr>
              <a:xfrm>
                <a:off x="755576" y="2276872"/>
                <a:ext cx="7272808" cy="82170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b="0" i="1" smtClean="0">
                              <a:latin typeface="Cambria Math" panose="02040503050406030204" pitchFamily="18" charset="0"/>
                            </a:rPr>
                          </m:ctrlPr>
                        </m:sSubPr>
                        <m:e>
                          <m:d>
                            <m:dPr>
                              <m:begChr m:val="{"/>
                              <m:endChr m:val="}"/>
                              <m:ctrlPr>
                                <a:rPr kumimoji="1" lang="en-US" altLang="ja-JP" sz="4400" b="0" i="1" smtClean="0">
                                  <a:latin typeface="Cambria Math" panose="02040503050406030204" pitchFamily="18" charset="0"/>
                                </a:rPr>
                              </m:ctrlPr>
                            </m:dPr>
                            <m:e>
                              <m:r>
                                <a:rPr kumimoji="1" lang="en-US" altLang="ja-JP" sz="4400" b="0" i="1" smtClean="0">
                                  <a:latin typeface="Cambria Math" panose="02040503050406030204" pitchFamily="18" charset="0"/>
                                </a:rPr>
                                <m:t>𝑋</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𝑌</m:t>
                              </m:r>
                            </m:e>
                          </m:d>
                        </m:e>
                        <m:sub>
                          <m:r>
                            <a:rPr kumimoji="1" lang="en-US" altLang="ja-JP" sz="4400" b="0" i="1" smtClean="0">
                              <a:latin typeface="Cambria Math" panose="02040503050406030204" pitchFamily="18" charset="0"/>
                            </a:rPr>
                            <m:t>𝑞</m:t>
                          </m:r>
                          <m:r>
                            <a:rPr kumimoji="1" lang="en-US" altLang="ja-JP" sz="4400" b="0" i="1" smtClean="0">
                              <a:latin typeface="Cambria Math" panose="02040503050406030204" pitchFamily="18" charset="0"/>
                            </a:rPr>
                            <m:t>,</m:t>
                          </m:r>
                          <m:r>
                            <a:rPr kumimoji="1" lang="en-US" altLang="ja-JP" sz="4400" b="0" i="1" smtClean="0">
                              <a:latin typeface="Cambria Math" panose="02040503050406030204" pitchFamily="18" charset="0"/>
                            </a:rPr>
                            <m:t>𝑝</m:t>
                          </m:r>
                        </m:sub>
                      </m:sSub>
                      <m:r>
                        <a:rPr kumimoji="1" lang="en-US" altLang="ja-JP" sz="4400" b="0" i="1" smtClean="0">
                          <a:latin typeface="Cambria Math" panose="02040503050406030204" pitchFamily="18" charset="0"/>
                        </a:rPr>
                        <m:t>=</m:t>
                      </m:r>
                      <m:sSub>
                        <m:sSubPr>
                          <m:ctrlPr>
                            <a:rPr lang="en-US" altLang="ja-JP" sz="4400" i="1">
                              <a:latin typeface="Cambria Math" panose="02040503050406030204" pitchFamily="18" charset="0"/>
                            </a:rPr>
                          </m:ctrlPr>
                        </m:sSubPr>
                        <m:e>
                          <m:d>
                            <m:dPr>
                              <m:begChr m:val="{"/>
                              <m:endChr m:val="}"/>
                              <m:ctrlPr>
                                <a:rPr lang="en-US" altLang="ja-JP" sz="4400" i="1">
                                  <a:latin typeface="Cambria Math" panose="02040503050406030204" pitchFamily="18" charset="0"/>
                                </a:rPr>
                              </m:ctrlPr>
                            </m:dPr>
                            <m:e>
                              <m:r>
                                <a:rPr lang="en-US" altLang="ja-JP" sz="4400" i="1">
                                  <a:latin typeface="Cambria Math" panose="02040503050406030204" pitchFamily="18" charset="0"/>
                                </a:rPr>
                                <m:t>𝑋</m:t>
                              </m:r>
                              <m:r>
                                <a:rPr lang="en-US" altLang="ja-JP" sz="4400" i="1">
                                  <a:latin typeface="Cambria Math" panose="02040503050406030204" pitchFamily="18" charset="0"/>
                                </a:rPr>
                                <m:t>,</m:t>
                              </m:r>
                              <m:r>
                                <a:rPr lang="en-US" altLang="ja-JP" sz="4400" i="1">
                                  <a:latin typeface="Cambria Math" panose="02040503050406030204" pitchFamily="18" charset="0"/>
                                </a:rPr>
                                <m:t>𝑌</m:t>
                              </m:r>
                            </m:e>
                          </m:d>
                        </m:e>
                        <m:sub>
                          <m:r>
                            <a:rPr lang="en-US" altLang="ja-JP" sz="4400" b="0" i="1" smtClean="0">
                              <a:latin typeface="Cambria Math" panose="02040503050406030204" pitchFamily="18" charset="0"/>
                            </a:rPr>
                            <m:t>𝑄</m:t>
                          </m:r>
                          <m:r>
                            <a:rPr lang="en-US" altLang="ja-JP" sz="4400" i="1">
                              <a:latin typeface="Cambria Math" panose="02040503050406030204" pitchFamily="18" charset="0"/>
                            </a:rPr>
                            <m:t>,</m:t>
                          </m:r>
                          <m:r>
                            <a:rPr lang="en-US" altLang="ja-JP" sz="4400" b="0" i="1" smtClean="0">
                              <a:latin typeface="Cambria Math" panose="02040503050406030204" pitchFamily="18" charset="0"/>
                            </a:rPr>
                            <m:t>𝑃</m:t>
                          </m:r>
                        </m:sub>
                      </m:sSub>
                      <m:r>
                        <a:rPr lang="en-US" altLang="ja-JP" sz="4400" b="0" i="1" smtClean="0">
                          <a:latin typeface="Cambria Math" panose="02040503050406030204" pitchFamily="18" charset="0"/>
                        </a:rPr>
                        <m:t>=</m:t>
                      </m:r>
                      <m:d>
                        <m:dPr>
                          <m:begChr m:val="{"/>
                          <m:endChr m:val="}"/>
                          <m:ctrlPr>
                            <a:rPr lang="en-US" altLang="ja-JP" sz="4400" i="1">
                              <a:latin typeface="Cambria Math" panose="02040503050406030204" pitchFamily="18" charset="0"/>
                            </a:rPr>
                          </m:ctrlPr>
                        </m:dPr>
                        <m:e>
                          <m:r>
                            <a:rPr lang="en-US" altLang="ja-JP" sz="4400" i="1">
                              <a:latin typeface="Cambria Math" panose="02040503050406030204" pitchFamily="18" charset="0"/>
                            </a:rPr>
                            <m:t>𝑋</m:t>
                          </m:r>
                          <m:r>
                            <a:rPr lang="en-US" altLang="ja-JP" sz="4400" i="1">
                              <a:latin typeface="Cambria Math" panose="02040503050406030204" pitchFamily="18" charset="0"/>
                            </a:rPr>
                            <m:t>,</m:t>
                          </m:r>
                          <m:r>
                            <a:rPr lang="en-US" altLang="ja-JP" sz="4400" i="1">
                              <a:latin typeface="Cambria Math" panose="02040503050406030204" pitchFamily="18" charset="0"/>
                            </a:rPr>
                            <m:t>𝑌</m:t>
                          </m:r>
                        </m:e>
                      </m:d>
                    </m:oMath>
                  </m:oMathPara>
                </a14:m>
                <a:endParaRPr lang="ja-JP" altLang="en-US" sz="4400"/>
              </a:p>
            </p:txBody>
          </p:sp>
        </mc:Choice>
        <mc:Fallback xmlns="">
          <p:sp>
            <p:nvSpPr>
              <p:cNvPr id="4" name="テキスト ボックス 3">
                <a:extLst>
                  <a:ext uri="{FF2B5EF4-FFF2-40B4-BE49-F238E27FC236}">
                    <a16:creationId xmlns:a16="http://schemas.microsoft.com/office/drawing/2014/main" id="{D1AAFB03-3101-E594-6092-4AA8D8EFF66C}"/>
                  </a:ext>
                </a:extLst>
              </p:cNvPr>
              <p:cNvSpPr txBox="1">
                <a:spLocks noRot="1" noChangeAspect="1" noMove="1" noResize="1" noEditPoints="1" noAdjustHandles="1" noChangeArrowheads="1" noChangeShapeType="1" noTextEdit="1"/>
              </p:cNvSpPr>
              <p:nvPr/>
            </p:nvSpPr>
            <p:spPr>
              <a:xfrm>
                <a:off x="755576" y="2276872"/>
                <a:ext cx="7272808" cy="82170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48524DB1-1FCE-DE8F-9223-B594B81FB4E6}"/>
              </a:ext>
            </a:extLst>
          </p:cNvPr>
          <p:cNvSpPr txBox="1"/>
          <p:nvPr/>
        </p:nvSpPr>
        <p:spPr>
          <a:xfrm>
            <a:off x="539552" y="3573016"/>
            <a:ext cx="7622600" cy="400110"/>
          </a:xfrm>
          <a:prstGeom prst="rect">
            <a:avLst/>
          </a:prstGeom>
          <a:noFill/>
        </p:spPr>
        <p:txBody>
          <a:bodyPr wrap="none" rtlCol="0">
            <a:spAutoFit/>
          </a:bodyPr>
          <a:lstStyle/>
          <a:p>
            <a:r>
              <a:rPr kumimoji="1" lang="ja-JP" altLang="en-US" sz="2000"/>
              <a:t>したがって、「どの局所座標を使ったか」を表記する必要はない</a:t>
            </a:r>
          </a:p>
        </p:txBody>
      </p:sp>
      <p:sp>
        <p:nvSpPr>
          <p:cNvPr id="6" name="四角形: 角を丸くする 5">
            <a:extLst>
              <a:ext uri="{FF2B5EF4-FFF2-40B4-BE49-F238E27FC236}">
                <a16:creationId xmlns:a16="http://schemas.microsoft.com/office/drawing/2014/main" id="{EBC2E5B0-FD20-434E-5C51-3097E084CB1F}"/>
              </a:ext>
            </a:extLst>
          </p:cNvPr>
          <p:cNvSpPr/>
          <p:nvPr/>
        </p:nvSpPr>
        <p:spPr>
          <a:xfrm>
            <a:off x="2267744" y="2708920"/>
            <a:ext cx="792088"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FE68122E-06D8-5D26-9FCD-3296E972B0BF}"/>
              </a:ext>
            </a:extLst>
          </p:cNvPr>
          <p:cNvSpPr/>
          <p:nvPr/>
        </p:nvSpPr>
        <p:spPr>
          <a:xfrm>
            <a:off x="5004048" y="2636912"/>
            <a:ext cx="792088" cy="43204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52819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15945E0-732C-19CB-B170-E267B14089AA}"/>
              </a:ext>
            </a:extLst>
          </p:cNvPr>
          <p:cNvSpPr>
            <a:spLocks noGrp="1"/>
          </p:cNvSpPr>
          <p:nvPr>
            <p:ph type="body" sz="quarter" idx="10"/>
          </p:nvPr>
        </p:nvSpPr>
        <p:spPr/>
        <p:txBody>
          <a:bodyPr/>
          <a:lstStyle/>
          <a:p>
            <a:r>
              <a:rPr lang="ja-JP" altLang="en-US"/>
              <a:t>多</a:t>
            </a:r>
            <a:r>
              <a:rPr kumimoji="1" lang="ja-JP" altLang="en-US"/>
              <a:t>自由度系の場合</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AB86FAA-2417-184E-757D-80E16E52C9E7}"/>
                  </a:ext>
                </a:extLst>
              </p:cNvPr>
              <p:cNvSpPr txBox="1"/>
              <p:nvPr/>
            </p:nvSpPr>
            <p:spPr>
              <a:xfrm>
                <a:off x="3203848" y="1340768"/>
                <a:ext cx="5544616" cy="114666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𝑋</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𝑌</m:t>
                          </m:r>
                        </m:e>
                      </m:d>
                      <m:r>
                        <a:rPr kumimoji="1" lang="en-US" altLang="ja-JP" sz="3600" b="0" i="1" smtClean="0">
                          <a:latin typeface="Cambria Math" panose="02040503050406030204" pitchFamily="18" charset="0"/>
                        </a:rPr>
                        <m:t>=</m:t>
                      </m:r>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r>
                            <a:rPr lang="en-US" altLang="ja-JP" sz="3600" b="0" i="1" smtClean="0">
                              <a:latin typeface="Cambria Math" panose="02040503050406030204" pitchFamily="18" charset="0"/>
                            </a:rPr>
                            <m:t>𝑋</m:t>
                          </m:r>
                        </m:num>
                        <m:den>
                          <m:r>
                            <a:rPr lang="en-US" altLang="ja-JP" sz="3600" i="1">
                              <a:latin typeface="Cambria Math" panose="02040503050406030204" pitchFamily="18" charset="0"/>
                            </a:rPr>
                            <m:t>𝜕</m:t>
                          </m:r>
                          <m:sSup>
                            <m:sSupPr>
                              <m:ctrlPr>
                                <a:rPr lang="en-US" altLang="ja-JP" sz="3600" b="0" i="1" smtClean="0">
                                  <a:latin typeface="Cambria Math" panose="02040503050406030204" pitchFamily="18" charset="0"/>
                                </a:rPr>
                              </m:ctrlPr>
                            </m:sSupPr>
                            <m:e>
                              <m:r>
                                <a:rPr lang="en-US" altLang="ja-JP" sz="3600" i="1">
                                  <a:latin typeface="Cambria Math" panose="02040503050406030204" pitchFamily="18" charset="0"/>
                                </a:rPr>
                                <m:t>𝑞</m:t>
                              </m:r>
                            </m:e>
                            <m:sup>
                              <m:r>
                                <a:rPr lang="en-US" altLang="ja-JP" sz="3600" b="0" i="1" smtClean="0">
                                  <a:latin typeface="Cambria Math" panose="02040503050406030204" pitchFamily="18" charset="0"/>
                                </a:rPr>
                                <m:t>𝑖</m:t>
                              </m:r>
                            </m:sup>
                          </m:sSup>
                        </m:den>
                      </m:f>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r>
                            <a:rPr lang="en-US" altLang="ja-JP" sz="3600" b="0" i="1" smtClean="0">
                              <a:latin typeface="Cambria Math" panose="02040503050406030204" pitchFamily="18" charset="0"/>
                            </a:rPr>
                            <m:t>𝑌</m:t>
                          </m:r>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𝑖</m:t>
                              </m:r>
                            </m:sub>
                          </m:sSub>
                        </m:den>
                      </m:f>
                      <m:r>
                        <a:rPr lang="en-US" altLang="ja-JP" sz="3600" b="0" i="1" smtClean="0">
                          <a:latin typeface="Cambria Math" panose="02040503050406030204" pitchFamily="18" charset="0"/>
                        </a:rPr>
                        <m:t>−</m:t>
                      </m:r>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r>
                            <a:rPr lang="en-US" altLang="ja-JP" sz="3600" b="0" i="1" smtClean="0">
                              <a:latin typeface="Cambria Math" panose="02040503050406030204" pitchFamily="18" charset="0"/>
                            </a:rPr>
                            <m:t>𝑋</m:t>
                          </m:r>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𝑖</m:t>
                              </m:r>
                            </m:sub>
                          </m:sSub>
                        </m:den>
                      </m:f>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r>
                            <a:rPr lang="en-US" altLang="ja-JP" sz="3600" b="0" i="1" smtClean="0">
                              <a:latin typeface="Cambria Math" panose="02040503050406030204" pitchFamily="18" charset="0"/>
                            </a:rPr>
                            <m:t>𝑌</m:t>
                          </m:r>
                        </m:num>
                        <m:den>
                          <m:r>
                            <a:rPr lang="en-US" altLang="ja-JP" sz="3600" i="1">
                              <a:latin typeface="Cambria Math" panose="02040503050406030204" pitchFamily="18" charset="0"/>
                            </a:rPr>
                            <m:t>𝜕</m:t>
                          </m:r>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𝑞</m:t>
                              </m:r>
                            </m:e>
                            <m:sup>
                              <m:r>
                                <a:rPr lang="en-US" altLang="ja-JP" sz="3600" b="0" i="1" smtClean="0">
                                  <a:latin typeface="Cambria Math" panose="02040503050406030204" pitchFamily="18" charset="0"/>
                                </a:rPr>
                                <m:t>𝑖</m:t>
                              </m:r>
                            </m:sup>
                          </m:sSup>
                        </m:den>
                      </m:f>
                    </m:oMath>
                  </m:oMathPara>
                </a14:m>
                <a:endParaRPr kumimoji="1" lang="ja-JP" altLang="en-US" sz="3600"/>
              </a:p>
            </p:txBody>
          </p:sp>
        </mc:Choice>
        <mc:Fallback xmlns="">
          <p:sp>
            <p:nvSpPr>
              <p:cNvPr id="3" name="テキスト ボックス 2">
                <a:extLst>
                  <a:ext uri="{FF2B5EF4-FFF2-40B4-BE49-F238E27FC236}">
                    <a16:creationId xmlns:a16="http://schemas.microsoft.com/office/drawing/2014/main" id="{CAB86FAA-2417-184E-757D-80E16E52C9E7}"/>
                  </a:ext>
                </a:extLst>
              </p:cNvPr>
              <p:cNvSpPr txBox="1">
                <a:spLocks noRot="1" noChangeAspect="1" noMove="1" noResize="1" noEditPoints="1" noAdjustHandles="1" noChangeArrowheads="1" noChangeShapeType="1" noTextEdit="1"/>
              </p:cNvSpPr>
              <p:nvPr/>
            </p:nvSpPr>
            <p:spPr>
              <a:xfrm>
                <a:off x="3203848" y="1340768"/>
                <a:ext cx="5544616" cy="114666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958473B-06DC-620E-F7BE-B09443A2BFE5}"/>
                  </a:ext>
                </a:extLst>
              </p:cNvPr>
              <p:cNvSpPr txBox="1"/>
              <p:nvPr/>
            </p:nvSpPr>
            <p:spPr>
              <a:xfrm>
                <a:off x="3491880" y="2924944"/>
                <a:ext cx="2701381" cy="130734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US" altLang="ja-JP" sz="4000" b="0" i="1" smtClean="0">
                              <a:latin typeface="Cambria Math" panose="02040503050406030204" pitchFamily="18" charset="0"/>
                            </a:rPr>
                          </m:ctrlPr>
                        </m:sSupPr>
                        <m:e>
                          <m:acc>
                            <m:accPr>
                              <m:chr m:val="̇"/>
                              <m:ctrlPr>
                                <a:rPr lang="en-US" altLang="ja-JP" sz="4000" b="0" i="1" smtClean="0">
                                  <a:latin typeface="Cambria Math" panose="02040503050406030204" pitchFamily="18" charset="0"/>
                                </a:rPr>
                              </m:ctrlPr>
                            </m:accPr>
                            <m:e>
                              <m:r>
                                <a:rPr lang="en-US" altLang="ja-JP" sz="4000" b="0" i="1" smtClean="0">
                                  <a:latin typeface="Cambria Math" panose="02040503050406030204" pitchFamily="18" charset="0"/>
                                </a:rPr>
                                <m:t>𝑞</m:t>
                              </m:r>
                            </m:e>
                          </m:acc>
                        </m:e>
                        <m:sup>
                          <m:r>
                            <a:rPr lang="en-US" altLang="ja-JP" sz="4000" b="0" i="1" smtClean="0">
                              <a:latin typeface="Cambria Math" panose="02040503050406030204" pitchFamily="18" charset="0"/>
                            </a:rPr>
                            <m:t>𝑖</m:t>
                          </m:r>
                        </m:sup>
                      </m:sSup>
                      <m:r>
                        <a:rPr lang="en-US" altLang="ja-JP" sz="4000" i="1">
                          <a:latin typeface="Cambria Math" panose="02040503050406030204" pitchFamily="18" charset="0"/>
                        </a:rPr>
                        <m:t>=</m:t>
                      </m:r>
                      <m:d>
                        <m:dPr>
                          <m:begChr m:val="{"/>
                          <m:endChr m:val="}"/>
                          <m:ctrlPr>
                            <a:rPr lang="en-US" altLang="ja-JP" sz="4000" i="1">
                              <a:latin typeface="Cambria Math" panose="02040503050406030204" pitchFamily="18" charset="0"/>
                            </a:rPr>
                          </m:ctrlPr>
                        </m:dPr>
                        <m:e>
                          <m:sSup>
                            <m:sSupPr>
                              <m:ctrlPr>
                                <a:rPr lang="en-US" altLang="ja-JP" sz="4000" b="0" i="1" smtClean="0">
                                  <a:latin typeface="Cambria Math" panose="02040503050406030204" pitchFamily="18" charset="0"/>
                                </a:rPr>
                              </m:ctrlPr>
                            </m:sSupPr>
                            <m:e>
                              <m:r>
                                <a:rPr lang="en-US" altLang="ja-JP" sz="4000" b="0" i="1" smtClean="0">
                                  <a:latin typeface="Cambria Math" panose="02040503050406030204" pitchFamily="18" charset="0"/>
                                </a:rPr>
                                <m:t>𝑞</m:t>
                              </m:r>
                            </m:e>
                            <m:sup>
                              <m:r>
                                <a:rPr lang="en-US" altLang="ja-JP" sz="4000" b="0" i="1" smtClean="0">
                                  <a:latin typeface="Cambria Math" panose="02040503050406030204" pitchFamily="18" charset="0"/>
                                </a:rPr>
                                <m:t>𝑖</m:t>
                              </m:r>
                            </m:sup>
                          </m:sSup>
                          <m:r>
                            <a:rPr lang="en-US" altLang="ja-JP" sz="4000" i="1">
                              <a:latin typeface="Cambria Math" panose="02040503050406030204" pitchFamily="18" charset="0"/>
                            </a:rPr>
                            <m:t>,</m:t>
                          </m:r>
                          <m:r>
                            <a:rPr lang="en-US" altLang="ja-JP" sz="4000" i="1">
                              <a:latin typeface="Cambria Math" panose="02040503050406030204" pitchFamily="18" charset="0"/>
                            </a:rPr>
                            <m:t>𝐻</m:t>
                          </m:r>
                        </m:e>
                      </m:d>
                    </m:oMath>
                  </m:oMathPara>
                </a14:m>
                <a:endParaRPr lang="ja-JP" altLang="en-US" sz="4000"/>
              </a:p>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𝑝</m:t>
                              </m:r>
                            </m:e>
                          </m:acc>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d>
                        <m:dPr>
                          <m:begChr m:val="{"/>
                          <m:endChr m:val="}"/>
                          <m:ctrlPr>
                            <a:rPr kumimoji="1" lang="en-US" altLang="ja-JP" sz="4000" b="0" i="1" smtClean="0">
                              <a:latin typeface="Cambria Math" panose="02040503050406030204" pitchFamily="18" charset="0"/>
                            </a:rPr>
                          </m:ctrlPr>
                        </m:dPr>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𝑝</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𝐻</m:t>
                          </m:r>
                        </m:e>
                      </m:d>
                    </m:oMath>
                  </m:oMathPara>
                </a14:m>
                <a:endParaRPr kumimoji="1" lang="ja-JP" altLang="en-US" sz="4000"/>
              </a:p>
            </p:txBody>
          </p:sp>
        </mc:Choice>
        <mc:Fallback xmlns="">
          <p:sp>
            <p:nvSpPr>
              <p:cNvPr id="4" name="テキスト ボックス 3">
                <a:extLst>
                  <a:ext uri="{FF2B5EF4-FFF2-40B4-BE49-F238E27FC236}">
                    <a16:creationId xmlns:a16="http://schemas.microsoft.com/office/drawing/2014/main" id="{6958473B-06DC-620E-F7BE-B09443A2BFE5}"/>
                  </a:ext>
                </a:extLst>
              </p:cNvPr>
              <p:cNvSpPr txBox="1">
                <a:spLocks noRot="1" noChangeAspect="1" noMove="1" noResize="1" noEditPoints="1" noAdjustHandles="1" noChangeArrowheads="1" noChangeShapeType="1" noTextEdit="1"/>
              </p:cNvSpPr>
              <p:nvPr/>
            </p:nvSpPr>
            <p:spPr>
              <a:xfrm>
                <a:off x="3491880" y="2924944"/>
                <a:ext cx="2701381" cy="1307346"/>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D6465975-4DC6-8A53-EC65-AA01B324BCEA}"/>
              </a:ext>
            </a:extLst>
          </p:cNvPr>
          <p:cNvSpPr txBox="1"/>
          <p:nvPr/>
        </p:nvSpPr>
        <p:spPr>
          <a:xfrm>
            <a:off x="683568" y="1700808"/>
            <a:ext cx="2339102" cy="523220"/>
          </a:xfrm>
          <a:prstGeom prst="rect">
            <a:avLst/>
          </a:prstGeom>
          <a:noFill/>
        </p:spPr>
        <p:txBody>
          <a:bodyPr wrap="none" rtlCol="0">
            <a:spAutoFit/>
          </a:bodyPr>
          <a:lstStyle/>
          <a:p>
            <a:r>
              <a:rPr lang="ja-JP" altLang="en-US" sz="2800"/>
              <a:t>ポアソン括弧</a:t>
            </a:r>
            <a:endParaRPr kumimoji="1" lang="ja-JP" altLang="en-US" sz="2800"/>
          </a:p>
        </p:txBody>
      </p:sp>
      <p:sp>
        <p:nvSpPr>
          <p:cNvPr id="6" name="テキスト ボックス 5">
            <a:extLst>
              <a:ext uri="{FF2B5EF4-FFF2-40B4-BE49-F238E27FC236}">
                <a16:creationId xmlns:a16="http://schemas.microsoft.com/office/drawing/2014/main" id="{1EAEE80D-0E54-999A-C73F-496301E9EAEC}"/>
              </a:ext>
            </a:extLst>
          </p:cNvPr>
          <p:cNvSpPr txBox="1"/>
          <p:nvPr/>
        </p:nvSpPr>
        <p:spPr>
          <a:xfrm>
            <a:off x="971600" y="3356992"/>
            <a:ext cx="1980029" cy="523220"/>
          </a:xfrm>
          <a:prstGeom prst="rect">
            <a:avLst/>
          </a:prstGeom>
          <a:noFill/>
        </p:spPr>
        <p:txBody>
          <a:bodyPr wrap="none" rtlCol="0">
            <a:spAutoFit/>
          </a:bodyPr>
          <a:lstStyle/>
          <a:p>
            <a:r>
              <a:rPr kumimoji="1" lang="ja-JP" altLang="en-US" sz="2800"/>
              <a:t>正準方程式</a:t>
            </a:r>
          </a:p>
        </p:txBody>
      </p:sp>
      <p:sp>
        <p:nvSpPr>
          <p:cNvPr id="7" name="テキスト ボックス 6">
            <a:extLst>
              <a:ext uri="{FF2B5EF4-FFF2-40B4-BE49-F238E27FC236}">
                <a16:creationId xmlns:a16="http://schemas.microsoft.com/office/drawing/2014/main" id="{9FBE53A1-467E-4F65-5490-8311D3DEE7DB}"/>
              </a:ext>
            </a:extLst>
          </p:cNvPr>
          <p:cNvSpPr txBox="1"/>
          <p:nvPr/>
        </p:nvSpPr>
        <p:spPr>
          <a:xfrm>
            <a:off x="179512" y="4869160"/>
            <a:ext cx="3057247" cy="523220"/>
          </a:xfrm>
          <a:prstGeom prst="rect">
            <a:avLst/>
          </a:prstGeom>
          <a:noFill/>
        </p:spPr>
        <p:txBody>
          <a:bodyPr wrap="none" rtlCol="0">
            <a:spAutoFit/>
          </a:bodyPr>
          <a:lstStyle/>
          <a:p>
            <a:r>
              <a:rPr kumimoji="1" lang="ja-JP" altLang="en-US" sz="2800"/>
              <a:t>物理量の時間微分</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6F94964-B49B-9134-E364-23B1D99BAE2C}"/>
                  </a:ext>
                </a:extLst>
              </p:cNvPr>
              <p:cNvSpPr txBox="1"/>
              <p:nvPr/>
            </p:nvSpPr>
            <p:spPr>
              <a:xfrm>
                <a:off x="3131840" y="4581128"/>
                <a:ext cx="3240360" cy="10518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𝑑𝐴</m:t>
                          </m:r>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e>
                      </m:d>
                    </m:oMath>
                  </m:oMathPara>
                </a14:m>
                <a:endParaRPr kumimoji="1" lang="ja-JP" altLang="en-US" sz="3600"/>
              </a:p>
            </p:txBody>
          </p:sp>
        </mc:Choice>
        <mc:Fallback xmlns="">
          <p:sp>
            <p:nvSpPr>
              <p:cNvPr id="8" name="テキスト ボックス 7">
                <a:extLst>
                  <a:ext uri="{FF2B5EF4-FFF2-40B4-BE49-F238E27FC236}">
                    <a16:creationId xmlns:a16="http://schemas.microsoft.com/office/drawing/2014/main" id="{C6F94964-B49B-9134-E364-23B1D99BAE2C}"/>
                  </a:ext>
                </a:extLst>
              </p:cNvPr>
              <p:cNvSpPr txBox="1">
                <a:spLocks noRot="1" noChangeAspect="1" noMove="1" noResize="1" noEditPoints="1" noAdjustHandles="1" noChangeArrowheads="1" noChangeShapeType="1" noTextEdit="1"/>
              </p:cNvSpPr>
              <p:nvPr/>
            </p:nvSpPr>
            <p:spPr>
              <a:xfrm>
                <a:off x="3131840" y="4581128"/>
                <a:ext cx="3240360" cy="1051826"/>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A009B484-D01A-8A6B-A9B5-5A37B0ED6CB7}"/>
              </a:ext>
            </a:extLst>
          </p:cNvPr>
          <p:cNvSpPr txBox="1"/>
          <p:nvPr/>
        </p:nvSpPr>
        <p:spPr>
          <a:xfrm>
            <a:off x="539552" y="5949280"/>
            <a:ext cx="7263527" cy="461665"/>
          </a:xfrm>
          <a:prstGeom prst="rect">
            <a:avLst/>
          </a:prstGeom>
          <a:noFill/>
        </p:spPr>
        <p:txBody>
          <a:bodyPr wrap="none" rtlCol="0">
            <a:spAutoFit/>
          </a:bodyPr>
          <a:lstStyle/>
          <a:p>
            <a:r>
              <a:rPr lang="ja-JP" altLang="en-US" sz="2400"/>
              <a:t>ハミルトニアンとポアソン括弧をとる　　時間微分</a:t>
            </a:r>
            <a:endParaRPr kumimoji="1" lang="ja-JP" altLang="en-US" sz="2400"/>
          </a:p>
        </p:txBody>
      </p:sp>
      <p:sp>
        <p:nvSpPr>
          <p:cNvPr id="10" name="矢印: 右 9">
            <a:extLst>
              <a:ext uri="{FF2B5EF4-FFF2-40B4-BE49-F238E27FC236}">
                <a16:creationId xmlns:a16="http://schemas.microsoft.com/office/drawing/2014/main" id="{971124E1-A0D1-B477-BB2C-BF6A030F6E1C}"/>
              </a:ext>
            </a:extLst>
          </p:cNvPr>
          <p:cNvSpPr/>
          <p:nvPr/>
        </p:nvSpPr>
        <p:spPr>
          <a:xfrm>
            <a:off x="5868144" y="594928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52231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A17C1-D544-BF05-079B-4309D03A8927}"/>
              </a:ext>
            </a:extLst>
          </p:cNvPr>
          <p:cNvSpPr>
            <a:spLocks noGrp="1"/>
          </p:cNvSpPr>
          <p:nvPr>
            <p:ph type="body" sz="quarter" idx="10"/>
          </p:nvPr>
        </p:nvSpPr>
        <p:spPr/>
        <p:txBody>
          <a:bodyPr/>
          <a:lstStyle/>
          <a:p>
            <a:r>
              <a:rPr lang="ja-JP" altLang="en-US"/>
              <a:t>ポアソン括弧の性質</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CB4CD29-B4D3-B931-133C-E4E682A18774}"/>
                  </a:ext>
                </a:extLst>
              </p:cNvPr>
              <p:cNvSpPr txBox="1"/>
              <p:nvPr/>
            </p:nvSpPr>
            <p:spPr>
              <a:xfrm>
                <a:off x="2915816" y="980728"/>
                <a:ext cx="3456384"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b="0" i="1" smtClean="0">
                              <a:latin typeface="Cambria Math" panose="02040503050406030204" pitchFamily="18" charset="0"/>
                            </a:rPr>
                            <m:t>𝑋</m:t>
                          </m:r>
                        </m:e>
                      </m:d>
                    </m:oMath>
                  </m:oMathPara>
                </a14:m>
                <a:br>
                  <a:rPr kumimoji="1" lang="en-US" altLang="ja-JP" sz="3200" b="0"/>
                </a:br>
                <a:endParaRPr lang="ja-JP" altLang="en-US" sz="3200"/>
              </a:p>
            </p:txBody>
          </p:sp>
        </mc:Choice>
        <mc:Fallback xmlns="">
          <p:sp>
            <p:nvSpPr>
              <p:cNvPr id="4" name="テキスト ボックス 3">
                <a:extLst>
                  <a:ext uri="{FF2B5EF4-FFF2-40B4-BE49-F238E27FC236}">
                    <a16:creationId xmlns:a16="http://schemas.microsoft.com/office/drawing/2014/main" id="{DCB4CD29-B4D3-B931-133C-E4E682A18774}"/>
                  </a:ext>
                </a:extLst>
              </p:cNvPr>
              <p:cNvSpPr txBox="1">
                <a:spLocks noRot="1" noChangeAspect="1" noMove="1" noResize="1" noEditPoints="1" noAdjustHandles="1" noChangeArrowheads="1" noChangeShapeType="1" noTextEdit="1"/>
              </p:cNvSpPr>
              <p:nvPr/>
            </p:nvSpPr>
            <p:spPr>
              <a:xfrm>
                <a:off x="2915816" y="980728"/>
                <a:ext cx="3456384" cy="58484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58795E2-C6D7-EC0D-AF02-0B350FC32F17}"/>
              </a:ext>
            </a:extLst>
          </p:cNvPr>
          <p:cNvSpPr txBox="1"/>
          <p:nvPr/>
        </p:nvSpPr>
        <p:spPr>
          <a:xfrm>
            <a:off x="899592" y="980728"/>
            <a:ext cx="1826141" cy="584775"/>
          </a:xfrm>
          <a:prstGeom prst="rect">
            <a:avLst/>
          </a:prstGeom>
          <a:noFill/>
        </p:spPr>
        <p:txBody>
          <a:bodyPr wrap="none" rtlCol="0">
            <a:spAutoFit/>
          </a:bodyPr>
          <a:lstStyle/>
          <a:p>
            <a:r>
              <a:rPr kumimoji="1" lang="ja-JP" altLang="en-US" sz="3200"/>
              <a:t>反対称</a:t>
            </a:r>
            <a:r>
              <a:rPr lang="ja-JP" altLang="en-US" sz="3200"/>
              <a:t>性</a:t>
            </a:r>
            <a:endParaRPr kumimoji="1" lang="ja-JP" altLang="en-US" sz="3200"/>
          </a:p>
        </p:txBody>
      </p:sp>
      <p:sp>
        <p:nvSpPr>
          <p:cNvPr id="6" name="テキスト ボックス 5">
            <a:extLst>
              <a:ext uri="{FF2B5EF4-FFF2-40B4-BE49-F238E27FC236}">
                <a16:creationId xmlns:a16="http://schemas.microsoft.com/office/drawing/2014/main" id="{3017ACC2-B2A6-2EB1-1E76-D8D2468C6D77}"/>
              </a:ext>
            </a:extLst>
          </p:cNvPr>
          <p:cNvSpPr txBox="1"/>
          <p:nvPr/>
        </p:nvSpPr>
        <p:spPr>
          <a:xfrm>
            <a:off x="827584" y="2204864"/>
            <a:ext cx="1826141" cy="584775"/>
          </a:xfrm>
          <a:prstGeom prst="rect">
            <a:avLst/>
          </a:prstGeom>
          <a:noFill/>
        </p:spPr>
        <p:txBody>
          <a:bodyPr wrap="none" rtlCol="0">
            <a:spAutoFit/>
          </a:bodyPr>
          <a:lstStyle/>
          <a:p>
            <a:r>
              <a:rPr lang="ja-JP" altLang="en-US" sz="3200"/>
              <a:t>双線形性</a:t>
            </a:r>
            <a:endParaRPr kumimoji="1" lang="ja-JP" altLang="en-US" sz="32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E970A09-2892-9649-4CC6-5E82384B820F}"/>
                  </a:ext>
                </a:extLst>
              </p:cNvPr>
              <p:cNvSpPr txBox="1"/>
              <p:nvPr/>
            </p:nvSpPr>
            <p:spPr>
              <a:xfrm>
                <a:off x="2771800" y="1844824"/>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𝑏𝑌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𝑍</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7" name="テキスト ボックス 6">
                <a:extLst>
                  <a:ext uri="{FF2B5EF4-FFF2-40B4-BE49-F238E27FC236}">
                    <a16:creationId xmlns:a16="http://schemas.microsoft.com/office/drawing/2014/main" id="{6E970A09-2892-9649-4CC6-5E82384B820F}"/>
                  </a:ext>
                </a:extLst>
              </p:cNvPr>
              <p:cNvSpPr txBox="1">
                <a:spLocks noRot="1" noChangeAspect="1" noMove="1" noResize="1" noEditPoints="1" noAdjustHandles="1" noChangeArrowheads="1" noChangeShapeType="1" noTextEdit="1"/>
              </p:cNvSpPr>
              <p:nvPr/>
            </p:nvSpPr>
            <p:spPr>
              <a:xfrm>
                <a:off x="2771800" y="1844824"/>
                <a:ext cx="6120680" cy="584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7351513-6B3B-07B3-A425-8CC6B7D566CD}"/>
                  </a:ext>
                </a:extLst>
              </p:cNvPr>
              <p:cNvSpPr txBox="1"/>
              <p:nvPr/>
            </p:nvSpPr>
            <p:spPr>
              <a:xfrm>
                <a:off x="2771800" y="2564904"/>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𝑏𝑍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𝑌</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8" name="テキスト ボックス 7">
                <a:extLst>
                  <a:ext uri="{FF2B5EF4-FFF2-40B4-BE49-F238E27FC236}">
                    <a16:creationId xmlns:a16="http://schemas.microsoft.com/office/drawing/2014/main" id="{27351513-6B3B-07B3-A425-8CC6B7D566CD}"/>
                  </a:ext>
                </a:extLst>
              </p:cNvPr>
              <p:cNvSpPr txBox="1">
                <a:spLocks noRot="1" noChangeAspect="1" noMove="1" noResize="1" noEditPoints="1" noAdjustHandles="1" noChangeArrowheads="1" noChangeShapeType="1" noTextEdit="1"/>
              </p:cNvSpPr>
              <p:nvPr/>
            </p:nvSpPr>
            <p:spPr>
              <a:xfrm>
                <a:off x="2771800" y="2564904"/>
                <a:ext cx="6120680" cy="584840"/>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642026B-E6D5-9D85-A15F-A801DF07E620}"/>
              </a:ext>
            </a:extLst>
          </p:cNvPr>
          <p:cNvSpPr txBox="1"/>
          <p:nvPr/>
        </p:nvSpPr>
        <p:spPr>
          <a:xfrm>
            <a:off x="251520" y="3501008"/>
            <a:ext cx="2646878" cy="584775"/>
          </a:xfrm>
          <a:prstGeom prst="rect">
            <a:avLst/>
          </a:prstGeom>
          <a:noFill/>
        </p:spPr>
        <p:txBody>
          <a:bodyPr wrap="none" rtlCol="0">
            <a:spAutoFit/>
          </a:bodyPr>
          <a:lstStyle/>
          <a:p>
            <a:r>
              <a:rPr lang="ja-JP" altLang="en-US" sz="3200"/>
              <a:t>ヤコビ恒等式</a:t>
            </a:r>
            <a:endParaRPr kumimoji="1" lang="ja-JP" altLang="en-US" sz="320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FDA3994-C254-89B8-915A-43FED58B8938}"/>
                  </a:ext>
                </a:extLst>
              </p:cNvPr>
              <p:cNvSpPr txBox="1"/>
              <p:nvPr/>
            </p:nvSpPr>
            <p:spPr>
              <a:xfrm>
                <a:off x="2915816" y="3615407"/>
                <a:ext cx="5976664" cy="461665"/>
              </a:xfrm>
              <a:prstGeom prst="rect">
                <a:avLst/>
              </a:prstGeom>
              <a:noFill/>
            </p:spPr>
            <p:txBody>
              <a:bodyPr wrap="square">
                <a:spAutoFit/>
              </a:bodyPr>
              <a:lstStyle/>
              <a:p>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i="1">
                            <a:latin typeface="Cambria Math" panose="02040503050406030204" pitchFamily="18" charset="0"/>
                          </a:rPr>
                          <m:t>𝑋</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𝑌</m:t>
                            </m:r>
                            <m:r>
                              <a:rPr lang="en-US" altLang="ja-JP" sz="2400" i="1">
                                <a:latin typeface="Cambria Math" panose="02040503050406030204" pitchFamily="18" charset="0"/>
                              </a:rPr>
                              <m:t>,</m:t>
                            </m:r>
                            <m:r>
                              <a:rPr lang="en-US" altLang="ja-JP" sz="2400" i="1">
                                <a:latin typeface="Cambria Math" panose="02040503050406030204" pitchFamily="18" charset="0"/>
                              </a:rPr>
                              <m:t>𝑍</m:t>
                            </m:r>
                          </m:e>
                        </m:d>
                        <m:r>
                          <a:rPr lang="en-US" altLang="ja-JP" sz="2400" i="1">
                            <a:latin typeface="Cambria Math" panose="02040503050406030204" pitchFamily="18" charset="0"/>
                          </a:rPr>
                          <m:t> </m:t>
                        </m:r>
                      </m:e>
                    </m:d>
                    <m:r>
                      <a:rPr lang="en-US" altLang="ja-JP" sz="2400" i="1">
                        <a:latin typeface="Cambria Math" panose="02040503050406030204" pitchFamily="18" charset="0"/>
                      </a:rPr>
                      <m:t>+</m:t>
                    </m:r>
                  </m:oMath>
                </a14:m>
                <a:r>
                  <a:rPr lang="en-US" altLang="ja-JP" sz="2400"/>
                  <a:t> </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𝑌</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r>
                              <a:rPr lang="en-US" altLang="ja-JP" sz="2400" b="0" i="1" smtClean="0">
                                <a:latin typeface="Cambria Math" panose="02040503050406030204" pitchFamily="18" charset="0"/>
                              </a:rPr>
                              <m:t>𝑋</m:t>
                            </m:r>
                          </m:e>
                        </m:d>
                        <m:r>
                          <a:rPr lang="en-US" altLang="ja-JP" sz="2400" i="1">
                            <a:latin typeface="Cambria Math" panose="02040503050406030204" pitchFamily="18" charset="0"/>
                          </a:rPr>
                          <m:t> </m:t>
                        </m:r>
                      </m:e>
                    </m:d>
                    <m:r>
                      <a:rPr lang="en-US" altLang="ja-JP" sz="2400" i="1">
                        <a:latin typeface="Cambria Math" panose="02040503050406030204" pitchFamily="18" charset="0"/>
                      </a:rPr>
                      <m:t>+</m:t>
                    </m:r>
                  </m:oMath>
                </a14:m>
                <a:r>
                  <a:rPr lang="en-US" altLang="ja-JP" sz="2400"/>
                  <a:t> </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𝑋</m:t>
                            </m:r>
                            <m:r>
                              <a:rPr lang="en-US" altLang="ja-JP" sz="2400" i="1">
                                <a:latin typeface="Cambria Math" panose="02040503050406030204" pitchFamily="18" charset="0"/>
                              </a:rPr>
                              <m:t>,</m:t>
                            </m:r>
                            <m:r>
                              <a:rPr lang="en-US" altLang="ja-JP" sz="2400" b="0" i="1" smtClean="0">
                                <a:latin typeface="Cambria Math" panose="02040503050406030204" pitchFamily="18" charset="0"/>
                              </a:rPr>
                              <m:t>𝑌</m:t>
                            </m:r>
                          </m:e>
                        </m:d>
                        <m:r>
                          <a:rPr lang="en-US" altLang="ja-JP" sz="2400" i="1">
                            <a:latin typeface="Cambria Math" panose="02040503050406030204" pitchFamily="18" charset="0"/>
                          </a:rPr>
                          <m:t> </m:t>
                        </m:r>
                      </m:e>
                    </m:d>
                    <m:r>
                      <a:rPr lang="en-US" altLang="ja-JP" sz="2400" b="0" i="1" smtClean="0">
                        <a:latin typeface="Cambria Math" panose="02040503050406030204" pitchFamily="18" charset="0"/>
                      </a:rPr>
                      <m:t>=0</m:t>
                    </m:r>
                  </m:oMath>
                </a14:m>
                <a:endParaRPr lang="ja-JP" altLang="en-US" sz="2400"/>
              </a:p>
            </p:txBody>
          </p:sp>
        </mc:Choice>
        <mc:Fallback xmlns="">
          <p:sp>
            <p:nvSpPr>
              <p:cNvPr id="10" name="テキスト ボックス 9">
                <a:extLst>
                  <a:ext uri="{FF2B5EF4-FFF2-40B4-BE49-F238E27FC236}">
                    <a16:creationId xmlns:a16="http://schemas.microsoft.com/office/drawing/2014/main" id="{FFDA3994-C254-89B8-915A-43FED58B8938}"/>
                  </a:ext>
                </a:extLst>
              </p:cNvPr>
              <p:cNvSpPr txBox="1">
                <a:spLocks noRot="1" noChangeAspect="1" noMove="1" noResize="1" noEditPoints="1" noAdjustHandles="1" noChangeArrowheads="1" noChangeShapeType="1" noTextEdit="1"/>
              </p:cNvSpPr>
              <p:nvPr/>
            </p:nvSpPr>
            <p:spPr>
              <a:xfrm>
                <a:off x="2915816" y="3615407"/>
                <a:ext cx="5976664" cy="461665"/>
              </a:xfrm>
              <a:prstGeom prst="rect">
                <a:avLst/>
              </a:prstGeom>
              <a:blipFill>
                <a:blip r:embed="rId5"/>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D6BB88B7-D627-0195-7B0B-C8F13763326B}"/>
              </a:ext>
            </a:extLst>
          </p:cNvPr>
          <p:cNvSpPr txBox="1"/>
          <p:nvPr/>
        </p:nvSpPr>
        <p:spPr>
          <a:xfrm>
            <a:off x="179512" y="4869160"/>
            <a:ext cx="3057247" cy="584775"/>
          </a:xfrm>
          <a:prstGeom prst="rect">
            <a:avLst/>
          </a:prstGeom>
          <a:noFill/>
        </p:spPr>
        <p:txBody>
          <a:bodyPr wrap="none" rtlCol="0">
            <a:spAutoFit/>
          </a:bodyPr>
          <a:lstStyle/>
          <a:p>
            <a:r>
              <a:rPr kumimoji="1" lang="ja-JP" altLang="en-US" sz="3200"/>
              <a:t>ライプニッツ</a:t>
            </a:r>
            <a:r>
              <a:rPr lang="ja-JP" altLang="en-US" sz="3200"/>
              <a:t>則</a:t>
            </a:r>
            <a:endParaRPr kumimoji="1" lang="ja-JP" altLang="en-US" sz="3200"/>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CC3252C-58E4-5C1B-0FC3-DF8E7D7D1629}"/>
                  </a:ext>
                </a:extLst>
              </p:cNvPr>
              <p:cNvSpPr txBox="1"/>
              <p:nvPr/>
            </p:nvSpPr>
            <p:spPr>
              <a:xfrm>
                <a:off x="3347864" y="4797152"/>
                <a:ext cx="5112568"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b="0" i="1" smtClean="0">
                              <a:latin typeface="Cambria Math" panose="02040503050406030204" pitchFamily="18" charset="0"/>
                            </a:rPr>
                            <m:t>𝑍</m:t>
                          </m:r>
                        </m:e>
                      </m:d>
                      <m:r>
                        <a:rPr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i="1">
                              <a:latin typeface="Cambria Math" panose="02040503050406030204" pitchFamily="18" charset="0"/>
                            </a:rPr>
                            <m:t>𝑍</m:t>
                          </m:r>
                        </m:e>
                      </m:d>
                      <m:r>
                        <a:rPr lang="en-US" altLang="ja-JP" sz="3200" b="0" i="1" smtClean="0">
                          <a:latin typeface="Cambria Math" panose="02040503050406030204" pitchFamily="18" charset="0"/>
                        </a:rPr>
                        <m:t>𝑌</m:t>
                      </m:r>
                    </m:oMath>
                  </m:oMathPara>
                </a14:m>
                <a:br>
                  <a:rPr kumimoji="1" lang="en-US" altLang="ja-JP" sz="3200" b="0"/>
                </a:br>
                <a:endParaRPr lang="ja-JP" altLang="en-US" sz="3200"/>
              </a:p>
            </p:txBody>
          </p:sp>
        </mc:Choice>
        <mc:Fallback xmlns="">
          <p:sp>
            <p:nvSpPr>
              <p:cNvPr id="12" name="テキスト ボックス 11">
                <a:extLst>
                  <a:ext uri="{FF2B5EF4-FFF2-40B4-BE49-F238E27FC236}">
                    <a16:creationId xmlns:a16="http://schemas.microsoft.com/office/drawing/2014/main" id="{0CC3252C-58E4-5C1B-0FC3-DF8E7D7D1629}"/>
                  </a:ext>
                </a:extLst>
              </p:cNvPr>
              <p:cNvSpPr txBox="1">
                <a:spLocks noRot="1" noChangeAspect="1" noMove="1" noResize="1" noEditPoints="1" noAdjustHandles="1" noChangeArrowheads="1" noChangeShapeType="1" noTextEdit="1"/>
              </p:cNvSpPr>
              <p:nvPr/>
            </p:nvSpPr>
            <p:spPr>
              <a:xfrm>
                <a:off x="3347864" y="4797152"/>
                <a:ext cx="5112568" cy="58484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D8991F4-FE06-527F-A101-0344A08B0903}"/>
                  </a:ext>
                </a:extLst>
              </p:cNvPr>
              <p:cNvSpPr txBox="1"/>
              <p:nvPr/>
            </p:nvSpPr>
            <p:spPr>
              <a:xfrm>
                <a:off x="3347864" y="5517232"/>
                <a:ext cx="5112568"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𝑌𝑍</m:t>
                          </m:r>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𝑌</m:t>
                          </m:r>
                        </m:e>
                      </m:d>
                      <m:r>
                        <a:rPr lang="en-US" altLang="ja-JP" sz="3200" b="0" i="1" smtClean="0">
                          <a:latin typeface="Cambria Math" panose="02040503050406030204" pitchFamily="18" charset="0"/>
                        </a:rPr>
                        <m:t>𝑍</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𝑌</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13" name="テキスト ボックス 12">
                <a:extLst>
                  <a:ext uri="{FF2B5EF4-FFF2-40B4-BE49-F238E27FC236}">
                    <a16:creationId xmlns:a16="http://schemas.microsoft.com/office/drawing/2014/main" id="{2D8991F4-FE06-527F-A101-0344A08B0903}"/>
                  </a:ext>
                </a:extLst>
              </p:cNvPr>
              <p:cNvSpPr txBox="1">
                <a:spLocks noRot="1" noChangeAspect="1" noMove="1" noResize="1" noEditPoints="1" noAdjustHandles="1" noChangeArrowheads="1" noChangeShapeType="1" noTextEdit="1"/>
              </p:cNvSpPr>
              <p:nvPr/>
            </p:nvSpPr>
            <p:spPr>
              <a:xfrm>
                <a:off x="3347864" y="5517232"/>
                <a:ext cx="5112568" cy="584840"/>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638259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AA17C1-D544-BF05-079B-4309D03A8927}"/>
              </a:ext>
            </a:extLst>
          </p:cNvPr>
          <p:cNvSpPr>
            <a:spLocks noGrp="1"/>
          </p:cNvSpPr>
          <p:nvPr>
            <p:ph type="body" sz="quarter" idx="10"/>
          </p:nvPr>
        </p:nvSpPr>
        <p:spPr/>
        <p:txBody>
          <a:bodyPr/>
          <a:lstStyle/>
          <a:p>
            <a:r>
              <a:rPr lang="ja-JP" altLang="en-US"/>
              <a:t>ポアソン括弧の性質</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CB4CD29-B4D3-B931-133C-E4E682A18774}"/>
                  </a:ext>
                </a:extLst>
              </p:cNvPr>
              <p:cNvSpPr txBox="1"/>
              <p:nvPr/>
            </p:nvSpPr>
            <p:spPr>
              <a:xfrm>
                <a:off x="2915816" y="980728"/>
                <a:ext cx="3456384"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b="0" i="1" smtClean="0">
                              <a:latin typeface="Cambria Math" panose="02040503050406030204" pitchFamily="18" charset="0"/>
                            </a:rPr>
                            <m:t>𝑋</m:t>
                          </m:r>
                        </m:e>
                      </m:d>
                    </m:oMath>
                  </m:oMathPara>
                </a14:m>
                <a:br>
                  <a:rPr kumimoji="1" lang="en-US" altLang="ja-JP" sz="3200" b="0"/>
                </a:br>
                <a:endParaRPr lang="ja-JP" altLang="en-US" sz="3200"/>
              </a:p>
            </p:txBody>
          </p:sp>
        </mc:Choice>
        <mc:Fallback xmlns="">
          <p:sp>
            <p:nvSpPr>
              <p:cNvPr id="4" name="テキスト ボックス 3">
                <a:extLst>
                  <a:ext uri="{FF2B5EF4-FFF2-40B4-BE49-F238E27FC236}">
                    <a16:creationId xmlns:a16="http://schemas.microsoft.com/office/drawing/2014/main" id="{DCB4CD29-B4D3-B931-133C-E4E682A18774}"/>
                  </a:ext>
                </a:extLst>
              </p:cNvPr>
              <p:cNvSpPr txBox="1">
                <a:spLocks noRot="1" noChangeAspect="1" noMove="1" noResize="1" noEditPoints="1" noAdjustHandles="1" noChangeArrowheads="1" noChangeShapeType="1" noTextEdit="1"/>
              </p:cNvSpPr>
              <p:nvPr/>
            </p:nvSpPr>
            <p:spPr>
              <a:xfrm>
                <a:off x="2915816" y="980728"/>
                <a:ext cx="3456384" cy="58484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58795E2-C6D7-EC0D-AF02-0B350FC32F17}"/>
              </a:ext>
            </a:extLst>
          </p:cNvPr>
          <p:cNvSpPr txBox="1"/>
          <p:nvPr/>
        </p:nvSpPr>
        <p:spPr>
          <a:xfrm>
            <a:off x="899592" y="980728"/>
            <a:ext cx="1826141" cy="584775"/>
          </a:xfrm>
          <a:prstGeom prst="rect">
            <a:avLst/>
          </a:prstGeom>
          <a:noFill/>
        </p:spPr>
        <p:txBody>
          <a:bodyPr wrap="none" rtlCol="0">
            <a:spAutoFit/>
          </a:bodyPr>
          <a:lstStyle/>
          <a:p>
            <a:r>
              <a:rPr kumimoji="1" lang="ja-JP" altLang="en-US" sz="3200"/>
              <a:t>反対称</a:t>
            </a:r>
            <a:r>
              <a:rPr lang="ja-JP" altLang="en-US" sz="3200"/>
              <a:t>性</a:t>
            </a:r>
            <a:endParaRPr kumimoji="1" lang="ja-JP" altLang="en-US" sz="3200"/>
          </a:p>
        </p:txBody>
      </p:sp>
      <p:sp>
        <p:nvSpPr>
          <p:cNvPr id="6" name="テキスト ボックス 5">
            <a:extLst>
              <a:ext uri="{FF2B5EF4-FFF2-40B4-BE49-F238E27FC236}">
                <a16:creationId xmlns:a16="http://schemas.microsoft.com/office/drawing/2014/main" id="{3017ACC2-B2A6-2EB1-1E76-D8D2468C6D77}"/>
              </a:ext>
            </a:extLst>
          </p:cNvPr>
          <p:cNvSpPr txBox="1"/>
          <p:nvPr/>
        </p:nvSpPr>
        <p:spPr>
          <a:xfrm>
            <a:off x="827584" y="2204864"/>
            <a:ext cx="1826141" cy="584775"/>
          </a:xfrm>
          <a:prstGeom prst="rect">
            <a:avLst/>
          </a:prstGeom>
          <a:noFill/>
        </p:spPr>
        <p:txBody>
          <a:bodyPr wrap="none" rtlCol="0">
            <a:spAutoFit/>
          </a:bodyPr>
          <a:lstStyle/>
          <a:p>
            <a:r>
              <a:rPr lang="ja-JP" altLang="en-US" sz="3200"/>
              <a:t>双線形性</a:t>
            </a:r>
            <a:endParaRPr kumimoji="1" lang="ja-JP" altLang="en-US" sz="320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E970A09-2892-9649-4CC6-5E82384B820F}"/>
                  </a:ext>
                </a:extLst>
              </p:cNvPr>
              <p:cNvSpPr txBox="1"/>
              <p:nvPr/>
            </p:nvSpPr>
            <p:spPr>
              <a:xfrm>
                <a:off x="2771800" y="1844824"/>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𝑎𝑋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𝑏𝑌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𝑍</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𝑌</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7" name="テキスト ボックス 6">
                <a:extLst>
                  <a:ext uri="{FF2B5EF4-FFF2-40B4-BE49-F238E27FC236}">
                    <a16:creationId xmlns:a16="http://schemas.microsoft.com/office/drawing/2014/main" id="{6E970A09-2892-9649-4CC6-5E82384B820F}"/>
                  </a:ext>
                </a:extLst>
              </p:cNvPr>
              <p:cNvSpPr txBox="1">
                <a:spLocks noRot="1" noChangeAspect="1" noMove="1" noResize="1" noEditPoints="1" noAdjustHandles="1" noChangeArrowheads="1" noChangeShapeType="1" noTextEdit="1"/>
              </p:cNvSpPr>
              <p:nvPr/>
            </p:nvSpPr>
            <p:spPr>
              <a:xfrm>
                <a:off x="2771800" y="1844824"/>
                <a:ext cx="6120680" cy="5848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7351513-6B3B-07B3-A425-8CC6B7D566CD}"/>
                  </a:ext>
                </a:extLst>
              </p:cNvPr>
              <p:cNvSpPr txBox="1"/>
              <p:nvPr/>
            </p:nvSpPr>
            <p:spPr>
              <a:xfrm>
                <a:off x="2771800" y="2564904"/>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𝑏𝑍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b="0" i="1" smtClean="0">
                              <a:latin typeface="Cambria Math" panose="02040503050406030204" pitchFamily="18" charset="0"/>
                            </a:rPr>
                            <m:t>𝑌</m:t>
                          </m:r>
                        </m:e>
                      </m:d>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𝑋</m:t>
                          </m:r>
                          <m:r>
                            <a:rPr lang="en-US" altLang="ja-JP" sz="3200" i="1">
                              <a:latin typeface="Cambria Math" panose="02040503050406030204" pitchFamily="18" charset="0"/>
                            </a:rPr>
                            <m:t>,</m:t>
                          </m:r>
                          <m:r>
                            <a:rPr lang="en-US" altLang="ja-JP" sz="3200" i="1">
                              <a:latin typeface="Cambria Math" panose="02040503050406030204" pitchFamily="18" charset="0"/>
                            </a:rPr>
                            <m:t>𝑍</m:t>
                          </m:r>
                        </m:e>
                      </m:d>
                    </m:oMath>
                  </m:oMathPara>
                </a14:m>
                <a:br>
                  <a:rPr kumimoji="1" lang="en-US" altLang="ja-JP" sz="3200" b="0"/>
                </a:br>
                <a:endParaRPr lang="ja-JP" altLang="en-US" sz="3200"/>
              </a:p>
            </p:txBody>
          </p:sp>
        </mc:Choice>
        <mc:Fallback xmlns="">
          <p:sp>
            <p:nvSpPr>
              <p:cNvPr id="8" name="テキスト ボックス 7">
                <a:extLst>
                  <a:ext uri="{FF2B5EF4-FFF2-40B4-BE49-F238E27FC236}">
                    <a16:creationId xmlns:a16="http://schemas.microsoft.com/office/drawing/2014/main" id="{27351513-6B3B-07B3-A425-8CC6B7D566CD}"/>
                  </a:ext>
                </a:extLst>
              </p:cNvPr>
              <p:cNvSpPr txBox="1">
                <a:spLocks noRot="1" noChangeAspect="1" noMove="1" noResize="1" noEditPoints="1" noAdjustHandles="1" noChangeArrowheads="1" noChangeShapeType="1" noTextEdit="1"/>
              </p:cNvSpPr>
              <p:nvPr/>
            </p:nvSpPr>
            <p:spPr>
              <a:xfrm>
                <a:off x="2771800" y="2564904"/>
                <a:ext cx="6120680" cy="584840"/>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B642026B-E6D5-9D85-A15F-A801DF07E620}"/>
              </a:ext>
            </a:extLst>
          </p:cNvPr>
          <p:cNvSpPr txBox="1"/>
          <p:nvPr/>
        </p:nvSpPr>
        <p:spPr>
          <a:xfrm>
            <a:off x="251520" y="3501008"/>
            <a:ext cx="2646878" cy="584775"/>
          </a:xfrm>
          <a:prstGeom prst="rect">
            <a:avLst/>
          </a:prstGeom>
          <a:noFill/>
        </p:spPr>
        <p:txBody>
          <a:bodyPr wrap="none" rtlCol="0">
            <a:spAutoFit/>
          </a:bodyPr>
          <a:lstStyle/>
          <a:p>
            <a:r>
              <a:rPr lang="ja-JP" altLang="en-US" sz="3200"/>
              <a:t>ヤコビ恒等式</a:t>
            </a:r>
            <a:endParaRPr kumimoji="1" lang="ja-JP" altLang="en-US" sz="320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FDA3994-C254-89B8-915A-43FED58B8938}"/>
                  </a:ext>
                </a:extLst>
              </p:cNvPr>
              <p:cNvSpPr txBox="1"/>
              <p:nvPr/>
            </p:nvSpPr>
            <p:spPr>
              <a:xfrm>
                <a:off x="2915816" y="3615407"/>
                <a:ext cx="5976664" cy="461665"/>
              </a:xfrm>
              <a:prstGeom prst="rect">
                <a:avLst/>
              </a:prstGeom>
              <a:noFill/>
            </p:spPr>
            <p:txBody>
              <a:bodyPr wrap="square">
                <a:spAutoFit/>
              </a:bodyPr>
              <a:lstStyle/>
              <a:p>
                <a14:m>
                  <m:oMath xmlns:m="http://schemas.openxmlformats.org/officeDocument/2006/math">
                    <m:d>
                      <m:dPr>
                        <m:begChr m:val="{"/>
                        <m:endChr m:val="}"/>
                        <m:ctrlPr>
                          <a:rPr lang="en-US" altLang="ja-JP" sz="2400" i="1" smtClean="0">
                            <a:latin typeface="Cambria Math" panose="02040503050406030204" pitchFamily="18" charset="0"/>
                          </a:rPr>
                        </m:ctrlPr>
                      </m:dPr>
                      <m:e>
                        <m:r>
                          <a:rPr lang="en-US" altLang="ja-JP" sz="2400" i="1">
                            <a:latin typeface="Cambria Math" panose="02040503050406030204" pitchFamily="18" charset="0"/>
                          </a:rPr>
                          <m:t>𝑋</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i="1">
                                <a:latin typeface="Cambria Math" panose="02040503050406030204" pitchFamily="18" charset="0"/>
                              </a:rPr>
                              <m:t>𝑌</m:t>
                            </m:r>
                            <m:r>
                              <a:rPr lang="en-US" altLang="ja-JP" sz="2400" i="1">
                                <a:latin typeface="Cambria Math" panose="02040503050406030204" pitchFamily="18" charset="0"/>
                              </a:rPr>
                              <m:t>,</m:t>
                            </m:r>
                            <m:r>
                              <a:rPr lang="en-US" altLang="ja-JP" sz="2400" i="1">
                                <a:latin typeface="Cambria Math" panose="02040503050406030204" pitchFamily="18" charset="0"/>
                              </a:rPr>
                              <m:t>𝑍</m:t>
                            </m:r>
                          </m:e>
                        </m:d>
                        <m:r>
                          <a:rPr lang="en-US" altLang="ja-JP" sz="2400" i="1">
                            <a:latin typeface="Cambria Math" panose="02040503050406030204" pitchFamily="18" charset="0"/>
                          </a:rPr>
                          <m:t> </m:t>
                        </m:r>
                      </m:e>
                    </m:d>
                    <m:r>
                      <a:rPr lang="en-US" altLang="ja-JP" sz="2400" i="1">
                        <a:latin typeface="Cambria Math" panose="02040503050406030204" pitchFamily="18" charset="0"/>
                      </a:rPr>
                      <m:t>+</m:t>
                    </m:r>
                  </m:oMath>
                </a14:m>
                <a:r>
                  <a:rPr lang="en-US" altLang="ja-JP" sz="2400"/>
                  <a:t> </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𝑌</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r>
                              <a:rPr lang="en-US" altLang="ja-JP" sz="2400" b="0" i="1" smtClean="0">
                                <a:latin typeface="Cambria Math" panose="02040503050406030204" pitchFamily="18" charset="0"/>
                              </a:rPr>
                              <m:t>𝑋</m:t>
                            </m:r>
                          </m:e>
                        </m:d>
                        <m:r>
                          <a:rPr lang="en-US" altLang="ja-JP" sz="2400" i="1">
                            <a:latin typeface="Cambria Math" panose="02040503050406030204" pitchFamily="18" charset="0"/>
                          </a:rPr>
                          <m:t> </m:t>
                        </m:r>
                      </m:e>
                    </m:d>
                    <m:r>
                      <a:rPr lang="en-US" altLang="ja-JP" sz="2400" i="1">
                        <a:latin typeface="Cambria Math" panose="02040503050406030204" pitchFamily="18" charset="0"/>
                      </a:rPr>
                      <m:t>+</m:t>
                    </m:r>
                  </m:oMath>
                </a14:m>
                <a:r>
                  <a:rPr lang="en-US" altLang="ja-JP" sz="2400"/>
                  <a:t> </a:t>
                </a:r>
                <a14:m>
                  <m:oMath xmlns:m="http://schemas.openxmlformats.org/officeDocument/2006/math">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𝑋</m:t>
                            </m:r>
                            <m:r>
                              <a:rPr lang="en-US" altLang="ja-JP" sz="2400" i="1">
                                <a:latin typeface="Cambria Math" panose="02040503050406030204" pitchFamily="18" charset="0"/>
                              </a:rPr>
                              <m:t>,</m:t>
                            </m:r>
                            <m:r>
                              <a:rPr lang="en-US" altLang="ja-JP" sz="2400" b="0" i="1" smtClean="0">
                                <a:latin typeface="Cambria Math" panose="02040503050406030204" pitchFamily="18" charset="0"/>
                              </a:rPr>
                              <m:t>𝑌</m:t>
                            </m:r>
                          </m:e>
                        </m:d>
                        <m:r>
                          <a:rPr lang="en-US" altLang="ja-JP" sz="2400" i="1">
                            <a:latin typeface="Cambria Math" panose="02040503050406030204" pitchFamily="18" charset="0"/>
                          </a:rPr>
                          <m:t> </m:t>
                        </m:r>
                      </m:e>
                    </m:d>
                    <m:r>
                      <a:rPr lang="en-US" altLang="ja-JP" sz="2400" b="0" i="1" smtClean="0">
                        <a:latin typeface="Cambria Math" panose="02040503050406030204" pitchFamily="18" charset="0"/>
                      </a:rPr>
                      <m:t>=0</m:t>
                    </m:r>
                  </m:oMath>
                </a14:m>
                <a:endParaRPr lang="ja-JP" altLang="en-US" sz="2400"/>
              </a:p>
            </p:txBody>
          </p:sp>
        </mc:Choice>
        <mc:Fallback xmlns="">
          <p:sp>
            <p:nvSpPr>
              <p:cNvPr id="10" name="テキスト ボックス 9">
                <a:extLst>
                  <a:ext uri="{FF2B5EF4-FFF2-40B4-BE49-F238E27FC236}">
                    <a16:creationId xmlns:a16="http://schemas.microsoft.com/office/drawing/2014/main" id="{FFDA3994-C254-89B8-915A-43FED58B8938}"/>
                  </a:ext>
                </a:extLst>
              </p:cNvPr>
              <p:cNvSpPr txBox="1">
                <a:spLocks noRot="1" noChangeAspect="1" noMove="1" noResize="1" noEditPoints="1" noAdjustHandles="1" noChangeArrowheads="1" noChangeShapeType="1" noTextEdit="1"/>
              </p:cNvSpPr>
              <p:nvPr/>
            </p:nvSpPr>
            <p:spPr>
              <a:xfrm>
                <a:off x="2915816" y="3615407"/>
                <a:ext cx="5976664" cy="461665"/>
              </a:xfrm>
              <a:prstGeom prst="rect">
                <a:avLst/>
              </a:prstGeom>
              <a:blipFill>
                <a:blip r:embed="rId5"/>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D6BB88B7-D627-0195-7B0B-C8F13763326B}"/>
              </a:ext>
            </a:extLst>
          </p:cNvPr>
          <p:cNvSpPr txBox="1"/>
          <p:nvPr/>
        </p:nvSpPr>
        <p:spPr>
          <a:xfrm>
            <a:off x="179512" y="4869160"/>
            <a:ext cx="3057247" cy="584775"/>
          </a:xfrm>
          <a:prstGeom prst="rect">
            <a:avLst/>
          </a:prstGeom>
          <a:noFill/>
        </p:spPr>
        <p:txBody>
          <a:bodyPr wrap="none" rtlCol="0">
            <a:spAutoFit/>
          </a:bodyPr>
          <a:lstStyle/>
          <a:p>
            <a:r>
              <a:rPr kumimoji="1" lang="ja-JP" altLang="en-US" sz="3200">
                <a:solidFill>
                  <a:schemeClr val="bg1">
                    <a:lumMod val="75000"/>
                  </a:schemeClr>
                </a:solidFill>
              </a:rPr>
              <a:t>ライプニッツ</a:t>
            </a:r>
            <a:r>
              <a:rPr lang="ja-JP" altLang="en-US" sz="3200">
                <a:solidFill>
                  <a:schemeClr val="bg1">
                    <a:lumMod val="75000"/>
                  </a:schemeClr>
                </a:solidFill>
              </a:rPr>
              <a:t>則</a:t>
            </a:r>
            <a:endParaRPr kumimoji="1" lang="ja-JP" altLang="en-US" sz="3200">
              <a:solidFill>
                <a:schemeClr val="bg1">
                  <a:lumMod val="75000"/>
                </a:schemeClr>
              </a:solidFill>
            </a:endParaRPr>
          </a:p>
        </p:txBody>
      </p: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0CC3252C-58E4-5C1B-0FC3-DF8E7D7D1629}"/>
                  </a:ext>
                </a:extLst>
              </p:cNvPr>
              <p:cNvSpPr txBox="1"/>
              <p:nvPr/>
            </p:nvSpPr>
            <p:spPr>
              <a:xfrm>
                <a:off x="3347864" y="4797152"/>
                <a:ext cx="5112568"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solidFill>
                                <a:schemeClr val="bg1">
                                  <a:lumMod val="75000"/>
                                </a:schemeClr>
                              </a:solidFill>
                              <a:latin typeface="Cambria Math" panose="02040503050406030204" pitchFamily="18" charset="0"/>
                            </a:rPr>
                          </m:ctrlPr>
                        </m:dPr>
                        <m:e>
                          <m:r>
                            <a:rPr kumimoji="1" lang="en-US" altLang="ja-JP" sz="3200" b="0" i="1" smtClean="0">
                              <a:solidFill>
                                <a:schemeClr val="bg1">
                                  <a:lumMod val="75000"/>
                                </a:schemeClr>
                              </a:solidFill>
                              <a:latin typeface="Cambria Math" panose="02040503050406030204" pitchFamily="18" charset="0"/>
                            </a:rPr>
                            <m:t>𝑋𝑌</m:t>
                          </m:r>
                          <m:r>
                            <a:rPr kumimoji="1" lang="en-US" altLang="ja-JP" sz="3200" b="0" i="1" smtClean="0">
                              <a:solidFill>
                                <a:schemeClr val="bg1">
                                  <a:lumMod val="75000"/>
                                </a:schemeClr>
                              </a:solidFill>
                              <a:latin typeface="Cambria Math" panose="02040503050406030204" pitchFamily="18" charset="0"/>
                            </a:rPr>
                            <m:t>,</m:t>
                          </m:r>
                          <m:r>
                            <a:rPr kumimoji="1" lang="en-US" altLang="ja-JP" sz="3200" b="0" i="1" smtClean="0">
                              <a:solidFill>
                                <a:schemeClr val="bg1">
                                  <a:lumMod val="75000"/>
                                </a:schemeClr>
                              </a:solidFill>
                              <a:latin typeface="Cambria Math" panose="02040503050406030204" pitchFamily="18" charset="0"/>
                            </a:rPr>
                            <m:t>𝑍</m:t>
                          </m:r>
                        </m:e>
                      </m:d>
                      <m:r>
                        <a:rPr kumimoji="1" lang="en-US" altLang="ja-JP" sz="3200" b="0" i="1" smtClean="0">
                          <a:solidFill>
                            <a:schemeClr val="bg1">
                              <a:lumMod val="75000"/>
                            </a:schemeClr>
                          </a:solidFill>
                          <a:latin typeface="Cambria Math" panose="02040503050406030204" pitchFamily="18" charset="0"/>
                        </a:rPr>
                        <m:t>=</m:t>
                      </m:r>
                      <m:r>
                        <a:rPr kumimoji="1" lang="en-US" altLang="ja-JP" sz="3200" b="0" i="1" smtClean="0">
                          <a:solidFill>
                            <a:schemeClr val="bg1">
                              <a:lumMod val="75000"/>
                            </a:schemeClr>
                          </a:solidFill>
                          <a:latin typeface="Cambria Math" panose="02040503050406030204" pitchFamily="18" charset="0"/>
                        </a:rPr>
                        <m:t>𝑋</m:t>
                      </m:r>
                      <m:d>
                        <m:dPr>
                          <m:begChr m:val="{"/>
                          <m:endChr m:val="}"/>
                          <m:ctrlPr>
                            <a:rPr lang="en-US" altLang="ja-JP" sz="3200" i="1">
                              <a:solidFill>
                                <a:schemeClr val="bg1">
                                  <a:lumMod val="75000"/>
                                </a:schemeClr>
                              </a:solidFill>
                              <a:latin typeface="Cambria Math" panose="02040503050406030204" pitchFamily="18" charset="0"/>
                            </a:rPr>
                          </m:ctrlPr>
                        </m:dPr>
                        <m:e>
                          <m:r>
                            <a:rPr lang="en-US" altLang="ja-JP" sz="3200" b="0" i="1" smtClean="0">
                              <a:solidFill>
                                <a:schemeClr val="bg1">
                                  <a:lumMod val="75000"/>
                                </a:schemeClr>
                              </a:solidFill>
                              <a:latin typeface="Cambria Math" panose="02040503050406030204" pitchFamily="18" charset="0"/>
                            </a:rPr>
                            <m:t>𝑌</m:t>
                          </m:r>
                          <m:r>
                            <a:rPr lang="en-US" altLang="ja-JP" sz="3200" i="1">
                              <a:solidFill>
                                <a:schemeClr val="bg1">
                                  <a:lumMod val="75000"/>
                                </a:schemeClr>
                              </a:solidFill>
                              <a:latin typeface="Cambria Math" panose="02040503050406030204" pitchFamily="18" charset="0"/>
                            </a:rPr>
                            <m:t>,</m:t>
                          </m:r>
                          <m:r>
                            <a:rPr lang="en-US" altLang="ja-JP" sz="3200" b="0" i="1" smtClean="0">
                              <a:solidFill>
                                <a:schemeClr val="bg1">
                                  <a:lumMod val="75000"/>
                                </a:schemeClr>
                              </a:solidFill>
                              <a:latin typeface="Cambria Math" panose="02040503050406030204" pitchFamily="18" charset="0"/>
                            </a:rPr>
                            <m:t>𝑍</m:t>
                          </m:r>
                        </m:e>
                      </m:d>
                      <m:r>
                        <a:rPr lang="en-US" altLang="ja-JP" sz="3200" b="0" i="1" smtClean="0">
                          <a:solidFill>
                            <a:schemeClr val="bg1">
                              <a:lumMod val="75000"/>
                            </a:schemeClr>
                          </a:solidFill>
                          <a:latin typeface="Cambria Math" panose="02040503050406030204" pitchFamily="18" charset="0"/>
                        </a:rPr>
                        <m:t>+</m:t>
                      </m:r>
                      <m:d>
                        <m:dPr>
                          <m:begChr m:val="{"/>
                          <m:endChr m:val="}"/>
                          <m:ctrlPr>
                            <a:rPr lang="en-US" altLang="ja-JP" sz="3200" i="1">
                              <a:solidFill>
                                <a:schemeClr val="bg1">
                                  <a:lumMod val="75000"/>
                                </a:schemeClr>
                              </a:solidFill>
                              <a:latin typeface="Cambria Math" panose="02040503050406030204" pitchFamily="18" charset="0"/>
                            </a:rPr>
                          </m:ctrlPr>
                        </m:dPr>
                        <m:e>
                          <m:r>
                            <a:rPr lang="en-US" altLang="ja-JP" sz="3200" b="0" i="1" smtClean="0">
                              <a:solidFill>
                                <a:schemeClr val="bg1">
                                  <a:lumMod val="75000"/>
                                </a:schemeClr>
                              </a:solidFill>
                              <a:latin typeface="Cambria Math" panose="02040503050406030204" pitchFamily="18" charset="0"/>
                            </a:rPr>
                            <m:t>𝑋</m:t>
                          </m:r>
                          <m:r>
                            <a:rPr lang="en-US" altLang="ja-JP" sz="3200" i="1">
                              <a:solidFill>
                                <a:schemeClr val="bg1">
                                  <a:lumMod val="75000"/>
                                </a:schemeClr>
                              </a:solidFill>
                              <a:latin typeface="Cambria Math" panose="02040503050406030204" pitchFamily="18" charset="0"/>
                            </a:rPr>
                            <m:t>,</m:t>
                          </m:r>
                          <m:r>
                            <a:rPr lang="en-US" altLang="ja-JP" sz="3200" i="1">
                              <a:solidFill>
                                <a:schemeClr val="bg1">
                                  <a:lumMod val="75000"/>
                                </a:schemeClr>
                              </a:solidFill>
                              <a:latin typeface="Cambria Math" panose="02040503050406030204" pitchFamily="18" charset="0"/>
                            </a:rPr>
                            <m:t>𝑍</m:t>
                          </m:r>
                        </m:e>
                      </m:d>
                      <m:r>
                        <a:rPr lang="en-US" altLang="ja-JP" sz="3200" b="0" i="1" smtClean="0">
                          <a:solidFill>
                            <a:schemeClr val="bg1">
                              <a:lumMod val="75000"/>
                            </a:schemeClr>
                          </a:solidFill>
                          <a:latin typeface="Cambria Math" panose="02040503050406030204" pitchFamily="18" charset="0"/>
                        </a:rPr>
                        <m:t>𝑌</m:t>
                      </m:r>
                    </m:oMath>
                  </m:oMathPara>
                </a14:m>
                <a:br>
                  <a:rPr kumimoji="1" lang="en-US" altLang="ja-JP" sz="3200" b="0">
                    <a:solidFill>
                      <a:schemeClr val="bg1">
                        <a:lumMod val="75000"/>
                      </a:schemeClr>
                    </a:solidFill>
                  </a:rPr>
                </a:br>
                <a:endParaRPr lang="ja-JP" altLang="en-US" sz="3200">
                  <a:solidFill>
                    <a:schemeClr val="bg1">
                      <a:lumMod val="75000"/>
                    </a:schemeClr>
                  </a:solidFill>
                </a:endParaRPr>
              </a:p>
            </p:txBody>
          </p:sp>
        </mc:Choice>
        <mc:Fallback xmlns="">
          <p:sp>
            <p:nvSpPr>
              <p:cNvPr id="12" name="テキスト ボックス 11">
                <a:extLst>
                  <a:ext uri="{FF2B5EF4-FFF2-40B4-BE49-F238E27FC236}">
                    <a16:creationId xmlns:a16="http://schemas.microsoft.com/office/drawing/2014/main" id="{0CC3252C-58E4-5C1B-0FC3-DF8E7D7D1629}"/>
                  </a:ext>
                </a:extLst>
              </p:cNvPr>
              <p:cNvSpPr txBox="1">
                <a:spLocks noRot="1" noChangeAspect="1" noMove="1" noResize="1" noEditPoints="1" noAdjustHandles="1" noChangeArrowheads="1" noChangeShapeType="1" noTextEdit="1"/>
              </p:cNvSpPr>
              <p:nvPr/>
            </p:nvSpPr>
            <p:spPr>
              <a:xfrm>
                <a:off x="3347864" y="4797152"/>
                <a:ext cx="5112568" cy="58484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D8991F4-FE06-527F-A101-0344A08B0903}"/>
                  </a:ext>
                </a:extLst>
              </p:cNvPr>
              <p:cNvSpPr txBox="1"/>
              <p:nvPr/>
            </p:nvSpPr>
            <p:spPr>
              <a:xfrm>
                <a:off x="3347864" y="5517232"/>
                <a:ext cx="5112568"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solidFill>
                                <a:schemeClr val="bg1">
                                  <a:lumMod val="75000"/>
                                </a:schemeClr>
                              </a:solidFill>
                              <a:latin typeface="Cambria Math" panose="02040503050406030204" pitchFamily="18" charset="0"/>
                            </a:rPr>
                          </m:ctrlPr>
                        </m:dPr>
                        <m:e>
                          <m:r>
                            <a:rPr kumimoji="1" lang="en-US" altLang="ja-JP" sz="3200" b="0" i="1" smtClean="0">
                              <a:solidFill>
                                <a:schemeClr val="bg1">
                                  <a:lumMod val="75000"/>
                                </a:schemeClr>
                              </a:solidFill>
                              <a:latin typeface="Cambria Math" panose="02040503050406030204" pitchFamily="18" charset="0"/>
                            </a:rPr>
                            <m:t>𝑋</m:t>
                          </m:r>
                          <m:r>
                            <a:rPr kumimoji="1" lang="en-US" altLang="ja-JP" sz="3200" b="0" i="1" smtClean="0">
                              <a:solidFill>
                                <a:schemeClr val="bg1">
                                  <a:lumMod val="75000"/>
                                </a:schemeClr>
                              </a:solidFill>
                              <a:latin typeface="Cambria Math" panose="02040503050406030204" pitchFamily="18" charset="0"/>
                            </a:rPr>
                            <m:t>,</m:t>
                          </m:r>
                          <m:r>
                            <a:rPr kumimoji="1" lang="en-US" altLang="ja-JP" sz="3200" b="0" i="1" smtClean="0">
                              <a:solidFill>
                                <a:schemeClr val="bg1">
                                  <a:lumMod val="75000"/>
                                </a:schemeClr>
                              </a:solidFill>
                              <a:latin typeface="Cambria Math" panose="02040503050406030204" pitchFamily="18" charset="0"/>
                            </a:rPr>
                            <m:t>𝑌𝑍</m:t>
                          </m:r>
                        </m:e>
                      </m:d>
                      <m:r>
                        <a:rPr kumimoji="1" lang="en-US" altLang="ja-JP" sz="3200" b="0" i="1" smtClean="0">
                          <a:solidFill>
                            <a:schemeClr val="bg1">
                              <a:lumMod val="75000"/>
                            </a:schemeClr>
                          </a:solidFill>
                          <a:latin typeface="Cambria Math" panose="02040503050406030204" pitchFamily="18" charset="0"/>
                        </a:rPr>
                        <m:t>=</m:t>
                      </m:r>
                      <m:d>
                        <m:dPr>
                          <m:begChr m:val="{"/>
                          <m:endChr m:val="}"/>
                          <m:ctrlPr>
                            <a:rPr lang="en-US" altLang="ja-JP" sz="3200" i="1">
                              <a:solidFill>
                                <a:schemeClr val="bg1">
                                  <a:lumMod val="75000"/>
                                </a:schemeClr>
                              </a:solidFill>
                              <a:latin typeface="Cambria Math" panose="02040503050406030204" pitchFamily="18" charset="0"/>
                            </a:rPr>
                          </m:ctrlPr>
                        </m:dPr>
                        <m:e>
                          <m:r>
                            <a:rPr lang="en-US" altLang="ja-JP" sz="3200" b="0" i="1" smtClean="0">
                              <a:solidFill>
                                <a:schemeClr val="bg1">
                                  <a:lumMod val="75000"/>
                                </a:schemeClr>
                              </a:solidFill>
                              <a:latin typeface="Cambria Math" panose="02040503050406030204" pitchFamily="18" charset="0"/>
                            </a:rPr>
                            <m:t>𝑋</m:t>
                          </m:r>
                          <m:r>
                            <a:rPr lang="en-US" altLang="ja-JP" sz="3200" i="1">
                              <a:solidFill>
                                <a:schemeClr val="bg1">
                                  <a:lumMod val="75000"/>
                                </a:schemeClr>
                              </a:solidFill>
                              <a:latin typeface="Cambria Math" panose="02040503050406030204" pitchFamily="18" charset="0"/>
                            </a:rPr>
                            <m:t>,</m:t>
                          </m:r>
                          <m:r>
                            <a:rPr lang="en-US" altLang="ja-JP" sz="3200" b="0" i="1" smtClean="0">
                              <a:solidFill>
                                <a:schemeClr val="bg1">
                                  <a:lumMod val="75000"/>
                                </a:schemeClr>
                              </a:solidFill>
                              <a:latin typeface="Cambria Math" panose="02040503050406030204" pitchFamily="18" charset="0"/>
                            </a:rPr>
                            <m:t>𝑌</m:t>
                          </m:r>
                        </m:e>
                      </m:d>
                      <m:r>
                        <a:rPr lang="en-US" altLang="ja-JP" sz="3200" b="0" i="1" smtClean="0">
                          <a:solidFill>
                            <a:schemeClr val="bg1">
                              <a:lumMod val="75000"/>
                            </a:schemeClr>
                          </a:solidFill>
                          <a:latin typeface="Cambria Math" panose="02040503050406030204" pitchFamily="18" charset="0"/>
                        </a:rPr>
                        <m:t>𝑍</m:t>
                      </m:r>
                      <m:r>
                        <a:rPr lang="en-US" altLang="ja-JP" sz="3200" b="0" i="1" smtClean="0">
                          <a:solidFill>
                            <a:schemeClr val="bg1">
                              <a:lumMod val="75000"/>
                            </a:schemeClr>
                          </a:solidFill>
                          <a:latin typeface="Cambria Math" panose="02040503050406030204" pitchFamily="18" charset="0"/>
                        </a:rPr>
                        <m:t>+</m:t>
                      </m:r>
                      <m:r>
                        <a:rPr lang="en-US" altLang="ja-JP" sz="3200" b="0" i="1" smtClean="0">
                          <a:solidFill>
                            <a:schemeClr val="bg1">
                              <a:lumMod val="75000"/>
                            </a:schemeClr>
                          </a:solidFill>
                          <a:latin typeface="Cambria Math" panose="02040503050406030204" pitchFamily="18" charset="0"/>
                        </a:rPr>
                        <m:t>𝑌</m:t>
                      </m:r>
                      <m:d>
                        <m:dPr>
                          <m:begChr m:val="{"/>
                          <m:endChr m:val="}"/>
                          <m:ctrlPr>
                            <a:rPr lang="en-US" altLang="ja-JP" sz="3200" i="1">
                              <a:solidFill>
                                <a:schemeClr val="bg1">
                                  <a:lumMod val="75000"/>
                                </a:schemeClr>
                              </a:solidFill>
                              <a:latin typeface="Cambria Math" panose="02040503050406030204" pitchFamily="18" charset="0"/>
                            </a:rPr>
                          </m:ctrlPr>
                        </m:dPr>
                        <m:e>
                          <m:r>
                            <a:rPr lang="en-US" altLang="ja-JP" sz="3200" b="0" i="1" smtClean="0">
                              <a:solidFill>
                                <a:schemeClr val="bg1">
                                  <a:lumMod val="75000"/>
                                </a:schemeClr>
                              </a:solidFill>
                              <a:latin typeface="Cambria Math" panose="02040503050406030204" pitchFamily="18" charset="0"/>
                            </a:rPr>
                            <m:t>𝑋</m:t>
                          </m:r>
                          <m:r>
                            <a:rPr lang="en-US" altLang="ja-JP" sz="3200" i="1">
                              <a:solidFill>
                                <a:schemeClr val="bg1">
                                  <a:lumMod val="75000"/>
                                </a:schemeClr>
                              </a:solidFill>
                              <a:latin typeface="Cambria Math" panose="02040503050406030204" pitchFamily="18" charset="0"/>
                            </a:rPr>
                            <m:t>,</m:t>
                          </m:r>
                          <m:r>
                            <a:rPr lang="en-US" altLang="ja-JP" sz="3200" i="1">
                              <a:solidFill>
                                <a:schemeClr val="bg1">
                                  <a:lumMod val="75000"/>
                                </a:schemeClr>
                              </a:solidFill>
                              <a:latin typeface="Cambria Math" panose="02040503050406030204" pitchFamily="18" charset="0"/>
                            </a:rPr>
                            <m:t>𝑍</m:t>
                          </m:r>
                        </m:e>
                      </m:d>
                    </m:oMath>
                  </m:oMathPara>
                </a14:m>
                <a:br>
                  <a:rPr kumimoji="1" lang="en-US" altLang="ja-JP" sz="3200" b="0">
                    <a:solidFill>
                      <a:schemeClr val="bg1">
                        <a:lumMod val="75000"/>
                      </a:schemeClr>
                    </a:solidFill>
                  </a:rPr>
                </a:br>
                <a:endParaRPr lang="ja-JP" altLang="en-US" sz="3200">
                  <a:solidFill>
                    <a:schemeClr val="bg1">
                      <a:lumMod val="75000"/>
                    </a:schemeClr>
                  </a:solidFill>
                </a:endParaRPr>
              </a:p>
            </p:txBody>
          </p:sp>
        </mc:Choice>
        <mc:Fallback xmlns="">
          <p:sp>
            <p:nvSpPr>
              <p:cNvPr id="13" name="テキスト ボックス 12">
                <a:extLst>
                  <a:ext uri="{FF2B5EF4-FFF2-40B4-BE49-F238E27FC236}">
                    <a16:creationId xmlns:a16="http://schemas.microsoft.com/office/drawing/2014/main" id="{2D8991F4-FE06-527F-A101-0344A08B0903}"/>
                  </a:ext>
                </a:extLst>
              </p:cNvPr>
              <p:cNvSpPr txBox="1">
                <a:spLocks noRot="1" noChangeAspect="1" noMove="1" noResize="1" noEditPoints="1" noAdjustHandles="1" noChangeArrowheads="1" noChangeShapeType="1" noTextEdit="1"/>
              </p:cNvSpPr>
              <p:nvPr/>
            </p:nvSpPr>
            <p:spPr>
              <a:xfrm>
                <a:off x="3347864" y="5517232"/>
                <a:ext cx="5112568" cy="584840"/>
              </a:xfrm>
              <a:prstGeom prst="rect">
                <a:avLst/>
              </a:prstGeom>
              <a:blipFill>
                <a:blip r:embed="rId7"/>
                <a:stretch>
                  <a:fillRect/>
                </a:stretch>
              </a:blipFill>
            </p:spPr>
            <p:txBody>
              <a:bodyPr/>
              <a:lstStyle/>
              <a:p>
                <a:r>
                  <a:rPr lang="ja-JP" altLang="en-US">
                    <a:noFill/>
                  </a:rPr>
                  <a:t> </a:t>
                </a:r>
              </a:p>
            </p:txBody>
          </p:sp>
        </mc:Fallback>
      </mc:AlternateContent>
      <p:sp>
        <p:nvSpPr>
          <p:cNvPr id="3" name="四角形: 角を丸くする 2">
            <a:extLst>
              <a:ext uri="{FF2B5EF4-FFF2-40B4-BE49-F238E27FC236}">
                <a16:creationId xmlns:a16="http://schemas.microsoft.com/office/drawing/2014/main" id="{B0C3DA65-1B08-BC4E-027F-7057B4BCF765}"/>
              </a:ext>
            </a:extLst>
          </p:cNvPr>
          <p:cNvSpPr/>
          <p:nvPr/>
        </p:nvSpPr>
        <p:spPr>
          <a:xfrm>
            <a:off x="251520" y="836712"/>
            <a:ext cx="8712968" cy="3600400"/>
          </a:xfrm>
          <a:prstGeom prst="roundRect">
            <a:avLst>
              <a:gd name="adj" fmla="val 13563"/>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3BF8CD27-6948-B4C0-705A-E2131D2D3151}"/>
              </a:ext>
            </a:extLst>
          </p:cNvPr>
          <p:cNvSpPr txBox="1"/>
          <p:nvPr/>
        </p:nvSpPr>
        <p:spPr>
          <a:xfrm>
            <a:off x="827584" y="5085184"/>
            <a:ext cx="7435049" cy="954107"/>
          </a:xfrm>
          <a:prstGeom prst="rect">
            <a:avLst/>
          </a:prstGeom>
          <a:solidFill>
            <a:schemeClr val="bg1"/>
          </a:solidFill>
          <a:ln>
            <a:solidFill>
              <a:schemeClr val="tx1"/>
            </a:solidFill>
          </a:ln>
        </p:spPr>
        <p:txBody>
          <a:bodyPr wrap="none" rtlCol="0">
            <a:spAutoFit/>
          </a:bodyPr>
          <a:lstStyle/>
          <a:p>
            <a:r>
              <a:rPr kumimoji="1" lang="ja-JP" altLang="en-US" sz="2800"/>
              <a:t>この</a:t>
            </a:r>
            <a:r>
              <a:rPr kumimoji="1" lang="en-US" altLang="ja-JP" sz="2800"/>
              <a:t>3</a:t>
            </a:r>
            <a:r>
              <a:rPr kumimoji="1" lang="ja-JP" altLang="en-US" sz="2800"/>
              <a:t>つを満たす代数をリー代数</a:t>
            </a:r>
            <a:r>
              <a:rPr kumimoji="1" lang="en-US" altLang="ja-JP" sz="2800"/>
              <a:t>(Lie algebra)</a:t>
            </a:r>
          </a:p>
          <a:p>
            <a:r>
              <a:rPr kumimoji="1" lang="ja-JP" altLang="en-US" sz="2800"/>
              <a:t>もしくはリー環と呼ぶ</a:t>
            </a:r>
          </a:p>
        </p:txBody>
      </p:sp>
      <p:cxnSp>
        <p:nvCxnSpPr>
          <p:cNvPr id="16" name="コネクタ: カギ線 15">
            <a:extLst>
              <a:ext uri="{FF2B5EF4-FFF2-40B4-BE49-F238E27FC236}">
                <a16:creationId xmlns:a16="http://schemas.microsoft.com/office/drawing/2014/main" id="{D7968DC2-7BC5-CAEE-9997-5A84F6F34E64}"/>
              </a:ext>
            </a:extLst>
          </p:cNvPr>
          <p:cNvCxnSpPr>
            <a:stCxn id="14" idx="1"/>
            <a:endCxn id="3" idx="1"/>
          </p:cNvCxnSpPr>
          <p:nvPr/>
        </p:nvCxnSpPr>
        <p:spPr>
          <a:xfrm rot="10800000">
            <a:off x="251520" y="2636912"/>
            <a:ext cx="576064" cy="2925326"/>
          </a:xfrm>
          <a:prstGeom prst="bentConnector3">
            <a:avLst>
              <a:gd name="adj1" fmla="val 13968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5220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30037B-3283-8646-B137-37D94BBD6BED}"/>
              </a:ext>
            </a:extLst>
          </p:cNvPr>
          <p:cNvSpPr>
            <a:spLocks noGrp="1"/>
          </p:cNvSpPr>
          <p:nvPr>
            <p:ph type="body" sz="quarter" idx="10"/>
          </p:nvPr>
        </p:nvSpPr>
        <p:spPr/>
        <p:txBody>
          <a:bodyPr/>
          <a:lstStyle/>
          <a:p>
            <a:r>
              <a:rPr lang="ja-JP" altLang="en-US"/>
              <a:t>リー環とは？</a:t>
            </a:r>
            <a:endParaRPr kumimoji="1" lang="ja-JP" altLang="en-US"/>
          </a:p>
        </p:txBody>
      </p:sp>
      <p:sp>
        <p:nvSpPr>
          <p:cNvPr id="3" name="テキスト ボックス 2">
            <a:extLst>
              <a:ext uri="{FF2B5EF4-FFF2-40B4-BE49-F238E27FC236}">
                <a16:creationId xmlns:a16="http://schemas.microsoft.com/office/drawing/2014/main" id="{64A8326A-671A-C790-0813-662A7E9D7C44}"/>
              </a:ext>
            </a:extLst>
          </p:cNvPr>
          <p:cNvSpPr txBox="1"/>
          <p:nvPr/>
        </p:nvSpPr>
        <p:spPr>
          <a:xfrm>
            <a:off x="305127" y="1340768"/>
            <a:ext cx="8443337" cy="954107"/>
          </a:xfrm>
          <a:prstGeom prst="rect">
            <a:avLst/>
          </a:prstGeom>
          <a:noFill/>
        </p:spPr>
        <p:txBody>
          <a:bodyPr wrap="none" rtlCol="0">
            <a:spAutoFit/>
          </a:bodyPr>
          <a:lstStyle/>
          <a:p>
            <a:r>
              <a:rPr kumimoji="1" lang="ja-JP" altLang="en-US" sz="2800"/>
              <a:t>リー環</a:t>
            </a:r>
            <a:r>
              <a:rPr lang="ja-JP" altLang="en-US" sz="2800"/>
              <a:t>とは、リー積と呼ばれる積が定義された環</a:t>
            </a:r>
            <a:endParaRPr lang="en-US" altLang="ja-JP" sz="2800"/>
          </a:p>
          <a:p>
            <a:r>
              <a:rPr kumimoji="1" lang="ja-JP" altLang="en-US" sz="2800"/>
              <a:t>リー群から自然に作られ、力学と密接な関係がある</a:t>
            </a:r>
          </a:p>
        </p:txBody>
      </p:sp>
      <p:sp>
        <p:nvSpPr>
          <p:cNvPr id="4" name="テキスト ボックス 3">
            <a:extLst>
              <a:ext uri="{FF2B5EF4-FFF2-40B4-BE49-F238E27FC236}">
                <a16:creationId xmlns:a16="http://schemas.microsoft.com/office/drawing/2014/main" id="{169F41AF-1F9F-5420-8403-1F611282F096}"/>
              </a:ext>
            </a:extLst>
          </p:cNvPr>
          <p:cNvSpPr txBox="1"/>
          <p:nvPr/>
        </p:nvSpPr>
        <p:spPr>
          <a:xfrm>
            <a:off x="339779" y="2708920"/>
            <a:ext cx="7007046" cy="954107"/>
          </a:xfrm>
          <a:prstGeom prst="rect">
            <a:avLst/>
          </a:prstGeom>
          <a:noFill/>
        </p:spPr>
        <p:txBody>
          <a:bodyPr wrap="none" rtlCol="0">
            <a:spAutoFit/>
          </a:bodyPr>
          <a:lstStyle/>
          <a:p>
            <a:r>
              <a:rPr kumimoji="1" lang="ja-JP" altLang="en-US" sz="2800"/>
              <a:t>リー群</a:t>
            </a:r>
            <a:r>
              <a:rPr lang="ja-JP" altLang="en-US" sz="2800"/>
              <a:t>とは、簡単に言えば微分ができる群</a:t>
            </a:r>
            <a:endParaRPr lang="en-US" altLang="ja-JP" sz="2800"/>
          </a:p>
          <a:p>
            <a:r>
              <a:rPr kumimoji="1" lang="ja-JP" altLang="en-US" sz="2800"/>
              <a:t>なんらかの連続操作を表す</a:t>
            </a:r>
          </a:p>
        </p:txBody>
      </p:sp>
      <p:sp>
        <p:nvSpPr>
          <p:cNvPr id="5" name="テキスト ボックス 4">
            <a:extLst>
              <a:ext uri="{FF2B5EF4-FFF2-40B4-BE49-F238E27FC236}">
                <a16:creationId xmlns:a16="http://schemas.microsoft.com/office/drawing/2014/main" id="{F5ECCE97-28AC-4B62-4FE1-79E0A1BFEAA2}"/>
              </a:ext>
            </a:extLst>
          </p:cNvPr>
          <p:cNvSpPr txBox="1"/>
          <p:nvPr/>
        </p:nvSpPr>
        <p:spPr>
          <a:xfrm>
            <a:off x="2627784" y="4725144"/>
            <a:ext cx="3877985" cy="646331"/>
          </a:xfrm>
          <a:prstGeom prst="rect">
            <a:avLst/>
          </a:prstGeom>
          <a:noFill/>
        </p:spPr>
        <p:txBody>
          <a:bodyPr wrap="none" rtlCol="0">
            <a:spAutoFit/>
          </a:bodyPr>
          <a:lstStyle/>
          <a:p>
            <a:r>
              <a:rPr kumimoji="1" lang="ja-JP" altLang="en-US" sz="3600"/>
              <a:t>そもそも群とは？</a:t>
            </a:r>
          </a:p>
        </p:txBody>
      </p:sp>
    </p:spTree>
    <p:extLst>
      <p:ext uri="{BB962C8B-B14F-4D97-AF65-F5344CB8AC3E}">
        <p14:creationId xmlns:p14="http://schemas.microsoft.com/office/powerpoint/2010/main" val="38433109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ED1B52-3710-2D17-A35E-C6280B1D3964}"/>
              </a:ext>
            </a:extLst>
          </p:cNvPr>
          <p:cNvSpPr>
            <a:spLocks noGrp="1"/>
          </p:cNvSpPr>
          <p:nvPr>
            <p:ph type="body" sz="quarter" idx="10"/>
          </p:nvPr>
        </p:nvSpPr>
        <p:spPr/>
        <p:txBody>
          <a:bodyPr/>
          <a:lstStyle/>
          <a:p>
            <a:r>
              <a:rPr lang="ja-JP" altLang="en-US"/>
              <a:t>代数とは？</a:t>
            </a:r>
            <a:endParaRPr kumimoji="1" lang="ja-JP" altLang="en-US"/>
          </a:p>
        </p:txBody>
      </p:sp>
      <p:sp>
        <p:nvSpPr>
          <p:cNvPr id="3" name="テキスト ボックス 2">
            <a:extLst>
              <a:ext uri="{FF2B5EF4-FFF2-40B4-BE49-F238E27FC236}">
                <a16:creationId xmlns:a16="http://schemas.microsoft.com/office/drawing/2014/main" id="{FEDBF612-0D09-DC58-7935-D3B6B0656BF2}"/>
              </a:ext>
            </a:extLst>
          </p:cNvPr>
          <p:cNvSpPr txBox="1"/>
          <p:nvPr/>
        </p:nvSpPr>
        <p:spPr>
          <a:xfrm>
            <a:off x="323528" y="1196752"/>
            <a:ext cx="7843814" cy="584775"/>
          </a:xfrm>
          <a:prstGeom prst="rect">
            <a:avLst/>
          </a:prstGeom>
          <a:noFill/>
        </p:spPr>
        <p:txBody>
          <a:bodyPr wrap="none" rtlCol="0">
            <a:spAutoFit/>
          </a:bodyPr>
          <a:lstStyle/>
          <a:p>
            <a:r>
              <a:rPr lang="ja-JP" altLang="en-US" sz="3200"/>
              <a:t>数学の三大分野</a:t>
            </a:r>
            <a:r>
              <a:rPr lang="en-US" altLang="ja-JP" sz="3200"/>
              <a:t>(</a:t>
            </a:r>
            <a:r>
              <a:rPr lang="ja-JP" altLang="en-US" sz="3200"/>
              <a:t>代数、解析、幾何</a:t>
            </a:r>
            <a:r>
              <a:rPr lang="en-US" altLang="ja-JP" sz="3200"/>
              <a:t>)</a:t>
            </a:r>
            <a:r>
              <a:rPr lang="ja-JP" altLang="en-US" sz="3200"/>
              <a:t>の一つ</a:t>
            </a:r>
            <a:endParaRPr kumimoji="1" lang="ja-JP" altLang="en-US" sz="3200"/>
          </a:p>
        </p:txBody>
      </p:sp>
      <p:sp>
        <p:nvSpPr>
          <p:cNvPr id="4" name="テキスト ボックス 3">
            <a:extLst>
              <a:ext uri="{FF2B5EF4-FFF2-40B4-BE49-F238E27FC236}">
                <a16:creationId xmlns:a16="http://schemas.microsoft.com/office/drawing/2014/main" id="{66A0B029-A095-B6DA-7328-36138B46B37B}"/>
              </a:ext>
            </a:extLst>
          </p:cNvPr>
          <p:cNvSpPr txBox="1"/>
          <p:nvPr/>
        </p:nvSpPr>
        <p:spPr>
          <a:xfrm>
            <a:off x="323528" y="2132856"/>
            <a:ext cx="1107996" cy="646331"/>
          </a:xfrm>
          <a:prstGeom prst="rect">
            <a:avLst/>
          </a:prstGeom>
          <a:noFill/>
        </p:spPr>
        <p:txBody>
          <a:bodyPr wrap="none" rtlCol="0">
            <a:spAutoFit/>
          </a:bodyPr>
          <a:lstStyle/>
          <a:p>
            <a:r>
              <a:rPr kumimoji="1" lang="ja-JP" altLang="en-US" sz="3600">
                <a:solidFill>
                  <a:srgbClr val="011893"/>
                </a:solidFill>
              </a:rPr>
              <a:t>代数</a:t>
            </a:r>
          </a:p>
        </p:txBody>
      </p:sp>
      <p:sp>
        <p:nvSpPr>
          <p:cNvPr id="6" name="テキスト ボックス 5">
            <a:extLst>
              <a:ext uri="{FF2B5EF4-FFF2-40B4-BE49-F238E27FC236}">
                <a16:creationId xmlns:a16="http://schemas.microsoft.com/office/drawing/2014/main" id="{F96D0350-72F0-A694-E1AE-AE3ADEEA2FA8}"/>
              </a:ext>
            </a:extLst>
          </p:cNvPr>
          <p:cNvSpPr txBox="1"/>
          <p:nvPr/>
        </p:nvSpPr>
        <p:spPr>
          <a:xfrm>
            <a:off x="1691680" y="2132856"/>
            <a:ext cx="6678488" cy="954107"/>
          </a:xfrm>
          <a:prstGeom prst="rect">
            <a:avLst/>
          </a:prstGeom>
          <a:noFill/>
        </p:spPr>
        <p:txBody>
          <a:bodyPr wrap="square">
            <a:spAutoFit/>
          </a:bodyPr>
          <a:lstStyle/>
          <a:p>
            <a:r>
              <a:rPr kumimoji="1" lang="ja-JP" altLang="en-US" sz="2800"/>
              <a:t>広い意味の演算</a:t>
            </a:r>
            <a:r>
              <a:rPr kumimoji="1" lang="en-US" altLang="ja-JP" sz="2800"/>
              <a:t>(</a:t>
            </a:r>
            <a:r>
              <a:rPr kumimoji="1" lang="ja-JP" altLang="en-US" sz="2800"/>
              <a:t>足し算や掛け算</a:t>
            </a:r>
            <a:r>
              <a:rPr kumimoji="1" lang="en-US" altLang="ja-JP" sz="2800"/>
              <a:t>)</a:t>
            </a:r>
            <a:r>
              <a:rPr kumimoji="1" lang="ja-JP" altLang="en-US" sz="2800"/>
              <a:t>の構造を調べる学問。群、環、体など。</a:t>
            </a:r>
          </a:p>
        </p:txBody>
      </p:sp>
      <p:sp>
        <p:nvSpPr>
          <p:cNvPr id="7" name="テキスト ボックス 6">
            <a:extLst>
              <a:ext uri="{FF2B5EF4-FFF2-40B4-BE49-F238E27FC236}">
                <a16:creationId xmlns:a16="http://schemas.microsoft.com/office/drawing/2014/main" id="{323AB2EE-EA1A-38AE-F46B-7F9ECFDFBCAA}"/>
              </a:ext>
            </a:extLst>
          </p:cNvPr>
          <p:cNvSpPr txBox="1"/>
          <p:nvPr/>
        </p:nvSpPr>
        <p:spPr>
          <a:xfrm>
            <a:off x="323528" y="3789040"/>
            <a:ext cx="1107996" cy="646331"/>
          </a:xfrm>
          <a:prstGeom prst="rect">
            <a:avLst/>
          </a:prstGeom>
          <a:noFill/>
        </p:spPr>
        <p:txBody>
          <a:bodyPr wrap="none" rtlCol="0">
            <a:spAutoFit/>
          </a:bodyPr>
          <a:lstStyle/>
          <a:p>
            <a:r>
              <a:rPr lang="ja-JP" altLang="en-US" sz="3600">
                <a:solidFill>
                  <a:srgbClr val="011893"/>
                </a:solidFill>
              </a:rPr>
              <a:t>解析</a:t>
            </a:r>
            <a:endParaRPr kumimoji="1" lang="ja-JP" altLang="en-US" sz="3600">
              <a:solidFill>
                <a:srgbClr val="011893"/>
              </a:solidFill>
            </a:endParaRPr>
          </a:p>
        </p:txBody>
      </p:sp>
      <p:sp>
        <p:nvSpPr>
          <p:cNvPr id="8" name="テキスト ボックス 7">
            <a:extLst>
              <a:ext uri="{FF2B5EF4-FFF2-40B4-BE49-F238E27FC236}">
                <a16:creationId xmlns:a16="http://schemas.microsoft.com/office/drawing/2014/main" id="{E7B0D88E-58FD-3FE0-34FD-44923CD0F1B2}"/>
              </a:ext>
            </a:extLst>
          </p:cNvPr>
          <p:cNvSpPr txBox="1"/>
          <p:nvPr/>
        </p:nvSpPr>
        <p:spPr>
          <a:xfrm>
            <a:off x="1691680" y="3861048"/>
            <a:ext cx="6678488" cy="523220"/>
          </a:xfrm>
          <a:prstGeom prst="rect">
            <a:avLst/>
          </a:prstGeom>
          <a:noFill/>
        </p:spPr>
        <p:txBody>
          <a:bodyPr wrap="square">
            <a:spAutoFit/>
          </a:bodyPr>
          <a:lstStyle/>
          <a:p>
            <a:r>
              <a:rPr kumimoji="1" lang="ja-JP" altLang="en-US" sz="2800"/>
              <a:t>極限を扱う学問。微分や積分など。</a:t>
            </a:r>
          </a:p>
        </p:txBody>
      </p:sp>
      <p:sp>
        <p:nvSpPr>
          <p:cNvPr id="9" name="テキスト ボックス 8">
            <a:extLst>
              <a:ext uri="{FF2B5EF4-FFF2-40B4-BE49-F238E27FC236}">
                <a16:creationId xmlns:a16="http://schemas.microsoft.com/office/drawing/2014/main" id="{DBD88DF9-15C3-525D-056E-43A39D17921E}"/>
              </a:ext>
            </a:extLst>
          </p:cNvPr>
          <p:cNvSpPr txBox="1"/>
          <p:nvPr/>
        </p:nvSpPr>
        <p:spPr>
          <a:xfrm>
            <a:off x="323528" y="5301208"/>
            <a:ext cx="1107996" cy="646331"/>
          </a:xfrm>
          <a:prstGeom prst="rect">
            <a:avLst/>
          </a:prstGeom>
          <a:noFill/>
        </p:spPr>
        <p:txBody>
          <a:bodyPr wrap="none" rtlCol="0">
            <a:spAutoFit/>
          </a:bodyPr>
          <a:lstStyle/>
          <a:p>
            <a:r>
              <a:rPr kumimoji="1" lang="ja-JP" altLang="en-US" sz="3600">
                <a:solidFill>
                  <a:srgbClr val="011893"/>
                </a:solidFill>
              </a:rPr>
              <a:t>幾何</a:t>
            </a:r>
          </a:p>
        </p:txBody>
      </p:sp>
      <p:sp>
        <p:nvSpPr>
          <p:cNvPr id="10" name="テキスト ボックス 9">
            <a:extLst>
              <a:ext uri="{FF2B5EF4-FFF2-40B4-BE49-F238E27FC236}">
                <a16:creationId xmlns:a16="http://schemas.microsoft.com/office/drawing/2014/main" id="{9E94ECF9-35D8-99C4-947C-A0515DFC4ACF}"/>
              </a:ext>
            </a:extLst>
          </p:cNvPr>
          <p:cNvSpPr txBox="1"/>
          <p:nvPr/>
        </p:nvSpPr>
        <p:spPr>
          <a:xfrm>
            <a:off x="1763688" y="5373216"/>
            <a:ext cx="6678488" cy="523220"/>
          </a:xfrm>
          <a:prstGeom prst="rect">
            <a:avLst/>
          </a:prstGeom>
          <a:noFill/>
        </p:spPr>
        <p:txBody>
          <a:bodyPr wrap="square">
            <a:spAutoFit/>
          </a:bodyPr>
          <a:lstStyle/>
          <a:p>
            <a:r>
              <a:rPr kumimoji="1" lang="ja-JP" altLang="en-US" sz="2800"/>
              <a:t>広い意味での図形を扱う学問</a:t>
            </a:r>
          </a:p>
        </p:txBody>
      </p:sp>
    </p:spTree>
    <p:extLst>
      <p:ext uri="{BB962C8B-B14F-4D97-AF65-F5344CB8AC3E}">
        <p14:creationId xmlns:p14="http://schemas.microsoft.com/office/powerpoint/2010/main" val="213859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3CF6D10-E453-6C67-1A33-F25F7D948C0E}"/>
              </a:ext>
            </a:extLst>
          </p:cNvPr>
          <p:cNvSpPr>
            <a:spLocks noGrp="1"/>
          </p:cNvSpPr>
          <p:nvPr>
            <p:ph type="body" sz="quarter" idx="10"/>
          </p:nvPr>
        </p:nvSpPr>
        <p:spPr/>
        <p:txBody>
          <a:bodyPr/>
          <a:lstStyle/>
          <a:p>
            <a:r>
              <a:rPr lang="ja-JP" altLang="en-US"/>
              <a:t>群とは</a:t>
            </a:r>
            <a:endParaRPr kumimoji="1" lang="ja-JP" altLang="en-US"/>
          </a:p>
        </p:txBody>
      </p:sp>
      <p:sp>
        <p:nvSpPr>
          <p:cNvPr id="3" name="テキスト ボックス 2">
            <a:extLst>
              <a:ext uri="{FF2B5EF4-FFF2-40B4-BE49-F238E27FC236}">
                <a16:creationId xmlns:a16="http://schemas.microsoft.com/office/drawing/2014/main" id="{5A5425CC-2EF8-1924-2108-589751EAD018}"/>
              </a:ext>
            </a:extLst>
          </p:cNvPr>
          <p:cNvSpPr txBox="1"/>
          <p:nvPr/>
        </p:nvSpPr>
        <p:spPr>
          <a:xfrm>
            <a:off x="307256" y="1268760"/>
            <a:ext cx="8820472" cy="1077218"/>
          </a:xfrm>
          <a:prstGeom prst="rect">
            <a:avLst/>
          </a:prstGeom>
          <a:noFill/>
        </p:spPr>
        <p:txBody>
          <a:bodyPr wrap="square" rtlCol="0">
            <a:spAutoFit/>
          </a:bodyPr>
          <a:lstStyle/>
          <a:p>
            <a:r>
              <a:rPr kumimoji="1" lang="ja-JP" altLang="en-US" sz="3200"/>
              <a:t>操作の対象と、操作の組があり、任意の操作をあとから打ち消せるもの</a:t>
            </a:r>
            <a:endParaRPr kumimoji="1" lang="en-US" altLang="ja-JP" sz="3200"/>
          </a:p>
        </p:txBody>
      </p:sp>
      <p:sp>
        <p:nvSpPr>
          <p:cNvPr id="4" name="楕円 3">
            <a:extLst>
              <a:ext uri="{FF2B5EF4-FFF2-40B4-BE49-F238E27FC236}">
                <a16:creationId xmlns:a16="http://schemas.microsoft.com/office/drawing/2014/main" id="{A2C9C691-F493-1A88-9DBA-B0CC11AF8E44}"/>
              </a:ext>
            </a:extLst>
          </p:cNvPr>
          <p:cNvSpPr/>
          <p:nvPr/>
        </p:nvSpPr>
        <p:spPr>
          <a:xfrm>
            <a:off x="6732240" y="2708920"/>
            <a:ext cx="1440160" cy="144016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ysClr val="windowText" lastClr="000000"/>
              </a:solidFill>
            </a:endParaRPr>
          </a:p>
        </p:txBody>
      </p:sp>
      <p:cxnSp>
        <p:nvCxnSpPr>
          <p:cNvPr id="6" name="直線矢印コネクタ 5">
            <a:extLst>
              <a:ext uri="{FF2B5EF4-FFF2-40B4-BE49-F238E27FC236}">
                <a16:creationId xmlns:a16="http://schemas.microsoft.com/office/drawing/2014/main" id="{A82CD563-0004-1671-2480-2E68F6CAB379}"/>
              </a:ext>
            </a:extLst>
          </p:cNvPr>
          <p:cNvCxnSpPr>
            <a:cxnSpLocks/>
          </p:cNvCxnSpPr>
          <p:nvPr/>
        </p:nvCxnSpPr>
        <p:spPr>
          <a:xfrm flipV="1">
            <a:off x="7452320" y="2780928"/>
            <a:ext cx="36004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EC408BE1-BFC7-42F2-5D48-BED39C31F9AD}"/>
              </a:ext>
            </a:extLst>
          </p:cNvPr>
          <p:cNvSpPr txBox="1"/>
          <p:nvPr/>
        </p:nvSpPr>
        <p:spPr>
          <a:xfrm>
            <a:off x="539552" y="2852936"/>
            <a:ext cx="4134465" cy="954107"/>
          </a:xfrm>
          <a:prstGeom prst="rect">
            <a:avLst/>
          </a:prstGeom>
          <a:noFill/>
        </p:spPr>
        <p:txBody>
          <a:bodyPr wrap="none" rtlCol="0">
            <a:spAutoFit/>
          </a:bodyPr>
          <a:lstStyle/>
          <a:p>
            <a:r>
              <a:rPr kumimoji="1" lang="ja-JP" altLang="en-US" sz="2800"/>
              <a:t>対象：ダイアル</a:t>
            </a:r>
            <a:r>
              <a:rPr lang="ja-JP" altLang="en-US" sz="2800"/>
              <a:t>のツマミ</a:t>
            </a:r>
            <a:endParaRPr kumimoji="1" lang="en-US" altLang="ja-JP" sz="2800"/>
          </a:p>
          <a:p>
            <a:r>
              <a:rPr kumimoji="1" lang="ja-JP" altLang="en-US" sz="2800"/>
              <a:t>操作</a:t>
            </a:r>
            <a:r>
              <a:rPr lang="ja-JP" altLang="en-US" sz="2800"/>
              <a:t>：ツマミを回す</a:t>
            </a:r>
            <a:endParaRPr lang="en-US" altLang="ja-JP" sz="2800"/>
          </a:p>
        </p:txBody>
      </p:sp>
      <p:cxnSp>
        <p:nvCxnSpPr>
          <p:cNvPr id="11" name="直線コネクタ 10">
            <a:extLst>
              <a:ext uri="{FF2B5EF4-FFF2-40B4-BE49-F238E27FC236}">
                <a16:creationId xmlns:a16="http://schemas.microsoft.com/office/drawing/2014/main" id="{FD216F19-9AB4-7CF1-2C0C-369FE9CCB07C}"/>
              </a:ext>
            </a:extLst>
          </p:cNvPr>
          <p:cNvCxnSpPr>
            <a:cxnSpLocks/>
            <a:endCxn id="4" idx="6"/>
          </p:cNvCxnSpPr>
          <p:nvPr/>
        </p:nvCxnSpPr>
        <p:spPr>
          <a:xfrm>
            <a:off x="7452320" y="342900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1491DCE-A60A-B18C-D21D-75D6EAE7CFAE}"/>
                  </a:ext>
                </a:extLst>
              </p:cNvPr>
              <p:cNvSpPr txBox="1"/>
              <p:nvPr/>
            </p:nvSpPr>
            <p:spPr>
              <a:xfrm>
                <a:off x="7596336" y="3152001"/>
                <a:ext cx="20069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𝜃</m:t>
                      </m:r>
                    </m:oMath>
                  </m:oMathPara>
                </a14:m>
                <a:endParaRPr kumimoji="1" lang="ja-JP" altLang="en-US"/>
              </a:p>
            </p:txBody>
          </p:sp>
        </mc:Choice>
        <mc:Fallback xmlns="">
          <p:sp>
            <p:nvSpPr>
              <p:cNvPr id="14" name="テキスト ボックス 13">
                <a:extLst>
                  <a:ext uri="{FF2B5EF4-FFF2-40B4-BE49-F238E27FC236}">
                    <a16:creationId xmlns:a16="http://schemas.microsoft.com/office/drawing/2014/main" id="{E1491DCE-A60A-B18C-D21D-75D6EAE7CFAE}"/>
                  </a:ext>
                </a:extLst>
              </p:cNvPr>
              <p:cNvSpPr txBox="1">
                <a:spLocks noRot="1" noChangeAspect="1" noMove="1" noResize="1" noEditPoints="1" noAdjustHandles="1" noChangeArrowheads="1" noChangeShapeType="1" noTextEdit="1"/>
              </p:cNvSpPr>
              <p:nvPr/>
            </p:nvSpPr>
            <p:spPr>
              <a:xfrm>
                <a:off x="7596336" y="3152001"/>
                <a:ext cx="200696" cy="276999"/>
              </a:xfrm>
              <a:prstGeom prst="rect">
                <a:avLst/>
              </a:prstGeom>
              <a:blipFill>
                <a:blip r:embed="rId2"/>
                <a:stretch>
                  <a:fillRect l="-24242" r="-21212" b="-8696"/>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10D0063A-E754-E391-B81D-458E8B1DDA91}"/>
              </a:ext>
            </a:extLst>
          </p:cNvPr>
          <p:cNvSpPr txBox="1"/>
          <p:nvPr/>
        </p:nvSpPr>
        <p:spPr>
          <a:xfrm>
            <a:off x="467544" y="4509120"/>
            <a:ext cx="2339102" cy="523220"/>
          </a:xfrm>
          <a:prstGeom prst="rect">
            <a:avLst/>
          </a:prstGeom>
          <a:noFill/>
        </p:spPr>
        <p:txBody>
          <a:bodyPr wrap="none" rtlCol="0">
            <a:spAutoFit/>
          </a:bodyPr>
          <a:lstStyle/>
          <a:p>
            <a:r>
              <a:rPr lang="ja-JP" altLang="en-US" sz="2800"/>
              <a:t>ツマミの状態</a:t>
            </a:r>
            <a:endParaRPr kumimoji="1" lang="ja-JP" altLang="en-US" sz="2800"/>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E06CAED5-6F97-ACE5-5224-D3CA6E15755C}"/>
                  </a:ext>
                </a:extLst>
              </p:cNvPr>
              <p:cNvSpPr txBox="1"/>
              <p:nvPr/>
            </p:nvSpPr>
            <p:spPr>
              <a:xfrm>
                <a:off x="3280551" y="4448725"/>
                <a:ext cx="93140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6" name="テキスト ボックス 15">
                <a:extLst>
                  <a:ext uri="{FF2B5EF4-FFF2-40B4-BE49-F238E27FC236}">
                    <a16:creationId xmlns:a16="http://schemas.microsoft.com/office/drawing/2014/main" id="{E06CAED5-6F97-ACE5-5224-D3CA6E15755C}"/>
                  </a:ext>
                </a:extLst>
              </p:cNvPr>
              <p:cNvSpPr txBox="1">
                <a:spLocks noRot="1" noChangeAspect="1" noMove="1" noResize="1" noEditPoints="1" noAdjustHandles="1" noChangeArrowheads="1" noChangeShapeType="1" noTextEdit="1"/>
              </p:cNvSpPr>
              <p:nvPr/>
            </p:nvSpPr>
            <p:spPr>
              <a:xfrm>
                <a:off x="3280551" y="4448725"/>
                <a:ext cx="931409"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60074511-B27C-62B2-3432-FBF7352AC2A5}"/>
                  </a:ext>
                </a:extLst>
              </p:cNvPr>
              <p:cNvSpPr txBox="1"/>
              <p:nvPr/>
            </p:nvSpPr>
            <p:spPr>
              <a:xfrm>
                <a:off x="467544" y="5301208"/>
                <a:ext cx="4746492" cy="523220"/>
              </a:xfrm>
              <a:prstGeom prst="rect">
                <a:avLst/>
              </a:prstGeom>
              <a:noFill/>
            </p:spPr>
            <p:txBody>
              <a:bodyPr wrap="none" rtlCol="0">
                <a:spAutoFit/>
              </a:bodyPr>
              <a:lstStyle/>
              <a:p>
                <a:r>
                  <a:rPr kumimoji="1" lang="ja-JP" altLang="en-US" sz="2800"/>
                  <a:t>ツマミを角度</a:t>
                </a:r>
                <a14:m>
                  <m:oMath xmlns:m="http://schemas.openxmlformats.org/officeDocument/2006/math">
                    <m:r>
                      <a:rPr kumimoji="1" lang="en-US" altLang="ja-JP" sz="2800" b="0" i="1" smtClean="0">
                        <a:latin typeface="Cambria Math" panose="02040503050406030204" pitchFamily="18" charset="0"/>
                      </a:rPr>
                      <m:t>𝜙</m:t>
                    </m:r>
                  </m:oMath>
                </a14:m>
                <a:r>
                  <a:rPr kumimoji="1" lang="ja-JP" altLang="en-US" sz="2800"/>
                  <a:t>だけ回す操作</a:t>
                </a:r>
              </a:p>
            </p:txBody>
          </p:sp>
        </mc:Choice>
        <mc:Fallback xmlns="">
          <p:sp>
            <p:nvSpPr>
              <p:cNvPr id="17" name="テキスト ボックス 16">
                <a:extLst>
                  <a:ext uri="{FF2B5EF4-FFF2-40B4-BE49-F238E27FC236}">
                    <a16:creationId xmlns:a16="http://schemas.microsoft.com/office/drawing/2014/main" id="{60074511-B27C-62B2-3432-FBF7352AC2A5}"/>
                  </a:ext>
                </a:extLst>
              </p:cNvPr>
              <p:cNvSpPr txBox="1">
                <a:spLocks noRot="1" noChangeAspect="1" noMove="1" noResize="1" noEditPoints="1" noAdjustHandles="1" noChangeArrowheads="1" noChangeShapeType="1" noTextEdit="1"/>
              </p:cNvSpPr>
              <p:nvPr/>
            </p:nvSpPr>
            <p:spPr>
              <a:xfrm>
                <a:off x="467544" y="5301208"/>
                <a:ext cx="4746492" cy="523220"/>
              </a:xfrm>
              <a:prstGeom prst="rect">
                <a:avLst/>
              </a:prstGeom>
              <a:blipFill>
                <a:blip r:embed="rId4"/>
                <a:stretch>
                  <a:fillRect l="-2699" t="-16471" r="-1671"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66588CD-2472-1B8F-42B9-C4E5B4E47C63}"/>
                  </a:ext>
                </a:extLst>
              </p:cNvPr>
              <p:cNvSpPr txBox="1"/>
              <p:nvPr/>
            </p:nvSpPr>
            <p:spPr>
              <a:xfrm>
                <a:off x="5292080" y="5229200"/>
                <a:ext cx="103316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𝜙</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18" name="テキスト ボックス 17">
                <a:extLst>
                  <a:ext uri="{FF2B5EF4-FFF2-40B4-BE49-F238E27FC236}">
                    <a16:creationId xmlns:a16="http://schemas.microsoft.com/office/drawing/2014/main" id="{A66588CD-2472-1B8F-42B9-C4E5B4E47C63}"/>
                  </a:ext>
                </a:extLst>
              </p:cNvPr>
              <p:cNvSpPr txBox="1">
                <a:spLocks noRot="1" noChangeAspect="1" noMove="1" noResize="1" noEditPoints="1" noAdjustHandles="1" noChangeArrowheads="1" noChangeShapeType="1" noTextEdit="1"/>
              </p:cNvSpPr>
              <p:nvPr/>
            </p:nvSpPr>
            <p:spPr>
              <a:xfrm>
                <a:off x="5292080" y="5229200"/>
                <a:ext cx="1033168" cy="492443"/>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8086830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3E705FE-85F9-9E4D-842F-16961DBBE8C8}"/>
              </a:ext>
            </a:extLst>
          </p:cNvPr>
          <p:cNvSpPr>
            <a:spLocks noGrp="1"/>
          </p:cNvSpPr>
          <p:nvPr>
            <p:ph type="body" sz="quarter" idx="10"/>
          </p:nvPr>
        </p:nvSpPr>
        <p:spPr/>
        <p:txBody>
          <a:bodyPr/>
          <a:lstStyle/>
          <a:p>
            <a:r>
              <a:rPr lang="ja-JP" altLang="en-US"/>
              <a:t>群とは</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5F0C8775-4000-B871-58C0-65DB99E6163A}"/>
                  </a:ext>
                </a:extLst>
              </p:cNvPr>
              <p:cNvSpPr txBox="1"/>
              <p:nvPr/>
            </p:nvSpPr>
            <p:spPr>
              <a:xfrm>
                <a:off x="539552" y="1196752"/>
                <a:ext cx="4678460" cy="523220"/>
              </a:xfrm>
              <a:prstGeom prst="rect">
                <a:avLst/>
              </a:prstGeom>
              <a:noFill/>
            </p:spPr>
            <p:txBody>
              <a:bodyPr wrap="none" rtlCol="0">
                <a:spAutoFit/>
              </a:bodyPr>
              <a:lstStyle/>
              <a:p>
                <a:r>
                  <a:rPr lang="ja-JP" altLang="en-US" sz="2800"/>
                  <a:t>角度</a:t>
                </a:r>
                <a14:m>
                  <m:oMath xmlns:m="http://schemas.openxmlformats.org/officeDocument/2006/math">
                    <m:r>
                      <a:rPr lang="en-US" altLang="ja-JP" sz="2800" b="0" i="1" smtClean="0">
                        <a:latin typeface="Cambria Math" panose="02040503050406030204" pitchFamily="18" charset="0"/>
                      </a:rPr>
                      <m:t>𝜃</m:t>
                    </m:r>
                  </m:oMath>
                </a14:m>
                <a:r>
                  <a:rPr lang="ja-JP" altLang="en-US" sz="2800"/>
                  <a:t>のツマミを</a:t>
                </a:r>
                <a14:m>
                  <m:oMath xmlns:m="http://schemas.openxmlformats.org/officeDocument/2006/math">
                    <m:r>
                      <a:rPr lang="en-US" altLang="ja-JP" sz="2800" b="0" i="1" smtClean="0">
                        <a:latin typeface="Cambria Math" panose="02040503050406030204" pitchFamily="18" charset="0"/>
                      </a:rPr>
                      <m:t>𝜙</m:t>
                    </m:r>
                    <m:r>
                      <a:rPr lang="en-US" altLang="ja-JP" sz="2800" b="0" i="1" smtClean="0">
                        <a:latin typeface="Cambria Math" panose="02040503050406030204" pitchFamily="18" charset="0"/>
                      </a:rPr>
                      <m:t> </m:t>
                    </m:r>
                  </m:oMath>
                </a14:m>
                <a:r>
                  <a:rPr lang="ja-JP" altLang="en-US" sz="2800"/>
                  <a:t>だけ回す</a:t>
                </a:r>
                <a:endParaRPr kumimoji="1" lang="ja-JP" altLang="en-US" sz="2800"/>
              </a:p>
            </p:txBody>
          </p:sp>
        </mc:Choice>
        <mc:Fallback xmlns="">
          <p:sp>
            <p:nvSpPr>
              <p:cNvPr id="3" name="テキスト ボックス 2">
                <a:extLst>
                  <a:ext uri="{FF2B5EF4-FFF2-40B4-BE49-F238E27FC236}">
                    <a16:creationId xmlns:a16="http://schemas.microsoft.com/office/drawing/2014/main" id="{5F0C8775-4000-B871-58C0-65DB99E6163A}"/>
                  </a:ext>
                </a:extLst>
              </p:cNvPr>
              <p:cNvSpPr txBox="1">
                <a:spLocks noRot="1" noChangeAspect="1" noMove="1" noResize="1" noEditPoints="1" noAdjustHandles="1" noChangeArrowheads="1" noChangeShapeType="1" noTextEdit="1"/>
              </p:cNvSpPr>
              <p:nvPr/>
            </p:nvSpPr>
            <p:spPr>
              <a:xfrm>
                <a:off x="539552" y="1196752"/>
                <a:ext cx="4678460" cy="523220"/>
              </a:xfrm>
              <a:prstGeom prst="rect">
                <a:avLst/>
              </a:prstGeom>
              <a:blipFill>
                <a:blip r:embed="rId2"/>
                <a:stretch>
                  <a:fillRect l="-2738" t="-15116" r="-1825"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935AE93-260F-09AC-636A-17E423D474F8}"/>
                  </a:ext>
                </a:extLst>
              </p:cNvPr>
              <p:cNvSpPr txBox="1"/>
              <p:nvPr/>
            </p:nvSpPr>
            <p:spPr>
              <a:xfrm>
                <a:off x="1763688" y="1916832"/>
                <a:ext cx="398198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𝜙</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𝜙</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B935AE93-260F-09AC-636A-17E423D474F8}"/>
                  </a:ext>
                </a:extLst>
              </p:cNvPr>
              <p:cNvSpPr txBox="1">
                <a:spLocks noRot="1" noChangeAspect="1" noMove="1" noResize="1" noEditPoints="1" noAdjustHandles="1" noChangeArrowheads="1" noChangeShapeType="1" noTextEdit="1"/>
              </p:cNvSpPr>
              <p:nvPr/>
            </p:nvSpPr>
            <p:spPr>
              <a:xfrm>
                <a:off x="1763688" y="1916832"/>
                <a:ext cx="3981988"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A6B7C41-E7B5-A6EA-7C81-804504D2DC23}"/>
                  </a:ext>
                </a:extLst>
              </p:cNvPr>
              <p:cNvSpPr txBox="1"/>
              <p:nvPr/>
            </p:nvSpPr>
            <p:spPr>
              <a:xfrm>
                <a:off x="611560" y="2636912"/>
                <a:ext cx="6888104" cy="523220"/>
              </a:xfrm>
              <a:prstGeom prst="rect">
                <a:avLst/>
              </a:prstGeom>
              <a:noFill/>
            </p:spPr>
            <p:txBody>
              <a:bodyPr wrap="none" rtlCol="0">
                <a:spAutoFit/>
              </a:bodyPr>
              <a:lstStyle/>
              <a:p>
                <a:r>
                  <a:rPr lang="ja-JP" altLang="en-US" sz="2800"/>
                  <a:t>その後ツマミを</a:t>
                </a:r>
                <a14:m>
                  <m:oMath xmlns:m="http://schemas.openxmlformats.org/officeDocument/2006/math">
                    <m:r>
                      <a:rPr lang="en-US" altLang="ja-JP" sz="2800" b="0" i="0" smtClean="0">
                        <a:latin typeface="Cambria Math" panose="02040503050406030204" pitchFamily="18" charset="0"/>
                      </a:rPr>
                      <m:t>−</m:t>
                    </m:r>
                    <m:r>
                      <a:rPr lang="en-US" altLang="ja-JP" sz="2800" b="0" i="1" smtClean="0">
                        <a:latin typeface="Cambria Math" panose="02040503050406030204" pitchFamily="18" charset="0"/>
                      </a:rPr>
                      <m:t>𝜙</m:t>
                    </m:r>
                    <m:r>
                      <a:rPr lang="en-US" altLang="ja-JP" sz="2800" b="0" i="1" smtClean="0">
                        <a:latin typeface="Cambria Math" panose="02040503050406030204" pitchFamily="18" charset="0"/>
                      </a:rPr>
                      <m:t> </m:t>
                    </m:r>
                  </m:oMath>
                </a14:m>
                <a:r>
                  <a:rPr lang="ja-JP" altLang="en-US" sz="2800"/>
                  <a:t>だけ回すと元にもどる</a:t>
                </a:r>
                <a:endParaRPr kumimoji="1" lang="ja-JP" altLang="en-US" sz="2800"/>
              </a:p>
            </p:txBody>
          </p:sp>
        </mc:Choice>
        <mc:Fallback xmlns="">
          <p:sp>
            <p:nvSpPr>
              <p:cNvPr id="5" name="テキスト ボックス 4">
                <a:extLst>
                  <a:ext uri="{FF2B5EF4-FFF2-40B4-BE49-F238E27FC236}">
                    <a16:creationId xmlns:a16="http://schemas.microsoft.com/office/drawing/2014/main" id="{CA6B7C41-E7B5-A6EA-7C81-804504D2DC23}"/>
                  </a:ext>
                </a:extLst>
              </p:cNvPr>
              <p:cNvSpPr txBox="1">
                <a:spLocks noRot="1" noChangeAspect="1" noMove="1" noResize="1" noEditPoints="1" noAdjustHandles="1" noChangeArrowheads="1" noChangeShapeType="1" noTextEdit="1"/>
              </p:cNvSpPr>
              <p:nvPr/>
            </p:nvSpPr>
            <p:spPr>
              <a:xfrm>
                <a:off x="611560" y="2636912"/>
                <a:ext cx="6888104" cy="523220"/>
              </a:xfrm>
              <a:prstGeom prst="rect">
                <a:avLst/>
              </a:prstGeom>
              <a:blipFill>
                <a:blip r:embed="rId4"/>
                <a:stretch>
                  <a:fillRect l="-1770" t="-16471" r="-885"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0CC6481-AE5C-3690-6D68-56C06B181202}"/>
                  </a:ext>
                </a:extLst>
              </p:cNvPr>
              <p:cNvSpPr txBox="1"/>
              <p:nvPr/>
            </p:nvSpPr>
            <p:spPr>
              <a:xfrm>
                <a:off x="1763688" y="3284984"/>
                <a:ext cx="4288162"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𝜙</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𝜙</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90CC6481-AE5C-3690-6D68-56C06B181202}"/>
                  </a:ext>
                </a:extLst>
              </p:cNvPr>
              <p:cNvSpPr txBox="1">
                <a:spLocks noRot="1" noChangeAspect="1" noMove="1" noResize="1" noEditPoints="1" noAdjustHandles="1" noChangeArrowheads="1" noChangeShapeType="1" noTextEdit="1"/>
              </p:cNvSpPr>
              <p:nvPr/>
            </p:nvSpPr>
            <p:spPr>
              <a:xfrm>
                <a:off x="1763688" y="3284984"/>
                <a:ext cx="4288162" cy="492443"/>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4CFB56B-1BC2-CF51-6445-1B55AB3F218A}"/>
              </a:ext>
            </a:extLst>
          </p:cNvPr>
          <p:cNvSpPr txBox="1"/>
          <p:nvPr/>
        </p:nvSpPr>
        <p:spPr>
          <a:xfrm>
            <a:off x="323528" y="4221088"/>
            <a:ext cx="1620957" cy="523220"/>
          </a:xfrm>
          <a:prstGeom prst="rect">
            <a:avLst/>
          </a:prstGeom>
          <a:noFill/>
        </p:spPr>
        <p:txBody>
          <a:bodyPr wrap="none" rtlCol="0">
            <a:spAutoFit/>
          </a:bodyPr>
          <a:lstStyle/>
          <a:p>
            <a:r>
              <a:rPr lang="ja-JP" altLang="en-US" sz="2800">
                <a:solidFill>
                  <a:srgbClr val="011893"/>
                </a:solidFill>
              </a:rPr>
              <a:t>群の公理</a:t>
            </a:r>
            <a:endParaRPr kumimoji="1" lang="ja-JP" altLang="en-US" sz="2800">
              <a:solidFill>
                <a:srgbClr val="011893"/>
              </a:solidFill>
            </a:endParaRPr>
          </a:p>
        </p:txBody>
      </p:sp>
      <p:sp>
        <p:nvSpPr>
          <p:cNvPr id="8" name="テキスト ボックス 7">
            <a:extLst>
              <a:ext uri="{FF2B5EF4-FFF2-40B4-BE49-F238E27FC236}">
                <a16:creationId xmlns:a16="http://schemas.microsoft.com/office/drawing/2014/main" id="{8F5B3B19-DD1F-09C5-00B3-367E18DBECEE}"/>
              </a:ext>
            </a:extLst>
          </p:cNvPr>
          <p:cNvSpPr txBox="1"/>
          <p:nvPr/>
        </p:nvSpPr>
        <p:spPr>
          <a:xfrm>
            <a:off x="755576" y="4869160"/>
            <a:ext cx="5147563" cy="1569660"/>
          </a:xfrm>
          <a:prstGeom prst="rect">
            <a:avLst/>
          </a:prstGeom>
          <a:noFill/>
        </p:spPr>
        <p:txBody>
          <a:bodyPr wrap="none" rtlCol="0">
            <a:spAutoFit/>
          </a:bodyPr>
          <a:lstStyle/>
          <a:p>
            <a:pPr marL="342900" indent="-342900">
              <a:buAutoNum type="arabicPeriod"/>
            </a:pPr>
            <a:r>
              <a:rPr kumimoji="1" lang="ja-JP" altLang="en-US" sz="2400"/>
              <a:t>集合が演算に対して閉じている</a:t>
            </a:r>
            <a:endParaRPr kumimoji="1" lang="en-US" altLang="ja-JP" sz="2400"/>
          </a:p>
          <a:p>
            <a:pPr marL="342900" indent="-342900">
              <a:buAutoNum type="arabicPeriod"/>
            </a:pPr>
            <a:r>
              <a:rPr lang="ja-JP" altLang="en-US" sz="2400"/>
              <a:t>演算に対して結合法則が成り立つ</a:t>
            </a:r>
            <a:endParaRPr lang="en-US" altLang="ja-JP" sz="2400"/>
          </a:p>
          <a:p>
            <a:pPr marL="342900" indent="-342900">
              <a:buAutoNum type="arabicPeriod"/>
            </a:pPr>
            <a:r>
              <a:rPr kumimoji="1" lang="ja-JP" altLang="en-US" sz="2400"/>
              <a:t>演算について単位元が存在する</a:t>
            </a:r>
            <a:endParaRPr kumimoji="1" lang="en-US" altLang="ja-JP" sz="2400"/>
          </a:p>
          <a:p>
            <a:pPr marL="342900" indent="-342900">
              <a:buAutoNum type="arabicPeriod"/>
            </a:pPr>
            <a:r>
              <a:rPr lang="ja-JP" altLang="en-US" sz="2400"/>
              <a:t>任意の演算に逆元が存在する</a:t>
            </a:r>
            <a:endParaRPr kumimoji="1" lang="ja-JP" altLang="en-US" sz="2400"/>
          </a:p>
        </p:txBody>
      </p:sp>
    </p:spTree>
    <p:extLst>
      <p:ext uri="{BB962C8B-B14F-4D97-AF65-F5344CB8AC3E}">
        <p14:creationId xmlns:p14="http://schemas.microsoft.com/office/powerpoint/2010/main" val="78318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56D32E-05B2-6C4E-A1C6-0E94D7850D08}"/>
              </a:ext>
            </a:extLst>
          </p:cNvPr>
          <p:cNvSpPr>
            <a:spLocks noGrp="1"/>
          </p:cNvSpPr>
          <p:nvPr>
            <p:ph type="body" sz="quarter" idx="10"/>
          </p:nvPr>
        </p:nvSpPr>
        <p:spPr/>
        <p:txBody>
          <a:bodyPr/>
          <a:lstStyle/>
          <a:p>
            <a:r>
              <a:rPr kumimoji="1" lang="ja-JP" altLang="en-US"/>
              <a:t>本講義で学ぶこと</a:t>
            </a:r>
          </a:p>
        </p:txBody>
      </p:sp>
      <p:sp>
        <p:nvSpPr>
          <p:cNvPr id="5" name="テキスト ボックス 4">
            <a:extLst>
              <a:ext uri="{FF2B5EF4-FFF2-40B4-BE49-F238E27FC236}">
                <a16:creationId xmlns:a16="http://schemas.microsoft.com/office/drawing/2014/main" id="{70C64273-E28B-F440-85A4-79B12FC99741}"/>
              </a:ext>
            </a:extLst>
          </p:cNvPr>
          <p:cNvSpPr txBox="1"/>
          <p:nvPr/>
        </p:nvSpPr>
        <p:spPr>
          <a:xfrm>
            <a:off x="1187624" y="3068960"/>
            <a:ext cx="4134465" cy="523220"/>
          </a:xfrm>
          <a:prstGeom prst="rect">
            <a:avLst/>
          </a:prstGeom>
          <a:noFill/>
        </p:spPr>
        <p:txBody>
          <a:bodyPr wrap="none" rtlCol="0">
            <a:spAutoFit/>
          </a:bodyPr>
          <a:lstStyle/>
          <a:p>
            <a:r>
              <a:rPr kumimoji="1" lang="ja-JP" altLang="en-US" sz="2800">
                <a:solidFill>
                  <a:srgbClr val="FF0000"/>
                </a:solidFill>
              </a:rPr>
              <a:t>解析力学と代数について</a:t>
            </a:r>
            <a:endParaRPr kumimoji="1" lang="ja-JP" altLang="en-US" sz="2800" dirty="0">
              <a:solidFill>
                <a:srgbClr val="FF0000"/>
              </a:solidFill>
            </a:endParaRPr>
          </a:p>
        </p:txBody>
      </p:sp>
      <p:sp>
        <p:nvSpPr>
          <p:cNvPr id="10" name="テキスト ボックス 9">
            <a:extLst>
              <a:ext uri="{FF2B5EF4-FFF2-40B4-BE49-F238E27FC236}">
                <a16:creationId xmlns:a16="http://schemas.microsoft.com/office/drawing/2014/main" id="{8A79850A-2F57-BD48-8815-D10750D61831}"/>
              </a:ext>
            </a:extLst>
          </p:cNvPr>
          <p:cNvSpPr txBox="1"/>
          <p:nvPr/>
        </p:nvSpPr>
        <p:spPr>
          <a:xfrm>
            <a:off x="1115616" y="2132856"/>
            <a:ext cx="2339102" cy="523220"/>
          </a:xfrm>
          <a:prstGeom prst="rect">
            <a:avLst/>
          </a:prstGeom>
          <a:noFill/>
        </p:spPr>
        <p:txBody>
          <a:bodyPr wrap="none" rtlCol="0">
            <a:spAutoFit/>
          </a:bodyPr>
          <a:lstStyle/>
          <a:p>
            <a:r>
              <a:rPr kumimoji="1" lang="ja-JP" altLang="en-US" sz="2800"/>
              <a:t>ポアソン括弧</a:t>
            </a:r>
          </a:p>
        </p:txBody>
      </p:sp>
    </p:spTree>
    <p:extLst>
      <p:ext uri="{BB962C8B-B14F-4D97-AF65-F5344CB8AC3E}">
        <p14:creationId xmlns:p14="http://schemas.microsoft.com/office/powerpoint/2010/main" val="4142738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BA71122-B7D7-9A6A-969D-7FF103BF52FD}"/>
              </a:ext>
            </a:extLst>
          </p:cNvPr>
          <p:cNvSpPr>
            <a:spLocks noGrp="1"/>
          </p:cNvSpPr>
          <p:nvPr>
            <p:ph type="body" sz="quarter" idx="10"/>
          </p:nvPr>
        </p:nvSpPr>
        <p:spPr/>
        <p:txBody>
          <a:bodyPr/>
          <a:lstStyle/>
          <a:p>
            <a:r>
              <a:rPr lang="ja-JP" altLang="en-US"/>
              <a:t>リー群</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ADE15EC-29CF-0026-B0BF-CDA8B362D285}"/>
                  </a:ext>
                </a:extLst>
              </p:cNvPr>
              <p:cNvSpPr txBox="1"/>
              <p:nvPr/>
            </p:nvSpPr>
            <p:spPr>
              <a:xfrm>
                <a:off x="179512" y="1196752"/>
                <a:ext cx="8640960" cy="1584176"/>
              </a:xfrm>
              <a:prstGeom prst="rect">
                <a:avLst/>
              </a:prstGeom>
              <a:noFill/>
            </p:spPr>
            <p:txBody>
              <a:bodyPr wrap="square" rtlCol="0">
                <a:spAutoFit/>
              </a:bodyPr>
              <a:lstStyle/>
              <a:p>
                <a:r>
                  <a:rPr lang="ja-JP" altLang="en-US" sz="3200"/>
                  <a:t>ツマミを回す操作は</a:t>
                </a:r>
                <a:r>
                  <a:rPr lang="en-US" altLang="ja-JP" sz="3200" b="0"/>
                  <a:t> </a:t>
                </a:r>
                <a14:m>
                  <m:oMath xmlns:m="http://schemas.openxmlformats.org/officeDocument/2006/math">
                    <m:r>
                      <a:rPr lang="en-US" altLang="ja-JP" sz="3200" b="0" i="1" smtClean="0">
                        <a:latin typeface="Cambria Math" panose="02040503050406030204" pitchFamily="18" charset="0"/>
                      </a:rPr>
                      <m:t>𝜃</m:t>
                    </m:r>
                  </m:oMath>
                </a14:m>
                <a:r>
                  <a:rPr lang="ja-JP" altLang="en-US" sz="3200"/>
                  <a:t>という連続変数で特徴づけられる。この変数について</a:t>
                </a:r>
                <a:r>
                  <a:rPr lang="ja-JP" altLang="en-US" sz="3200">
                    <a:solidFill>
                      <a:srgbClr val="FF0000"/>
                    </a:solidFill>
                  </a:rPr>
                  <a:t>微分</a:t>
                </a:r>
                <a:r>
                  <a:rPr lang="ja-JP" altLang="en-US" sz="3200"/>
                  <a:t>を考えることができる</a:t>
                </a:r>
                <a:endParaRPr lang="en-US" altLang="ja-JP" sz="3200"/>
              </a:p>
            </p:txBody>
          </p:sp>
        </mc:Choice>
        <mc:Fallback xmlns="">
          <p:sp>
            <p:nvSpPr>
              <p:cNvPr id="3" name="テキスト ボックス 2">
                <a:extLst>
                  <a:ext uri="{FF2B5EF4-FFF2-40B4-BE49-F238E27FC236}">
                    <a16:creationId xmlns:a16="http://schemas.microsoft.com/office/drawing/2014/main" id="{3ADE15EC-29CF-0026-B0BF-CDA8B362D285}"/>
                  </a:ext>
                </a:extLst>
              </p:cNvPr>
              <p:cNvSpPr txBox="1">
                <a:spLocks noRot="1" noChangeAspect="1" noMove="1" noResize="1" noEditPoints="1" noAdjustHandles="1" noChangeArrowheads="1" noChangeShapeType="1" noTextEdit="1"/>
              </p:cNvSpPr>
              <p:nvPr/>
            </p:nvSpPr>
            <p:spPr>
              <a:xfrm>
                <a:off x="179512" y="1196752"/>
                <a:ext cx="8640960" cy="1584176"/>
              </a:xfrm>
              <a:prstGeom prst="rect">
                <a:avLst/>
              </a:prstGeom>
              <a:blipFill>
                <a:blip r:embed="rId2"/>
                <a:stretch>
                  <a:fillRect l="-1763" t="-6154" b="-9615"/>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7C606E46-B0B9-DB57-1024-D7E2289A7638}"/>
              </a:ext>
            </a:extLst>
          </p:cNvPr>
          <p:cNvSpPr txBox="1"/>
          <p:nvPr/>
        </p:nvSpPr>
        <p:spPr>
          <a:xfrm>
            <a:off x="179512" y="4379620"/>
            <a:ext cx="8640960" cy="1569660"/>
          </a:xfrm>
          <a:prstGeom prst="rect">
            <a:avLst/>
          </a:prstGeom>
          <a:noFill/>
        </p:spPr>
        <p:txBody>
          <a:bodyPr wrap="square">
            <a:spAutoFit/>
          </a:bodyPr>
          <a:lstStyle/>
          <a:p>
            <a:r>
              <a:rPr lang="ja-JP" altLang="en-US" sz="3200"/>
              <a:t>連続パラメタで特徴づけられ、パラメタに対して微分できるような群を</a:t>
            </a:r>
            <a:r>
              <a:rPr lang="ja-JP" altLang="en-US" sz="3200">
                <a:solidFill>
                  <a:srgbClr val="FF0000"/>
                </a:solidFill>
              </a:rPr>
              <a:t>リー群</a:t>
            </a:r>
            <a:r>
              <a:rPr lang="en-US" altLang="ja-JP" sz="3200">
                <a:solidFill>
                  <a:srgbClr val="FF0000"/>
                </a:solidFill>
              </a:rPr>
              <a:t>(Lie Group)</a:t>
            </a:r>
            <a:r>
              <a:rPr lang="ja-JP" altLang="en-US" sz="3200"/>
              <a:t>と呼ぶ</a:t>
            </a:r>
            <a:endParaRPr kumimoji="1" lang="ja-JP" altLang="en-US" sz="3200"/>
          </a:p>
        </p:txBody>
      </p:sp>
    </p:spTree>
    <p:extLst>
      <p:ext uri="{BB962C8B-B14F-4D97-AF65-F5344CB8AC3E}">
        <p14:creationId xmlns:p14="http://schemas.microsoft.com/office/powerpoint/2010/main" val="3654023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92EBCE-7925-99C0-5670-7361DDAB0DC0}"/>
              </a:ext>
            </a:extLst>
          </p:cNvPr>
          <p:cNvSpPr>
            <a:spLocks noGrp="1"/>
          </p:cNvSpPr>
          <p:nvPr>
            <p:ph type="body" sz="quarter" idx="10"/>
          </p:nvPr>
        </p:nvSpPr>
        <p:spPr/>
        <p:txBody>
          <a:bodyPr/>
          <a:lstStyle/>
          <a:p>
            <a:r>
              <a:rPr lang="ja-JP" altLang="en-US"/>
              <a:t>群の表現</a:t>
            </a:r>
            <a:endParaRPr kumimoji="1" lang="ja-JP" altLang="en-US"/>
          </a:p>
        </p:txBody>
      </p:sp>
      <p:sp>
        <p:nvSpPr>
          <p:cNvPr id="3" name="テキスト ボックス 2">
            <a:extLst>
              <a:ext uri="{FF2B5EF4-FFF2-40B4-BE49-F238E27FC236}">
                <a16:creationId xmlns:a16="http://schemas.microsoft.com/office/drawing/2014/main" id="{BADD7B54-D9B8-A4A9-E68A-86EDC0241390}"/>
              </a:ext>
            </a:extLst>
          </p:cNvPr>
          <p:cNvSpPr txBox="1"/>
          <p:nvPr/>
        </p:nvSpPr>
        <p:spPr>
          <a:xfrm>
            <a:off x="395536" y="1844824"/>
            <a:ext cx="2339102" cy="523220"/>
          </a:xfrm>
          <a:prstGeom prst="rect">
            <a:avLst/>
          </a:prstGeom>
          <a:noFill/>
        </p:spPr>
        <p:txBody>
          <a:bodyPr wrap="none" rtlCol="0">
            <a:spAutoFit/>
          </a:bodyPr>
          <a:lstStyle/>
          <a:p>
            <a:r>
              <a:rPr lang="ja-JP" altLang="en-US" sz="2800"/>
              <a:t>ツマミの状態</a:t>
            </a:r>
            <a:endParaRPr kumimoji="1" lang="ja-JP" altLang="en-US" sz="28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6578941-3910-FFE7-428A-867C3564C79E}"/>
                  </a:ext>
                </a:extLst>
              </p:cNvPr>
              <p:cNvSpPr txBox="1"/>
              <p:nvPr/>
            </p:nvSpPr>
            <p:spPr>
              <a:xfrm>
                <a:off x="3779912" y="1556792"/>
                <a:ext cx="2758768" cy="87087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m>
                            <m:mPr>
                              <m:mcs>
                                <m:mc>
                                  <m:mcPr>
                                    <m:count m:val="1"/>
                                    <m:mcJc m:val="center"/>
                                  </m:mcPr>
                                </m:mc>
                              </m:mcs>
                              <m:ctrlPr>
                                <a:rPr kumimoji="1" lang="en-US" altLang="ja-JP" sz="3200" b="0" i="1" smtClean="0">
                                  <a:latin typeface="Cambria Math" panose="02040503050406030204" pitchFamily="18" charset="0"/>
                                </a:rPr>
                              </m:ctrlPr>
                            </m:mPr>
                            <m:mr>
                              <m:e>
                                <m:func>
                                  <m:funcPr>
                                    <m:ctrlPr>
                                      <a:rPr kumimoji="1" lang="en-US" altLang="ja-JP" sz="3200" b="0" i="1" smtClean="0">
                                        <a:latin typeface="Cambria Math" panose="02040503050406030204" pitchFamily="18" charset="0"/>
                                      </a:rPr>
                                    </m:ctrlPr>
                                  </m:funcPr>
                                  <m:fName>
                                    <m:r>
                                      <m:rPr>
                                        <m:sty m:val="p"/>
                                        <m:brk m:alnAt="7"/>
                                      </m:rPr>
                                      <a:rPr kumimoji="1" lang="en-US" altLang="ja-JP" sz="3200" b="0" i="0" smtClean="0">
                                        <a:latin typeface="Cambria Math" panose="02040503050406030204" pitchFamily="18" charset="0"/>
                                      </a:rPr>
                                      <m:t>c</m:t>
                                    </m:r>
                                    <m:r>
                                      <m:rPr>
                                        <m:sty m:val="p"/>
                                      </m:rPr>
                                      <a:rPr kumimoji="1" lang="en-US" altLang="ja-JP" sz="3200" b="0" i="0" smtClean="0">
                                        <a:latin typeface="Cambria Math" panose="02040503050406030204" pitchFamily="18" charset="0"/>
                                      </a:rPr>
                                      <m:t>os</m:t>
                                    </m:r>
                                  </m:fName>
                                  <m:e>
                                    <m:r>
                                      <m:rPr>
                                        <m:brk m:alnAt="7"/>
                                      </m:rPr>
                                      <a:rPr kumimoji="1" lang="en-US" altLang="ja-JP" sz="3200" b="0" i="1" smtClean="0">
                                        <a:latin typeface="Cambria Math" panose="02040503050406030204" pitchFamily="18" charset="0"/>
                                      </a:rPr>
                                      <m:t>𝜃</m:t>
                                    </m:r>
                                  </m:e>
                                </m:func>
                              </m:e>
                            </m:mr>
                            <m:mr>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sin</m:t>
                                    </m:r>
                                  </m:fName>
                                  <m:e>
                                    <m:r>
                                      <a:rPr kumimoji="1" lang="en-US" altLang="ja-JP" sz="3200" b="0" i="1" smtClean="0">
                                        <a:latin typeface="Cambria Math" panose="02040503050406030204" pitchFamily="18" charset="0"/>
                                      </a:rPr>
                                      <m:t>𝜃</m:t>
                                    </m:r>
                                  </m:e>
                                </m:func>
                              </m:e>
                            </m:mr>
                          </m:m>
                        </m:e>
                      </m:d>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E6578941-3910-FFE7-428A-867C3564C79E}"/>
                  </a:ext>
                </a:extLst>
              </p:cNvPr>
              <p:cNvSpPr txBox="1">
                <a:spLocks noRot="1" noChangeAspect="1" noMove="1" noResize="1" noEditPoints="1" noAdjustHandles="1" noChangeArrowheads="1" noChangeShapeType="1" noTextEdit="1"/>
              </p:cNvSpPr>
              <p:nvPr/>
            </p:nvSpPr>
            <p:spPr>
              <a:xfrm>
                <a:off x="3779912" y="1556792"/>
                <a:ext cx="2758768" cy="870879"/>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4DDB5E7-EB87-ABEB-73CF-D560B9FB7911}"/>
              </a:ext>
            </a:extLst>
          </p:cNvPr>
          <p:cNvSpPr txBox="1"/>
          <p:nvPr/>
        </p:nvSpPr>
        <p:spPr>
          <a:xfrm>
            <a:off x="611560" y="3140968"/>
            <a:ext cx="1620957" cy="523220"/>
          </a:xfrm>
          <a:prstGeom prst="rect">
            <a:avLst/>
          </a:prstGeom>
          <a:noFill/>
        </p:spPr>
        <p:txBody>
          <a:bodyPr wrap="none" rtlCol="0">
            <a:spAutoFit/>
          </a:bodyPr>
          <a:lstStyle/>
          <a:p>
            <a:r>
              <a:rPr kumimoji="1" lang="ja-JP" altLang="en-US" sz="2800"/>
              <a:t>回転操作</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3B5C97F-C36D-054A-FAC4-687893AB1C4D}"/>
                  </a:ext>
                </a:extLst>
              </p:cNvPr>
              <p:cNvSpPr txBox="1"/>
              <p:nvPr/>
            </p:nvSpPr>
            <p:spPr>
              <a:xfrm>
                <a:off x="3347864" y="3068960"/>
                <a:ext cx="4569135" cy="92519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𝜙</m:t>
                          </m:r>
                        </m:e>
                      </m:d>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m>
                            <m:mPr>
                              <m:mcs>
                                <m:mc>
                                  <m:mcPr>
                                    <m:count m:val="2"/>
                                    <m:mcJc m:val="center"/>
                                  </m:mcPr>
                                </m:mc>
                              </m:mcs>
                              <m:ctrlPr>
                                <a:rPr kumimoji="1" lang="en-US" altLang="ja-JP" sz="3200" b="0" i="1" smtClean="0">
                                  <a:latin typeface="Cambria Math" panose="02040503050406030204" pitchFamily="18" charset="0"/>
                                </a:rPr>
                              </m:ctrlPr>
                            </m:mPr>
                            <m:mr>
                              <m:e>
                                <m:func>
                                  <m:funcPr>
                                    <m:ctrlPr>
                                      <a:rPr kumimoji="1" lang="en-US" altLang="ja-JP" sz="3200" b="0" i="1" smtClean="0">
                                        <a:latin typeface="Cambria Math" panose="02040503050406030204" pitchFamily="18" charset="0"/>
                                      </a:rPr>
                                    </m:ctrlPr>
                                  </m:funcPr>
                                  <m:fName>
                                    <m:r>
                                      <m:rPr>
                                        <m:sty m:val="p"/>
                                        <m:brk m:alnAt="7"/>
                                      </m:rPr>
                                      <a:rPr kumimoji="1" lang="en-US" altLang="ja-JP" sz="3200" b="0" i="0" smtClean="0">
                                        <a:latin typeface="Cambria Math" panose="02040503050406030204" pitchFamily="18" charset="0"/>
                                      </a:rPr>
                                      <m:t>c</m:t>
                                    </m:r>
                                    <m:r>
                                      <m:rPr>
                                        <m:sty m:val="p"/>
                                      </m:rPr>
                                      <a:rPr kumimoji="1" lang="en-US" altLang="ja-JP" sz="3200" b="0" i="0" smtClean="0">
                                        <a:latin typeface="Cambria Math" panose="02040503050406030204" pitchFamily="18" charset="0"/>
                                      </a:rPr>
                                      <m:t>os</m:t>
                                    </m:r>
                                  </m:fName>
                                  <m:e>
                                    <m:r>
                                      <m:rPr>
                                        <m:brk m:alnAt="7"/>
                                      </m:rPr>
                                      <a:rPr kumimoji="1" lang="en-US" altLang="ja-JP" sz="3200" b="0" i="1" smtClean="0">
                                        <a:latin typeface="Cambria Math" panose="02040503050406030204" pitchFamily="18" charset="0"/>
                                      </a:rPr>
                                      <m:t>𝜙</m:t>
                                    </m:r>
                                  </m:e>
                                </m:func>
                              </m:e>
                              <m:e>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sin</m:t>
                                    </m:r>
                                  </m:fName>
                                  <m:e>
                                    <m:r>
                                      <a:rPr kumimoji="1" lang="en-US" altLang="ja-JP" sz="3200" b="0" i="1" smtClean="0">
                                        <a:latin typeface="Cambria Math" panose="02040503050406030204" pitchFamily="18" charset="0"/>
                                      </a:rPr>
                                      <m:t>𝜙</m:t>
                                    </m:r>
                                  </m:e>
                                </m:func>
                              </m:e>
                            </m:mr>
                            <m:mr>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sin</m:t>
                                    </m:r>
                                  </m:fName>
                                  <m:e>
                                    <m:r>
                                      <a:rPr kumimoji="1" lang="en-US" altLang="ja-JP" sz="3200" b="0" i="1" smtClean="0">
                                        <a:latin typeface="Cambria Math" panose="02040503050406030204" pitchFamily="18" charset="0"/>
                                      </a:rPr>
                                      <m:t>𝜙</m:t>
                                    </m:r>
                                  </m:e>
                                </m:func>
                              </m:e>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cos</m:t>
                                    </m:r>
                                  </m:fName>
                                  <m:e>
                                    <m:r>
                                      <a:rPr kumimoji="1" lang="en-US" altLang="ja-JP" sz="3200" b="0" i="1" smtClean="0">
                                        <a:latin typeface="Cambria Math" panose="02040503050406030204" pitchFamily="18" charset="0"/>
                                      </a:rPr>
                                      <m:t>𝜙</m:t>
                                    </m:r>
                                  </m:e>
                                </m:func>
                              </m:e>
                            </m:mr>
                          </m:m>
                        </m:e>
                      </m:d>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43B5C97F-C36D-054A-FAC4-687893AB1C4D}"/>
                  </a:ext>
                </a:extLst>
              </p:cNvPr>
              <p:cNvSpPr txBox="1">
                <a:spLocks noRot="1" noChangeAspect="1" noMove="1" noResize="1" noEditPoints="1" noAdjustHandles="1" noChangeArrowheads="1" noChangeShapeType="1" noTextEdit="1"/>
              </p:cNvSpPr>
              <p:nvPr/>
            </p:nvSpPr>
            <p:spPr>
              <a:xfrm>
                <a:off x="3347864" y="3068960"/>
                <a:ext cx="4569135" cy="9251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FC2D3558-1FAF-5541-6D7C-9C127B157D5E}"/>
              </a:ext>
            </a:extLst>
          </p:cNvPr>
          <p:cNvSpPr txBox="1"/>
          <p:nvPr/>
        </p:nvSpPr>
        <p:spPr>
          <a:xfrm>
            <a:off x="1331640" y="5013176"/>
            <a:ext cx="5724644" cy="646331"/>
          </a:xfrm>
          <a:prstGeom prst="rect">
            <a:avLst/>
          </a:prstGeom>
          <a:noFill/>
        </p:spPr>
        <p:txBody>
          <a:bodyPr wrap="none" rtlCol="0">
            <a:spAutoFit/>
          </a:bodyPr>
          <a:lstStyle/>
          <a:p>
            <a:r>
              <a:rPr kumimoji="1" lang="ja-JP" altLang="en-US" sz="3600"/>
              <a:t>これを群の表現行列と呼ぶ</a:t>
            </a:r>
          </a:p>
        </p:txBody>
      </p:sp>
    </p:spTree>
    <p:extLst>
      <p:ext uri="{BB962C8B-B14F-4D97-AF65-F5344CB8AC3E}">
        <p14:creationId xmlns:p14="http://schemas.microsoft.com/office/powerpoint/2010/main" val="8578680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4552A8-2F4C-4278-5911-D85DD1124FF5}"/>
              </a:ext>
            </a:extLst>
          </p:cNvPr>
          <p:cNvSpPr>
            <a:spLocks noGrp="1"/>
          </p:cNvSpPr>
          <p:nvPr>
            <p:ph type="body" sz="quarter" idx="10"/>
          </p:nvPr>
        </p:nvSpPr>
        <p:spPr/>
        <p:txBody>
          <a:bodyPr/>
          <a:lstStyle/>
          <a:p>
            <a:r>
              <a:rPr kumimoji="1" lang="ja-JP" altLang="en-US"/>
              <a:t>生成子</a:t>
            </a:r>
          </a:p>
        </p:txBody>
      </p:sp>
      <p:sp>
        <p:nvSpPr>
          <p:cNvPr id="3" name="テキスト ボックス 2">
            <a:extLst>
              <a:ext uri="{FF2B5EF4-FFF2-40B4-BE49-F238E27FC236}">
                <a16:creationId xmlns:a16="http://schemas.microsoft.com/office/drawing/2014/main" id="{39C61A1C-11A9-BB1A-F5F1-89E9EAB6483B}"/>
              </a:ext>
            </a:extLst>
          </p:cNvPr>
          <p:cNvSpPr txBox="1"/>
          <p:nvPr/>
        </p:nvSpPr>
        <p:spPr>
          <a:xfrm>
            <a:off x="323528" y="1196752"/>
            <a:ext cx="7725192" cy="523220"/>
          </a:xfrm>
          <a:prstGeom prst="rect">
            <a:avLst/>
          </a:prstGeom>
          <a:noFill/>
        </p:spPr>
        <p:txBody>
          <a:bodyPr wrap="none" rtlCol="0">
            <a:spAutoFit/>
          </a:bodyPr>
          <a:lstStyle/>
          <a:p>
            <a:r>
              <a:rPr kumimoji="1" lang="ja-JP" altLang="en-US" sz="2800"/>
              <a:t>微分ができるのがリー群なので、微分</a:t>
            </a:r>
            <a:r>
              <a:rPr lang="ja-JP" altLang="en-US" sz="2800"/>
              <a:t>を考える</a:t>
            </a:r>
            <a:endParaRPr kumimoji="1" lang="en-US" altLang="ja-JP" sz="28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87105C-D45F-7A94-95FD-9F394BC295A6}"/>
                  </a:ext>
                </a:extLst>
              </p:cNvPr>
              <p:cNvSpPr txBox="1"/>
              <p:nvPr/>
            </p:nvSpPr>
            <p:spPr>
              <a:xfrm>
                <a:off x="2267744" y="1916832"/>
                <a:ext cx="387247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A287105C-D45F-7A94-95FD-9F394BC295A6}"/>
                  </a:ext>
                </a:extLst>
              </p:cNvPr>
              <p:cNvSpPr txBox="1">
                <a:spLocks noRot="1" noChangeAspect="1" noMove="1" noResize="1" noEditPoints="1" noAdjustHandles="1" noChangeArrowheads="1" noChangeShapeType="1" noTextEdit="1"/>
              </p:cNvSpPr>
              <p:nvPr/>
            </p:nvSpPr>
            <p:spPr>
              <a:xfrm>
                <a:off x="2267744" y="1916832"/>
                <a:ext cx="3872470" cy="49244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0E77538-E099-ED7A-57C8-F58EA18772F6}"/>
              </a:ext>
            </a:extLst>
          </p:cNvPr>
          <p:cNvSpPr txBox="1"/>
          <p:nvPr/>
        </p:nvSpPr>
        <p:spPr>
          <a:xfrm>
            <a:off x="395536" y="2636912"/>
            <a:ext cx="4134465" cy="523220"/>
          </a:xfrm>
          <a:prstGeom prst="rect">
            <a:avLst/>
          </a:prstGeom>
          <a:noFill/>
        </p:spPr>
        <p:txBody>
          <a:bodyPr wrap="none" rtlCol="0">
            <a:spAutoFit/>
          </a:bodyPr>
          <a:lstStyle/>
          <a:p>
            <a:r>
              <a:rPr kumimoji="1" lang="ja-JP" altLang="en-US" sz="2800"/>
              <a:t>右辺をテイラー展開する</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B1ABC99-407B-EF8C-83A8-276E4D67C433}"/>
                  </a:ext>
                </a:extLst>
              </p:cNvPr>
              <p:cNvSpPr txBox="1"/>
              <p:nvPr/>
            </p:nvSpPr>
            <p:spPr>
              <a:xfrm>
                <a:off x="899592" y="3212976"/>
                <a:ext cx="7569508" cy="9849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𝑣</m:t>
                          </m:r>
                        </m:e>
                        <m:sup>
                          <m:r>
                            <a:rPr kumimoji="1" lang="en-US" altLang="ja-JP" sz="3200" b="0" i="1" smtClean="0">
                              <a:latin typeface="Cambria Math" panose="02040503050406030204" pitchFamily="18" charset="0"/>
                            </a:rPr>
                            <m:t>′</m:t>
                          </m:r>
                        </m:sup>
                      </m:sSup>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𝑣</m:t>
                          </m:r>
                        </m:e>
                        <m:sup>
                          <m:r>
                            <a:rPr lang="en-US" altLang="ja-JP" sz="3200" i="1">
                              <a:latin typeface="Cambria Math" panose="02040503050406030204" pitchFamily="18" charset="0"/>
                            </a:rPr>
                            <m:t>′′</m:t>
                          </m:r>
                        </m:sup>
                      </m:sSup>
                      <m:d>
                        <m:dPr>
                          <m:ctrlPr>
                            <a:rPr lang="en-US" altLang="ja-JP" sz="3200" i="1">
                              <a:latin typeface="Cambria Math" panose="02040503050406030204" pitchFamily="18" charset="0"/>
                            </a:rPr>
                          </m:ctrlPr>
                        </m:dPr>
                        <m:e>
                          <m:r>
                            <a:rPr lang="en-US" altLang="ja-JP" sz="3200" i="1">
                              <a:latin typeface="Cambria Math" panose="02040503050406030204" pitchFamily="18" charset="0"/>
                            </a:rPr>
                            <m:t>𝜃</m:t>
                          </m:r>
                        </m:e>
                      </m:d>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h</m:t>
                              </m:r>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den>
                      </m:f>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2B1ABC99-407B-EF8C-83A8-276E4D67C433}"/>
                  </a:ext>
                </a:extLst>
              </p:cNvPr>
              <p:cNvSpPr txBox="1">
                <a:spLocks noRot="1" noChangeAspect="1" noMove="1" noResize="1" noEditPoints="1" noAdjustHandles="1" noChangeArrowheads="1" noChangeShapeType="1" noTextEdit="1"/>
              </p:cNvSpPr>
              <p:nvPr/>
            </p:nvSpPr>
            <p:spPr>
              <a:xfrm>
                <a:off x="899592" y="3212976"/>
                <a:ext cx="7569508" cy="98495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E3C4175B-C476-DB21-DE6C-321F32F7DA84}"/>
                  </a:ext>
                </a:extLst>
              </p:cNvPr>
              <p:cNvSpPr txBox="1"/>
              <p:nvPr/>
            </p:nvSpPr>
            <p:spPr>
              <a:xfrm>
                <a:off x="2627784" y="4077072"/>
                <a:ext cx="5743304" cy="98815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h</m:t>
                              </m:r>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2</m:t>
                          </m:r>
                        </m:den>
                      </m:f>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𝑑</m:t>
                              </m:r>
                            </m:e>
                            <m:sup>
                              <m:r>
                                <a:rPr kumimoji="1" lang="en-US" altLang="ja-JP" sz="3200" b="0" i="1" smtClean="0">
                                  <a:latin typeface="Cambria Math" panose="02040503050406030204" pitchFamily="18" charset="0"/>
                                </a:rPr>
                                <m:t>2</m:t>
                              </m:r>
                            </m:sup>
                          </m:sSup>
                        </m:num>
                        <m:den>
                          <m:r>
                            <a:rPr kumimoji="1" lang="en-US" altLang="ja-JP" sz="3200" b="0" i="1" smtClean="0">
                              <a:latin typeface="Cambria Math" panose="02040503050406030204" pitchFamily="18" charset="0"/>
                            </a:rPr>
                            <m:t>𝑑</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𝜃</m:t>
                              </m:r>
                            </m:e>
                            <m:sup>
                              <m:r>
                                <a:rPr kumimoji="1" lang="en-US" altLang="ja-JP" sz="3200" b="0" i="1" smtClean="0">
                                  <a:latin typeface="Cambria Math" panose="02040503050406030204" pitchFamily="18" charset="0"/>
                                </a:rPr>
                                <m:t>2</m:t>
                              </m:r>
                            </m:sup>
                          </m:sSup>
                        </m:den>
                      </m:f>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E3C4175B-C476-DB21-DE6C-321F32F7DA84}"/>
                  </a:ext>
                </a:extLst>
              </p:cNvPr>
              <p:cNvSpPr txBox="1">
                <a:spLocks noRot="1" noChangeAspect="1" noMove="1" noResize="1" noEditPoints="1" noAdjustHandles="1" noChangeArrowheads="1" noChangeShapeType="1" noTextEdit="1"/>
              </p:cNvSpPr>
              <p:nvPr/>
            </p:nvSpPr>
            <p:spPr>
              <a:xfrm>
                <a:off x="2627784" y="4077072"/>
                <a:ext cx="5743304" cy="98815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314985F-C5DD-5666-20C4-1C4D352707DB}"/>
                  </a:ext>
                </a:extLst>
              </p:cNvPr>
              <p:cNvSpPr txBox="1"/>
              <p:nvPr/>
            </p:nvSpPr>
            <p:spPr>
              <a:xfrm>
                <a:off x="2699792" y="5085184"/>
                <a:ext cx="3279616" cy="13431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=0</m:t>
                          </m:r>
                        </m:sub>
                        <m:sup>
                          <m:r>
                            <a:rPr kumimoji="1" lang="en-US" altLang="ja-JP" sz="3200" b="0" i="1" smtClean="0">
                              <a:latin typeface="Cambria Math" panose="02040503050406030204" pitchFamily="18" charset="0"/>
                            </a:rPr>
                            <m:t>∞</m:t>
                          </m:r>
                        </m:sup>
                        <m:e>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h</m:t>
                                  </m:r>
                                </m:e>
                                <m:sup>
                                  <m:r>
                                    <a:rPr kumimoji="1" lang="en-US" altLang="ja-JP" sz="3200" b="0" i="1" smtClean="0">
                                      <a:latin typeface="Cambria Math" panose="02040503050406030204" pitchFamily="18" charset="0"/>
                                    </a:rPr>
                                    <m:t>𝑘</m:t>
                                  </m:r>
                                </m:sup>
                              </m:sSup>
                            </m:num>
                            <m:den>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den>
                          </m:f>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𝑑</m:t>
                                  </m:r>
                                </m:e>
                                <m:sup>
                                  <m:r>
                                    <a:rPr kumimoji="1" lang="en-US" altLang="ja-JP" sz="3200" b="0" i="1" smtClean="0">
                                      <a:latin typeface="Cambria Math" panose="02040503050406030204" pitchFamily="18" charset="0"/>
                                    </a:rPr>
                                    <m:t>𝑘</m:t>
                                  </m:r>
                                </m:sup>
                              </m:sSup>
                            </m:num>
                            <m:den>
                              <m:r>
                                <a:rPr kumimoji="1" lang="en-US" altLang="ja-JP" sz="3200" b="0" i="1" smtClean="0">
                                  <a:latin typeface="Cambria Math" panose="02040503050406030204" pitchFamily="18" charset="0"/>
                                </a:rPr>
                                <m:t>𝑑</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𝜃</m:t>
                                  </m:r>
                                </m:e>
                                <m:sup>
                                  <m:r>
                                    <a:rPr kumimoji="1" lang="en-US" altLang="ja-JP" sz="3200" b="0" i="1" smtClean="0">
                                      <a:latin typeface="Cambria Math" panose="02040503050406030204" pitchFamily="18" charset="0"/>
                                    </a:rPr>
                                    <m:t>𝑘</m:t>
                                  </m:r>
                                </m:sup>
                              </m:sSup>
                            </m:den>
                          </m:f>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e>
                      </m:nary>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3314985F-C5DD-5666-20C4-1C4D352707DB}"/>
                  </a:ext>
                </a:extLst>
              </p:cNvPr>
              <p:cNvSpPr txBox="1">
                <a:spLocks noRot="1" noChangeAspect="1" noMove="1" noResize="1" noEditPoints="1" noAdjustHandles="1" noChangeArrowheads="1" noChangeShapeType="1" noTextEdit="1"/>
              </p:cNvSpPr>
              <p:nvPr/>
            </p:nvSpPr>
            <p:spPr>
              <a:xfrm>
                <a:off x="2699792" y="5085184"/>
                <a:ext cx="3279616" cy="1343188"/>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34858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18C330-4ABF-E53C-A2D0-87124B4A9AA6}"/>
              </a:ext>
            </a:extLst>
          </p:cNvPr>
          <p:cNvSpPr>
            <a:spLocks noGrp="1"/>
          </p:cNvSpPr>
          <p:nvPr>
            <p:ph type="body" sz="quarter" idx="10"/>
          </p:nvPr>
        </p:nvSpPr>
        <p:spPr/>
        <p:txBody>
          <a:bodyPr/>
          <a:lstStyle/>
          <a:p>
            <a:r>
              <a:rPr kumimoji="1" lang="ja-JP" altLang="en-US"/>
              <a:t>生成子</a:t>
            </a:r>
          </a:p>
        </p:txBody>
      </p:sp>
      <p:sp>
        <p:nvSpPr>
          <p:cNvPr id="3" name="テキスト ボックス 2">
            <a:extLst>
              <a:ext uri="{FF2B5EF4-FFF2-40B4-BE49-F238E27FC236}">
                <a16:creationId xmlns:a16="http://schemas.microsoft.com/office/drawing/2014/main" id="{C968E658-F6A2-48C9-3AB5-C6A4C5F1E910}"/>
              </a:ext>
            </a:extLst>
          </p:cNvPr>
          <p:cNvSpPr txBox="1"/>
          <p:nvPr/>
        </p:nvSpPr>
        <p:spPr>
          <a:xfrm>
            <a:off x="467544" y="1124744"/>
            <a:ext cx="4134465" cy="523220"/>
          </a:xfrm>
          <a:prstGeom prst="rect">
            <a:avLst/>
          </a:prstGeom>
          <a:noFill/>
        </p:spPr>
        <p:txBody>
          <a:bodyPr wrap="none" rtlCol="0">
            <a:spAutoFit/>
          </a:bodyPr>
          <a:lstStyle/>
          <a:p>
            <a:r>
              <a:rPr lang="ja-JP" altLang="en-US" sz="2800"/>
              <a:t>指数関数の定義と比べる</a:t>
            </a:r>
            <a:endParaRPr kumimoji="1" lang="ja-JP" altLang="en-US" sz="28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19DBE89-B197-26E9-85BC-3908AF1CEA51}"/>
                  </a:ext>
                </a:extLst>
              </p:cNvPr>
              <p:cNvSpPr txBox="1"/>
              <p:nvPr/>
            </p:nvSpPr>
            <p:spPr>
              <a:xfrm>
                <a:off x="2051720" y="1700808"/>
                <a:ext cx="3387081" cy="13431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ja-JP" sz="3200" i="0" smtClean="0">
                          <a:latin typeface="Cambria Math" panose="02040503050406030204" pitchFamily="18" charset="0"/>
                        </a:rPr>
                        <m:t>exp</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𝑥</m:t>
                      </m:r>
                      <m:r>
                        <a:rPr lang="en-US" altLang="ja-JP" sz="3200" b="0" i="1" smtClean="0">
                          <a:latin typeface="Cambria Math" panose="02040503050406030204" pitchFamily="18" charset="0"/>
                        </a:rPr>
                        <m:t>)=</m:t>
                      </m:r>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=0</m:t>
                          </m:r>
                        </m:sub>
                        <m:sup>
                          <m:r>
                            <a:rPr kumimoji="1" lang="en-US" altLang="ja-JP" sz="3200" b="0" i="1" smtClean="0">
                              <a:latin typeface="Cambria Math" panose="02040503050406030204" pitchFamily="18" charset="0"/>
                            </a:rPr>
                            <m:t>∞</m:t>
                          </m:r>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den>
                          </m:f>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𝑥</m:t>
                              </m:r>
                            </m:e>
                            <m:sup>
                              <m:r>
                                <a:rPr lang="en-US" altLang="ja-JP" sz="3200" i="1">
                                  <a:latin typeface="Cambria Math" panose="02040503050406030204" pitchFamily="18" charset="0"/>
                                </a:rPr>
                                <m:t>𝑘</m:t>
                              </m:r>
                            </m:sup>
                          </m:sSup>
                        </m:e>
                      </m:nary>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719DBE89-B197-26E9-85BC-3908AF1CEA51}"/>
                  </a:ext>
                </a:extLst>
              </p:cNvPr>
              <p:cNvSpPr txBox="1">
                <a:spLocks noRot="1" noChangeAspect="1" noMove="1" noResize="1" noEditPoints="1" noAdjustHandles="1" noChangeArrowheads="1" noChangeShapeType="1" noTextEdit="1"/>
              </p:cNvSpPr>
              <p:nvPr/>
            </p:nvSpPr>
            <p:spPr>
              <a:xfrm>
                <a:off x="2051720" y="1700808"/>
                <a:ext cx="3387081" cy="134318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C5624392-05E2-D606-402D-6C4448748C95}"/>
                  </a:ext>
                </a:extLst>
              </p:cNvPr>
              <p:cNvSpPr txBox="1"/>
              <p:nvPr/>
            </p:nvSpPr>
            <p:spPr>
              <a:xfrm>
                <a:off x="1725868" y="3068960"/>
                <a:ext cx="5357877" cy="13431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nary>
                        <m:naryPr>
                          <m:chr m:val="∑"/>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=0</m:t>
                          </m:r>
                        </m:sub>
                        <m:sup>
                          <m:r>
                            <a:rPr kumimoji="1" lang="en-US" altLang="ja-JP" sz="3200" b="0" i="1" smtClean="0">
                              <a:latin typeface="Cambria Math" panose="02040503050406030204" pitchFamily="18" charset="0"/>
                            </a:rPr>
                            <m:t>∞</m:t>
                          </m:r>
                        </m:sup>
                        <m:e>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𝑘</m:t>
                              </m:r>
                              <m:r>
                                <a:rPr kumimoji="1" lang="en-US" altLang="ja-JP" sz="3200" b="0" i="1" smtClean="0">
                                  <a:latin typeface="Cambria Math" panose="02040503050406030204" pitchFamily="18" charset="0"/>
                                </a:rPr>
                                <m:t>!</m:t>
                              </m:r>
                            </m:den>
                          </m:f>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h</m:t>
                              </m:r>
                            </m:e>
                            <m:sup>
                              <m:r>
                                <a:rPr lang="en-US" altLang="ja-JP" sz="3200" i="1">
                                  <a:latin typeface="Cambria Math" panose="02040503050406030204" pitchFamily="18" charset="0"/>
                                </a:rPr>
                                <m:t>𝑘</m:t>
                              </m:r>
                            </m:sup>
                          </m:sSup>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𝑑</m:t>
                                  </m:r>
                                </m:e>
                                <m:sup>
                                  <m:r>
                                    <a:rPr kumimoji="1" lang="en-US" altLang="ja-JP" sz="3200" b="0" i="1" smtClean="0">
                                      <a:latin typeface="Cambria Math" panose="02040503050406030204" pitchFamily="18" charset="0"/>
                                    </a:rPr>
                                    <m:t>𝑘</m:t>
                                  </m:r>
                                </m:sup>
                              </m:sSup>
                            </m:num>
                            <m:den>
                              <m:r>
                                <a:rPr kumimoji="1" lang="en-US" altLang="ja-JP" sz="3200" b="0" i="1" smtClean="0">
                                  <a:latin typeface="Cambria Math" panose="02040503050406030204" pitchFamily="18" charset="0"/>
                                </a:rPr>
                                <m:t>𝑑</m:t>
                              </m:r>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𝜃</m:t>
                                  </m:r>
                                </m:e>
                                <m:sup>
                                  <m:r>
                                    <a:rPr kumimoji="1" lang="en-US" altLang="ja-JP" sz="3200" b="0" i="1" smtClean="0">
                                      <a:latin typeface="Cambria Math" panose="02040503050406030204" pitchFamily="18" charset="0"/>
                                    </a:rPr>
                                    <m:t>𝑘</m:t>
                                  </m:r>
                                </m:sup>
                              </m:sSup>
                            </m:den>
                          </m:f>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e>
                      </m:nary>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C5624392-05E2-D606-402D-6C4448748C95}"/>
                  </a:ext>
                </a:extLst>
              </p:cNvPr>
              <p:cNvSpPr txBox="1">
                <a:spLocks noRot="1" noChangeAspect="1" noMove="1" noResize="1" noEditPoints="1" noAdjustHandles="1" noChangeArrowheads="1" noChangeShapeType="1" noTextEdit="1"/>
              </p:cNvSpPr>
              <p:nvPr/>
            </p:nvSpPr>
            <p:spPr>
              <a:xfrm>
                <a:off x="1725868" y="3068960"/>
                <a:ext cx="5357877" cy="134318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DF703B7-1197-6062-E716-E6FCBAA7A65F}"/>
                  </a:ext>
                </a:extLst>
              </p:cNvPr>
              <p:cNvSpPr txBox="1"/>
              <p:nvPr/>
            </p:nvSpPr>
            <p:spPr>
              <a:xfrm>
                <a:off x="1691680" y="4725144"/>
                <a:ext cx="5024004"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e>
                      </m:d>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EDF703B7-1197-6062-E716-E6FCBAA7A65F}"/>
                  </a:ext>
                </a:extLst>
              </p:cNvPr>
              <p:cNvSpPr txBox="1">
                <a:spLocks noRot="1" noChangeAspect="1" noMove="1" noResize="1" noEditPoints="1" noAdjustHandles="1" noChangeArrowheads="1" noChangeShapeType="1" noTextEdit="1"/>
              </p:cNvSpPr>
              <p:nvPr/>
            </p:nvSpPr>
            <p:spPr>
              <a:xfrm>
                <a:off x="1691680" y="4725144"/>
                <a:ext cx="5024004" cy="110652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BEF568D-A510-7E12-5F12-C5763AEA7CC3}"/>
                  </a:ext>
                </a:extLst>
              </p:cNvPr>
              <p:cNvSpPr txBox="1"/>
              <p:nvPr/>
            </p:nvSpPr>
            <p:spPr>
              <a:xfrm>
                <a:off x="6156176" y="1772816"/>
                <a:ext cx="1661609"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𝑥</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6BEF568D-A510-7E12-5F12-C5763AEA7CC3}"/>
                  </a:ext>
                </a:extLst>
              </p:cNvPr>
              <p:cNvSpPr txBox="1">
                <a:spLocks noRot="1" noChangeAspect="1" noMove="1" noResize="1" noEditPoints="1" noAdjustHandles="1" noChangeArrowheads="1" noChangeShapeType="1" noTextEdit="1"/>
              </p:cNvSpPr>
              <p:nvPr/>
            </p:nvSpPr>
            <p:spPr>
              <a:xfrm>
                <a:off x="6156176" y="1772816"/>
                <a:ext cx="1661609" cy="935000"/>
              </a:xfrm>
              <a:prstGeom prst="rect">
                <a:avLst/>
              </a:prstGeom>
              <a:blipFill>
                <a:blip r:embed="rId5"/>
                <a:stretch>
                  <a:fillRect/>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349B660A-BCE1-0A0B-368D-1828FDACA193}"/>
              </a:ext>
            </a:extLst>
          </p:cNvPr>
          <p:cNvSpPr/>
          <p:nvPr/>
        </p:nvSpPr>
        <p:spPr>
          <a:xfrm>
            <a:off x="4932040" y="3140968"/>
            <a:ext cx="1296144" cy="11521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四角形: 角を丸くする 8">
            <a:extLst>
              <a:ext uri="{FF2B5EF4-FFF2-40B4-BE49-F238E27FC236}">
                <a16:creationId xmlns:a16="http://schemas.microsoft.com/office/drawing/2014/main" id="{C6DA8C9C-98B4-D739-A756-B90B4B6DAB61}"/>
              </a:ext>
            </a:extLst>
          </p:cNvPr>
          <p:cNvSpPr/>
          <p:nvPr/>
        </p:nvSpPr>
        <p:spPr>
          <a:xfrm>
            <a:off x="4860032" y="1988840"/>
            <a:ext cx="576064" cy="72008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D018600E-1178-3EA0-C2A5-CBA6E5BF5C7C}"/>
              </a:ext>
            </a:extLst>
          </p:cNvPr>
          <p:cNvCxnSpPr>
            <a:stCxn id="4" idx="3"/>
            <a:endCxn id="8" idx="0"/>
          </p:cNvCxnSpPr>
          <p:nvPr/>
        </p:nvCxnSpPr>
        <p:spPr>
          <a:xfrm>
            <a:off x="5438801" y="2372402"/>
            <a:ext cx="141311" cy="7685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848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7882C6C-3858-B02F-AF30-1B1D07147D5C}"/>
              </a:ext>
            </a:extLst>
          </p:cNvPr>
          <p:cNvSpPr>
            <a:spLocks noGrp="1"/>
          </p:cNvSpPr>
          <p:nvPr>
            <p:ph type="body" sz="quarter" idx="10"/>
          </p:nvPr>
        </p:nvSpPr>
        <p:spPr/>
        <p:txBody>
          <a:bodyPr/>
          <a:lstStyle/>
          <a:p>
            <a:r>
              <a:rPr kumimoji="1" lang="ja-JP" altLang="en-US"/>
              <a:t>生成子</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D60A0D8-2ADD-DA60-E0EF-39D54FA4E534}"/>
                  </a:ext>
                </a:extLst>
              </p:cNvPr>
              <p:cNvSpPr txBox="1"/>
              <p:nvPr/>
            </p:nvSpPr>
            <p:spPr>
              <a:xfrm>
                <a:off x="1547664" y="2132856"/>
                <a:ext cx="5024004"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e>
                      </m:d>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BD60A0D8-2ADD-DA60-E0EF-39D54FA4E534}"/>
                  </a:ext>
                </a:extLst>
              </p:cNvPr>
              <p:cNvSpPr txBox="1">
                <a:spLocks noRot="1" noChangeAspect="1" noMove="1" noResize="1" noEditPoints="1" noAdjustHandles="1" noChangeArrowheads="1" noChangeShapeType="1" noTextEdit="1"/>
              </p:cNvSpPr>
              <p:nvPr/>
            </p:nvSpPr>
            <p:spPr>
              <a:xfrm>
                <a:off x="1547664" y="2132856"/>
                <a:ext cx="5024004" cy="1106521"/>
              </a:xfrm>
              <a:prstGeom prst="rect">
                <a:avLst/>
              </a:prstGeom>
              <a:blipFill>
                <a:blip r:embed="rId2"/>
                <a:stretch>
                  <a:fillRect b="-5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51DC117-DCEA-5238-ED1D-09B5D02D7D25}"/>
                  </a:ext>
                </a:extLst>
              </p:cNvPr>
              <p:cNvSpPr txBox="1"/>
              <p:nvPr/>
            </p:nvSpPr>
            <p:spPr>
              <a:xfrm>
                <a:off x="1547664" y="1268760"/>
                <a:ext cx="387324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𝑣</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𝜃</m:t>
                          </m:r>
                          <m:r>
                            <a:rPr lang="en-US" altLang="ja-JP" sz="3200" i="1">
                              <a:latin typeface="Cambria Math" panose="02040503050406030204" pitchFamily="18" charset="0"/>
                            </a:rPr>
                            <m:t>+</m:t>
                          </m:r>
                          <m:r>
                            <a:rPr lang="en-US" altLang="ja-JP" sz="3200" i="1">
                              <a:latin typeface="Cambria Math" panose="02040503050406030204" pitchFamily="18" charset="0"/>
                            </a:rPr>
                            <m:t>h</m:t>
                          </m:r>
                        </m:e>
                      </m:d>
                      <m:r>
                        <a:rPr lang="en-US" altLang="ja-JP" sz="3200" b="0" i="1" smtClean="0">
                          <a:latin typeface="Cambria Math" panose="02040503050406030204" pitchFamily="18" charset="0"/>
                        </a:rPr>
                        <m:t>=</m:t>
                      </m:r>
                      <m:r>
                        <a:rPr lang="en-US" altLang="ja-JP" sz="3200" i="1">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F51DC117-DCEA-5238-ED1D-09B5D02D7D25}"/>
                  </a:ext>
                </a:extLst>
              </p:cNvPr>
              <p:cNvSpPr txBox="1">
                <a:spLocks noRot="1" noChangeAspect="1" noMove="1" noResize="1" noEditPoints="1" noAdjustHandles="1" noChangeArrowheads="1" noChangeShapeType="1" noTextEdit="1"/>
              </p:cNvSpPr>
              <p:nvPr/>
            </p:nvSpPr>
            <p:spPr>
              <a:xfrm>
                <a:off x="1547664" y="1268760"/>
                <a:ext cx="387324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3BA6449-CD87-ADD8-0EFC-CD86334F1D0C}"/>
                  </a:ext>
                </a:extLst>
              </p:cNvPr>
              <p:cNvSpPr txBox="1"/>
              <p:nvPr/>
            </p:nvSpPr>
            <p:spPr>
              <a:xfrm>
                <a:off x="1850296" y="3501008"/>
                <a:ext cx="3462615"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m:t>
                      </m:r>
                      <m:r>
                        <m:rPr>
                          <m:sty m:val="p"/>
                        </m:rPr>
                        <a:rPr lang="en-US" altLang="ja-JP" sz="3200">
                          <a:latin typeface="Cambria Math" panose="02040503050406030204" pitchFamily="18" charset="0"/>
                        </a:rPr>
                        <m:t>exp</m:t>
                      </m:r>
                      <m:r>
                        <a:rPr lang="en-US" altLang="ja-JP" sz="3200" i="1">
                          <a:latin typeface="Cambria Math" panose="02040503050406030204" pitchFamily="18" charset="0"/>
                        </a:rPr>
                        <m:t>⁡</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h</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𝑑</m:t>
                              </m:r>
                            </m:num>
                            <m:den>
                              <m:r>
                                <a:rPr lang="en-US" altLang="ja-JP" sz="3200" i="1">
                                  <a:latin typeface="Cambria Math" panose="02040503050406030204" pitchFamily="18" charset="0"/>
                                </a:rPr>
                                <m:t>𝑑</m:t>
                              </m:r>
                              <m:r>
                                <a:rPr lang="en-US" altLang="ja-JP" sz="3200" i="1">
                                  <a:latin typeface="Cambria Math" panose="02040503050406030204" pitchFamily="18" charset="0"/>
                                </a:rPr>
                                <m:t>𝜃</m:t>
                              </m:r>
                            </m:den>
                          </m:f>
                        </m:e>
                      </m:d>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D3BA6449-CD87-ADD8-0EFC-CD86334F1D0C}"/>
                  </a:ext>
                </a:extLst>
              </p:cNvPr>
              <p:cNvSpPr txBox="1">
                <a:spLocks noRot="1" noChangeAspect="1" noMove="1" noResize="1" noEditPoints="1" noAdjustHandles="1" noChangeArrowheads="1" noChangeShapeType="1" noTextEdit="1"/>
              </p:cNvSpPr>
              <p:nvPr/>
            </p:nvSpPr>
            <p:spPr>
              <a:xfrm>
                <a:off x="1850296" y="3501008"/>
                <a:ext cx="3462615" cy="1106521"/>
              </a:xfrm>
              <a:prstGeom prst="rect">
                <a:avLst/>
              </a:prstGeom>
              <a:blipFill>
                <a:blip r:embed="rId4"/>
                <a:stretch>
                  <a:fillRect/>
                </a:stretch>
              </a:blipFill>
            </p:spPr>
            <p:txBody>
              <a:bodyPr/>
              <a:lstStyle/>
              <a:p>
                <a:r>
                  <a:rPr lang="ja-JP" altLang="en-US">
                    <a:noFill/>
                  </a:rPr>
                  <a:t> </a:t>
                </a:r>
              </a:p>
            </p:txBody>
          </p:sp>
        </mc:Fallback>
      </mc:AlternateContent>
      <p:cxnSp>
        <p:nvCxnSpPr>
          <p:cNvPr id="7" name="コネクタ: カギ線 6">
            <a:extLst>
              <a:ext uri="{FF2B5EF4-FFF2-40B4-BE49-F238E27FC236}">
                <a16:creationId xmlns:a16="http://schemas.microsoft.com/office/drawing/2014/main" id="{1FDA31DE-235E-F7BC-86C1-2950AD14E2C5}"/>
              </a:ext>
            </a:extLst>
          </p:cNvPr>
          <p:cNvCxnSpPr>
            <a:stCxn id="4" idx="1"/>
            <a:endCxn id="3" idx="1"/>
          </p:cNvCxnSpPr>
          <p:nvPr/>
        </p:nvCxnSpPr>
        <p:spPr>
          <a:xfrm rot="10800000" flipV="1">
            <a:off x="1547664" y="1514981"/>
            <a:ext cx="12700" cy="1171135"/>
          </a:xfrm>
          <a:prstGeom prst="bentConnector3">
            <a:avLst>
              <a:gd name="adj1" fmla="val 1800000"/>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コネクタ: カギ線 8">
            <a:extLst>
              <a:ext uri="{FF2B5EF4-FFF2-40B4-BE49-F238E27FC236}">
                <a16:creationId xmlns:a16="http://schemas.microsoft.com/office/drawing/2014/main" id="{2D02AD7F-D81C-21B1-4984-8572D4733A16}"/>
              </a:ext>
            </a:extLst>
          </p:cNvPr>
          <p:cNvCxnSpPr>
            <a:cxnSpLocks/>
            <a:stCxn id="12" idx="2"/>
            <a:endCxn id="5" idx="1"/>
          </p:cNvCxnSpPr>
          <p:nvPr/>
        </p:nvCxnSpPr>
        <p:spPr>
          <a:xfrm rot="10800000" flipH="1" flipV="1">
            <a:off x="1240696" y="2085999"/>
            <a:ext cx="609600" cy="1968269"/>
          </a:xfrm>
          <a:prstGeom prst="bentConnector3">
            <a:avLst>
              <a:gd name="adj1" fmla="val -375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楕円 11">
            <a:extLst>
              <a:ext uri="{FF2B5EF4-FFF2-40B4-BE49-F238E27FC236}">
                <a16:creationId xmlns:a16="http://schemas.microsoft.com/office/drawing/2014/main" id="{D56763CB-6239-12A8-0944-24828F352E55}"/>
              </a:ext>
            </a:extLst>
          </p:cNvPr>
          <p:cNvSpPr/>
          <p:nvPr/>
        </p:nvSpPr>
        <p:spPr>
          <a:xfrm>
            <a:off x="1240696" y="1988840"/>
            <a:ext cx="194320" cy="19432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AA90E863-F1AF-7D81-5D3B-12DDDCF898C1}"/>
              </a:ext>
            </a:extLst>
          </p:cNvPr>
          <p:cNvSpPr txBox="1"/>
          <p:nvPr/>
        </p:nvSpPr>
        <p:spPr>
          <a:xfrm>
            <a:off x="489144" y="4941168"/>
            <a:ext cx="8640960" cy="954107"/>
          </a:xfrm>
          <a:prstGeom prst="rect">
            <a:avLst/>
          </a:prstGeom>
          <a:noFill/>
        </p:spPr>
        <p:txBody>
          <a:bodyPr wrap="square" rtlCol="0">
            <a:spAutoFit/>
          </a:bodyPr>
          <a:lstStyle/>
          <a:p>
            <a:r>
              <a:rPr lang="ja-JP" altLang="en-US" sz="2800"/>
              <a:t>連続変換を引き起こす演算子は、指数関数の肩に対応するパラメタの微分演算子を乗せたもので書ける</a:t>
            </a:r>
            <a:endParaRPr kumimoji="1" lang="ja-JP" altLang="en-US" sz="2800"/>
          </a:p>
        </p:txBody>
      </p:sp>
    </p:spTree>
    <p:extLst>
      <p:ext uri="{BB962C8B-B14F-4D97-AF65-F5344CB8AC3E}">
        <p14:creationId xmlns:p14="http://schemas.microsoft.com/office/powerpoint/2010/main" val="2875799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72A2564-AD4B-4454-899B-2DA30D8B7548}"/>
              </a:ext>
            </a:extLst>
          </p:cNvPr>
          <p:cNvSpPr>
            <a:spLocks noGrp="1"/>
          </p:cNvSpPr>
          <p:nvPr>
            <p:ph type="body" sz="quarter" idx="10"/>
          </p:nvPr>
        </p:nvSpPr>
        <p:spPr/>
        <p:txBody>
          <a:bodyPr/>
          <a:lstStyle/>
          <a:p>
            <a:r>
              <a:rPr lang="ja-JP" altLang="en-US"/>
              <a:t>生成子</a:t>
            </a:r>
            <a:endParaRPr kumimoji="1" lang="ja-JP" altLang="en-US"/>
          </a:p>
        </p:txBody>
      </p:sp>
      <p:sp>
        <p:nvSpPr>
          <p:cNvPr id="3" name="テキスト ボックス 2">
            <a:extLst>
              <a:ext uri="{FF2B5EF4-FFF2-40B4-BE49-F238E27FC236}">
                <a16:creationId xmlns:a16="http://schemas.microsoft.com/office/drawing/2014/main" id="{B3C3FB03-ADCF-29B1-5F6E-7B5DAB7A9FCE}"/>
              </a:ext>
            </a:extLst>
          </p:cNvPr>
          <p:cNvSpPr txBox="1"/>
          <p:nvPr/>
        </p:nvSpPr>
        <p:spPr>
          <a:xfrm>
            <a:off x="323528" y="980728"/>
            <a:ext cx="7366119" cy="523220"/>
          </a:xfrm>
          <a:prstGeom prst="rect">
            <a:avLst/>
          </a:prstGeom>
          <a:noFill/>
        </p:spPr>
        <p:txBody>
          <a:bodyPr wrap="none" rtlCol="0">
            <a:spAutoFit/>
          </a:bodyPr>
          <a:lstStyle/>
          <a:p>
            <a:r>
              <a:rPr lang="ja-JP" altLang="en-US" sz="2800"/>
              <a:t>ツマミの状態を表すベクトルを微分してみる</a:t>
            </a:r>
            <a:endParaRPr kumimoji="1" lang="ja-JP" altLang="en-US" sz="28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33CDD6D-DD7E-9933-C376-0AE56D7236F2}"/>
                  </a:ext>
                </a:extLst>
              </p:cNvPr>
              <p:cNvSpPr txBox="1"/>
              <p:nvPr/>
            </p:nvSpPr>
            <p:spPr>
              <a:xfrm>
                <a:off x="1835696" y="1556792"/>
                <a:ext cx="4662558" cy="9557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𝑑𝑣</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m:t>
                      </m:r>
                      <m:limLow>
                        <m:limLowPr>
                          <m:ctrlPr>
                            <a:rPr kumimoji="1" lang="en-US" altLang="ja-JP" sz="3200" b="0" i="1" smtClean="0">
                              <a:latin typeface="Cambria Math" panose="02040503050406030204" pitchFamily="18" charset="0"/>
                            </a:rPr>
                          </m:ctrlPr>
                        </m:limLowPr>
                        <m:e>
                          <m:r>
                            <m:rPr>
                              <m:sty m:val="p"/>
                            </m:rPr>
                            <a:rPr kumimoji="1" lang="en-US" altLang="ja-JP" sz="3200" b="0" i="0" smtClean="0">
                              <a:latin typeface="Cambria Math" panose="02040503050406030204" pitchFamily="18" charset="0"/>
                            </a:rPr>
                            <m:t>lim</m:t>
                          </m:r>
                        </m:e>
                        <m:lim>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→0</m:t>
                          </m:r>
                        </m:lim>
                      </m:limLow>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h</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B33CDD6D-DD7E-9933-C376-0AE56D7236F2}"/>
                  </a:ext>
                </a:extLst>
              </p:cNvPr>
              <p:cNvSpPr txBox="1">
                <a:spLocks noRot="1" noChangeAspect="1" noMove="1" noResize="1" noEditPoints="1" noAdjustHandles="1" noChangeArrowheads="1" noChangeShapeType="1" noTextEdit="1"/>
              </p:cNvSpPr>
              <p:nvPr/>
            </p:nvSpPr>
            <p:spPr>
              <a:xfrm>
                <a:off x="1835696" y="1556792"/>
                <a:ext cx="4662558" cy="95571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468F428-41FC-7A85-A824-82814AC4EEC9}"/>
                  </a:ext>
                </a:extLst>
              </p:cNvPr>
              <p:cNvSpPr txBox="1"/>
              <p:nvPr/>
            </p:nvSpPr>
            <p:spPr>
              <a:xfrm>
                <a:off x="2483768" y="2564904"/>
                <a:ext cx="4209870" cy="95571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limLow>
                        <m:limLowPr>
                          <m:ctrlPr>
                            <a:rPr kumimoji="1" lang="en-US" altLang="ja-JP" sz="3200" b="0" i="1" smtClean="0">
                              <a:latin typeface="Cambria Math" panose="02040503050406030204" pitchFamily="18" charset="0"/>
                            </a:rPr>
                          </m:ctrlPr>
                        </m:limLowPr>
                        <m:e>
                          <m:r>
                            <m:rPr>
                              <m:sty m:val="p"/>
                            </m:rPr>
                            <a:rPr kumimoji="1" lang="en-US" altLang="ja-JP" sz="3200" b="0" i="0" smtClean="0">
                              <a:latin typeface="Cambria Math" panose="02040503050406030204" pitchFamily="18" charset="0"/>
                            </a:rPr>
                            <m:t>lim</m:t>
                          </m:r>
                        </m:e>
                        <m:lim>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→0</m:t>
                          </m:r>
                        </m:lim>
                      </m:limLow>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num>
                        <m:den>
                          <m:r>
                            <a:rPr kumimoji="1" lang="en-US" altLang="ja-JP" sz="3200" b="0" i="1" smtClean="0">
                              <a:latin typeface="Cambria Math" panose="02040503050406030204" pitchFamily="18" charset="0"/>
                            </a:rPr>
                            <m:t>h</m:t>
                          </m:r>
                        </m:den>
                      </m:f>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7468F428-41FC-7A85-A824-82814AC4EEC9}"/>
                  </a:ext>
                </a:extLst>
              </p:cNvPr>
              <p:cNvSpPr txBox="1">
                <a:spLocks noRot="1" noChangeAspect="1" noMove="1" noResize="1" noEditPoints="1" noAdjustHandles="1" noChangeArrowheads="1" noChangeShapeType="1" noTextEdit="1"/>
              </p:cNvSpPr>
              <p:nvPr/>
            </p:nvSpPr>
            <p:spPr>
              <a:xfrm>
                <a:off x="2483768" y="2564904"/>
                <a:ext cx="4209870" cy="95571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C885FA3-2918-563C-21A9-65678F1DC0DB}"/>
                  </a:ext>
                </a:extLst>
              </p:cNvPr>
              <p:cNvSpPr txBox="1"/>
              <p:nvPr/>
            </p:nvSpPr>
            <p:spPr>
              <a:xfrm>
                <a:off x="2411760" y="3645024"/>
                <a:ext cx="4341445" cy="11065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limLow>
                        <m:limLowPr>
                          <m:ctrlPr>
                            <a:rPr kumimoji="1" lang="en-US" altLang="ja-JP" sz="3200" b="0" i="1" smtClean="0">
                              <a:latin typeface="Cambria Math" panose="02040503050406030204" pitchFamily="18" charset="0"/>
                            </a:rPr>
                          </m:ctrlPr>
                        </m:limLowPr>
                        <m:e>
                          <m:r>
                            <m:rPr>
                              <m:sty m:val="p"/>
                            </m:rPr>
                            <a:rPr kumimoji="1" lang="en-US" altLang="ja-JP" sz="3200" b="0" i="0" smtClean="0">
                              <a:latin typeface="Cambria Math" panose="02040503050406030204" pitchFamily="18" charset="0"/>
                            </a:rPr>
                            <m:t>lim</m:t>
                          </m:r>
                        </m:e>
                        <m:lim>
                          <m:r>
                            <a:rPr kumimoji="1" lang="en-US" altLang="ja-JP" sz="3200" b="0" i="1" smtClean="0">
                              <a:latin typeface="Cambria Math" panose="02040503050406030204" pitchFamily="18" charset="0"/>
                            </a:rPr>
                            <m:t>h</m:t>
                          </m:r>
                          <m:r>
                            <a:rPr kumimoji="1" lang="en-US" altLang="ja-JP" sz="3200" b="0" i="1" smtClean="0">
                              <a:latin typeface="Cambria Math" panose="02040503050406030204" pitchFamily="18" charset="0"/>
                            </a:rPr>
                            <m:t>→0</m:t>
                          </m:r>
                        </m:lim>
                      </m:limLow>
                      <m:d>
                        <m:dPr>
                          <m:ctrlPr>
                            <a:rPr kumimoji="1" lang="en-US" altLang="ja-JP" sz="3200" b="0" i="1" smtClean="0">
                              <a:latin typeface="Cambria Math" panose="02040503050406030204" pitchFamily="18" charset="0"/>
                            </a:rPr>
                          </m:ctrlPr>
                        </m:dPr>
                        <m:e>
                          <m:f>
                            <m:fPr>
                              <m:ctrlPr>
                                <a:rPr lang="en-US" altLang="ja-JP" sz="3200" i="1">
                                  <a:latin typeface="Cambria Math" panose="02040503050406030204" pitchFamily="18" charset="0"/>
                                </a:rPr>
                              </m:ctrlPr>
                            </m:fPr>
                            <m:num>
                              <m:r>
                                <a:rPr lang="en-US" altLang="ja-JP" sz="3200" i="1">
                                  <a:latin typeface="Cambria Math" panose="02040503050406030204" pitchFamily="18" charset="0"/>
                                </a:rPr>
                                <m:t>𝑈</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h</m:t>
                                  </m:r>
                                </m:e>
                              </m:d>
                              <m:r>
                                <a:rPr lang="en-US" altLang="ja-JP" sz="3200" i="1">
                                  <a:latin typeface="Cambria Math" panose="02040503050406030204" pitchFamily="18" charset="0"/>
                                </a:rPr>
                                <m:t>−1</m:t>
                              </m:r>
                            </m:num>
                            <m:den>
                              <m:r>
                                <a:rPr lang="en-US" altLang="ja-JP" sz="3200" i="1">
                                  <a:latin typeface="Cambria Math" panose="02040503050406030204" pitchFamily="18" charset="0"/>
                                </a:rPr>
                                <m:t>h</m:t>
                              </m:r>
                            </m:den>
                          </m:f>
                          <m:r>
                            <m:rPr>
                              <m:nor/>
                            </m:rPr>
                            <a:rPr lang="ja-JP" altLang="en-US" sz="3200"/>
                            <m:t> </m:t>
                          </m:r>
                        </m:e>
                      </m:d>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6" name="テキスト ボックス 5">
                <a:extLst>
                  <a:ext uri="{FF2B5EF4-FFF2-40B4-BE49-F238E27FC236}">
                    <a16:creationId xmlns:a16="http://schemas.microsoft.com/office/drawing/2014/main" id="{4C885FA3-2918-563C-21A9-65678F1DC0DB}"/>
                  </a:ext>
                </a:extLst>
              </p:cNvPr>
              <p:cNvSpPr txBox="1">
                <a:spLocks noRot="1" noChangeAspect="1" noMove="1" noResize="1" noEditPoints="1" noAdjustHandles="1" noChangeArrowheads="1" noChangeShapeType="1" noTextEdit="1"/>
              </p:cNvSpPr>
              <p:nvPr/>
            </p:nvSpPr>
            <p:spPr>
              <a:xfrm>
                <a:off x="2411760" y="3645024"/>
                <a:ext cx="4341445" cy="1106521"/>
              </a:xfrm>
              <a:prstGeom prst="rect">
                <a:avLst/>
              </a:prstGeom>
              <a:blipFill>
                <a:blip r:embed="rId4"/>
                <a:stretch>
                  <a:fillRect b="-55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835EE73E-8ED4-3D85-6875-4F47B0E1FFF9}"/>
                  </a:ext>
                </a:extLst>
              </p:cNvPr>
              <p:cNvSpPr txBox="1"/>
              <p:nvPr/>
            </p:nvSpPr>
            <p:spPr>
              <a:xfrm>
                <a:off x="2411760" y="4869160"/>
                <a:ext cx="2306978"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′(0)</m:t>
                      </m:r>
                      <m:r>
                        <a:rPr kumimoji="1" lang="en-US" altLang="ja-JP" sz="3200" b="0" i="1" smtClean="0">
                          <a:latin typeface="Cambria Math" panose="02040503050406030204" pitchFamily="18" charset="0"/>
                        </a:rPr>
                        <m:t>𝑣</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835EE73E-8ED4-3D85-6875-4F47B0E1FFF9}"/>
                  </a:ext>
                </a:extLst>
              </p:cNvPr>
              <p:cNvSpPr txBox="1">
                <a:spLocks noRot="1" noChangeAspect="1" noMove="1" noResize="1" noEditPoints="1" noAdjustHandles="1" noChangeArrowheads="1" noChangeShapeType="1" noTextEdit="1"/>
              </p:cNvSpPr>
              <p:nvPr/>
            </p:nvSpPr>
            <p:spPr>
              <a:xfrm>
                <a:off x="2411760" y="4869160"/>
                <a:ext cx="2306978" cy="492443"/>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C453DEE-6F24-A1F2-3D4B-79528A1D5185}"/>
                  </a:ext>
                </a:extLst>
              </p:cNvPr>
              <p:cNvSpPr txBox="1"/>
              <p:nvPr/>
            </p:nvSpPr>
            <p:spPr>
              <a:xfrm>
                <a:off x="3779912" y="5589240"/>
                <a:ext cx="2083519"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8" name="テキスト ボックス 7">
                <a:extLst>
                  <a:ext uri="{FF2B5EF4-FFF2-40B4-BE49-F238E27FC236}">
                    <a16:creationId xmlns:a16="http://schemas.microsoft.com/office/drawing/2014/main" id="{DC453DEE-6F24-A1F2-3D4B-79528A1D5185}"/>
                  </a:ext>
                </a:extLst>
              </p:cNvPr>
              <p:cNvSpPr txBox="1">
                <a:spLocks noRot="1" noChangeAspect="1" noMove="1" noResize="1" noEditPoints="1" noAdjustHandles="1" noChangeArrowheads="1" noChangeShapeType="1" noTextEdit="1"/>
              </p:cNvSpPr>
              <p:nvPr/>
            </p:nvSpPr>
            <p:spPr>
              <a:xfrm>
                <a:off x="3779912" y="5589240"/>
                <a:ext cx="2083519" cy="935000"/>
              </a:xfrm>
              <a:prstGeom prst="rect">
                <a:avLst/>
              </a:prstGeom>
              <a:blipFill>
                <a:blip r:embed="rId6"/>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39F17AFB-A028-B426-1B2B-A51CEC9EB20F}"/>
              </a:ext>
            </a:extLst>
          </p:cNvPr>
          <p:cNvSpPr txBox="1"/>
          <p:nvPr/>
        </p:nvSpPr>
        <p:spPr>
          <a:xfrm>
            <a:off x="827584" y="5877272"/>
            <a:ext cx="2646878" cy="461665"/>
          </a:xfrm>
          <a:prstGeom prst="rect">
            <a:avLst/>
          </a:prstGeom>
          <a:noFill/>
        </p:spPr>
        <p:txBody>
          <a:bodyPr wrap="none" rtlCol="0">
            <a:spAutoFit/>
          </a:bodyPr>
          <a:lstStyle/>
          <a:p>
            <a:r>
              <a:rPr lang="ja-JP" altLang="en-US" sz="2400"/>
              <a:t>両辺を見比べると</a:t>
            </a:r>
            <a:endParaRPr kumimoji="1" lang="ja-JP" altLang="en-US" sz="2400"/>
          </a:p>
        </p:txBody>
      </p:sp>
    </p:spTree>
    <p:extLst>
      <p:ext uri="{BB962C8B-B14F-4D97-AF65-F5344CB8AC3E}">
        <p14:creationId xmlns:p14="http://schemas.microsoft.com/office/powerpoint/2010/main" val="302835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C9FEE7D-1DF1-FC67-8733-EEAAFD4778A6}"/>
              </a:ext>
            </a:extLst>
          </p:cNvPr>
          <p:cNvSpPr>
            <a:spLocks noGrp="1"/>
          </p:cNvSpPr>
          <p:nvPr>
            <p:ph type="body" sz="quarter" idx="10"/>
          </p:nvPr>
        </p:nvSpPr>
        <p:spPr/>
        <p:txBody>
          <a:bodyPr/>
          <a:lstStyle/>
          <a:p>
            <a:r>
              <a:rPr lang="ja-JP" altLang="en-US"/>
              <a:t>生成子</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73907AF-F043-7461-5318-5D1508A07F44}"/>
                  </a:ext>
                </a:extLst>
              </p:cNvPr>
              <p:cNvSpPr txBox="1"/>
              <p:nvPr/>
            </p:nvSpPr>
            <p:spPr>
              <a:xfrm>
                <a:off x="3347864" y="980728"/>
                <a:ext cx="2083519"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′(0)</m:t>
                      </m:r>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73907AF-F043-7461-5318-5D1508A07F44}"/>
                  </a:ext>
                </a:extLst>
              </p:cNvPr>
              <p:cNvSpPr txBox="1">
                <a:spLocks noRot="1" noChangeAspect="1" noMove="1" noResize="1" noEditPoints="1" noAdjustHandles="1" noChangeArrowheads="1" noChangeShapeType="1" noTextEdit="1"/>
              </p:cNvSpPr>
              <p:nvPr/>
            </p:nvSpPr>
            <p:spPr>
              <a:xfrm>
                <a:off x="3347864" y="980728"/>
                <a:ext cx="2083519" cy="93500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2669069-6C1F-3FD4-29B6-2CED085AA35A}"/>
              </a:ext>
            </a:extLst>
          </p:cNvPr>
          <p:cNvSpPr txBox="1"/>
          <p:nvPr/>
        </p:nvSpPr>
        <p:spPr>
          <a:xfrm>
            <a:off x="467544" y="2060848"/>
            <a:ext cx="8244408" cy="1384995"/>
          </a:xfrm>
          <a:prstGeom prst="rect">
            <a:avLst/>
          </a:prstGeom>
          <a:noFill/>
        </p:spPr>
        <p:txBody>
          <a:bodyPr wrap="square" rtlCol="0">
            <a:spAutoFit/>
          </a:bodyPr>
          <a:lstStyle/>
          <a:p>
            <a:r>
              <a:rPr lang="ja-JP" altLang="en-US" sz="2800"/>
              <a:t>回転演算子について、微分してから回転角度をゼロとおいたものは、そのパラメタに対する微分演算子とみなすことができる</a:t>
            </a:r>
            <a:endParaRPr kumimoji="1" lang="ja-JP" altLang="en-US" sz="28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878B432-9622-150F-7F17-1C3975A6674D}"/>
                  </a:ext>
                </a:extLst>
              </p:cNvPr>
              <p:cNvSpPr txBox="1"/>
              <p:nvPr/>
            </p:nvSpPr>
            <p:spPr>
              <a:xfrm>
                <a:off x="323528" y="3861048"/>
                <a:ext cx="3995453" cy="8093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𝜙</m:t>
                          </m:r>
                        </m:e>
                      </m:d>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2"/>
                                    <m:mcJc m:val="center"/>
                                  </m:mcPr>
                                </m:mc>
                              </m:mcs>
                              <m:ctrlPr>
                                <a:rPr kumimoji="1" lang="en-US" altLang="ja-JP" sz="2800" b="0" i="1" smtClean="0">
                                  <a:latin typeface="Cambria Math" panose="02040503050406030204" pitchFamily="18" charset="0"/>
                                </a:rPr>
                              </m:ctrlPr>
                            </m:mPr>
                            <m:mr>
                              <m:e>
                                <m:func>
                                  <m:funcPr>
                                    <m:ctrlPr>
                                      <a:rPr kumimoji="1" lang="en-US" altLang="ja-JP" sz="2800" b="0" i="1" smtClean="0">
                                        <a:latin typeface="Cambria Math" panose="02040503050406030204" pitchFamily="18" charset="0"/>
                                      </a:rPr>
                                    </m:ctrlPr>
                                  </m:funcPr>
                                  <m:fName>
                                    <m:r>
                                      <m:rPr>
                                        <m:sty m:val="p"/>
                                        <m:brk m:alnAt="7"/>
                                      </m:rPr>
                                      <a:rPr kumimoji="1" lang="en-US" altLang="ja-JP" sz="2800" b="0" i="0" smtClean="0">
                                        <a:latin typeface="Cambria Math" panose="02040503050406030204" pitchFamily="18" charset="0"/>
                                      </a:rPr>
                                      <m:t>c</m:t>
                                    </m:r>
                                    <m:r>
                                      <m:rPr>
                                        <m:sty m:val="p"/>
                                      </m:rPr>
                                      <a:rPr kumimoji="1" lang="en-US" altLang="ja-JP" sz="2800" b="0" i="0" smtClean="0">
                                        <a:latin typeface="Cambria Math" panose="02040503050406030204" pitchFamily="18" charset="0"/>
                                      </a:rPr>
                                      <m:t>os</m:t>
                                    </m:r>
                                  </m:fName>
                                  <m:e>
                                    <m:r>
                                      <m:rPr>
                                        <m:brk m:alnAt="7"/>
                                      </m:rPr>
                                      <a:rPr kumimoji="1" lang="en-US" altLang="ja-JP" sz="2800" b="0" i="1" smtClean="0">
                                        <a:latin typeface="Cambria Math" panose="02040503050406030204" pitchFamily="18" charset="0"/>
                                      </a:rPr>
                                      <m:t>𝜙</m:t>
                                    </m:r>
                                  </m:e>
                                </m:func>
                              </m:e>
                              <m:e>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sin</m:t>
                                    </m:r>
                                  </m:fName>
                                  <m:e>
                                    <m:r>
                                      <a:rPr kumimoji="1" lang="en-US" altLang="ja-JP" sz="2800" b="0" i="1" smtClean="0">
                                        <a:latin typeface="Cambria Math" panose="02040503050406030204" pitchFamily="18" charset="0"/>
                                      </a:rPr>
                                      <m:t>𝜙</m:t>
                                    </m:r>
                                  </m:e>
                                </m:func>
                              </m:e>
                            </m:mr>
                            <m:mr>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sin</m:t>
                                    </m:r>
                                  </m:fName>
                                  <m:e>
                                    <m:r>
                                      <a:rPr kumimoji="1" lang="en-US" altLang="ja-JP" sz="2800" b="0" i="1" smtClean="0">
                                        <a:latin typeface="Cambria Math" panose="02040503050406030204" pitchFamily="18" charset="0"/>
                                      </a:rPr>
                                      <m:t>𝜙</m:t>
                                    </m:r>
                                  </m:e>
                                </m:func>
                              </m:e>
                              <m:e>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cos</m:t>
                                    </m:r>
                                  </m:fName>
                                  <m:e>
                                    <m:r>
                                      <a:rPr kumimoji="1" lang="en-US" altLang="ja-JP" sz="2800" b="0" i="1" smtClean="0">
                                        <a:latin typeface="Cambria Math" panose="02040503050406030204" pitchFamily="18" charset="0"/>
                                      </a:rPr>
                                      <m:t>𝜙</m:t>
                                    </m:r>
                                  </m:e>
                                </m:func>
                              </m:e>
                            </m:mr>
                          </m:m>
                        </m:e>
                      </m:d>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1878B432-9622-150F-7F17-1C3975A6674D}"/>
                  </a:ext>
                </a:extLst>
              </p:cNvPr>
              <p:cNvSpPr txBox="1">
                <a:spLocks noRot="1" noChangeAspect="1" noMove="1" noResize="1" noEditPoints="1" noAdjustHandles="1" noChangeArrowheads="1" noChangeShapeType="1" noTextEdit="1"/>
              </p:cNvSpPr>
              <p:nvPr/>
            </p:nvSpPr>
            <p:spPr>
              <a:xfrm>
                <a:off x="323528" y="3861048"/>
                <a:ext cx="3995453" cy="8093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65C8F36C-6678-5166-5104-F76565720FA3}"/>
                  </a:ext>
                </a:extLst>
              </p:cNvPr>
              <p:cNvSpPr txBox="1"/>
              <p:nvPr/>
            </p:nvSpPr>
            <p:spPr>
              <a:xfrm>
                <a:off x="5580112" y="3933056"/>
                <a:ext cx="2779607" cy="7184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𝑈</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0</m:t>
                          </m:r>
                        </m:e>
                      </m:d>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2"/>
                                    <m:mcJc m:val="center"/>
                                  </m:mcPr>
                                </m:mc>
                              </m:mcs>
                              <m:ctrlPr>
                                <a:rPr kumimoji="1" lang="en-US" altLang="ja-JP" sz="2800" b="0" i="1" smtClean="0">
                                  <a:latin typeface="Cambria Math" panose="02040503050406030204" pitchFamily="18" charset="0"/>
                                </a:rPr>
                              </m:ctrlPr>
                            </m:mP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−1</m:t>
                                </m:r>
                              </m:e>
                            </m:mr>
                            <m:mr>
                              <m:e>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m:t>
                                </m:r>
                              </m:e>
                            </m:mr>
                          </m:m>
                        </m:e>
                      </m:d>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65C8F36C-6678-5166-5104-F76565720FA3}"/>
                  </a:ext>
                </a:extLst>
              </p:cNvPr>
              <p:cNvSpPr txBox="1">
                <a:spLocks noRot="1" noChangeAspect="1" noMove="1" noResize="1" noEditPoints="1" noAdjustHandles="1" noChangeArrowheads="1" noChangeShapeType="1" noTextEdit="1"/>
              </p:cNvSpPr>
              <p:nvPr/>
            </p:nvSpPr>
            <p:spPr>
              <a:xfrm>
                <a:off x="5580112" y="3933056"/>
                <a:ext cx="2779607" cy="718466"/>
              </a:xfrm>
              <a:prstGeom prst="rect">
                <a:avLst/>
              </a:prstGeom>
              <a:blipFill>
                <a:blip r:embed="rId4"/>
                <a:stretch>
                  <a:fillRect/>
                </a:stretch>
              </a:blipFill>
            </p:spPr>
            <p:txBody>
              <a:bodyPr/>
              <a:lstStyle/>
              <a:p>
                <a:r>
                  <a:rPr lang="ja-JP" altLang="en-US">
                    <a:noFill/>
                  </a:rPr>
                  <a:t> </a:t>
                </a:r>
              </a:p>
            </p:txBody>
          </p:sp>
        </mc:Fallback>
      </mc:AlternateContent>
      <p:sp>
        <p:nvSpPr>
          <p:cNvPr id="8" name="矢印: 右 7">
            <a:extLst>
              <a:ext uri="{FF2B5EF4-FFF2-40B4-BE49-F238E27FC236}">
                <a16:creationId xmlns:a16="http://schemas.microsoft.com/office/drawing/2014/main" id="{0E480A31-5ACB-1B9B-068F-2FE237415EC1}"/>
              </a:ext>
            </a:extLst>
          </p:cNvPr>
          <p:cNvSpPr/>
          <p:nvPr/>
        </p:nvSpPr>
        <p:spPr>
          <a:xfrm>
            <a:off x="4572000" y="4005064"/>
            <a:ext cx="648072" cy="50405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BE78749B-5455-B8EE-E3BB-BB9BD5DA6523}"/>
              </a:ext>
            </a:extLst>
          </p:cNvPr>
          <p:cNvSpPr txBox="1"/>
          <p:nvPr/>
        </p:nvSpPr>
        <p:spPr>
          <a:xfrm>
            <a:off x="477991" y="5013176"/>
            <a:ext cx="4288353" cy="400110"/>
          </a:xfrm>
          <a:prstGeom prst="rect">
            <a:avLst/>
          </a:prstGeom>
          <a:noFill/>
        </p:spPr>
        <p:txBody>
          <a:bodyPr wrap="none" rtlCol="0">
            <a:spAutoFit/>
          </a:bodyPr>
          <a:lstStyle/>
          <a:p>
            <a:r>
              <a:rPr lang="ja-JP" altLang="en-US" sz="2000"/>
              <a:t>後のため、これを以下のように表す</a:t>
            </a:r>
            <a:endParaRPr kumimoji="1" lang="ja-JP" altLang="en-US" sz="200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F429B7B7-187C-5567-4AC8-6ABC787EEE0B}"/>
                  </a:ext>
                </a:extLst>
              </p:cNvPr>
              <p:cNvSpPr txBox="1"/>
              <p:nvPr/>
            </p:nvSpPr>
            <p:spPr>
              <a:xfrm>
                <a:off x="2339752" y="5704157"/>
                <a:ext cx="4068037" cy="8211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′(0)=</m:t>
                      </m:r>
                      <m:d>
                        <m:dPr>
                          <m:ctrlPr>
                            <a:rPr kumimoji="1" lang="en-US" altLang="ja-JP" sz="3200" b="0" i="1" smtClean="0">
                              <a:latin typeface="Cambria Math" panose="02040503050406030204" pitchFamily="18" charset="0"/>
                            </a:rPr>
                          </m:ctrlPr>
                        </m:dPr>
                        <m:e>
                          <m:m>
                            <m:mPr>
                              <m:mcs>
                                <m:mc>
                                  <m:mcPr>
                                    <m:count m:val="2"/>
                                    <m:mcJc m:val="center"/>
                                  </m:mcPr>
                                </m:mc>
                              </m:mcs>
                              <m:ctrlPr>
                                <a:rPr kumimoji="1" lang="en-US" altLang="ja-JP" sz="3200" b="0" i="1" smtClean="0">
                                  <a:latin typeface="Cambria Math" panose="02040503050406030204" pitchFamily="18" charset="0"/>
                                </a:rPr>
                              </m:ctrlPr>
                            </m:mPr>
                            <m:mr>
                              <m:e>
                                <m:r>
                                  <a:rPr kumimoji="1" lang="en-US" altLang="ja-JP" sz="3200" b="0" i="1" smtClean="0">
                                    <a:latin typeface="Cambria Math" panose="02040503050406030204" pitchFamily="18" charset="0"/>
                                  </a:rPr>
                                  <m:t>0</m:t>
                                </m:r>
                              </m:e>
                              <m:e>
                                <m:r>
                                  <a:rPr kumimoji="1" lang="en-US" altLang="ja-JP" sz="3200" b="0" i="1" smtClean="0">
                                    <a:latin typeface="Cambria Math" panose="02040503050406030204" pitchFamily="18" charset="0"/>
                                  </a:rPr>
                                  <m:t>−1</m:t>
                                </m:r>
                              </m:e>
                            </m:mr>
                            <m:mr>
                              <m:e>
                                <m:r>
                                  <a:rPr kumimoji="1" lang="en-US" altLang="ja-JP" sz="3200" b="0" i="1" smtClean="0">
                                    <a:latin typeface="Cambria Math" panose="02040503050406030204" pitchFamily="18" charset="0"/>
                                  </a:rPr>
                                  <m:t>1</m:t>
                                </m:r>
                              </m:e>
                              <m:e>
                                <m:r>
                                  <a:rPr kumimoji="1" lang="en-US" altLang="ja-JP" sz="3200" b="0" i="1" smtClean="0">
                                    <a:latin typeface="Cambria Math" panose="02040503050406030204" pitchFamily="18" charset="0"/>
                                  </a:rPr>
                                  <m:t>0</m:t>
                                </m:r>
                              </m:e>
                            </m:mr>
                          </m:m>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𝑖𝐿</m:t>
                      </m:r>
                    </m:oMath>
                  </m:oMathPara>
                </a14:m>
                <a:endParaRPr kumimoji="1" lang="ja-JP" altLang="en-US" sz="3200"/>
              </a:p>
            </p:txBody>
          </p:sp>
        </mc:Choice>
        <mc:Fallback xmlns="">
          <p:sp>
            <p:nvSpPr>
              <p:cNvPr id="10" name="テキスト ボックス 9">
                <a:extLst>
                  <a:ext uri="{FF2B5EF4-FFF2-40B4-BE49-F238E27FC236}">
                    <a16:creationId xmlns:a16="http://schemas.microsoft.com/office/drawing/2014/main" id="{F429B7B7-187C-5567-4AC8-6ABC787EEE0B}"/>
                  </a:ext>
                </a:extLst>
              </p:cNvPr>
              <p:cNvSpPr txBox="1">
                <a:spLocks noRot="1" noChangeAspect="1" noMove="1" noResize="1" noEditPoints="1" noAdjustHandles="1" noChangeArrowheads="1" noChangeShapeType="1" noTextEdit="1"/>
              </p:cNvSpPr>
              <p:nvPr/>
            </p:nvSpPr>
            <p:spPr>
              <a:xfrm>
                <a:off x="2339752" y="5704157"/>
                <a:ext cx="4068037" cy="821187"/>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162931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49F82A6-0993-6788-177B-2B9D6B963C7F}"/>
              </a:ext>
            </a:extLst>
          </p:cNvPr>
          <p:cNvSpPr>
            <a:spLocks noGrp="1"/>
          </p:cNvSpPr>
          <p:nvPr>
            <p:ph type="body" sz="quarter" idx="10"/>
          </p:nvPr>
        </p:nvSpPr>
        <p:spPr/>
        <p:txBody>
          <a:bodyPr/>
          <a:lstStyle/>
          <a:p>
            <a:r>
              <a:rPr lang="ja-JP" altLang="en-US"/>
              <a:t>生成子</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4D0A7F82-7E0E-2B33-9662-5683D205777C}"/>
                  </a:ext>
                </a:extLst>
              </p:cNvPr>
              <p:cNvSpPr txBox="1"/>
              <p:nvPr/>
            </p:nvSpPr>
            <p:spPr>
              <a:xfrm>
                <a:off x="2987824" y="1124744"/>
                <a:ext cx="2293577" cy="935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𝑑𝑣</m:t>
                          </m:r>
                        </m:num>
                        <m:den>
                          <m:r>
                            <a:rPr kumimoji="1" lang="en-US" altLang="ja-JP" sz="3200" b="0" i="1" smtClean="0">
                              <a:latin typeface="Cambria Math" panose="02040503050406030204" pitchFamily="18" charset="0"/>
                            </a:rPr>
                            <m:t>𝑑</m:t>
                          </m:r>
                          <m:r>
                            <a:rPr kumimoji="1" lang="en-US" altLang="ja-JP" sz="3200" b="0" i="1" smtClean="0">
                              <a:latin typeface="Cambria Math" panose="02040503050406030204" pitchFamily="18" charset="0"/>
                            </a:rPr>
                            <m:t>𝜃</m:t>
                          </m:r>
                        </m:den>
                      </m:f>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𝑖𝐿𝑣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4D0A7F82-7E0E-2B33-9662-5683D205777C}"/>
                  </a:ext>
                </a:extLst>
              </p:cNvPr>
              <p:cNvSpPr txBox="1">
                <a:spLocks noRot="1" noChangeAspect="1" noMove="1" noResize="1" noEditPoints="1" noAdjustHandles="1" noChangeArrowheads="1" noChangeShapeType="1" noTextEdit="1"/>
              </p:cNvSpPr>
              <p:nvPr/>
            </p:nvSpPr>
            <p:spPr>
              <a:xfrm>
                <a:off x="2987824" y="1124744"/>
                <a:ext cx="2293577" cy="93500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E721E12-4D01-5A6E-CE6F-F59E7EADA6E2}"/>
                  </a:ext>
                </a:extLst>
              </p:cNvPr>
              <p:cNvSpPr txBox="1"/>
              <p:nvPr/>
            </p:nvSpPr>
            <p:spPr>
              <a:xfrm>
                <a:off x="611560" y="2420888"/>
                <a:ext cx="5191614" cy="523220"/>
              </a:xfrm>
              <a:prstGeom prst="rect">
                <a:avLst/>
              </a:prstGeom>
              <a:noFill/>
            </p:spPr>
            <p:txBody>
              <a:bodyPr wrap="none" rtlCol="0">
                <a:spAutoFit/>
              </a:bodyPr>
              <a:lstStyle/>
              <a:p>
                <a:r>
                  <a:rPr kumimoji="1" lang="ja-JP" altLang="en-US" sz="2800"/>
                  <a:t>両辺を</a:t>
                </a:r>
                <a14:m>
                  <m:oMath xmlns:m="http://schemas.openxmlformats.org/officeDocument/2006/math">
                    <m:r>
                      <a:rPr kumimoji="1" lang="en-US" altLang="ja-JP" sz="2800" b="0" i="1" smtClean="0">
                        <a:latin typeface="Cambria Math" panose="02040503050406030204" pitchFamily="18" charset="0"/>
                      </a:rPr>
                      <m:t>𝜃</m:t>
                    </m:r>
                  </m:oMath>
                </a14:m>
                <a:r>
                  <a:rPr kumimoji="1" lang="ja-JP" altLang="en-US" sz="2800"/>
                  <a:t>から</a:t>
                </a:r>
                <a14:m>
                  <m:oMath xmlns:m="http://schemas.openxmlformats.org/officeDocument/2006/math">
                    <m:r>
                      <a:rPr kumimoji="1" lang="en-US" altLang="ja-JP" sz="2800" b="0" i="1" smtClean="0">
                        <a:latin typeface="Cambria Math" panose="02040503050406030204" pitchFamily="18" charset="0"/>
                      </a:rPr>
                      <m:t>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oMath>
                </a14:m>
                <a:r>
                  <a:rPr kumimoji="1" lang="ja-JP" altLang="en-US" sz="2800"/>
                  <a:t>まで積分する</a:t>
                </a:r>
              </a:p>
            </p:txBody>
          </p:sp>
        </mc:Choice>
        <mc:Fallback xmlns="">
          <p:sp>
            <p:nvSpPr>
              <p:cNvPr id="4" name="テキスト ボックス 3">
                <a:extLst>
                  <a:ext uri="{FF2B5EF4-FFF2-40B4-BE49-F238E27FC236}">
                    <a16:creationId xmlns:a16="http://schemas.microsoft.com/office/drawing/2014/main" id="{7E721E12-4D01-5A6E-CE6F-F59E7EADA6E2}"/>
                  </a:ext>
                </a:extLst>
              </p:cNvPr>
              <p:cNvSpPr txBox="1">
                <a:spLocks noRot="1" noChangeAspect="1" noMove="1" noResize="1" noEditPoints="1" noAdjustHandles="1" noChangeArrowheads="1" noChangeShapeType="1" noTextEdit="1"/>
              </p:cNvSpPr>
              <p:nvPr/>
            </p:nvSpPr>
            <p:spPr>
              <a:xfrm>
                <a:off x="611560" y="2420888"/>
                <a:ext cx="5191614" cy="523220"/>
              </a:xfrm>
              <a:prstGeom prst="rect">
                <a:avLst/>
              </a:prstGeom>
              <a:blipFill>
                <a:blip r:embed="rId3"/>
                <a:stretch>
                  <a:fillRect l="-2347" t="-15116" r="-1526"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23CBA60-181F-27E8-C86A-E133262E7F87}"/>
                  </a:ext>
                </a:extLst>
              </p:cNvPr>
              <p:cNvSpPr txBox="1"/>
              <p:nvPr/>
            </p:nvSpPr>
            <p:spPr>
              <a:xfrm>
                <a:off x="1907704" y="3068960"/>
                <a:ext cx="4558364"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m:t>
                      </m:r>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𝑖h𝐿</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223CBA60-181F-27E8-C86A-E133262E7F87}"/>
                  </a:ext>
                </a:extLst>
              </p:cNvPr>
              <p:cNvSpPr txBox="1">
                <a:spLocks noRot="1" noChangeAspect="1" noMove="1" noResize="1" noEditPoints="1" noAdjustHandles="1" noChangeArrowheads="1" noChangeShapeType="1" noTextEdit="1"/>
              </p:cNvSpPr>
              <p:nvPr/>
            </p:nvSpPr>
            <p:spPr>
              <a:xfrm>
                <a:off x="1907704" y="3068960"/>
                <a:ext cx="4558364" cy="49244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078AC2D-0849-0C10-27F4-2BC88CC0B3A1}"/>
                  </a:ext>
                </a:extLst>
              </p:cNvPr>
              <p:cNvSpPr txBox="1"/>
              <p:nvPr/>
            </p:nvSpPr>
            <p:spPr>
              <a:xfrm>
                <a:off x="1922896" y="3861048"/>
                <a:ext cx="387324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ja-JP" sz="3200" i="1" smtClean="0">
                          <a:latin typeface="Cambria Math" panose="02040503050406030204" pitchFamily="18" charset="0"/>
                        </a:rPr>
                        <m:t>𝑣</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𝜃</m:t>
                          </m:r>
                          <m:r>
                            <a:rPr lang="en-US" altLang="ja-JP" sz="3200" i="1">
                              <a:latin typeface="Cambria Math" panose="02040503050406030204" pitchFamily="18" charset="0"/>
                            </a:rPr>
                            <m:t>+</m:t>
                          </m:r>
                          <m:r>
                            <a:rPr lang="en-US" altLang="ja-JP" sz="3200" i="1">
                              <a:latin typeface="Cambria Math" panose="02040503050406030204" pitchFamily="18" charset="0"/>
                            </a:rPr>
                            <m:t>h</m:t>
                          </m:r>
                        </m:e>
                      </m:d>
                      <m:r>
                        <a:rPr lang="en-US" altLang="ja-JP" sz="3200" b="0" i="1" smtClean="0">
                          <a:latin typeface="Cambria Math" panose="02040503050406030204" pitchFamily="18" charset="0"/>
                        </a:rPr>
                        <m:t>=</m:t>
                      </m:r>
                      <m:r>
                        <a:rPr lang="en-US" altLang="ja-JP" sz="3200" i="1">
                          <a:latin typeface="Cambria Math" panose="02040503050406030204" pitchFamily="18" charset="0"/>
                        </a:rPr>
                        <m:t>𝑈</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𝑣</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𝜃</m:t>
                          </m:r>
                        </m:e>
                      </m:d>
                    </m:oMath>
                  </m:oMathPara>
                </a14:m>
                <a:endParaRPr kumimoji="1" lang="ja-JP" altLang="en-US" sz="3200"/>
              </a:p>
            </p:txBody>
          </p:sp>
        </mc:Choice>
        <mc:Fallback xmlns="">
          <p:sp>
            <p:nvSpPr>
              <p:cNvPr id="7" name="テキスト ボックス 6">
                <a:extLst>
                  <a:ext uri="{FF2B5EF4-FFF2-40B4-BE49-F238E27FC236}">
                    <a16:creationId xmlns:a16="http://schemas.microsoft.com/office/drawing/2014/main" id="{9078AC2D-0849-0C10-27F4-2BC88CC0B3A1}"/>
                  </a:ext>
                </a:extLst>
              </p:cNvPr>
              <p:cNvSpPr txBox="1">
                <a:spLocks noRot="1" noChangeAspect="1" noMove="1" noResize="1" noEditPoints="1" noAdjustHandles="1" noChangeArrowheads="1" noChangeShapeType="1" noTextEdit="1"/>
              </p:cNvSpPr>
              <p:nvPr/>
            </p:nvSpPr>
            <p:spPr>
              <a:xfrm>
                <a:off x="1922896" y="3861048"/>
                <a:ext cx="3873240" cy="492443"/>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55C30A54-D707-EFCB-EEB4-44ED7027EED0}"/>
              </a:ext>
            </a:extLst>
          </p:cNvPr>
          <p:cNvSpPr txBox="1"/>
          <p:nvPr/>
        </p:nvSpPr>
        <p:spPr>
          <a:xfrm>
            <a:off x="6156176" y="3903439"/>
            <a:ext cx="2031325" cy="461665"/>
          </a:xfrm>
          <a:prstGeom prst="rect">
            <a:avLst/>
          </a:prstGeom>
          <a:noFill/>
        </p:spPr>
        <p:txBody>
          <a:bodyPr wrap="none" rtlCol="0">
            <a:spAutoFit/>
          </a:bodyPr>
          <a:lstStyle/>
          <a:p>
            <a:r>
              <a:rPr kumimoji="1" lang="ja-JP" altLang="en-US" sz="2400"/>
              <a:t>と見比べると</a:t>
            </a: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25C93A2-0D67-1BC8-E230-3EA833A96BB3}"/>
                  </a:ext>
                </a:extLst>
              </p:cNvPr>
              <p:cNvSpPr txBox="1"/>
              <p:nvPr/>
            </p:nvSpPr>
            <p:spPr>
              <a:xfrm>
                <a:off x="2051720" y="4725144"/>
                <a:ext cx="45720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4000" i="1" smtClean="0">
                          <a:latin typeface="Cambria Math" panose="02040503050406030204" pitchFamily="18" charset="0"/>
                        </a:rPr>
                        <m:t>𝑈</m:t>
                      </m:r>
                      <m:d>
                        <m:dPr>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h</m:t>
                          </m:r>
                        </m:e>
                      </m:d>
                      <m:r>
                        <a:rPr kumimoji="1" lang="en-US" altLang="ja-JP" sz="4000" b="0" i="1" smtClean="0">
                          <a:latin typeface="Cambria Math" panose="02040503050406030204" pitchFamily="18" charset="0"/>
                        </a:rPr>
                        <m:t>=</m:t>
                      </m:r>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𝑖h𝐿</m:t>
                      </m:r>
                      <m:r>
                        <a:rPr kumimoji="1" lang="en-US" altLang="ja-JP" sz="4000" b="0" i="1" smtClean="0">
                          <a:latin typeface="Cambria Math" panose="02040503050406030204" pitchFamily="18" charset="0"/>
                        </a:rPr>
                        <m:t>)</m:t>
                      </m:r>
                    </m:oMath>
                  </m:oMathPara>
                </a14:m>
                <a:endParaRPr lang="ja-JP" altLang="en-US" sz="4000"/>
              </a:p>
            </p:txBody>
          </p:sp>
        </mc:Choice>
        <mc:Fallback xmlns="">
          <p:sp>
            <p:nvSpPr>
              <p:cNvPr id="10" name="テキスト ボックス 9">
                <a:extLst>
                  <a:ext uri="{FF2B5EF4-FFF2-40B4-BE49-F238E27FC236}">
                    <a16:creationId xmlns:a16="http://schemas.microsoft.com/office/drawing/2014/main" id="{725C93A2-0D67-1BC8-E230-3EA833A96BB3}"/>
                  </a:ext>
                </a:extLst>
              </p:cNvPr>
              <p:cNvSpPr txBox="1">
                <a:spLocks noRot="1" noChangeAspect="1" noMove="1" noResize="1" noEditPoints="1" noAdjustHandles="1" noChangeArrowheads="1" noChangeShapeType="1" noTextEdit="1"/>
              </p:cNvSpPr>
              <p:nvPr/>
            </p:nvSpPr>
            <p:spPr>
              <a:xfrm>
                <a:off x="2051720" y="4725144"/>
                <a:ext cx="4572000" cy="707886"/>
              </a:xfrm>
              <a:prstGeom prst="rect">
                <a:avLst/>
              </a:prstGeom>
              <a:blipFill>
                <a:blip r:embed="rId6"/>
                <a:stretch>
                  <a:fillRect/>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BA5D2F48-D641-083D-88C9-9789FBA5DFA9}"/>
              </a:ext>
            </a:extLst>
          </p:cNvPr>
          <p:cNvSpPr/>
          <p:nvPr/>
        </p:nvSpPr>
        <p:spPr>
          <a:xfrm>
            <a:off x="3923928" y="1340768"/>
            <a:ext cx="504056" cy="57606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F8ABCEA2-4E4D-3C18-0811-BB18E23F5ABF}"/>
              </a:ext>
            </a:extLst>
          </p:cNvPr>
          <p:cNvSpPr txBox="1"/>
          <p:nvPr/>
        </p:nvSpPr>
        <p:spPr>
          <a:xfrm>
            <a:off x="5940152" y="1124744"/>
            <a:ext cx="1980029" cy="523220"/>
          </a:xfrm>
          <a:prstGeom prst="rect">
            <a:avLst/>
          </a:prstGeom>
          <a:noFill/>
        </p:spPr>
        <p:txBody>
          <a:bodyPr wrap="none" rtlCol="0">
            <a:spAutoFit/>
          </a:bodyPr>
          <a:lstStyle/>
          <a:p>
            <a:r>
              <a:rPr kumimoji="1" lang="ja-JP" altLang="en-US" sz="2800"/>
              <a:t>微分演算子</a:t>
            </a:r>
          </a:p>
        </p:txBody>
      </p:sp>
      <p:cxnSp>
        <p:nvCxnSpPr>
          <p:cNvPr id="14" name="コネクタ: カギ線 13">
            <a:extLst>
              <a:ext uri="{FF2B5EF4-FFF2-40B4-BE49-F238E27FC236}">
                <a16:creationId xmlns:a16="http://schemas.microsoft.com/office/drawing/2014/main" id="{F2D8E731-EC2E-019F-A819-D30053A9C24D}"/>
              </a:ext>
            </a:extLst>
          </p:cNvPr>
          <p:cNvCxnSpPr>
            <a:cxnSpLocks/>
            <a:stCxn id="12" idx="0"/>
            <a:endCxn id="11" idx="0"/>
          </p:cNvCxnSpPr>
          <p:nvPr/>
        </p:nvCxnSpPr>
        <p:spPr>
          <a:xfrm rot="16200000" flipH="1" flipV="1">
            <a:off x="5445050" y="-144350"/>
            <a:ext cx="216024" cy="2754211"/>
          </a:xfrm>
          <a:prstGeom prst="bentConnector3">
            <a:avLst>
              <a:gd name="adj1" fmla="val -10582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E9AB76A-9AC3-098D-7920-E800E1AFC277}"/>
              </a:ext>
            </a:extLst>
          </p:cNvPr>
          <p:cNvSpPr txBox="1"/>
          <p:nvPr/>
        </p:nvSpPr>
        <p:spPr>
          <a:xfrm>
            <a:off x="323528" y="5589240"/>
            <a:ext cx="8208911" cy="830997"/>
          </a:xfrm>
          <a:prstGeom prst="rect">
            <a:avLst/>
          </a:prstGeom>
          <a:noFill/>
        </p:spPr>
        <p:txBody>
          <a:bodyPr wrap="square" rtlCol="0">
            <a:spAutoFit/>
          </a:bodyPr>
          <a:lstStyle/>
          <a:p>
            <a:r>
              <a:rPr kumimoji="1" lang="ja-JP" altLang="en-US" sz="2400"/>
              <a:t>有限の回転を引き起こす演算子は、微分演算子を指数関数の肩に乗せて作ることができる</a:t>
            </a:r>
          </a:p>
        </p:txBody>
      </p:sp>
    </p:spTree>
    <p:extLst>
      <p:ext uri="{BB962C8B-B14F-4D97-AF65-F5344CB8AC3E}">
        <p14:creationId xmlns:p14="http://schemas.microsoft.com/office/powerpoint/2010/main" val="34521578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80757E3-1B19-11BA-327D-6F34B1BB10CD}"/>
              </a:ext>
            </a:extLst>
          </p:cNvPr>
          <p:cNvSpPr>
            <a:spLocks noGrp="1"/>
          </p:cNvSpPr>
          <p:nvPr>
            <p:ph type="body" sz="quarter" idx="10"/>
          </p:nvPr>
        </p:nvSpPr>
        <p:spPr/>
        <p:txBody>
          <a:bodyPr/>
          <a:lstStyle/>
          <a:p>
            <a:r>
              <a:rPr lang="ja-JP" altLang="en-US"/>
              <a:t>生成子</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19333CB-0270-E969-BE13-F9694049EFC3}"/>
                  </a:ext>
                </a:extLst>
              </p:cNvPr>
              <p:cNvSpPr txBox="1"/>
              <p:nvPr/>
            </p:nvSpPr>
            <p:spPr>
              <a:xfrm>
                <a:off x="755576" y="3193812"/>
                <a:ext cx="7272808"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4800" i="1" smtClean="0">
                          <a:latin typeface="Cambria Math" panose="02040503050406030204" pitchFamily="18" charset="0"/>
                        </a:rPr>
                        <m:t>𝑈</m:t>
                      </m:r>
                      <m:d>
                        <m:dPr>
                          <m:ctrlPr>
                            <a:rPr kumimoji="1" lang="en-US" altLang="ja-JP" sz="4800" b="0" i="1" smtClean="0">
                              <a:latin typeface="Cambria Math" panose="02040503050406030204" pitchFamily="18" charset="0"/>
                            </a:rPr>
                          </m:ctrlPr>
                        </m:dPr>
                        <m:e>
                          <m:r>
                            <a:rPr kumimoji="1" lang="en-US" altLang="ja-JP" sz="4800" b="0" i="1" smtClean="0">
                              <a:latin typeface="Cambria Math" panose="02040503050406030204" pitchFamily="18" charset="0"/>
                            </a:rPr>
                            <m:t>h</m:t>
                          </m:r>
                        </m:e>
                      </m:d>
                      <m:r>
                        <a:rPr kumimoji="1" lang="en-US" altLang="ja-JP" sz="4800" b="0" i="1" smtClean="0">
                          <a:latin typeface="Cambria Math" panose="02040503050406030204" pitchFamily="18" charset="0"/>
                        </a:rPr>
                        <m:t>=</m:t>
                      </m:r>
                      <m:r>
                        <a:rPr kumimoji="1" lang="en-US" altLang="ja-JP" sz="4800" b="0" i="0" smtClean="0">
                          <a:latin typeface="Cambria Math" panose="02040503050406030204" pitchFamily="18" charset="0"/>
                        </a:rPr>
                        <m:t>1+</m:t>
                      </m:r>
                      <m:d>
                        <m:dPr>
                          <m:ctrlPr>
                            <a:rPr kumimoji="1" lang="en-US" altLang="ja-JP" sz="4800" b="0" i="1" smtClean="0">
                              <a:latin typeface="Cambria Math" panose="02040503050406030204" pitchFamily="18" charset="0"/>
                            </a:rPr>
                          </m:ctrlPr>
                        </m:dPr>
                        <m:e>
                          <m:r>
                            <a:rPr kumimoji="1" lang="en-US" altLang="ja-JP" sz="4800" b="0" i="1" smtClean="0">
                              <a:latin typeface="Cambria Math" panose="02040503050406030204" pitchFamily="18" charset="0"/>
                            </a:rPr>
                            <m:t>𝑖𝐿</m:t>
                          </m:r>
                        </m:e>
                      </m:d>
                      <m:r>
                        <a:rPr kumimoji="1" lang="en-US" altLang="ja-JP" sz="4800" b="0" i="1" smtClean="0">
                          <a:latin typeface="Cambria Math" panose="02040503050406030204" pitchFamily="18" charset="0"/>
                        </a:rPr>
                        <m:t>h</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𝑂</m:t>
                      </m:r>
                      <m:r>
                        <a:rPr kumimoji="1" lang="en-US" altLang="ja-JP" sz="4800" b="0" i="1" smtClean="0">
                          <a:latin typeface="Cambria Math" panose="02040503050406030204" pitchFamily="18" charset="0"/>
                        </a:rPr>
                        <m:t>(</m:t>
                      </m:r>
                      <m:sSup>
                        <m:sSupPr>
                          <m:ctrlPr>
                            <a:rPr kumimoji="1" lang="en-US" altLang="ja-JP" sz="4800" b="0" i="1" smtClean="0">
                              <a:latin typeface="Cambria Math" panose="02040503050406030204" pitchFamily="18" charset="0"/>
                            </a:rPr>
                          </m:ctrlPr>
                        </m:sSupPr>
                        <m:e>
                          <m:r>
                            <a:rPr kumimoji="1" lang="en-US" altLang="ja-JP" sz="4800" b="0" i="1" smtClean="0">
                              <a:latin typeface="Cambria Math" panose="02040503050406030204" pitchFamily="18" charset="0"/>
                            </a:rPr>
                            <m:t>h</m:t>
                          </m:r>
                        </m:e>
                        <m:sup>
                          <m:r>
                            <a:rPr kumimoji="1" lang="en-US" altLang="ja-JP" sz="4800" b="0" i="1" smtClean="0">
                              <a:latin typeface="Cambria Math" panose="02040503050406030204" pitchFamily="18" charset="0"/>
                            </a:rPr>
                            <m:t>2</m:t>
                          </m:r>
                        </m:sup>
                      </m:sSup>
                      <m:r>
                        <a:rPr kumimoji="1" lang="en-US" altLang="ja-JP" sz="4800" b="0" i="1" smtClean="0">
                          <a:latin typeface="Cambria Math" panose="02040503050406030204" pitchFamily="18" charset="0"/>
                        </a:rPr>
                        <m:t>)</m:t>
                      </m:r>
                    </m:oMath>
                  </m:oMathPara>
                </a14:m>
                <a:endParaRPr lang="ja-JP" altLang="en-US" sz="4800"/>
              </a:p>
            </p:txBody>
          </p:sp>
        </mc:Choice>
        <mc:Fallback xmlns="">
          <p:sp>
            <p:nvSpPr>
              <p:cNvPr id="3" name="テキスト ボックス 2">
                <a:extLst>
                  <a:ext uri="{FF2B5EF4-FFF2-40B4-BE49-F238E27FC236}">
                    <a16:creationId xmlns:a16="http://schemas.microsoft.com/office/drawing/2014/main" id="{B19333CB-0270-E969-BE13-F9694049EFC3}"/>
                  </a:ext>
                </a:extLst>
              </p:cNvPr>
              <p:cNvSpPr txBox="1">
                <a:spLocks noRot="1" noChangeAspect="1" noMove="1" noResize="1" noEditPoints="1" noAdjustHandles="1" noChangeArrowheads="1" noChangeShapeType="1" noTextEdit="1"/>
              </p:cNvSpPr>
              <p:nvPr/>
            </p:nvSpPr>
            <p:spPr>
              <a:xfrm>
                <a:off x="755576" y="3193812"/>
                <a:ext cx="7272808" cy="830997"/>
              </a:xfrm>
              <a:prstGeom prst="rect">
                <a:avLst/>
              </a:prstGeom>
              <a:blipFill>
                <a:blip r:embed="rId2"/>
                <a:stretch>
                  <a:fillRect/>
                </a:stretch>
              </a:blipFill>
            </p:spPr>
            <p:txBody>
              <a:bodyPr/>
              <a:lstStyle/>
              <a:p>
                <a:r>
                  <a:rPr lang="ja-JP" altLang="en-US">
                    <a:noFill/>
                  </a:rPr>
                  <a:t> </a:t>
                </a:r>
              </a:p>
            </p:txBody>
          </p:sp>
        </mc:Fallback>
      </mc:AlternateContent>
      <p:sp>
        <p:nvSpPr>
          <p:cNvPr id="5" name="四角形: 角を丸くする 4">
            <a:extLst>
              <a:ext uri="{FF2B5EF4-FFF2-40B4-BE49-F238E27FC236}">
                <a16:creationId xmlns:a16="http://schemas.microsoft.com/office/drawing/2014/main" id="{E56A3791-061A-0BDD-2DC9-4E5AB3838E36}"/>
              </a:ext>
            </a:extLst>
          </p:cNvPr>
          <p:cNvSpPr/>
          <p:nvPr/>
        </p:nvSpPr>
        <p:spPr>
          <a:xfrm>
            <a:off x="4067944" y="3265820"/>
            <a:ext cx="1080120" cy="7920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57F26021-C21A-C0B5-36AD-F87D66E38AB9}"/>
              </a:ext>
            </a:extLst>
          </p:cNvPr>
          <p:cNvSpPr/>
          <p:nvPr/>
        </p:nvSpPr>
        <p:spPr>
          <a:xfrm>
            <a:off x="5148064" y="3265820"/>
            <a:ext cx="432048" cy="792088"/>
          </a:xfrm>
          <a:prstGeom prst="roundRect">
            <a:avLst/>
          </a:prstGeom>
          <a:noFill/>
          <a:ln>
            <a:solidFill>
              <a:srgbClr val="0118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6046B8C-B7D0-0F7F-27B2-1294F2E4CBA3}"/>
              </a:ext>
            </a:extLst>
          </p:cNvPr>
          <p:cNvSpPr txBox="1"/>
          <p:nvPr/>
        </p:nvSpPr>
        <p:spPr>
          <a:xfrm>
            <a:off x="5652120" y="2329716"/>
            <a:ext cx="1620957" cy="523220"/>
          </a:xfrm>
          <a:prstGeom prst="rect">
            <a:avLst/>
          </a:prstGeom>
          <a:noFill/>
          <a:ln>
            <a:solidFill>
              <a:srgbClr val="FF0000"/>
            </a:solidFill>
          </a:ln>
        </p:spPr>
        <p:txBody>
          <a:bodyPr wrap="none" rtlCol="0">
            <a:spAutoFit/>
          </a:bodyPr>
          <a:lstStyle/>
          <a:p>
            <a:r>
              <a:rPr kumimoji="1" lang="ja-JP" altLang="en-US" sz="2800"/>
              <a:t>回転方向</a:t>
            </a:r>
          </a:p>
        </p:txBody>
      </p:sp>
      <p:cxnSp>
        <p:nvCxnSpPr>
          <p:cNvPr id="9" name="コネクタ: カギ線 8">
            <a:extLst>
              <a:ext uri="{FF2B5EF4-FFF2-40B4-BE49-F238E27FC236}">
                <a16:creationId xmlns:a16="http://schemas.microsoft.com/office/drawing/2014/main" id="{1E37E60A-3BDD-1D09-6BB7-506E5F55650A}"/>
              </a:ext>
            </a:extLst>
          </p:cNvPr>
          <p:cNvCxnSpPr>
            <a:stCxn id="7" idx="1"/>
            <a:endCxn id="5" idx="0"/>
          </p:cNvCxnSpPr>
          <p:nvPr/>
        </p:nvCxnSpPr>
        <p:spPr>
          <a:xfrm rot="10800000" flipV="1">
            <a:off x="4608004" y="2591326"/>
            <a:ext cx="1044116" cy="67449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34728AC-4EE9-C4A9-5A37-DD4B7F027D45}"/>
              </a:ext>
            </a:extLst>
          </p:cNvPr>
          <p:cNvSpPr txBox="1"/>
          <p:nvPr/>
        </p:nvSpPr>
        <p:spPr>
          <a:xfrm>
            <a:off x="6372200" y="4201924"/>
            <a:ext cx="1620957" cy="523220"/>
          </a:xfrm>
          <a:prstGeom prst="rect">
            <a:avLst/>
          </a:prstGeom>
          <a:noFill/>
          <a:ln>
            <a:solidFill>
              <a:srgbClr val="011893"/>
            </a:solidFill>
          </a:ln>
        </p:spPr>
        <p:txBody>
          <a:bodyPr wrap="none" rtlCol="0">
            <a:spAutoFit/>
          </a:bodyPr>
          <a:lstStyle/>
          <a:p>
            <a:r>
              <a:rPr kumimoji="1" lang="ja-JP" altLang="en-US" sz="2800"/>
              <a:t>回転</a:t>
            </a:r>
            <a:r>
              <a:rPr lang="ja-JP" altLang="en-US" sz="2800"/>
              <a:t>角度</a:t>
            </a:r>
            <a:endParaRPr kumimoji="1" lang="ja-JP" altLang="en-US" sz="2800"/>
          </a:p>
        </p:txBody>
      </p:sp>
      <p:cxnSp>
        <p:nvCxnSpPr>
          <p:cNvPr id="12" name="コネクタ: カギ線 11">
            <a:extLst>
              <a:ext uri="{FF2B5EF4-FFF2-40B4-BE49-F238E27FC236}">
                <a16:creationId xmlns:a16="http://schemas.microsoft.com/office/drawing/2014/main" id="{28D013B1-7D24-760E-8FD1-97A91B27ED4A}"/>
              </a:ext>
            </a:extLst>
          </p:cNvPr>
          <p:cNvCxnSpPr>
            <a:stCxn id="10" idx="1"/>
            <a:endCxn id="6" idx="2"/>
          </p:cNvCxnSpPr>
          <p:nvPr/>
        </p:nvCxnSpPr>
        <p:spPr>
          <a:xfrm rot="10800000">
            <a:off x="5364088" y="4057908"/>
            <a:ext cx="1008112" cy="40562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4DA03263-AFC8-109A-2627-F45C6A25F93B}"/>
              </a:ext>
            </a:extLst>
          </p:cNvPr>
          <p:cNvSpPr txBox="1"/>
          <p:nvPr/>
        </p:nvSpPr>
        <p:spPr>
          <a:xfrm>
            <a:off x="179512" y="1052736"/>
            <a:ext cx="8392041" cy="1077218"/>
          </a:xfrm>
          <a:prstGeom prst="rect">
            <a:avLst/>
          </a:prstGeom>
          <a:noFill/>
        </p:spPr>
        <p:txBody>
          <a:bodyPr wrap="none" rtlCol="0">
            <a:spAutoFit/>
          </a:bodyPr>
          <a:lstStyle/>
          <a:p>
            <a:r>
              <a:rPr lang="ja-JP" altLang="en-US" sz="3200"/>
              <a:t>回転角が小さい時、回転演算子は「方向」と</a:t>
            </a:r>
            <a:endParaRPr lang="en-US" altLang="ja-JP" sz="3200"/>
          </a:p>
          <a:p>
            <a:r>
              <a:rPr lang="ja-JP" altLang="en-US" sz="3200"/>
              <a:t>「量」にわけることができる</a:t>
            </a:r>
            <a:endParaRPr lang="en-US" altLang="ja-JP" sz="3200"/>
          </a:p>
        </p:txBody>
      </p:sp>
      <p:sp>
        <p:nvSpPr>
          <p:cNvPr id="14" name="テキスト ボックス 13">
            <a:extLst>
              <a:ext uri="{FF2B5EF4-FFF2-40B4-BE49-F238E27FC236}">
                <a16:creationId xmlns:a16="http://schemas.microsoft.com/office/drawing/2014/main" id="{2B1DA00D-4493-A6CA-A291-AC9C07F02CC5}"/>
              </a:ext>
            </a:extLst>
          </p:cNvPr>
          <p:cNvSpPr txBox="1"/>
          <p:nvPr/>
        </p:nvSpPr>
        <p:spPr>
          <a:xfrm>
            <a:off x="395536" y="5157192"/>
            <a:ext cx="7920879" cy="954107"/>
          </a:xfrm>
          <a:prstGeom prst="rect">
            <a:avLst/>
          </a:prstGeom>
          <a:noFill/>
        </p:spPr>
        <p:txBody>
          <a:bodyPr wrap="square" rtlCol="0">
            <a:spAutoFit/>
          </a:bodyPr>
          <a:lstStyle/>
          <a:p>
            <a:r>
              <a:rPr kumimoji="1" lang="ja-JP" altLang="en-US" sz="2800"/>
              <a:t>この「方向」を示す演算子</a:t>
            </a:r>
            <a:r>
              <a:rPr kumimoji="1" lang="en-US" altLang="ja-JP" sz="2800"/>
              <a:t>(</a:t>
            </a:r>
            <a:r>
              <a:rPr kumimoji="1" lang="ja-JP" altLang="en-US" sz="2800"/>
              <a:t>そのパラメタに関する微分演算子</a:t>
            </a:r>
            <a:r>
              <a:rPr kumimoji="1" lang="en-US" altLang="ja-JP" sz="2800"/>
              <a:t>)</a:t>
            </a:r>
            <a:r>
              <a:rPr kumimoji="1" lang="ja-JP" altLang="en-US" sz="2800"/>
              <a:t>を</a:t>
            </a:r>
            <a:r>
              <a:rPr kumimoji="1" lang="ja-JP" altLang="en-US" sz="2800">
                <a:solidFill>
                  <a:srgbClr val="FF0000"/>
                </a:solidFill>
              </a:rPr>
              <a:t>生成子</a:t>
            </a:r>
            <a:r>
              <a:rPr kumimoji="1" lang="en-US" altLang="ja-JP" sz="2800">
                <a:solidFill>
                  <a:srgbClr val="FF0000"/>
                </a:solidFill>
              </a:rPr>
              <a:t>(generator)</a:t>
            </a:r>
            <a:r>
              <a:rPr kumimoji="1" lang="ja-JP" altLang="en-US" sz="2800"/>
              <a:t>と呼ぶ</a:t>
            </a:r>
          </a:p>
        </p:txBody>
      </p:sp>
    </p:spTree>
    <p:extLst>
      <p:ext uri="{BB962C8B-B14F-4D97-AF65-F5344CB8AC3E}">
        <p14:creationId xmlns:p14="http://schemas.microsoft.com/office/powerpoint/2010/main" val="1262049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F8A0C3-0E2A-7221-61E2-0391333EA6A3}"/>
              </a:ext>
            </a:extLst>
          </p:cNvPr>
          <p:cNvSpPr>
            <a:spLocks noGrp="1"/>
          </p:cNvSpPr>
          <p:nvPr>
            <p:ph type="body" sz="quarter" idx="10"/>
          </p:nvPr>
        </p:nvSpPr>
        <p:spPr/>
        <p:txBody>
          <a:bodyPr/>
          <a:lstStyle/>
          <a:p>
            <a:r>
              <a:rPr lang="ja-JP" altLang="en-US"/>
              <a:t>時間発展とリュービル演算子</a:t>
            </a:r>
            <a:endParaRPr kumimoji="1" lang="ja-JP" altLang="en-US"/>
          </a:p>
        </p:txBody>
      </p:sp>
      <p:sp>
        <p:nvSpPr>
          <p:cNvPr id="3" name="テキスト ボックス 2">
            <a:extLst>
              <a:ext uri="{FF2B5EF4-FFF2-40B4-BE49-F238E27FC236}">
                <a16:creationId xmlns:a16="http://schemas.microsoft.com/office/drawing/2014/main" id="{822F744D-632C-8DF5-4EE7-9251444E4CBE}"/>
              </a:ext>
            </a:extLst>
          </p:cNvPr>
          <p:cNvSpPr txBox="1"/>
          <p:nvPr/>
        </p:nvSpPr>
        <p:spPr>
          <a:xfrm>
            <a:off x="33814" y="1196752"/>
            <a:ext cx="9110186" cy="461665"/>
          </a:xfrm>
          <a:prstGeom prst="rect">
            <a:avLst/>
          </a:prstGeom>
          <a:noFill/>
        </p:spPr>
        <p:txBody>
          <a:bodyPr wrap="none" rtlCol="0">
            <a:spAutoFit/>
          </a:bodyPr>
          <a:lstStyle/>
          <a:p>
            <a:r>
              <a:rPr kumimoji="1" lang="ja-JP" altLang="en-US" sz="2400"/>
              <a:t>時間微分演算子も、回転演算子と同じように考えることができる</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E0F44378-EADB-A19B-9569-759017D0EBF0}"/>
                  </a:ext>
                </a:extLst>
              </p:cNvPr>
              <p:cNvSpPr txBox="1"/>
              <p:nvPr/>
            </p:nvSpPr>
            <p:spPr>
              <a:xfrm>
                <a:off x="827584" y="1988840"/>
                <a:ext cx="6435929" cy="86177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𝐴</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h</m:t>
                          </m:r>
                        </m:e>
                      </m:d>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𝑡</m:t>
                          </m:r>
                        </m:e>
                      </m:d>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𝐴</m:t>
                          </m:r>
                        </m:e>
                        <m:sup>
                          <m:r>
                            <a:rPr kumimoji="1" lang="en-US" altLang="ja-JP" sz="2800" b="0" i="1" smtClean="0">
                              <a:latin typeface="Cambria Math" panose="02040503050406030204" pitchFamily="18" charset="0"/>
                            </a:rPr>
                            <m:t>′</m:t>
                          </m:r>
                        </m:sup>
                      </m:sSup>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𝑡</m:t>
                          </m:r>
                        </m:e>
                      </m:d>
                      <m:r>
                        <a:rPr kumimoji="1" lang="en-US" altLang="ja-JP" sz="2800" b="0" i="1" smtClean="0">
                          <a:latin typeface="Cambria Math" panose="02040503050406030204" pitchFamily="18" charset="0"/>
                        </a:rPr>
                        <m:t>h</m:t>
                      </m:r>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𝐴</m:t>
                          </m:r>
                        </m:e>
                        <m:sup>
                          <m:r>
                            <a:rPr kumimoji="1" lang="en-US" altLang="ja-JP" sz="2800" b="0" i="1" smtClean="0">
                              <a:latin typeface="Cambria Math" panose="02040503050406030204" pitchFamily="18" charset="0"/>
                            </a:rPr>
                            <m:t>′′</m:t>
                          </m:r>
                        </m:sup>
                      </m:sSup>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𝑡</m:t>
                          </m:r>
                        </m:e>
                      </m:d>
                      <m:f>
                        <m:fPr>
                          <m:ctrlPr>
                            <a:rPr kumimoji="1" lang="en-US" altLang="ja-JP" sz="2800" b="0" i="1" smtClean="0">
                              <a:latin typeface="Cambria Math" panose="02040503050406030204" pitchFamily="18" charset="0"/>
                            </a:rPr>
                          </m:ctrlPr>
                        </m:fPr>
                        <m:num>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h</m:t>
                              </m:r>
                            </m:e>
                            <m:sup>
                              <m:r>
                                <a:rPr kumimoji="1" lang="en-US" altLang="ja-JP" sz="2800" b="0" i="1" smtClean="0">
                                  <a:latin typeface="Cambria Math" panose="02040503050406030204" pitchFamily="18" charset="0"/>
                                </a:rPr>
                                <m:t>2</m:t>
                              </m:r>
                            </m:sup>
                          </m:sSup>
                        </m:num>
                        <m:den>
                          <m:r>
                            <a:rPr kumimoji="1" lang="en-US" altLang="ja-JP" sz="2800" b="0" i="1" smtClean="0">
                              <a:latin typeface="Cambria Math" panose="02040503050406030204" pitchFamily="18" charset="0"/>
                            </a:rPr>
                            <m:t>2</m:t>
                          </m:r>
                        </m:den>
                      </m:f>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4" name="テキスト ボックス 3">
                <a:extLst>
                  <a:ext uri="{FF2B5EF4-FFF2-40B4-BE49-F238E27FC236}">
                    <a16:creationId xmlns:a16="http://schemas.microsoft.com/office/drawing/2014/main" id="{E0F44378-EADB-A19B-9569-759017D0EBF0}"/>
                  </a:ext>
                </a:extLst>
              </p:cNvPr>
              <p:cNvSpPr txBox="1">
                <a:spLocks noRot="1" noChangeAspect="1" noMove="1" noResize="1" noEditPoints="1" noAdjustHandles="1" noChangeArrowheads="1" noChangeShapeType="1" noTextEdit="1"/>
              </p:cNvSpPr>
              <p:nvPr/>
            </p:nvSpPr>
            <p:spPr>
              <a:xfrm>
                <a:off x="827584" y="1988840"/>
                <a:ext cx="6435929" cy="86177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D6287050-4EE6-FAFE-981B-FBE1E3091CBB}"/>
                  </a:ext>
                </a:extLst>
              </p:cNvPr>
              <p:cNvSpPr txBox="1"/>
              <p:nvPr/>
            </p:nvSpPr>
            <p:spPr>
              <a:xfrm>
                <a:off x="2195736" y="2924944"/>
                <a:ext cx="2848921" cy="96815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func>
                        <m:funcPr>
                          <m:ctrlPr>
                            <a:rPr kumimoji="1" lang="en-US" altLang="ja-JP" sz="2800" b="0" i="1" smtClean="0">
                              <a:latin typeface="Cambria Math" panose="02040503050406030204" pitchFamily="18" charset="0"/>
                            </a:rPr>
                          </m:ctrlPr>
                        </m:funcPr>
                        <m:fName>
                          <m:r>
                            <m:rPr>
                              <m:sty m:val="p"/>
                            </m:rPr>
                            <a:rPr kumimoji="1" lang="en-US" altLang="ja-JP" sz="2800" b="0" i="0" smtClean="0">
                              <a:latin typeface="Cambria Math" panose="02040503050406030204" pitchFamily="18" charset="0"/>
                            </a:rPr>
                            <m:t>exp</m:t>
                          </m:r>
                        </m:fName>
                        <m:e>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h</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m:t>
                                  </m:r>
                                </m:num>
                                <m:den>
                                  <m:r>
                                    <a:rPr kumimoji="1" lang="en-US" altLang="ja-JP" sz="2800" b="0" i="1" smtClean="0">
                                      <a:latin typeface="Cambria Math" panose="02040503050406030204" pitchFamily="18" charset="0"/>
                                    </a:rPr>
                                    <m:t>𝑑𝑡</m:t>
                                  </m:r>
                                </m:den>
                              </m:f>
                            </m:e>
                          </m:d>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m:t>
                          </m:r>
                        </m:e>
                      </m:func>
                    </m:oMath>
                  </m:oMathPara>
                </a14:m>
                <a:endParaRPr kumimoji="1" lang="ja-JP" altLang="en-US" sz="2800"/>
              </a:p>
            </p:txBody>
          </p:sp>
        </mc:Choice>
        <mc:Fallback>
          <p:sp>
            <p:nvSpPr>
              <p:cNvPr id="5" name="テキスト ボックス 4">
                <a:extLst>
                  <a:ext uri="{FF2B5EF4-FFF2-40B4-BE49-F238E27FC236}">
                    <a16:creationId xmlns:a16="http://schemas.microsoft.com/office/drawing/2014/main" id="{D6287050-4EE6-FAFE-981B-FBE1E3091CBB}"/>
                  </a:ext>
                </a:extLst>
              </p:cNvPr>
              <p:cNvSpPr txBox="1">
                <a:spLocks noRot="1" noChangeAspect="1" noMove="1" noResize="1" noEditPoints="1" noAdjustHandles="1" noChangeArrowheads="1" noChangeShapeType="1" noTextEdit="1"/>
              </p:cNvSpPr>
              <p:nvPr/>
            </p:nvSpPr>
            <p:spPr>
              <a:xfrm>
                <a:off x="2195736" y="2924944"/>
                <a:ext cx="2848921" cy="96815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376CF657-F4B5-0104-A2D0-7B8C1975C316}"/>
                  </a:ext>
                </a:extLst>
              </p:cNvPr>
              <p:cNvSpPr txBox="1"/>
              <p:nvPr/>
            </p:nvSpPr>
            <p:spPr>
              <a:xfrm>
                <a:off x="2123728" y="4293096"/>
                <a:ext cx="1902829"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𝑈</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h</m:t>
                          </m:r>
                        </m:e>
                      </m:d>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𝑡</m:t>
                      </m:r>
                      <m:r>
                        <a:rPr kumimoji="1" lang="en-US" altLang="ja-JP" sz="2800" b="0" i="1" smtClean="0">
                          <a:latin typeface="Cambria Math" panose="02040503050406030204" pitchFamily="18" charset="0"/>
                        </a:rPr>
                        <m:t>)</m:t>
                      </m:r>
                    </m:oMath>
                  </m:oMathPara>
                </a14:m>
                <a:endParaRPr kumimoji="1" lang="ja-JP" altLang="en-US" sz="2800"/>
              </a:p>
            </p:txBody>
          </p:sp>
        </mc:Choice>
        <mc:Fallback>
          <p:sp>
            <p:nvSpPr>
              <p:cNvPr id="6" name="テキスト ボックス 5">
                <a:extLst>
                  <a:ext uri="{FF2B5EF4-FFF2-40B4-BE49-F238E27FC236}">
                    <a16:creationId xmlns:a16="http://schemas.microsoft.com/office/drawing/2014/main" id="{376CF657-F4B5-0104-A2D0-7B8C1975C316}"/>
                  </a:ext>
                </a:extLst>
              </p:cNvPr>
              <p:cNvSpPr txBox="1">
                <a:spLocks noRot="1" noChangeAspect="1" noMove="1" noResize="1" noEditPoints="1" noAdjustHandles="1" noChangeArrowheads="1" noChangeShapeType="1" noTextEdit="1"/>
              </p:cNvSpPr>
              <p:nvPr/>
            </p:nvSpPr>
            <p:spPr>
              <a:xfrm>
                <a:off x="2123728" y="4293096"/>
                <a:ext cx="1902829" cy="430887"/>
              </a:xfrm>
              <a:prstGeom prst="rect">
                <a:avLst/>
              </a:prstGeom>
              <a:blipFill>
                <a:blip r:embed="rId4"/>
                <a:stretch>
                  <a:fillRect/>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9FE3A2D8-2755-3BCB-5A3E-5A537AF3EDB7}"/>
              </a:ext>
            </a:extLst>
          </p:cNvPr>
          <p:cNvSpPr/>
          <p:nvPr/>
        </p:nvSpPr>
        <p:spPr>
          <a:xfrm>
            <a:off x="2627784" y="2852936"/>
            <a:ext cx="1656184" cy="11521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333336BD-763A-6D1C-C44D-E9E0053061EF}"/>
              </a:ext>
            </a:extLst>
          </p:cNvPr>
          <p:cNvSpPr/>
          <p:nvPr/>
        </p:nvSpPr>
        <p:spPr>
          <a:xfrm>
            <a:off x="2483768" y="4293096"/>
            <a:ext cx="792088" cy="5040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045D1F7-DF67-236A-163B-C82FC9F5333A}"/>
              </a:ext>
            </a:extLst>
          </p:cNvPr>
          <p:cNvSpPr txBox="1"/>
          <p:nvPr/>
        </p:nvSpPr>
        <p:spPr>
          <a:xfrm>
            <a:off x="2483768" y="5733256"/>
            <a:ext cx="3057247" cy="523220"/>
          </a:xfrm>
          <a:prstGeom prst="rect">
            <a:avLst/>
          </a:prstGeom>
          <a:noFill/>
        </p:spPr>
        <p:txBody>
          <a:bodyPr wrap="none" rtlCol="0">
            <a:spAutoFit/>
          </a:bodyPr>
          <a:lstStyle/>
          <a:p>
            <a:r>
              <a:rPr kumimoji="1" lang="ja-JP" altLang="en-US" sz="2800"/>
              <a:t>ここまでは一般論</a:t>
            </a:r>
          </a:p>
        </p:txBody>
      </p:sp>
    </p:spTree>
    <p:extLst>
      <p:ext uri="{BB962C8B-B14F-4D97-AF65-F5344CB8AC3E}">
        <p14:creationId xmlns:p14="http://schemas.microsoft.com/office/powerpoint/2010/main" val="4083090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4F734C-6D40-3786-2A7B-47DA81F04C66}"/>
              </a:ext>
            </a:extLst>
          </p:cNvPr>
          <p:cNvSpPr>
            <a:spLocks noGrp="1"/>
          </p:cNvSpPr>
          <p:nvPr>
            <p:ph type="body" sz="quarter" idx="10"/>
          </p:nvPr>
        </p:nvSpPr>
        <p:spPr/>
        <p:txBody>
          <a:bodyPr/>
          <a:lstStyle/>
          <a:p>
            <a:r>
              <a:rPr lang="ja-JP" altLang="en-US"/>
              <a:t>ポアソン括弧</a:t>
            </a:r>
            <a:endParaRPr kumimoji="1" lang="ja-JP" altLang="en-US"/>
          </a:p>
        </p:txBody>
      </p:sp>
      <p:sp>
        <p:nvSpPr>
          <p:cNvPr id="3" name="テキスト ボックス 2">
            <a:extLst>
              <a:ext uri="{FF2B5EF4-FFF2-40B4-BE49-F238E27FC236}">
                <a16:creationId xmlns:a16="http://schemas.microsoft.com/office/drawing/2014/main" id="{2CFA8E8C-217D-D65C-CEED-18E94498AEA4}"/>
              </a:ext>
            </a:extLst>
          </p:cNvPr>
          <p:cNvSpPr txBox="1"/>
          <p:nvPr/>
        </p:nvSpPr>
        <p:spPr>
          <a:xfrm>
            <a:off x="251520" y="1268760"/>
            <a:ext cx="2954655" cy="461665"/>
          </a:xfrm>
          <a:prstGeom prst="rect">
            <a:avLst/>
          </a:prstGeom>
          <a:noFill/>
        </p:spPr>
        <p:txBody>
          <a:bodyPr wrap="none" rtlCol="0">
            <a:spAutoFit/>
          </a:bodyPr>
          <a:lstStyle/>
          <a:p>
            <a:r>
              <a:rPr kumimoji="1" lang="ja-JP" altLang="en-US" sz="2400"/>
              <a:t>正準方程式を考える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9F19DD8-7A67-6AF9-10C3-C4C56E692D83}"/>
                  </a:ext>
                </a:extLst>
              </p:cNvPr>
              <p:cNvSpPr txBox="1"/>
              <p:nvPr/>
            </p:nvSpPr>
            <p:spPr>
              <a:xfrm>
                <a:off x="1043608" y="1988840"/>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09F19DD8-7A67-6AF9-10C3-C4C56E692D83}"/>
                  </a:ext>
                </a:extLst>
              </p:cNvPr>
              <p:cNvSpPr txBox="1">
                <a:spLocks noRot="1" noChangeAspect="1" noMove="1" noResize="1" noEditPoints="1" noAdjustHandles="1" noChangeArrowheads="1" noChangeShapeType="1" noTextEdit="1"/>
              </p:cNvSpPr>
              <p:nvPr/>
            </p:nvSpPr>
            <p:spPr>
              <a:xfrm>
                <a:off x="1043608" y="1988840"/>
                <a:ext cx="1816908" cy="194245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F8BCB38-AC71-7A14-A278-355A2D4CB01F}"/>
                  </a:ext>
                </a:extLst>
              </p:cNvPr>
              <p:cNvSpPr txBox="1"/>
              <p:nvPr/>
            </p:nvSpPr>
            <p:spPr>
              <a:xfrm>
                <a:off x="323528" y="4437112"/>
                <a:ext cx="6951005" cy="461665"/>
              </a:xfrm>
              <a:prstGeom prst="rect">
                <a:avLst/>
              </a:prstGeom>
              <a:noFill/>
            </p:spPr>
            <p:txBody>
              <a:bodyPr wrap="none" rtlCol="0">
                <a:spAutoFit/>
              </a:bodyPr>
              <a:lstStyle/>
              <a:p>
                <a:r>
                  <a:rPr lang="ja-JP" altLang="en-US" sz="2400"/>
                  <a:t>この系における物理量</a:t>
                </a:r>
                <a14:m>
                  <m:oMath xmlns:m="http://schemas.openxmlformats.org/officeDocument/2006/math">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の</m:t>
                    </m:r>
                  </m:oMath>
                </a14:m>
                <a:r>
                  <a:rPr kumimoji="1" lang="ja-JP" altLang="en-US" sz="2400"/>
                  <a:t>時間発展を考える</a:t>
                </a:r>
              </a:p>
            </p:txBody>
          </p:sp>
        </mc:Choice>
        <mc:Fallback xmlns="">
          <p:sp>
            <p:nvSpPr>
              <p:cNvPr id="5" name="テキスト ボックス 4">
                <a:extLst>
                  <a:ext uri="{FF2B5EF4-FFF2-40B4-BE49-F238E27FC236}">
                    <a16:creationId xmlns:a16="http://schemas.microsoft.com/office/drawing/2014/main" id="{2F8BCB38-AC71-7A14-A278-355A2D4CB01F}"/>
                  </a:ext>
                </a:extLst>
              </p:cNvPr>
              <p:cNvSpPr txBox="1">
                <a:spLocks noRot="1" noChangeAspect="1" noMove="1" noResize="1" noEditPoints="1" noAdjustHandles="1" noChangeArrowheads="1" noChangeShapeType="1" noTextEdit="1"/>
              </p:cNvSpPr>
              <p:nvPr/>
            </p:nvSpPr>
            <p:spPr>
              <a:xfrm>
                <a:off x="323528" y="4437112"/>
                <a:ext cx="6951005" cy="461665"/>
              </a:xfrm>
              <a:prstGeom prst="rect">
                <a:avLst/>
              </a:prstGeom>
              <a:blipFill>
                <a:blip r:embed="rId3"/>
                <a:stretch>
                  <a:fillRect l="-1316" t="-14474" r="-439"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89767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04AC6C-3A11-3677-F2AB-8C45BA9BE15E}"/>
              </a:ext>
            </a:extLst>
          </p:cNvPr>
          <p:cNvSpPr>
            <a:spLocks noGrp="1"/>
          </p:cNvSpPr>
          <p:nvPr>
            <p:ph type="body" sz="quarter" idx="10"/>
          </p:nvPr>
        </p:nvSpPr>
        <p:spPr/>
        <p:txBody>
          <a:bodyPr/>
          <a:lstStyle/>
          <a:p>
            <a:r>
              <a:rPr lang="ja-JP" altLang="en-US"/>
              <a:t>時間発展とリュービル演算子</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075379FC-A59E-8430-90C2-297F4141C427}"/>
                  </a:ext>
                </a:extLst>
              </p:cNvPr>
              <p:cNvSpPr txBox="1"/>
              <p:nvPr/>
            </p:nvSpPr>
            <p:spPr>
              <a:xfrm>
                <a:off x="1619672" y="1124744"/>
                <a:ext cx="3360472" cy="89178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𝑑𝐴</m:t>
                          </m:r>
                        </m:num>
                        <m:den>
                          <m:r>
                            <a:rPr kumimoji="1" lang="en-US" altLang="ja-JP" sz="2800" b="0" i="1" smtClean="0">
                              <a:latin typeface="Cambria Math" panose="02040503050406030204" pitchFamily="18" charset="0"/>
                            </a:rPr>
                            <m:t>𝑑𝑡</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𝐴</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𝐻</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𝐴</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oMath>
                  </m:oMathPara>
                </a14:m>
                <a:endParaRPr kumimoji="1" lang="ja-JP" altLang="en-US" sz="2800"/>
              </a:p>
            </p:txBody>
          </p:sp>
        </mc:Choice>
        <mc:Fallback>
          <p:sp>
            <p:nvSpPr>
              <p:cNvPr id="3" name="テキスト ボックス 2">
                <a:extLst>
                  <a:ext uri="{FF2B5EF4-FFF2-40B4-BE49-F238E27FC236}">
                    <a16:creationId xmlns:a16="http://schemas.microsoft.com/office/drawing/2014/main" id="{075379FC-A59E-8430-90C2-297F4141C427}"/>
                  </a:ext>
                </a:extLst>
              </p:cNvPr>
              <p:cNvSpPr txBox="1">
                <a:spLocks noRot="1" noChangeAspect="1" noMove="1" noResize="1" noEditPoints="1" noAdjustHandles="1" noChangeArrowheads="1" noChangeShapeType="1" noTextEdit="1"/>
              </p:cNvSpPr>
              <p:nvPr/>
            </p:nvSpPr>
            <p:spPr>
              <a:xfrm>
                <a:off x="1619672" y="1124744"/>
                <a:ext cx="3360472" cy="89178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F0FB6AD1-72BF-3027-EEE3-517CCC62989C}"/>
                  </a:ext>
                </a:extLst>
              </p:cNvPr>
              <p:cNvSpPr txBox="1"/>
              <p:nvPr/>
            </p:nvSpPr>
            <p:spPr>
              <a:xfrm>
                <a:off x="2123728" y="2204864"/>
                <a:ext cx="3471463" cy="96815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d>
                      <m:r>
                        <a:rPr kumimoji="1" lang="en-US" altLang="ja-JP" sz="2800" b="0" i="1" smtClean="0">
                          <a:latin typeface="Cambria Math" panose="02040503050406030204" pitchFamily="18" charset="0"/>
                        </a:rPr>
                        <m:t>𝐴</m:t>
                      </m:r>
                    </m:oMath>
                  </m:oMathPara>
                </a14:m>
                <a:endParaRPr kumimoji="1" lang="ja-JP" altLang="en-US" sz="2800"/>
              </a:p>
            </p:txBody>
          </p:sp>
        </mc:Choice>
        <mc:Fallback>
          <p:sp>
            <p:nvSpPr>
              <p:cNvPr id="4" name="テキスト ボックス 3">
                <a:extLst>
                  <a:ext uri="{FF2B5EF4-FFF2-40B4-BE49-F238E27FC236}">
                    <a16:creationId xmlns:a16="http://schemas.microsoft.com/office/drawing/2014/main" id="{F0FB6AD1-72BF-3027-EEE3-517CCC62989C}"/>
                  </a:ext>
                </a:extLst>
              </p:cNvPr>
              <p:cNvSpPr txBox="1">
                <a:spLocks noRot="1" noChangeAspect="1" noMove="1" noResize="1" noEditPoints="1" noAdjustHandles="1" noChangeArrowheads="1" noChangeShapeType="1" noTextEdit="1"/>
              </p:cNvSpPr>
              <p:nvPr/>
            </p:nvSpPr>
            <p:spPr>
              <a:xfrm>
                <a:off x="2123728" y="2204864"/>
                <a:ext cx="3471463" cy="96815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C9096C4D-92E9-C41C-4D67-658A6F52BA5C}"/>
                  </a:ext>
                </a:extLst>
              </p:cNvPr>
              <p:cNvSpPr txBox="1"/>
              <p:nvPr/>
            </p:nvSpPr>
            <p:spPr>
              <a:xfrm>
                <a:off x="2051720" y="3573016"/>
                <a:ext cx="1002582"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𝑖𝐿𝐴</m:t>
                      </m:r>
                    </m:oMath>
                  </m:oMathPara>
                </a14:m>
                <a:endParaRPr kumimoji="1" lang="ja-JP" altLang="en-US" sz="2800"/>
              </a:p>
            </p:txBody>
          </p:sp>
        </mc:Choice>
        <mc:Fallback>
          <p:sp>
            <p:nvSpPr>
              <p:cNvPr id="5" name="テキスト ボックス 4">
                <a:extLst>
                  <a:ext uri="{FF2B5EF4-FFF2-40B4-BE49-F238E27FC236}">
                    <a16:creationId xmlns:a16="http://schemas.microsoft.com/office/drawing/2014/main" id="{C9096C4D-92E9-C41C-4D67-658A6F52BA5C}"/>
                  </a:ext>
                </a:extLst>
              </p:cNvPr>
              <p:cNvSpPr txBox="1">
                <a:spLocks noRot="1" noChangeAspect="1" noMove="1" noResize="1" noEditPoints="1" noAdjustHandles="1" noChangeArrowheads="1" noChangeShapeType="1" noTextEdit="1"/>
              </p:cNvSpPr>
              <p:nvPr/>
            </p:nvSpPr>
            <p:spPr>
              <a:xfrm>
                <a:off x="2051720" y="3573016"/>
                <a:ext cx="1002582" cy="430887"/>
              </a:xfrm>
              <a:prstGeom prst="rect">
                <a:avLst/>
              </a:prstGeom>
              <a:blipFill>
                <a:blip r:embed="rId4"/>
                <a:stretch>
                  <a:fillRect/>
                </a:stretch>
              </a:blipFill>
            </p:spPr>
            <p:txBody>
              <a:bodyPr/>
              <a:lstStyle/>
              <a:p>
                <a:r>
                  <a:rPr lang="ja-JP" altLang="en-US">
                    <a:noFill/>
                  </a:rPr>
                  <a:t> </a:t>
                </a:r>
              </a:p>
            </p:txBody>
          </p:sp>
        </mc:Fallback>
      </mc:AlternateContent>
      <p:sp>
        <p:nvSpPr>
          <p:cNvPr id="6" name="四角形: 角を丸くする 5">
            <a:extLst>
              <a:ext uri="{FF2B5EF4-FFF2-40B4-BE49-F238E27FC236}">
                <a16:creationId xmlns:a16="http://schemas.microsoft.com/office/drawing/2014/main" id="{3798959C-5A87-061D-BA60-AADFDA92CE90}"/>
              </a:ext>
            </a:extLst>
          </p:cNvPr>
          <p:cNvSpPr/>
          <p:nvPr/>
        </p:nvSpPr>
        <p:spPr>
          <a:xfrm>
            <a:off x="2483768" y="2132856"/>
            <a:ext cx="2736304" cy="115212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FC6CCBAE-9CF9-11D3-D7EF-7E7CC9A5BB74}"/>
              </a:ext>
            </a:extLst>
          </p:cNvPr>
          <p:cNvSpPr/>
          <p:nvPr/>
        </p:nvSpPr>
        <p:spPr>
          <a:xfrm>
            <a:off x="2411760" y="3501008"/>
            <a:ext cx="360040" cy="50405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B2E1335-5509-794A-A1F8-7069BFD3B538}"/>
              </a:ext>
            </a:extLst>
          </p:cNvPr>
          <p:cNvSpPr txBox="1"/>
          <p:nvPr/>
        </p:nvSpPr>
        <p:spPr>
          <a:xfrm>
            <a:off x="323528" y="5661248"/>
            <a:ext cx="8443337" cy="523220"/>
          </a:xfrm>
          <a:prstGeom prst="rect">
            <a:avLst/>
          </a:prstGeom>
          <a:noFill/>
        </p:spPr>
        <p:txBody>
          <a:bodyPr wrap="none" rtlCol="0">
            <a:spAutoFit/>
          </a:bodyPr>
          <a:lstStyle/>
          <a:p>
            <a:r>
              <a:rPr kumimoji="1" lang="ja-JP" altLang="en-US" sz="2800"/>
              <a:t>時間発展演算子の生成子を</a:t>
            </a:r>
            <a:r>
              <a:rPr kumimoji="1" lang="ja-JP" altLang="en-US" sz="2800">
                <a:solidFill>
                  <a:srgbClr val="FF0000"/>
                </a:solidFill>
              </a:rPr>
              <a:t>リュービル演算子</a:t>
            </a:r>
            <a:r>
              <a:rPr kumimoji="1" lang="ja-JP" altLang="en-US" sz="2800"/>
              <a:t>と呼ぶ</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611E0B5E-612E-3492-1FD6-F4DF5A87742B}"/>
                  </a:ext>
                </a:extLst>
              </p:cNvPr>
              <p:cNvSpPr txBox="1"/>
              <p:nvPr/>
            </p:nvSpPr>
            <p:spPr>
              <a:xfrm>
                <a:off x="2555776" y="4437112"/>
                <a:ext cx="3592201" cy="96815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𝑖𝐿</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d>
                    </m:oMath>
                  </m:oMathPara>
                </a14:m>
                <a:endParaRPr kumimoji="1" lang="ja-JP" altLang="en-US" sz="2800"/>
              </a:p>
            </p:txBody>
          </p:sp>
        </mc:Choice>
        <mc:Fallback>
          <p:sp>
            <p:nvSpPr>
              <p:cNvPr id="9" name="テキスト ボックス 8">
                <a:extLst>
                  <a:ext uri="{FF2B5EF4-FFF2-40B4-BE49-F238E27FC236}">
                    <a16:creationId xmlns:a16="http://schemas.microsoft.com/office/drawing/2014/main" id="{611E0B5E-612E-3492-1FD6-F4DF5A87742B}"/>
                  </a:ext>
                </a:extLst>
              </p:cNvPr>
              <p:cNvSpPr txBox="1">
                <a:spLocks noRot="1" noChangeAspect="1" noMove="1" noResize="1" noEditPoints="1" noAdjustHandles="1" noChangeArrowheads="1" noChangeShapeType="1" noTextEdit="1"/>
              </p:cNvSpPr>
              <p:nvPr/>
            </p:nvSpPr>
            <p:spPr>
              <a:xfrm>
                <a:off x="2555776" y="4437112"/>
                <a:ext cx="3592201" cy="968150"/>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417655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12C7CC-CD7D-8DF6-C49F-CFBCF116D031}"/>
              </a:ext>
            </a:extLst>
          </p:cNvPr>
          <p:cNvSpPr>
            <a:spLocks noGrp="1"/>
          </p:cNvSpPr>
          <p:nvPr>
            <p:ph type="body" sz="quarter" idx="10"/>
          </p:nvPr>
        </p:nvSpPr>
        <p:spPr/>
        <p:txBody>
          <a:bodyPr/>
          <a:lstStyle/>
          <a:p>
            <a:r>
              <a:rPr lang="ja-JP" altLang="en-US"/>
              <a:t>時間発展とリュービル演算子</a:t>
            </a:r>
            <a:endParaRPr kumimoji="1" lang="ja-JP" altLang="en-US"/>
          </a:p>
        </p:txBody>
      </p:sp>
      <p:sp>
        <p:nvSpPr>
          <p:cNvPr id="3" name="テキスト ボックス 2">
            <a:extLst>
              <a:ext uri="{FF2B5EF4-FFF2-40B4-BE49-F238E27FC236}">
                <a16:creationId xmlns:a16="http://schemas.microsoft.com/office/drawing/2014/main" id="{128557D2-500F-F7A9-20DF-B62398117770}"/>
              </a:ext>
            </a:extLst>
          </p:cNvPr>
          <p:cNvSpPr txBox="1"/>
          <p:nvPr/>
        </p:nvSpPr>
        <p:spPr>
          <a:xfrm>
            <a:off x="683568" y="1196752"/>
            <a:ext cx="3057247" cy="523220"/>
          </a:xfrm>
          <a:prstGeom prst="rect">
            <a:avLst/>
          </a:prstGeom>
          <a:noFill/>
        </p:spPr>
        <p:txBody>
          <a:bodyPr wrap="none" rtlCol="0">
            <a:spAutoFit/>
          </a:bodyPr>
          <a:lstStyle/>
          <a:p>
            <a:r>
              <a:rPr kumimoji="1" lang="ja-JP" altLang="en-US" sz="2800"/>
              <a:t>回転の時と同様に</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321A7C09-82B2-1719-501F-9AF98C1BA655}"/>
                  </a:ext>
                </a:extLst>
              </p:cNvPr>
              <p:cNvSpPr txBox="1"/>
              <p:nvPr/>
            </p:nvSpPr>
            <p:spPr>
              <a:xfrm>
                <a:off x="1907704" y="1772816"/>
                <a:ext cx="4572000"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4000" i="1" smtClean="0">
                          <a:latin typeface="Cambria Math" panose="02040503050406030204" pitchFamily="18" charset="0"/>
                        </a:rPr>
                        <m:t>𝑈</m:t>
                      </m:r>
                      <m:d>
                        <m:dPr>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h</m:t>
                          </m:r>
                        </m:e>
                      </m:d>
                      <m:r>
                        <a:rPr kumimoji="1" lang="en-US" altLang="ja-JP" sz="4000" b="0" i="1" smtClean="0">
                          <a:latin typeface="Cambria Math" panose="02040503050406030204" pitchFamily="18" charset="0"/>
                        </a:rPr>
                        <m:t>=</m:t>
                      </m:r>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𝑖h𝐿</m:t>
                      </m:r>
                      <m:r>
                        <a:rPr kumimoji="1" lang="en-US" altLang="ja-JP" sz="4000" b="0" i="1" smtClean="0">
                          <a:latin typeface="Cambria Math" panose="02040503050406030204" pitchFamily="18" charset="0"/>
                        </a:rPr>
                        <m:t>)</m:t>
                      </m:r>
                    </m:oMath>
                  </m:oMathPara>
                </a14:m>
                <a:endParaRPr lang="ja-JP" altLang="en-US" sz="4000"/>
              </a:p>
            </p:txBody>
          </p:sp>
        </mc:Choice>
        <mc:Fallback>
          <p:sp>
            <p:nvSpPr>
              <p:cNvPr id="4" name="テキスト ボックス 3">
                <a:extLst>
                  <a:ext uri="{FF2B5EF4-FFF2-40B4-BE49-F238E27FC236}">
                    <a16:creationId xmlns:a16="http://schemas.microsoft.com/office/drawing/2014/main" id="{321A7C09-82B2-1719-501F-9AF98C1BA655}"/>
                  </a:ext>
                </a:extLst>
              </p:cNvPr>
              <p:cNvSpPr txBox="1">
                <a:spLocks noRot="1" noChangeAspect="1" noMove="1" noResize="1" noEditPoints="1" noAdjustHandles="1" noChangeArrowheads="1" noChangeShapeType="1" noTextEdit="1"/>
              </p:cNvSpPr>
              <p:nvPr/>
            </p:nvSpPr>
            <p:spPr>
              <a:xfrm>
                <a:off x="1907704" y="1772816"/>
                <a:ext cx="4572000" cy="70788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2F775B06-7428-C403-42B5-40662B438E04}"/>
              </a:ext>
            </a:extLst>
          </p:cNvPr>
          <p:cNvSpPr txBox="1"/>
          <p:nvPr/>
        </p:nvSpPr>
        <p:spPr>
          <a:xfrm>
            <a:off x="755576" y="2780928"/>
            <a:ext cx="8136903" cy="954107"/>
          </a:xfrm>
          <a:prstGeom prst="rect">
            <a:avLst/>
          </a:prstGeom>
          <a:noFill/>
        </p:spPr>
        <p:txBody>
          <a:bodyPr wrap="square" rtlCol="0">
            <a:spAutoFit/>
          </a:bodyPr>
          <a:lstStyle/>
          <a:p>
            <a:r>
              <a:rPr kumimoji="1" lang="ja-JP" altLang="en-US" sz="2800"/>
              <a:t>また、リュービル演算子は不完全なポアソン括弧としても書ける</a:t>
            </a:r>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B34CC89F-4538-D176-5CD3-E5CA6EC7AAB0}"/>
                  </a:ext>
                </a:extLst>
              </p:cNvPr>
              <p:cNvSpPr txBox="1"/>
              <p:nvPr/>
            </p:nvSpPr>
            <p:spPr>
              <a:xfrm>
                <a:off x="1907704" y="4077072"/>
                <a:ext cx="5135572" cy="96815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𝑖𝐿</m:t>
                      </m:r>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d>
                      <m:r>
                        <a:rPr kumimoji="1" lang="en-US" altLang="ja-JP" sz="2800" b="0" i="1" smtClean="0">
                          <a:latin typeface="Cambria Math" panose="02040503050406030204" pitchFamily="18" charset="0"/>
                        </a:rPr>
                        <m:t>=</m:t>
                      </m:r>
                      <m:d>
                        <m:dPr>
                          <m:begChr m:val="{"/>
                          <m:endChr m:val="}"/>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    ,</m:t>
                          </m:r>
                          <m:r>
                            <a:rPr kumimoji="1" lang="en-US" altLang="ja-JP" sz="2800" b="0" i="1" smtClean="0">
                              <a:latin typeface="Cambria Math" panose="02040503050406030204" pitchFamily="18" charset="0"/>
                            </a:rPr>
                            <m:t>𝐻</m:t>
                          </m:r>
                        </m:e>
                      </m:d>
                    </m:oMath>
                  </m:oMathPara>
                </a14:m>
                <a:endParaRPr kumimoji="1" lang="ja-JP" altLang="en-US" sz="2800"/>
              </a:p>
            </p:txBody>
          </p:sp>
        </mc:Choice>
        <mc:Fallback>
          <p:sp>
            <p:nvSpPr>
              <p:cNvPr id="6" name="テキスト ボックス 5">
                <a:extLst>
                  <a:ext uri="{FF2B5EF4-FFF2-40B4-BE49-F238E27FC236}">
                    <a16:creationId xmlns:a16="http://schemas.microsoft.com/office/drawing/2014/main" id="{B34CC89F-4538-D176-5CD3-E5CA6EC7AAB0}"/>
                  </a:ext>
                </a:extLst>
              </p:cNvPr>
              <p:cNvSpPr txBox="1">
                <a:spLocks noRot="1" noChangeAspect="1" noMove="1" noResize="1" noEditPoints="1" noAdjustHandles="1" noChangeArrowheads="1" noChangeShapeType="1" noTextEdit="1"/>
              </p:cNvSpPr>
              <p:nvPr/>
            </p:nvSpPr>
            <p:spPr>
              <a:xfrm>
                <a:off x="1907704" y="4077072"/>
                <a:ext cx="5135572" cy="968150"/>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435358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297ED06-D82E-FC1A-B67D-7949AA418F96}"/>
              </a:ext>
            </a:extLst>
          </p:cNvPr>
          <p:cNvSpPr>
            <a:spLocks noGrp="1"/>
          </p:cNvSpPr>
          <p:nvPr>
            <p:ph type="body" sz="quarter" idx="10"/>
          </p:nvPr>
        </p:nvSpPr>
        <p:spPr/>
        <p:txBody>
          <a:bodyPr/>
          <a:lstStyle/>
          <a:p>
            <a:r>
              <a:rPr kumimoji="1" lang="ja-JP" altLang="en-US"/>
              <a:t>ここまでのまとめ</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DDC64A42-14BF-8B31-3D48-983649DA8139}"/>
                  </a:ext>
                </a:extLst>
              </p:cNvPr>
              <p:cNvSpPr txBox="1"/>
              <p:nvPr/>
            </p:nvSpPr>
            <p:spPr>
              <a:xfrm>
                <a:off x="467545" y="1556792"/>
                <a:ext cx="8208912" cy="3970318"/>
              </a:xfrm>
              <a:prstGeom prst="rect">
                <a:avLst/>
              </a:prstGeom>
              <a:noFill/>
            </p:spPr>
            <p:txBody>
              <a:bodyPr wrap="square" rtlCol="0">
                <a:spAutoFit/>
              </a:bodyPr>
              <a:lstStyle/>
              <a:p>
                <a:pPr marL="285750" indent="-285750">
                  <a:buFont typeface="Arial" panose="020B0604020202020204" pitchFamily="34" charset="0"/>
                  <a:buChar char="•"/>
                </a:pPr>
                <a:r>
                  <a:rPr lang="ja-JP" altLang="en-US" sz="2800"/>
                  <a:t>有限の連続的な変化を引き起こす演算子</a:t>
                </a:r>
                <a14:m>
                  <m:oMath xmlns:m="http://schemas.openxmlformats.org/officeDocument/2006/math">
                    <m:r>
                      <a:rPr lang="en-US" altLang="ja-JP" sz="2800" b="0" i="1" smtClean="0">
                        <a:latin typeface="Cambria Math" panose="02040503050406030204" pitchFamily="18" charset="0"/>
                      </a:rPr>
                      <m:t>𝑈</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h</m:t>
                    </m:r>
                    <m:r>
                      <a:rPr lang="en-US" altLang="ja-JP" sz="2800" b="0" i="1" smtClean="0">
                        <a:latin typeface="Cambria Math" panose="02040503050406030204" pitchFamily="18" charset="0"/>
                      </a:rPr>
                      <m:t>)</m:t>
                    </m:r>
                  </m:oMath>
                </a14:m>
                <a:r>
                  <a:rPr lang="ja-JP" altLang="en-US" sz="2800"/>
                  <a:t>を考える</a:t>
                </a:r>
                <a:endParaRPr lang="en-US" altLang="ja-JP" sz="2800"/>
              </a:p>
              <a:p>
                <a:pPr marL="285750" indent="-285750">
                  <a:buFont typeface="Arial" panose="020B0604020202020204" pitchFamily="34" charset="0"/>
                  <a:buChar char="•"/>
                </a:pPr>
                <a:r>
                  <a:rPr kumimoji="1" lang="ja-JP" altLang="en-US" sz="2800"/>
                  <a:t>その演算子の引数にゼロを入れる</a:t>
                </a:r>
                <a:r>
                  <a:rPr lang="ja-JP" altLang="en-US" sz="2800"/>
                  <a:t>と、恒等演算子</a:t>
                </a:r>
                <a14:m>
                  <m:oMath xmlns:m="http://schemas.openxmlformats.org/officeDocument/2006/math">
                    <m:r>
                      <a:rPr lang="en-US" altLang="ja-JP" sz="2800" b="0" i="1" smtClean="0">
                        <a:latin typeface="Cambria Math" panose="02040503050406030204" pitchFamily="18" charset="0"/>
                      </a:rPr>
                      <m:t>𝑈</m:t>
                    </m:r>
                    <m:r>
                      <a:rPr lang="en-US" altLang="ja-JP" sz="2800" b="0" i="1" smtClean="0">
                        <a:latin typeface="Cambria Math" panose="02040503050406030204" pitchFamily="18" charset="0"/>
                      </a:rPr>
                      <m:t>(0)</m:t>
                    </m:r>
                  </m:oMath>
                </a14:m>
                <a:r>
                  <a:rPr lang="ja-JP" altLang="en-US" sz="2800"/>
                  <a:t>が定義できる</a:t>
                </a:r>
                <a:endParaRPr lang="en-US" altLang="ja-JP" sz="2800"/>
              </a:p>
              <a:p>
                <a:pPr marL="285750" indent="-285750">
                  <a:buFont typeface="Arial" panose="020B0604020202020204" pitchFamily="34" charset="0"/>
                  <a:buChar char="•"/>
                </a:pPr>
                <a:r>
                  <a:rPr kumimoji="1" lang="ja-JP" altLang="en-US" sz="2800"/>
                  <a:t>恒等演算子から少しずらした「動く方向」だけを定義する演算子</a:t>
                </a:r>
                <a14:m>
                  <m:oMath xmlns:m="http://schemas.openxmlformats.org/officeDocument/2006/math">
                    <m:r>
                      <a:rPr lang="en-US" altLang="ja-JP" sz="2800" b="0" i="1" smtClean="0">
                        <a:latin typeface="Cambria Math" panose="02040503050406030204" pitchFamily="18" charset="0"/>
                      </a:rPr>
                      <m:t>𝑈</m:t>
                    </m:r>
                    <m:r>
                      <a:rPr lang="en-US" altLang="ja-JP" sz="2800" b="0" i="1" smtClean="0">
                        <a:latin typeface="Cambria Math" panose="02040503050406030204" pitchFamily="18" charset="0"/>
                      </a:rPr>
                      <m:t>′(0)</m:t>
                    </m:r>
                    <m:r>
                      <a:rPr kumimoji="1" lang="ja-JP" altLang="en-US" sz="2800" i="1">
                        <a:latin typeface="Cambria Math" panose="02040503050406030204" pitchFamily="18" charset="0"/>
                      </a:rPr>
                      <m:t>を</m:t>
                    </m:r>
                  </m:oMath>
                </a14:m>
                <a:r>
                  <a:rPr kumimoji="1" lang="ja-JP" altLang="en-US" sz="2800"/>
                  <a:t>生成子と呼び、</a:t>
                </a:r>
                <a:r>
                  <a:rPr lang="en-US" altLang="ja-JP" sz="2800"/>
                  <a:t> </a:t>
                </a:r>
                <a14:m>
                  <m:oMath xmlns:m="http://schemas.openxmlformats.org/officeDocument/2006/math">
                    <m:r>
                      <a:rPr lang="en-US" altLang="ja-JP" sz="2800" b="0" i="1" smtClean="0">
                        <a:latin typeface="Cambria Math" panose="02040503050406030204" pitchFamily="18" charset="0"/>
                      </a:rPr>
                      <m:t>𝑖𝐿</m:t>
                    </m:r>
                    <m:r>
                      <a:rPr kumimoji="1" lang="ja-JP" altLang="en-US" sz="2800" i="1">
                        <a:latin typeface="Cambria Math" panose="02040503050406030204" pitchFamily="18" charset="0"/>
                      </a:rPr>
                      <m:t>で</m:t>
                    </m:r>
                  </m:oMath>
                </a14:m>
                <a:r>
                  <a:rPr kumimoji="1" lang="ja-JP" altLang="en-US" sz="2800"/>
                  <a:t>表す</a:t>
                </a:r>
                <a:endParaRPr kumimoji="1" lang="en-US" altLang="ja-JP" sz="2800"/>
              </a:p>
              <a:p>
                <a:pPr marL="285750" indent="-285750">
                  <a:buFont typeface="Arial" panose="020B0604020202020204" pitchFamily="34" charset="0"/>
                  <a:buChar char="•"/>
                </a:pPr>
                <a:r>
                  <a:rPr kumimoji="1" lang="ja-JP" altLang="en-US" sz="2800"/>
                  <a:t>演算子</a:t>
                </a:r>
                <a14:m>
                  <m:oMath xmlns:m="http://schemas.openxmlformats.org/officeDocument/2006/math">
                    <m:r>
                      <a:rPr lang="en-US" altLang="ja-JP" sz="2800" b="0" i="1" smtClean="0">
                        <a:latin typeface="Cambria Math" panose="02040503050406030204" pitchFamily="18" charset="0"/>
                      </a:rPr>
                      <m:t>𝑈</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h</m:t>
                    </m:r>
                    <m:r>
                      <a:rPr lang="en-US" altLang="ja-JP" sz="2800" b="0" i="1" smtClean="0">
                        <a:latin typeface="Cambria Math" panose="02040503050406030204" pitchFamily="18" charset="0"/>
                      </a:rPr>
                      <m:t>)</m:t>
                    </m:r>
                  </m:oMath>
                </a14:m>
                <a:r>
                  <a:rPr kumimoji="1" lang="ja-JP" altLang="en-US" sz="2800"/>
                  <a:t>と</a:t>
                </a:r>
                <a14:m>
                  <m:oMath xmlns:m="http://schemas.openxmlformats.org/officeDocument/2006/math">
                    <m:r>
                      <a:rPr lang="ja-JP" altLang="en-US" sz="2800" i="1">
                        <a:latin typeface="Cambria Math" panose="02040503050406030204" pitchFamily="18" charset="0"/>
                      </a:rPr>
                      <m:t>生成</m:t>
                    </m:r>
                    <m:r>
                      <a:rPr lang="ja-JP" altLang="en-US" sz="2800" i="1" smtClean="0">
                        <a:latin typeface="Cambria Math" panose="02040503050406030204" pitchFamily="18" charset="0"/>
                      </a:rPr>
                      <m:t>子</m:t>
                    </m:r>
                    <m:r>
                      <a:rPr lang="en-US" altLang="ja-JP" sz="2800" b="0" i="1" smtClean="0">
                        <a:latin typeface="Cambria Math" panose="02040503050406030204" pitchFamily="18" charset="0"/>
                      </a:rPr>
                      <m:t>𝑖𝐿</m:t>
                    </m:r>
                  </m:oMath>
                </a14:m>
                <a:r>
                  <a:rPr kumimoji="1" lang="ja-JP" altLang="en-US" sz="2800"/>
                  <a:t>の間には</a:t>
                </a:r>
                <a14:m>
                  <m:oMath xmlns:m="http://schemas.openxmlformats.org/officeDocument/2006/math">
                    <m:r>
                      <a:rPr lang="en-US" altLang="ja-JP" sz="2800" i="1">
                        <a:latin typeface="Cambria Math" panose="02040503050406030204" pitchFamily="18" charset="0"/>
                      </a:rPr>
                      <m:t>𝑈</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h</m:t>
                        </m:r>
                      </m:e>
                    </m:d>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𝑖h𝐿</m:t>
                    </m:r>
                    <m:r>
                      <a:rPr lang="en-US" altLang="ja-JP" sz="2800" b="0" i="1" smtClean="0">
                        <a:latin typeface="Cambria Math" panose="02040503050406030204" pitchFamily="18" charset="0"/>
                      </a:rPr>
                      <m:t>)</m:t>
                    </m:r>
                    <m:r>
                      <a:rPr kumimoji="1" lang="ja-JP" altLang="en-US" sz="2800" i="1">
                        <a:latin typeface="Cambria Math" panose="02040503050406030204" pitchFamily="18" charset="0"/>
                      </a:rPr>
                      <m:t>の</m:t>
                    </m:r>
                  </m:oMath>
                </a14:m>
                <a:r>
                  <a:rPr kumimoji="1" lang="ja-JP" altLang="en-US" sz="2800"/>
                  <a:t>関係がある</a:t>
                </a:r>
              </a:p>
            </p:txBody>
          </p:sp>
        </mc:Choice>
        <mc:Fallback>
          <p:sp>
            <p:nvSpPr>
              <p:cNvPr id="3" name="テキスト ボックス 2">
                <a:extLst>
                  <a:ext uri="{FF2B5EF4-FFF2-40B4-BE49-F238E27FC236}">
                    <a16:creationId xmlns:a16="http://schemas.microsoft.com/office/drawing/2014/main" id="{DDC64A42-14BF-8B31-3D48-983649DA8139}"/>
                  </a:ext>
                </a:extLst>
              </p:cNvPr>
              <p:cNvSpPr txBox="1">
                <a:spLocks noRot="1" noChangeAspect="1" noMove="1" noResize="1" noEditPoints="1" noAdjustHandles="1" noChangeArrowheads="1" noChangeShapeType="1" noTextEdit="1"/>
              </p:cNvSpPr>
              <p:nvPr/>
            </p:nvSpPr>
            <p:spPr>
              <a:xfrm>
                <a:off x="467545" y="1556792"/>
                <a:ext cx="8208912" cy="3970318"/>
              </a:xfrm>
              <a:prstGeom prst="rect">
                <a:avLst/>
              </a:prstGeom>
              <a:blipFill>
                <a:blip r:embed="rId2"/>
                <a:stretch>
                  <a:fillRect l="-1337" t="-1840" r="-149" b="-276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1492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6F234EF-D79A-9C96-33C2-FB68EE1EC10F}"/>
              </a:ext>
            </a:extLst>
          </p:cNvPr>
          <p:cNvSpPr>
            <a:spLocks noGrp="1"/>
          </p:cNvSpPr>
          <p:nvPr>
            <p:ph type="body" sz="quarter" idx="10"/>
          </p:nvPr>
        </p:nvSpPr>
        <p:spPr/>
        <p:txBody>
          <a:bodyPr/>
          <a:lstStyle/>
          <a:p>
            <a:r>
              <a:rPr kumimoji="1" lang="ja-JP" altLang="en-US"/>
              <a:t>三次元回転の生成子とリー環</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258D7DA2-8687-9543-F1E0-39C006AF761A}"/>
                  </a:ext>
                </a:extLst>
              </p:cNvPr>
              <p:cNvSpPr txBox="1"/>
              <p:nvPr/>
            </p:nvSpPr>
            <p:spPr>
              <a:xfrm>
                <a:off x="179512" y="1196752"/>
                <a:ext cx="8352928" cy="1384995"/>
              </a:xfrm>
              <a:prstGeom prst="rect">
                <a:avLst/>
              </a:prstGeom>
              <a:noFill/>
            </p:spPr>
            <p:txBody>
              <a:bodyPr wrap="square" rtlCol="0">
                <a:spAutoFit/>
              </a:bodyPr>
              <a:lstStyle/>
              <a:p>
                <a:r>
                  <a:rPr kumimoji="1" lang="ja-JP" altLang="en-US" sz="2800"/>
                  <a:t>連続回転はリー群を作り、生成子という微小回転の演算子</a:t>
                </a:r>
                <a14:m>
                  <m:oMath xmlns:m="http://schemas.openxmlformats.org/officeDocument/2006/math">
                    <m:r>
                      <a:rPr lang="en-US" altLang="ja-JP" sz="2800" b="0" i="1" smtClean="0">
                        <a:latin typeface="Cambria Math" panose="02040503050406030204" pitchFamily="18" charset="0"/>
                      </a:rPr>
                      <m:t>𝑖𝐿</m:t>
                    </m:r>
                  </m:oMath>
                </a14:m>
                <a:r>
                  <a:rPr kumimoji="1" lang="ja-JP" altLang="en-US" sz="2800"/>
                  <a:t>が定義された</a:t>
                </a:r>
                <a:r>
                  <a:rPr lang="ja-JP" altLang="en-US" sz="2800"/>
                  <a:t>。実はこの生成子がリー環を作る</a:t>
                </a:r>
                <a:endParaRPr kumimoji="1" lang="en-US" altLang="ja-JP" sz="2800"/>
              </a:p>
            </p:txBody>
          </p:sp>
        </mc:Choice>
        <mc:Fallback>
          <p:sp>
            <p:nvSpPr>
              <p:cNvPr id="3" name="テキスト ボックス 2">
                <a:extLst>
                  <a:ext uri="{FF2B5EF4-FFF2-40B4-BE49-F238E27FC236}">
                    <a16:creationId xmlns:a16="http://schemas.microsoft.com/office/drawing/2014/main" id="{258D7DA2-8687-9543-F1E0-39C006AF761A}"/>
                  </a:ext>
                </a:extLst>
              </p:cNvPr>
              <p:cNvSpPr txBox="1">
                <a:spLocks noRot="1" noChangeAspect="1" noMove="1" noResize="1" noEditPoints="1" noAdjustHandles="1" noChangeArrowheads="1" noChangeShapeType="1" noTextEdit="1"/>
              </p:cNvSpPr>
              <p:nvPr/>
            </p:nvSpPr>
            <p:spPr>
              <a:xfrm>
                <a:off x="179512" y="1196752"/>
                <a:ext cx="8352928" cy="1384995"/>
              </a:xfrm>
              <a:prstGeom prst="rect">
                <a:avLst/>
              </a:prstGeom>
              <a:blipFill>
                <a:blip r:embed="rId2"/>
                <a:stretch>
                  <a:fillRect l="-1459" t="-4386" r="-1094" b="-9649"/>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A71BC834-AC8A-E1C3-03F2-33279E2665D0}"/>
              </a:ext>
            </a:extLst>
          </p:cNvPr>
          <p:cNvSpPr txBox="1"/>
          <p:nvPr/>
        </p:nvSpPr>
        <p:spPr>
          <a:xfrm>
            <a:off x="59670" y="2996952"/>
            <a:ext cx="9110186" cy="461665"/>
          </a:xfrm>
          <a:prstGeom prst="rect">
            <a:avLst/>
          </a:prstGeom>
          <a:noFill/>
        </p:spPr>
        <p:txBody>
          <a:bodyPr wrap="none" rtlCol="0">
            <a:spAutoFit/>
          </a:bodyPr>
          <a:lstStyle/>
          <a:p>
            <a:r>
              <a:rPr lang="ja-JP" altLang="en-US" sz="2400"/>
              <a:t>二次元回転では面白いことがおきないので、三次元回転を考える</a:t>
            </a:r>
            <a:endParaRPr kumimoji="1" lang="ja-JP" altLang="en-US" sz="2400"/>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8790A8B2-5510-F6E2-0975-5C3B7823A8D1}"/>
                  </a:ext>
                </a:extLst>
              </p:cNvPr>
              <p:cNvSpPr txBox="1"/>
              <p:nvPr/>
            </p:nvSpPr>
            <p:spPr>
              <a:xfrm>
                <a:off x="177122" y="3861048"/>
                <a:ext cx="8966878" cy="461665"/>
              </a:xfrm>
              <a:prstGeom prst="rect">
                <a:avLst/>
              </a:prstGeom>
              <a:noFill/>
            </p:spPr>
            <p:txBody>
              <a:bodyPr wrap="none" rtlCol="0">
                <a:spAutoFit/>
              </a:bodyPr>
              <a:lstStyle/>
              <a:p>
                <a:r>
                  <a:rPr lang="en-US" altLang="ja-JP" sz="2400"/>
                  <a:t>z</a:t>
                </a:r>
                <a:r>
                  <a:rPr lang="ja-JP" altLang="en-US" sz="2400"/>
                  <a:t>軸周りに</a:t>
                </a:r>
                <a:r>
                  <a:rPr lang="en-US" altLang="ja-JP" sz="2400"/>
                  <a:t>h</a:t>
                </a:r>
                <a:r>
                  <a:rPr lang="ja-JP" altLang="en-US" sz="2400"/>
                  <a:t>だけ回転させる操作を</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𝑈</m:t>
                        </m:r>
                      </m:e>
                      <m:sub>
                        <m:r>
                          <a:rPr lang="en-US" altLang="ja-JP" sz="2400" b="0" i="1" smtClean="0">
                            <a:latin typeface="Cambria Math" panose="02040503050406030204" pitchFamily="18" charset="0"/>
                          </a:rPr>
                          <m:t>𝑧</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h</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と</m:t>
                    </m:r>
                  </m:oMath>
                </a14:m>
                <a:r>
                  <a:rPr kumimoji="1" lang="ja-JP" altLang="en-US" sz="2400"/>
                  <a:t>する。その行列表現は</a:t>
                </a:r>
              </a:p>
            </p:txBody>
          </p:sp>
        </mc:Choice>
        <mc:Fallback>
          <p:sp>
            <p:nvSpPr>
              <p:cNvPr id="5" name="テキスト ボックス 4">
                <a:extLst>
                  <a:ext uri="{FF2B5EF4-FFF2-40B4-BE49-F238E27FC236}">
                    <a16:creationId xmlns:a16="http://schemas.microsoft.com/office/drawing/2014/main" id="{8790A8B2-5510-F6E2-0975-5C3B7823A8D1}"/>
                  </a:ext>
                </a:extLst>
              </p:cNvPr>
              <p:cNvSpPr txBox="1">
                <a:spLocks noRot="1" noChangeAspect="1" noMove="1" noResize="1" noEditPoints="1" noAdjustHandles="1" noChangeArrowheads="1" noChangeShapeType="1" noTextEdit="1"/>
              </p:cNvSpPr>
              <p:nvPr/>
            </p:nvSpPr>
            <p:spPr>
              <a:xfrm>
                <a:off x="177122" y="3861048"/>
                <a:ext cx="8966878" cy="461665"/>
              </a:xfrm>
              <a:prstGeom prst="rect">
                <a:avLst/>
              </a:prstGeom>
              <a:blipFill>
                <a:blip r:embed="rId3"/>
                <a:stretch>
                  <a:fillRect l="-1020" t="-14474" r="-136" b="-3026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6DFB36C9-18C3-4E12-0766-66D65C57FD4E}"/>
                  </a:ext>
                </a:extLst>
              </p:cNvPr>
              <p:cNvSpPr txBox="1"/>
              <p:nvPr/>
            </p:nvSpPr>
            <p:spPr>
              <a:xfrm>
                <a:off x="1331640" y="4797152"/>
                <a:ext cx="5495415" cy="131209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𝑈</m:t>
                          </m:r>
                        </m:e>
                        <m:sub>
                          <m:r>
                            <a:rPr kumimoji="1" lang="en-US" altLang="ja-JP" sz="3200" b="0" i="1" smtClean="0">
                              <a:latin typeface="Cambria Math" panose="02040503050406030204" pitchFamily="18" charset="0"/>
                            </a:rPr>
                            <m:t>𝑧</m:t>
                          </m:r>
                        </m:sub>
                      </m:sSub>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m:t>
                      </m:r>
                      <m:d>
                        <m:dPr>
                          <m:ctrlPr>
                            <a:rPr kumimoji="1" lang="en-US" altLang="ja-JP" sz="3200" b="0" i="1" smtClean="0">
                              <a:latin typeface="Cambria Math" panose="02040503050406030204" pitchFamily="18" charset="0"/>
                            </a:rPr>
                          </m:ctrlPr>
                        </m:dPr>
                        <m:e>
                          <m:m>
                            <m:mPr>
                              <m:mcs>
                                <m:mc>
                                  <m:mcPr>
                                    <m:count m:val="3"/>
                                    <m:mcJc m:val="center"/>
                                  </m:mcPr>
                                </m:mc>
                              </m:mcs>
                              <m:ctrlPr>
                                <a:rPr kumimoji="1" lang="en-US" altLang="ja-JP" sz="3200" b="0" i="1" smtClean="0">
                                  <a:latin typeface="Cambria Math" panose="02040503050406030204" pitchFamily="18" charset="0"/>
                                </a:rPr>
                              </m:ctrlPr>
                            </m:mPr>
                            <m:mr>
                              <m:e>
                                <m:func>
                                  <m:funcPr>
                                    <m:ctrlPr>
                                      <a:rPr kumimoji="1" lang="en-US" altLang="ja-JP" sz="3200" b="0" i="1" smtClean="0">
                                        <a:latin typeface="Cambria Math" panose="02040503050406030204" pitchFamily="18" charset="0"/>
                                      </a:rPr>
                                    </m:ctrlPr>
                                  </m:funcPr>
                                  <m:fName>
                                    <m:r>
                                      <m:rPr>
                                        <m:sty m:val="p"/>
                                        <m:brk m:alnAt="7"/>
                                      </m:rPr>
                                      <a:rPr kumimoji="1" lang="en-US" altLang="ja-JP" sz="3200" b="0" i="0" smtClean="0">
                                        <a:latin typeface="Cambria Math" panose="02040503050406030204" pitchFamily="18" charset="0"/>
                                      </a:rPr>
                                      <m:t>cos</m:t>
                                    </m:r>
                                  </m:fName>
                                  <m:e>
                                    <m:r>
                                      <a:rPr kumimoji="1" lang="en-US" altLang="ja-JP" sz="3200" b="0" i="1" smtClean="0">
                                        <a:latin typeface="Cambria Math" panose="02040503050406030204" pitchFamily="18" charset="0"/>
                                      </a:rPr>
                                      <m:t>h</m:t>
                                    </m:r>
                                  </m:e>
                                </m:func>
                              </m:e>
                              <m:e>
                                <m:r>
                                  <a:rPr kumimoji="1" lang="en-US" altLang="ja-JP" sz="3200" b="0" i="1" smtClean="0">
                                    <a:latin typeface="Cambria Math" panose="02040503050406030204" pitchFamily="18" charset="0"/>
                                  </a:rPr>
                                  <m:t>−</m:t>
                                </m:r>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sin</m:t>
                                    </m:r>
                                  </m:fName>
                                  <m:e>
                                    <m:r>
                                      <a:rPr kumimoji="1" lang="en-US" altLang="ja-JP" sz="3200" b="0" i="1" smtClean="0">
                                        <a:latin typeface="Cambria Math" panose="02040503050406030204" pitchFamily="18" charset="0"/>
                                      </a:rPr>
                                      <m:t>h</m:t>
                                    </m:r>
                                  </m:e>
                                </m:func>
                              </m:e>
                              <m:e>
                                <m:r>
                                  <a:rPr kumimoji="1" lang="en-US" altLang="ja-JP" sz="3200" b="0" i="1" smtClean="0">
                                    <a:latin typeface="Cambria Math" panose="02040503050406030204" pitchFamily="18" charset="0"/>
                                  </a:rPr>
                                  <m:t>0</m:t>
                                </m:r>
                              </m:e>
                            </m:mr>
                            <m:mr>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sin</m:t>
                                    </m:r>
                                  </m:fName>
                                  <m:e>
                                    <m:r>
                                      <a:rPr kumimoji="1" lang="en-US" altLang="ja-JP" sz="3200" b="0" i="1" smtClean="0">
                                        <a:latin typeface="Cambria Math" panose="02040503050406030204" pitchFamily="18" charset="0"/>
                                      </a:rPr>
                                      <m:t>h</m:t>
                                    </m:r>
                                  </m:e>
                                </m:func>
                              </m:e>
                              <m:e>
                                <m:func>
                                  <m:funcPr>
                                    <m:ctrlPr>
                                      <a:rPr kumimoji="1" lang="en-US" altLang="ja-JP" sz="3200" b="0" i="1" smtClean="0">
                                        <a:latin typeface="Cambria Math" panose="02040503050406030204" pitchFamily="18" charset="0"/>
                                      </a:rPr>
                                    </m:ctrlPr>
                                  </m:funcPr>
                                  <m:fName>
                                    <m:r>
                                      <m:rPr>
                                        <m:sty m:val="p"/>
                                      </m:rPr>
                                      <a:rPr kumimoji="1" lang="en-US" altLang="ja-JP" sz="3200" b="0" i="0" smtClean="0">
                                        <a:latin typeface="Cambria Math" panose="02040503050406030204" pitchFamily="18" charset="0"/>
                                      </a:rPr>
                                      <m:t>cos</m:t>
                                    </m:r>
                                  </m:fName>
                                  <m:e>
                                    <m:r>
                                      <a:rPr kumimoji="1" lang="en-US" altLang="ja-JP" sz="3200" b="0" i="1" smtClean="0">
                                        <a:latin typeface="Cambria Math" panose="02040503050406030204" pitchFamily="18" charset="0"/>
                                      </a:rPr>
                                      <m:t>h</m:t>
                                    </m:r>
                                  </m:e>
                                </m:func>
                              </m:e>
                              <m:e>
                                <m:r>
                                  <a:rPr kumimoji="1" lang="en-US" altLang="ja-JP" sz="3200" b="0" i="1" smtClean="0">
                                    <a:latin typeface="Cambria Math" panose="02040503050406030204" pitchFamily="18" charset="0"/>
                                  </a:rPr>
                                  <m:t>0</m:t>
                                </m:r>
                              </m:e>
                            </m:mr>
                            <m:mr>
                              <m:e>
                                <m:r>
                                  <a:rPr kumimoji="1" lang="en-US" altLang="ja-JP" sz="3200" b="0" i="1" smtClean="0">
                                    <a:latin typeface="Cambria Math" panose="02040503050406030204" pitchFamily="18" charset="0"/>
                                  </a:rPr>
                                  <m:t>0</m:t>
                                </m:r>
                              </m:e>
                              <m:e>
                                <m:r>
                                  <a:rPr kumimoji="1" lang="en-US" altLang="ja-JP" sz="3200" b="0" i="1" smtClean="0">
                                    <a:latin typeface="Cambria Math" panose="02040503050406030204" pitchFamily="18" charset="0"/>
                                  </a:rPr>
                                  <m:t>0</m:t>
                                </m:r>
                              </m:e>
                              <m:e>
                                <m:r>
                                  <a:rPr kumimoji="1" lang="en-US" altLang="ja-JP" sz="3200" b="0" i="1" smtClean="0">
                                    <a:latin typeface="Cambria Math" panose="02040503050406030204" pitchFamily="18" charset="0"/>
                                  </a:rPr>
                                  <m:t>1</m:t>
                                </m:r>
                              </m:e>
                            </m:mr>
                          </m:m>
                        </m:e>
                      </m:d>
                    </m:oMath>
                  </m:oMathPara>
                </a14:m>
                <a:endParaRPr kumimoji="1" lang="ja-JP" altLang="en-US" sz="3200"/>
              </a:p>
            </p:txBody>
          </p:sp>
        </mc:Choice>
        <mc:Fallback>
          <p:sp>
            <p:nvSpPr>
              <p:cNvPr id="8" name="テキスト ボックス 7">
                <a:extLst>
                  <a:ext uri="{FF2B5EF4-FFF2-40B4-BE49-F238E27FC236}">
                    <a16:creationId xmlns:a16="http://schemas.microsoft.com/office/drawing/2014/main" id="{6DFB36C9-18C3-4E12-0766-66D65C57FD4E}"/>
                  </a:ext>
                </a:extLst>
              </p:cNvPr>
              <p:cNvSpPr txBox="1">
                <a:spLocks noRot="1" noChangeAspect="1" noMove="1" noResize="1" noEditPoints="1" noAdjustHandles="1" noChangeArrowheads="1" noChangeShapeType="1" noTextEdit="1"/>
              </p:cNvSpPr>
              <p:nvPr/>
            </p:nvSpPr>
            <p:spPr>
              <a:xfrm>
                <a:off x="1331640" y="4797152"/>
                <a:ext cx="5495415" cy="1312090"/>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221218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B9518B7-175D-15B1-DBA6-019272579CC3}"/>
              </a:ext>
            </a:extLst>
          </p:cNvPr>
          <p:cNvSpPr>
            <a:spLocks noGrp="1"/>
          </p:cNvSpPr>
          <p:nvPr>
            <p:ph type="body" sz="quarter" idx="10"/>
          </p:nvPr>
        </p:nvSpPr>
        <p:spPr/>
        <p:txBody>
          <a:bodyPr/>
          <a:lstStyle/>
          <a:p>
            <a:r>
              <a:rPr kumimoji="1" lang="ja-JP" altLang="en-US"/>
              <a:t>三次元回転の生成子とリー環</a:t>
            </a:r>
          </a:p>
        </p:txBody>
      </p:sp>
      <p:sp>
        <p:nvSpPr>
          <p:cNvPr id="3" name="テキスト ボックス 2">
            <a:extLst>
              <a:ext uri="{FF2B5EF4-FFF2-40B4-BE49-F238E27FC236}">
                <a16:creationId xmlns:a16="http://schemas.microsoft.com/office/drawing/2014/main" id="{C0B96803-E709-C76F-6832-E09649A00EB2}"/>
              </a:ext>
            </a:extLst>
          </p:cNvPr>
          <p:cNvSpPr txBox="1"/>
          <p:nvPr/>
        </p:nvSpPr>
        <p:spPr>
          <a:xfrm>
            <a:off x="395536" y="1196752"/>
            <a:ext cx="3724096" cy="461665"/>
          </a:xfrm>
          <a:prstGeom prst="rect">
            <a:avLst/>
          </a:prstGeom>
          <a:noFill/>
        </p:spPr>
        <p:txBody>
          <a:bodyPr wrap="none" rtlCol="0">
            <a:spAutoFit/>
          </a:bodyPr>
          <a:lstStyle/>
          <a:p>
            <a:r>
              <a:rPr kumimoji="1" lang="en-US" altLang="ja-JP" sz="2400"/>
              <a:t>z</a:t>
            </a:r>
            <a:r>
              <a:rPr kumimoji="1" lang="ja-JP" altLang="en-US" sz="2400"/>
              <a:t>方向の回転の生成子は、</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1D067FB3-4AFF-8B6C-7DF8-4841C34AFB25}"/>
                  </a:ext>
                </a:extLst>
              </p:cNvPr>
              <p:cNvSpPr txBox="1"/>
              <p:nvPr/>
            </p:nvSpPr>
            <p:spPr>
              <a:xfrm>
                <a:off x="1547664" y="1916832"/>
                <a:ext cx="4779257"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𝑈</m:t>
                          </m:r>
                        </m:e>
                        <m:sub>
                          <m:r>
                            <a:rPr kumimoji="1" lang="en-US" altLang="ja-JP" sz="3200" b="0" i="1" smtClean="0">
                              <a:latin typeface="Cambria Math" panose="02040503050406030204" pitchFamily="18" charset="0"/>
                            </a:rPr>
                            <m:t>𝑧</m:t>
                          </m:r>
                        </m:sub>
                      </m:sSub>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h</m:t>
                          </m:r>
                        </m:e>
                      </m:d>
                      <m:r>
                        <a:rPr kumimoji="1" lang="en-US" altLang="ja-JP" sz="3200" b="0" i="1" smtClean="0">
                          <a:latin typeface="Cambria Math" panose="02040503050406030204" pitchFamily="18" charset="0"/>
                        </a:rPr>
                        <m:t>=1+</m:t>
                      </m:r>
                      <m:r>
                        <a:rPr kumimoji="1" lang="en-US" altLang="ja-JP" sz="3200" b="0" i="1" smtClean="0">
                          <a:latin typeface="Cambria Math" panose="02040503050406030204" pitchFamily="18" charset="0"/>
                        </a:rPr>
                        <m:t>𝑖h</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𝐿</m:t>
                          </m:r>
                        </m:e>
                        <m:sub>
                          <m:r>
                            <a:rPr kumimoji="1" lang="en-US" altLang="ja-JP" sz="3200" b="0" i="1" smtClean="0">
                              <a:latin typeface="Cambria Math" panose="02040503050406030204" pitchFamily="18" charset="0"/>
                            </a:rPr>
                            <m:t>𝑧</m:t>
                          </m:r>
                        </m:sub>
                      </m:sSub>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𝑂</m:t>
                      </m:r>
                      <m:d>
                        <m:dPr>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h</m:t>
                              </m:r>
                            </m:e>
                            <m:sup>
                              <m:r>
                                <a:rPr kumimoji="1" lang="en-US" altLang="ja-JP" sz="3200" b="0" i="1" smtClean="0">
                                  <a:latin typeface="Cambria Math" panose="02040503050406030204" pitchFamily="18" charset="0"/>
                                </a:rPr>
                                <m:t>2</m:t>
                              </m:r>
                            </m:sup>
                          </m:sSup>
                        </m:e>
                      </m:d>
                    </m:oMath>
                  </m:oMathPara>
                </a14:m>
                <a:endParaRPr kumimoji="1" lang="ja-JP" altLang="en-US" sz="3200"/>
              </a:p>
            </p:txBody>
          </p:sp>
        </mc:Choice>
        <mc:Fallback>
          <p:sp>
            <p:nvSpPr>
              <p:cNvPr id="4" name="テキスト ボックス 3">
                <a:extLst>
                  <a:ext uri="{FF2B5EF4-FFF2-40B4-BE49-F238E27FC236}">
                    <a16:creationId xmlns:a16="http://schemas.microsoft.com/office/drawing/2014/main" id="{1D067FB3-4AFF-8B6C-7DF8-4841C34AFB25}"/>
                  </a:ext>
                </a:extLst>
              </p:cNvPr>
              <p:cNvSpPr txBox="1">
                <a:spLocks noRot="1" noChangeAspect="1" noMove="1" noResize="1" noEditPoints="1" noAdjustHandles="1" noChangeArrowheads="1" noChangeShapeType="1" noTextEdit="1"/>
              </p:cNvSpPr>
              <p:nvPr/>
            </p:nvSpPr>
            <p:spPr>
              <a:xfrm>
                <a:off x="1547664" y="1916832"/>
                <a:ext cx="4779257" cy="492443"/>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7C68BE5-5B6F-A834-CB77-2396ABB0ACC2}"/>
              </a:ext>
            </a:extLst>
          </p:cNvPr>
          <p:cNvSpPr txBox="1"/>
          <p:nvPr/>
        </p:nvSpPr>
        <p:spPr>
          <a:xfrm>
            <a:off x="611560" y="2780928"/>
            <a:ext cx="800219" cy="461665"/>
          </a:xfrm>
          <a:prstGeom prst="rect">
            <a:avLst/>
          </a:prstGeom>
          <a:noFill/>
        </p:spPr>
        <p:txBody>
          <a:bodyPr wrap="none" rtlCol="0">
            <a:spAutoFit/>
          </a:bodyPr>
          <a:lstStyle/>
          <a:p>
            <a:r>
              <a:rPr lang="ja-JP" altLang="en-US" sz="2400"/>
              <a:t>から</a:t>
            </a:r>
            <a:endParaRPr kumimoji="1" lang="ja-JP" altLang="en-US" sz="240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F3A63E72-4B05-3F79-E969-B71756D0291B}"/>
                  </a:ext>
                </a:extLst>
              </p:cNvPr>
              <p:cNvSpPr txBox="1"/>
              <p:nvPr/>
            </p:nvSpPr>
            <p:spPr>
              <a:xfrm>
                <a:off x="1979712" y="3140968"/>
                <a:ext cx="2329740"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e>
                        <m:sub>
                          <m:r>
                            <a:rPr kumimoji="1" lang="en-US" altLang="ja-JP" sz="3200" b="0" i="1" smtClean="0">
                              <a:latin typeface="Cambria Math" panose="02040503050406030204" pitchFamily="18" charset="0"/>
                            </a:rPr>
                            <m:t>𝑧</m:t>
                          </m:r>
                        </m:sub>
                      </m:sSub>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0</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𝑖</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𝐿</m:t>
                          </m:r>
                        </m:e>
                        <m:sub>
                          <m:r>
                            <a:rPr kumimoji="1" lang="en-US" altLang="ja-JP" sz="3200" b="0" i="1" smtClean="0">
                              <a:latin typeface="Cambria Math" panose="02040503050406030204" pitchFamily="18" charset="0"/>
                            </a:rPr>
                            <m:t>𝑧</m:t>
                          </m:r>
                        </m:sub>
                      </m:sSub>
                    </m:oMath>
                  </m:oMathPara>
                </a14:m>
                <a:endParaRPr kumimoji="1" lang="ja-JP" altLang="en-US" sz="3200"/>
              </a:p>
            </p:txBody>
          </p:sp>
        </mc:Choice>
        <mc:Fallback>
          <p:sp>
            <p:nvSpPr>
              <p:cNvPr id="6" name="テキスト ボックス 5">
                <a:extLst>
                  <a:ext uri="{FF2B5EF4-FFF2-40B4-BE49-F238E27FC236}">
                    <a16:creationId xmlns:a16="http://schemas.microsoft.com/office/drawing/2014/main" id="{F3A63E72-4B05-3F79-E969-B71756D0291B}"/>
                  </a:ext>
                </a:extLst>
              </p:cNvPr>
              <p:cNvSpPr txBox="1">
                <a:spLocks noRot="1" noChangeAspect="1" noMove="1" noResize="1" noEditPoints="1" noAdjustHandles="1" noChangeArrowheads="1" noChangeShapeType="1" noTextEdit="1"/>
              </p:cNvSpPr>
              <p:nvPr/>
            </p:nvSpPr>
            <p:spPr>
              <a:xfrm>
                <a:off x="1979712" y="3140968"/>
                <a:ext cx="2329740" cy="49244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EBB0171B-1DC6-37BA-A973-F6A80AC9E9A5}"/>
                  </a:ext>
                </a:extLst>
              </p:cNvPr>
              <p:cNvSpPr txBox="1"/>
              <p:nvPr/>
            </p:nvSpPr>
            <p:spPr>
              <a:xfrm>
                <a:off x="611560" y="4293096"/>
                <a:ext cx="3966086" cy="9839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𝑈</m:t>
                          </m:r>
                        </m:e>
                        <m:sub>
                          <m:r>
                            <a:rPr kumimoji="1" lang="en-US" altLang="ja-JP" sz="2400" b="0" i="1" smtClean="0">
                              <a:latin typeface="Cambria Math" panose="02040503050406030204" pitchFamily="18" charset="0"/>
                            </a:rPr>
                            <m:t>𝑧</m:t>
                          </m:r>
                        </m:sub>
                      </m:sSub>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h</m:t>
                          </m:r>
                        </m:e>
                      </m:d>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m>
                            <m:mPr>
                              <m:mcs>
                                <m:mc>
                                  <m:mcPr>
                                    <m:count m:val="3"/>
                                    <m:mcJc m:val="center"/>
                                  </m:mcPr>
                                </m:mc>
                              </m:mcs>
                              <m:ctrlPr>
                                <a:rPr kumimoji="1" lang="en-US" altLang="ja-JP" sz="2400" b="0" i="1" smtClean="0">
                                  <a:latin typeface="Cambria Math" panose="02040503050406030204" pitchFamily="18" charset="0"/>
                                </a:rPr>
                              </m:ctrlPr>
                            </m:mPr>
                            <m:mr>
                              <m:e>
                                <m:func>
                                  <m:funcPr>
                                    <m:ctrlPr>
                                      <a:rPr kumimoji="1" lang="en-US" altLang="ja-JP" sz="2400" b="0" i="1" smtClean="0">
                                        <a:latin typeface="Cambria Math" panose="02040503050406030204" pitchFamily="18" charset="0"/>
                                      </a:rPr>
                                    </m:ctrlPr>
                                  </m:funcPr>
                                  <m:fName>
                                    <m:r>
                                      <m:rPr>
                                        <m:sty m:val="p"/>
                                        <m:brk m:alnAt="7"/>
                                      </m:rPr>
                                      <a:rPr kumimoji="1" lang="en-US" altLang="ja-JP" sz="2400" b="0" i="0" smtClean="0">
                                        <a:latin typeface="Cambria Math" panose="02040503050406030204" pitchFamily="18" charset="0"/>
                                      </a:rPr>
                                      <m:t>cos</m:t>
                                    </m:r>
                                  </m:fName>
                                  <m:e>
                                    <m:r>
                                      <a:rPr kumimoji="1" lang="en-US" altLang="ja-JP" sz="2400" b="0" i="1" smtClean="0">
                                        <a:latin typeface="Cambria Math" panose="02040503050406030204" pitchFamily="18" charset="0"/>
                                      </a:rPr>
                                      <m:t>h</m:t>
                                    </m:r>
                                  </m:e>
                                </m:func>
                              </m:e>
                              <m:e>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sin</m:t>
                                    </m:r>
                                  </m:fName>
                                  <m:e>
                                    <m:r>
                                      <a:rPr kumimoji="1" lang="en-US" altLang="ja-JP" sz="2400" b="0" i="1" smtClean="0">
                                        <a:latin typeface="Cambria Math" panose="02040503050406030204" pitchFamily="18" charset="0"/>
                                      </a:rPr>
                                      <m:t>h</m:t>
                                    </m:r>
                                  </m:e>
                                </m:func>
                              </m:e>
                              <m:e>
                                <m:r>
                                  <a:rPr kumimoji="1" lang="en-US" altLang="ja-JP" sz="2400" b="0" i="1" smtClean="0">
                                    <a:latin typeface="Cambria Math" panose="02040503050406030204" pitchFamily="18" charset="0"/>
                                  </a:rPr>
                                  <m:t>0</m:t>
                                </m:r>
                              </m:e>
                            </m:mr>
                            <m:mr>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sin</m:t>
                                    </m:r>
                                  </m:fName>
                                  <m:e>
                                    <m:r>
                                      <a:rPr kumimoji="1" lang="en-US" altLang="ja-JP" sz="2400" b="0" i="1" smtClean="0">
                                        <a:latin typeface="Cambria Math" panose="02040503050406030204" pitchFamily="18" charset="0"/>
                                      </a:rPr>
                                      <m:t>h</m:t>
                                    </m:r>
                                  </m:e>
                                </m:func>
                              </m:e>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cos</m:t>
                                    </m:r>
                                  </m:fName>
                                  <m:e>
                                    <m:r>
                                      <a:rPr kumimoji="1" lang="en-US" altLang="ja-JP" sz="2400" b="0" i="1" smtClean="0">
                                        <a:latin typeface="Cambria Math" panose="02040503050406030204" pitchFamily="18" charset="0"/>
                                      </a:rPr>
                                      <m:t>h</m:t>
                                    </m:r>
                                  </m:e>
                                </m:func>
                              </m:e>
                              <m:e>
                                <m:r>
                                  <a:rPr kumimoji="1" lang="en-US" altLang="ja-JP" sz="2400" b="0" i="1" smtClean="0">
                                    <a:latin typeface="Cambria Math" panose="02040503050406030204" pitchFamily="18" charset="0"/>
                                  </a:rPr>
                                  <m:t>0</m:t>
                                </m:r>
                              </m:e>
                            </m:mr>
                            <m:mr>
                              <m:e>
                                <m:r>
                                  <a:rPr kumimoji="1" lang="en-US" altLang="ja-JP" sz="2400" b="0" i="1" smtClean="0">
                                    <a:latin typeface="Cambria Math" panose="02040503050406030204" pitchFamily="18" charset="0"/>
                                  </a:rPr>
                                  <m:t>0</m:t>
                                </m:r>
                              </m:e>
                              <m:e>
                                <m:r>
                                  <a:rPr kumimoji="1" lang="en-US" altLang="ja-JP" sz="2400" b="0" i="1" smtClean="0">
                                    <a:latin typeface="Cambria Math" panose="02040503050406030204" pitchFamily="18" charset="0"/>
                                  </a:rPr>
                                  <m:t>0</m:t>
                                </m:r>
                              </m:e>
                              <m:e>
                                <m:r>
                                  <a:rPr kumimoji="1" lang="en-US" altLang="ja-JP" sz="2400" b="0" i="1" smtClean="0">
                                    <a:latin typeface="Cambria Math" panose="02040503050406030204" pitchFamily="18" charset="0"/>
                                  </a:rPr>
                                  <m:t>1</m:t>
                                </m:r>
                              </m:e>
                            </m:mr>
                          </m:m>
                        </m:e>
                      </m:d>
                    </m:oMath>
                  </m:oMathPara>
                </a14:m>
                <a:endParaRPr kumimoji="1" lang="ja-JP" altLang="en-US" sz="2400"/>
              </a:p>
            </p:txBody>
          </p:sp>
        </mc:Choice>
        <mc:Fallback>
          <p:sp>
            <p:nvSpPr>
              <p:cNvPr id="7" name="テキスト ボックス 6">
                <a:extLst>
                  <a:ext uri="{FF2B5EF4-FFF2-40B4-BE49-F238E27FC236}">
                    <a16:creationId xmlns:a16="http://schemas.microsoft.com/office/drawing/2014/main" id="{EBB0171B-1DC6-37BA-A973-F6A80AC9E9A5}"/>
                  </a:ext>
                </a:extLst>
              </p:cNvPr>
              <p:cNvSpPr txBox="1">
                <a:spLocks noRot="1" noChangeAspect="1" noMove="1" noResize="1" noEditPoints="1" noAdjustHandles="1" noChangeArrowheads="1" noChangeShapeType="1" noTextEdit="1"/>
              </p:cNvSpPr>
              <p:nvPr/>
            </p:nvSpPr>
            <p:spPr>
              <a:xfrm>
                <a:off x="611560" y="4293096"/>
                <a:ext cx="3966086" cy="98398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11BC1E81-5CBA-6675-B68C-4A52FAAF5DE4}"/>
                  </a:ext>
                </a:extLst>
              </p:cNvPr>
              <p:cNvSpPr txBox="1"/>
              <p:nvPr/>
            </p:nvSpPr>
            <p:spPr>
              <a:xfrm>
                <a:off x="5940152" y="4221088"/>
                <a:ext cx="2622128" cy="97661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𝑖</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𝐿</m:t>
                          </m:r>
                        </m:e>
                        <m:sub>
                          <m:r>
                            <a:rPr kumimoji="1" lang="en-US" altLang="ja-JP" sz="2400" b="0" i="1" smtClean="0">
                              <a:latin typeface="Cambria Math" panose="02040503050406030204" pitchFamily="18" charset="0"/>
                            </a:rPr>
                            <m:t>𝑧</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m>
                            <m:mPr>
                              <m:mcs>
                                <m:mc>
                                  <m:mcPr>
                                    <m:count m:val="3"/>
                                    <m:mcJc m:val="center"/>
                                  </m:mcPr>
                                </m:mc>
                              </m:mcs>
                              <m:ctrlPr>
                                <a:rPr kumimoji="1" lang="en-US" altLang="ja-JP" sz="2400" b="0" i="1" smtClean="0">
                                  <a:latin typeface="Cambria Math" panose="02040503050406030204" pitchFamily="18" charset="0"/>
                                </a:rPr>
                              </m:ctrlPr>
                            </m:mPr>
                            <m:mr>
                              <m:e>
                                <m:r>
                                  <a:rPr kumimoji="1" lang="en-US" altLang="ja-JP" sz="2400" b="0" i="1" smtClean="0">
                                    <a:latin typeface="Cambria Math" panose="02040503050406030204" pitchFamily="18" charset="0"/>
                                  </a:rPr>
                                  <m:t>0</m:t>
                                </m:r>
                              </m:e>
                              <m:e>
                                <m:r>
                                  <a:rPr kumimoji="1" lang="en-US" altLang="ja-JP" sz="2400" b="0" i="1" smtClean="0">
                                    <a:latin typeface="Cambria Math" panose="02040503050406030204" pitchFamily="18" charset="0"/>
                                  </a:rPr>
                                  <m:t>−1</m:t>
                                </m:r>
                              </m:e>
                              <m:e>
                                <m:r>
                                  <a:rPr kumimoji="1" lang="en-US" altLang="ja-JP" sz="2400" b="0" i="1" smtClean="0">
                                    <a:latin typeface="Cambria Math" panose="02040503050406030204" pitchFamily="18" charset="0"/>
                                  </a:rPr>
                                  <m:t>0</m:t>
                                </m:r>
                              </m:e>
                            </m:mr>
                            <m:mr>
                              <m:e>
                                <m:r>
                                  <a:rPr kumimoji="1" lang="en-US" altLang="ja-JP" sz="2400" b="0" i="1" smtClean="0">
                                    <a:latin typeface="Cambria Math" panose="02040503050406030204" pitchFamily="18" charset="0"/>
                                  </a:rPr>
                                  <m:t>1</m:t>
                                </m:r>
                              </m:e>
                              <m:e>
                                <m:r>
                                  <a:rPr kumimoji="1" lang="en-US" altLang="ja-JP" sz="2400" b="0" i="1" smtClean="0">
                                    <a:latin typeface="Cambria Math" panose="02040503050406030204" pitchFamily="18" charset="0"/>
                                  </a:rPr>
                                  <m:t>0</m:t>
                                </m:r>
                              </m:e>
                              <m:e>
                                <m:r>
                                  <a:rPr kumimoji="1" lang="en-US" altLang="ja-JP" sz="2400" b="0" i="1" smtClean="0">
                                    <a:latin typeface="Cambria Math" panose="02040503050406030204" pitchFamily="18" charset="0"/>
                                  </a:rPr>
                                  <m:t>0</m:t>
                                </m:r>
                              </m:e>
                            </m:mr>
                            <m:mr>
                              <m:e>
                                <m:r>
                                  <a:rPr kumimoji="1" lang="en-US" altLang="ja-JP" sz="2400" b="0" i="1" smtClean="0">
                                    <a:latin typeface="Cambria Math" panose="02040503050406030204" pitchFamily="18" charset="0"/>
                                  </a:rPr>
                                  <m:t>0</m:t>
                                </m:r>
                              </m:e>
                              <m:e>
                                <m:r>
                                  <a:rPr kumimoji="1" lang="en-US" altLang="ja-JP" sz="2400" b="0" i="1" smtClean="0">
                                    <a:latin typeface="Cambria Math" panose="02040503050406030204" pitchFamily="18" charset="0"/>
                                  </a:rPr>
                                  <m:t>0</m:t>
                                </m:r>
                              </m:e>
                              <m:e>
                                <m:r>
                                  <a:rPr kumimoji="1" lang="en-US" altLang="ja-JP" sz="2400" b="0" i="1" smtClean="0">
                                    <a:latin typeface="Cambria Math" panose="02040503050406030204" pitchFamily="18" charset="0"/>
                                  </a:rPr>
                                  <m:t>0</m:t>
                                </m:r>
                              </m:e>
                            </m:mr>
                          </m:m>
                        </m:e>
                      </m:d>
                    </m:oMath>
                  </m:oMathPara>
                </a14:m>
                <a:endParaRPr kumimoji="1" lang="ja-JP" altLang="en-US" sz="2400"/>
              </a:p>
            </p:txBody>
          </p:sp>
        </mc:Choice>
        <mc:Fallback>
          <p:sp>
            <p:nvSpPr>
              <p:cNvPr id="8" name="テキスト ボックス 7">
                <a:extLst>
                  <a:ext uri="{FF2B5EF4-FFF2-40B4-BE49-F238E27FC236}">
                    <a16:creationId xmlns:a16="http://schemas.microsoft.com/office/drawing/2014/main" id="{11BC1E81-5CBA-6675-B68C-4A52FAAF5DE4}"/>
                  </a:ext>
                </a:extLst>
              </p:cNvPr>
              <p:cNvSpPr txBox="1">
                <a:spLocks noRot="1" noChangeAspect="1" noMove="1" noResize="1" noEditPoints="1" noAdjustHandles="1" noChangeArrowheads="1" noChangeShapeType="1" noTextEdit="1"/>
              </p:cNvSpPr>
              <p:nvPr/>
            </p:nvSpPr>
            <p:spPr>
              <a:xfrm>
                <a:off x="5940152" y="4221088"/>
                <a:ext cx="2622128" cy="976614"/>
              </a:xfrm>
              <a:prstGeom prst="rect">
                <a:avLst/>
              </a:prstGeom>
              <a:blipFill>
                <a:blip r:embed="rId5"/>
                <a:stretch>
                  <a:fillRect/>
                </a:stretch>
              </a:blipFill>
            </p:spPr>
            <p:txBody>
              <a:bodyPr/>
              <a:lstStyle/>
              <a:p>
                <a:r>
                  <a:rPr lang="ja-JP" altLang="en-US">
                    <a:noFill/>
                  </a:rPr>
                  <a:t> </a:t>
                </a:r>
              </a:p>
            </p:txBody>
          </p:sp>
        </mc:Fallback>
      </mc:AlternateContent>
      <p:sp>
        <p:nvSpPr>
          <p:cNvPr id="9" name="矢印: 右 8">
            <a:extLst>
              <a:ext uri="{FF2B5EF4-FFF2-40B4-BE49-F238E27FC236}">
                <a16:creationId xmlns:a16="http://schemas.microsoft.com/office/drawing/2014/main" id="{4577193F-BCDA-4240-CAF0-B149E6020779}"/>
              </a:ext>
            </a:extLst>
          </p:cNvPr>
          <p:cNvSpPr/>
          <p:nvPr/>
        </p:nvSpPr>
        <p:spPr>
          <a:xfrm>
            <a:off x="4788024" y="4437112"/>
            <a:ext cx="720080" cy="57606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769084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1199F87-D6D7-C7A3-277A-1CE4899F48C3}"/>
              </a:ext>
            </a:extLst>
          </p:cNvPr>
          <p:cNvSpPr>
            <a:spLocks noGrp="1"/>
          </p:cNvSpPr>
          <p:nvPr>
            <p:ph type="body" sz="quarter" idx="10"/>
          </p:nvPr>
        </p:nvSpPr>
        <p:spPr/>
        <p:txBody>
          <a:bodyPr/>
          <a:lstStyle/>
          <a:p>
            <a:r>
              <a:rPr kumimoji="1" lang="ja-JP" altLang="en-US"/>
              <a:t>三次元回転の生成子とリー環</a:t>
            </a:r>
          </a:p>
        </p:txBody>
      </p:sp>
      <p:sp>
        <p:nvSpPr>
          <p:cNvPr id="3" name="テキスト ボックス 2">
            <a:extLst>
              <a:ext uri="{FF2B5EF4-FFF2-40B4-BE49-F238E27FC236}">
                <a16:creationId xmlns:a16="http://schemas.microsoft.com/office/drawing/2014/main" id="{393903CD-424F-18E7-52D0-C22757C93CBA}"/>
              </a:ext>
            </a:extLst>
          </p:cNvPr>
          <p:cNvSpPr txBox="1"/>
          <p:nvPr/>
        </p:nvSpPr>
        <p:spPr>
          <a:xfrm>
            <a:off x="251520" y="1268760"/>
            <a:ext cx="6747360" cy="523220"/>
          </a:xfrm>
          <a:prstGeom prst="rect">
            <a:avLst/>
          </a:prstGeom>
          <a:noFill/>
        </p:spPr>
        <p:txBody>
          <a:bodyPr wrap="none" rtlCol="0">
            <a:spAutoFit/>
          </a:bodyPr>
          <a:lstStyle/>
          <a:p>
            <a:r>
              <a:rPr kumimoji="1" lang="ja-JP" altLang="en-US" sz="2800"/>
              <a:t>同様に</a:t>
            </a:r>
            <a:r>
              <a:rPr kumimoji="1" lang="en-US" altLang="ja-JP" sz="2800"/>
              <a:t>x,y</a:t>
            </a:r>
            <a:r>
              <a:rPr kumimoji="1" lang="ja-JP" altLang="en-US" sz="2800"/>
              <a:t>方向の回転の生成子も求めると</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D861E5AC-7E50-4728-2147-B1EA12C7B55C}"/>
                  </a:ext>
                </a:extLst>
              </p:cNvPr>
              <p:cNvSpPr txBox="1"/>
              <p:nvPr/>
            </p:nvSpPr>
            <p:spPr>
              <a:xfrm>
                <a:off x="2445534" y="4665850"/>
                <a:ext cx="3062570" cy="113941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𝑖</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𝐿</m:t>
                          </m:r>
                        </m:e>
                        <m:sub>
                          <m:r>
                            <a:rPr kumimoji="1" lang="en-US" altLang="ja-JP" sz="2800" b="0" i="1" smtClean="0">
                              <a:latin typeface="Cambria Math" panose="02040503050406030204" pitchFamily="18" charset="0"/>
                            </a:rPr>
                            <m:t>𝑧</m:t>
                          </m:r>
                        </m:sub>
                      </m:sSub>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3"/>
                                    <m:mcJc m:val="center"/>
                                  </m:mcPr>
                                </m:mc>
                              </m:mcs>
                              <m:ctrlPr>
                                <a:rPr kumimoji="1" lang="en-US" altLang="ja-JP" sz="2800" b="0" i="1" smtClean="0">
                                  <a:latin typeface="Cambria Math" panose="02040503050406030204" pitchFamily="18" charset="0"/>
                                </a:rPr>
                              </m:ctrlPr>
                            </m:mP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mr>
                          </m:m>
                        </m:e>
                      </m:d>
                    </m:oMath>
                  </m:oMathPara>
                </a14:m>
                <a:endParaRPr kumimoji="1" lang="ja-JP" altLang="en-US" sz="2800"/>
              </a:p>
            </p:txBody>
          </p:sp>
        </mc:Choice>
        <mc:Fallback>
          <p:sp>
            <p:nvSpPr>
              <p:cNvPr id="4" name="テキスト ボックス 3">
                <a:extLst>
                  <a:ext uri="{FF2B5EF4-FFF2-40B4-BE49-F238E27FC236}">
                    <a16:creationId xmlns:a16="http://schemas.microsoft.com/office/drawing/2014/main" id="{D861E5AC-7E50-4728-2147-B1EA12C7B55C}"/>
                  </a:ext>
                </a:extLst>
              </p:cNvPr>
              <p:cNvSpPr txBox="1">
                <a:spLocks noRot="1" noChangeAspect="1" noMove="1" noResize="1" noEditPoints="1" noAdjustHandles="1" noChangeArrowheads="1" noChangeShapeType="1" noTextEdit="1"/>
              </p:cNvSpPr>
              <p:nvPr/>
            </p:nvSpPr>
            <p:spPr>
              <a:xfrm>
                <a:off x="2445534" y="4665850"/>
                <a:ext cx="3062570" cy="113941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6AE8EE97-80E7-A172-6D05-CE706D6AFEC5}"/>
                  </a:ext>
                </a:extLst>
              </p:cNvPr>
              <p:cNvSpPr txBox="1"/>
              <p:nvPr/>
            </p:nvSpPr>
            <p:spPr>
              <a:xfrm>
                <a:off x="2445534" y="3405710"/>
                <a:ext cx="3090461" cy="113941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𝑖</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𝐿</m:t>
                          </m:r>
                        </m:e>
                        <m:sub>
                          <m:r>
                            <a:rPr kumimoji="1" lang="en-US" altLang="ja-JP" sz="2800" b="0" i="1" smtClean="0">
                              <a:latin typeface="Cambria Math" panose="02040503050406030204" pitchFamily="18" charset="0"/>
                            </a:rPr>
                            <m:t>𝑦</m:t>
                          </m:r>
                        </m:sub>
                      </m:sSub>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3"/>
                                    <m:mcJc m:val="center"/>
                                  </m:mcPr>
                                </m:mc>
                              </m:mcs>
                              <m:ctrlPr>
                                <a:rPr kumimoji="1" lang="en-US" altLang="ja-JP" sz="2800" b="0" i="1" smtClean="0">
                                  <a:latin typeface="Cambria Math" panose="02040503050406030204" pitchFamily="18" charset="0"/>
                                </a:rPr>
                              </m:ctrlPr>
                            </m:mP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1</m:t>
                                </m:r>
                              </m:e>
                            </m:m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mr>
                          </m:m>
                        </m:e>
                      </m:d>
                    </m:oMath>
                  </m:oMathPara>
                </a14:m>
                <a:endParaRPr kumimoji="1" lang="ja-JP" altLang="en-US" sz="2800"/>
              </a:p>
            </p:txBody>
          </p:sp>
        </mc:Choice>
        <mc:Fallback>
          <p:sp>
            <p:nvSpPr>
              <p:cNvPr id="5" name="テキスト ボックス 4">
                <a:extLst>
                  <a:ext uri="{FF2B5EF4-FFF2-40B4-BE49-F238E27FC236}">
                    <a16:creationId xmlns:a16="http://schemas.microsoft.com/office/drawing/2014/main" id="{6AE8EE97-80E7-A172-6D05-CE706D6AFEC5}"/>
                  </a:ext>
                </a:extLst>
              </p:cNvPr>
              <p:cNvSpPr txBox="1">
                <a:spLocks noRot="1" noChangeAspect="1" noMove="1" noResize="1" noEditPoints="1" noAdjustHandles="1" noChangeArrowheads="1" noChangeShapeType="1" noTextEdit="1"/>
              </p:cNvSpPr>
              <p:nvPr/>
            </p:nvSpPr>
            <p:spPr>
              <a:xfrm>
                <a:off x="2445534" y="3405710"/>
                <a:ext cx="3090461" cy="1139414"/>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97FF1CDD-8948-3E46-3982-0FEBE25C3EB7}"/>
                  </a:ext>
                </a:extLst>
              </p:cNvPr>
              <p:cNvSpPr txBox="1"/>
              <p:nvPr/>
            </p:nvSpPr>
            <p:spPr>
              <a:xfrm>
                <a:off x="2445534" y="2145570"/>
                <a:ext cx="3079882" cy="113941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𝑖</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𝐿</m:t>
                          </m:r>
                        </m:e>
                        <m:sub>
                          <m:r>
                            <a:rPr kumimoji="1" lang="en-US" altLang="ja-JP" sz="2800" b="0" i="1" smtClean="0">
                              <a:latin typeface="Cambria Math" panose="02040503050406030204" pitchFamily="18" charset="0"/>
                            </a:rPr>
                            <m:t>𝑥</m:t>
                          </m:r>
                        </m:sub>
                      </m:sSub>
                      <m:r>
                        <a:rPr kumimoji="1" lang="en-US" altLang="ja-JP" sz="2800" b="0" i="1" smtClean="0">
                          <a:latin typeface="Cambria Math" panose="02040503050406030204" pitchFamily="18" charset="0"/>
                        </a:rPr>
                        <m:t>=</m:t>
                      </m:r>
                      <m:d>
                        <m:dPr>
                          <m:ctrlPr>
                            <a:rPr kumimoji="1" lang="en-US" altLang="ja-JP" sz="2800" b="0" i="1" smtClean="0">
                              <a:latin typeface="Cambria Math" panose="02040503050406030204" pitchFamily="18" charset="0"/>
                            </a:rPr>
                          </m:ctrlPr>
                        </m:dPr>
                        <m:e>
                          <m:m>
                            <m:mPr>
                              <m:mcs>
                                <m:mc>
                                  <m:mcPr>
                                    <m:count m:val="3"/>
                                    <m:mcJc m:val="center"/>
                                  </m:mcPr>
                                </m:mc>
                              </m:mcs>
                              <m:ctrlPr>
                                <a:rPr kumimoji="1" lang="en-US" altLang="ja-JP" sz="2800" b="0" i="1" smtClean="0">
                                  <a:latin typeface="Cambria Math" panose="02040503050406030204" pitchFamily="18" charset="0"/>
                                </a:rPr>
                              </m:ctrlPr>
                            </m:mP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m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−1</m:t>
                                </m:r>
                              </m:e>
                            </m:mr>
                            <m:mr>
                              <m:e>
                                <m:r>
                                  <a:rPr kumimoji="1" lang="en-US" altLang="ja-JP" sz="2800" b="0" i="1" smtClean="0">
                                    <a:latin typeface="Cambria Math" panose="02040503050406030204" pitchFamily="18" charset="0"/>
                                  </a:rPr>
                                  <m:t>0</m:t>
                                </m:r>
                              </m:e>
                              <m:e>
                                <m:r>
                                  <a:rPr kumimoji="1" lang="en-US" altLang="ja-JP" sz="2800" b="0" i="1" smtClean="0">
                                    <a:latin typeface="Cambria Math" panose="02040503050406030204" pitchFamily="18" charset="0"/>
                                  </a:rPr>
                                  <m:t>1</m:t>
                                </m:r>
                              </m:e>
                              <m:e>
                                <m:r>
                                  <a:rPr kumimoji="1" lang="en-US" altLang="ja-JP" sz="2800" b="0" i="1" smtClean="0">
                                    <a:latin typeface="Cambria Math" panose="02040503050406030204" pitchFamily="18" charset="0"/>
                                  </a:rPr>
                                  <m:t>0</m:t>
                                </m:r>
                              </m:e>
                            </m:mr>
                          </m:m>
                        </m:e>
                      </m:d>
                    </m:oMath>
                  </m:oMathPara>
                </a14:m>
                <a:endParaRPr kumimoji="1" lang="ja-JP" altLang="en-US" sz="2800"/>
              </a:p>
            </p:txBody>
          </p:sp>
        </mc:Choice>
        <mc:Fallback>
          <p:sp>
            <p:nvSpPr>
              <p:cNvPr id="6" name="テキスト ボックス 5">
                <a:extLst>
                  <a:ext uri="{FF2B5EF4-FFF2-40B4-BE49-F238E27FC236}">
                    <a16:creationId xmlns:a16="http://schemas.microsoft.com/office/drawing/2014/main" id="{97FF1CDD-8948-3E46-3982-0FEBE25C3EB7}"/>
                  </a:ext>
                </a:extLst>
              </p:cNvPr>
              <p:cNvSpPr txBox="1">
                <a:spLocks noRot="1" noChangeAspect="1" noMove="1" noResize="1" noEditPoints="1" noAdjustHandles="1" noChangeArrowheads="1" noChangeShapeType="1" noTextEdit="1"/>
              </p:cNvSpPr>
              <p:nvPr/>
            </p:nvSpPr>
            <p:spPr>
              <a:xfrm>
                <a:off x="2445534" y="2145570"/>
                <a:ext cx="3079882" cy="1139414"/>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83924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23DF602-33B7-20ED-A5EE-475302887F37}"/>
              </a:ext>
            </a:extLst>
          </p:cNvPr>
          <p:cNvSpPr>
            <a:spLocks noGrp="1"/>
          </p:cNvSpPr>
          <p:nvPr>
            <p:ph type="body" sz="quarter" idx="10"/>
          </p:nvPr>
        </p:nvSpPr>
        <p:spPr/>
        <p:txBody>
          <a:bodyPr/>
          <a:lstStyle/>
          <a:p>
            <a:r>
              <a:rPr kumimoji="1" lang="ja-JP" altLang="en-US"/>
              <a:t>三次元回転の生成子とリー環</a:t>
            </a:r>
          </a:p>
        </p:txBody>
      </p:sp>
      <p:sp>
        <p:nvSpPr>
          <p:cNvPr id="4" name="テキスト ボックス 3">
            <a:extLst>
              <a:ext uri="{FF2B5EF4-FFF2-40B4-BE49-F238E27FC236}">
                <a16:creationId xmlns:a16="http://schemas.microsoft.com/office/drawing/2014/main" id="{8603DDF6-9A3C-1039-7C2F-C2ECA03EDBEF}"/>
              </a:ext>
            </a:extLst>
          </p:cNvPr>
          <p:cNvSpPr txBox="1"/>
          <p:nvPr/>
        </p:nvSpPr>
        <p:spPr>
          <a:xfrm>
            <a:off x="107504" y="1196752"/>
            <a:ext cx="8395183" cy="523220"/>
          </a:xfrm>
          <a:prstGeom prst="rect">
            <a:avLst/>
          </a:prstGeom>
          <a:noFill/>
        </p:spPr>
        <p:txBody>
          <a:bodyPr wrap="none" rtlCol="0">
            <a:spAutoFit/>
          </a:bodyPr>
          <a:lstStyle/>
          <a:p>
            <a:r>
              <a:rPr lang="ja-JP" altLang="en-US" sz="2800"/>
              <a:t>２つの行列</a:t>
            </a:r>
            <a:r>
              <a:rPr lang="en-US" altLang="ja-JP" sz="2800"/>
              <a:t>X, Y</a:t>
            </a:r>
            <a:r>
              <a:rPr lang="ja-JP" altLang="en-US" sz="2800"/>
              <a:t>について、以下の交換関係を考える</a:t>
            </a:r>
            <a:endParaRPr kumimoji="1" lang="ja-JP" altLang="en-US" sz="2800"/>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7CEF5C4E-6063-AD95-1017-868905319EB8}"/>
                  </a:ext>
                </a:extLst>
              </p:cNvPr>
              <p:cNvSpPr txBox="1"/>
              <p:nvPr/>
            </p:nvSpPr>
            <p:spPr>
              <a:xfrm>
                <a:off x="2627784" y="1772816"/>
                <a:ext cx="4053354" cy="61555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𝑋</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𝑌</m:t>
                          </m:r>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𝑋𝑌</m:t>
                      </m:r>
                      <m:r>
                        <a:rPr kumimoji="1" lang="en-US" altLang="ja-JP" sz="4000" b="0" i="1" smtClean="0">
                          <a:latin typeface="Cambria Math" panose="02040503050406030204" pitchFamily="18" charset="0"/>
                        </a:rPr>
                        <m:t> −</m:t>
                      </m:r>
                      <m:r>
                        <a:rPr kumimoji="1" lang="en-US" altLang="ja-JP" sz="4000" b="0" i="1" smtClean="0">
                          <a:latin typeface="Cambria Math" panose="02040503050406030204" pitchFamily="18" charset="0"/>
                        </a:rPr>
                        <m:t>𝑌𝑋</m:t>
                      </m:r>
                    </m:oMath>
                  </m:oMathPara>
                </a14:m>
                <a:endParaRPr kumimoji="1" lang="ja-JP" altLang="en-US" sz="4000"/>
              </a:p>
            </p:txBody>
          </p:sp>
        </mc:Choice>
        <mc:Fallback>
          <p:sp>
            <p:nvSpPr>
              <p:cNvPr id="5" name="テキスト ボックス 4">
                <a:extLst>
                  <a:ext uri="{FF2B5EF4-FFF2-40B4-BE49-F238E27FC236}">
                    <a16:creationId xmlns:a16="http://schemas.microsoft.com/office/drawing/2014/main" id="{7CEF5C4E-6063-AD95-1017-868905319EB8}"/>
                  </a:ext>
                </a:extLst>
              </p:cNvPr>
              <p:cNvSpPr txBox="1">
                <a:spLocks noRot="1" noChangeAspect="1" noMove="1" noResize="1" noEditPoints="1" noAdjustHandles="1" noChangeArrowheads="1" noChangeShapeType="1" noTextEdit="1"/>
              </p:cNvSpPr>
              <p:nvPr/>
            </p:nvSpPr>
            <p:spPr>
              <a:xfrm>
                <a:off x="2627784" y="1772816"/>
                <a:ext cx="4053354" cy="61555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15972F0C-7522-032B-4284-245223134041}"/>
                  </a:ext>
                </a:extLst>
              </p:cNvPr>
              <p:cNvSpPr txBox="1"/>
              <p:nvPr/>
            </p:nvSpPr>
            <p:spPr>
              <a:xfrm>
                <a:off x="2843808" y="3429000"/>
                <a:ext cx="3456384"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oMath>
                  </m:oMathPara>
                </a14:m>
                <a:br>
                  <a:rPr kumimoji="1" lang="en-US" altLang="ja-JP" sz="3200" b="0"/>
                </a:br>
                <a:endParaRPr lang="ja-JP" altLang="en-US" sz="3200"/>
              </a:p>
            </p:txBody>
          </p:sp>
        </mc:Choice>
        <mc:Fallback>
          <p:sp>
            <p:nvSpPr>
              <p:cNvPr id="6" name="テキスト ボックス 5">
                <a:extLst>
                  <a:ext uri="{FF2B5EF4-FFF2-40B4-BE49-F238E27FC236}">
                    <a16:creationId xmlns:a16="http://schemas.microsoft.com/office/drawing/2014/main" id="{15972F0C-7522-032B-4284-245223134041}"/>
                  </a:ext>
                </a:extLst>
              </p:cNvPr>
              <p:cNvSpPr txBox="1">
                <a:spLocks noRot="1" noChangeAspect="1" noMove="1" noResize="1" noEditPoints="1" noAdjustHandles="1" noChangeArrowheads="1" noChangeShapeType="1" noTextEdit="1"/>
              </p:cNvSpPr>
              <p:nvPr/>
            </p:nvSpPr>
            <p:spPr>
              <a:xfrm>
                <a:off x="2843808" y="3429000"/>
                <a:ext cx="3456384" cy="58484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512D34B6-D6EE-1B66-F2BB-F0909C6E5D48}"/>
              </a:ext>
            </a:extLst>
          </p:cNvPr>
          <p:cNvSpPr txBox="1"/>
          <p:nvPr/>
        </p:nvSpPr>
        <p:spPr>
          <a:xfrm>
            <a:off x="827584" y="3429000"/>
            <a:ext cx="1826141" cy="584775"/>
          </a:xfrm>
          <a:prstGeom prst="rect">
            <a:avLst/>
          </a:prstGeom>
          <a:noFill/>
        </p:spPr>
        <p:txBody>
          <a:bodyPr wrap="none" rtlCol="0">
            <a:spAutoFit/>
          </a:bodyPr>
          <a:lstStyle/>
          <a:p>
            <a:r>
              <a:rPr kumimoji="1" lang="ja-JP" altLang="en-US" sz="3200"/>
              <a:t>反対称</a:t>
            </a:r>
            <a:r>
              <a:rPr lang="ja-JP" altLang="en-US" sz="3200"/>
              <a:t>性</a:t>
            </a:r>
            <a:endParaRPr kumimoji="1" lang="ja-JP" altLang="en-US" sz="3200"/>
          </a:p>
        </p:txBody>
      </p:sp>
      <p:sp>
        <p:nvSpPr>
          <p:cNvPr id="8" name="テキスト ボックス 7">
            <a:extLst>
              <a:ext uri="{FF2B5EF4-FFF2-40B4-BE49-F238E27FC236}">
                <a16:creationId xmlns:a16="http://schemas.microsoft.com/office/drawing/2014/main" id="{E10EA04C-0E42-EBCA-14EE-0B78893CBCE4}"/>
              </a:ext>
            </a:extLst>
          </p:cNvPr>
          <p:cNvSpPr txBox="1"/>
          <p:nvPr/>
        </p:nvSpPr>
        <p:spPr>
          <a:xfrm>
            <a:off x="755576" y="4653136"/>
            <a:ext cx="1826141" cy="584775"/>
          </a:xfrm>
          <a:prstGeom prst="rect">
            <a:avLst/>
          </a:prstGeom>
          <a:noFill/>
        </p:spPr>
        <p:txBody>
          <a:bodyPr wrap="none" rtlCol="0">
            <a:spAutoFit/>
          </a:bodyPr>
          <a:lstStyle/>
          <a:p>
            <a:r>
              <a:rPr lang="ja-JP" altLang="en-US" sz="3200"/>
              <a:t>双線形性</a:t>
            </a:r>
            <a:endParaRPr kumimoji="1" lang="ja-JP" altLang="en-US" sz="3200"/>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32777A34-7603-CE1B-AB40-465467198A71}"/>
                  </a:ext>
                </a:extLst>
              </p:cNvPr>
              <p:cNvSpPr txBox="1"/>
              <p:nvPr/>
            </p:nvSpPr>
            <p:spPr>
              <a:xfrm>
                <a:off x="2699792" y="4293096"/>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lang="en-US" altLang="ja-JP" sz="3200" i="1">
                              <a:latin typeface="Cambria Math" panose="02040503050406030204" pitchFamily="18" charset="0"/>
                            </a:rPr>
                            <m:t>𝑎𝑋</m:t>
                          </m:r>
                          <m:r>
                            <a:rPr lang="en-US" altLang="ja-JP" sz="3200" i="1">
                              <a:latin typeface="Cambria Math" panose="02040503050406030204" pitchFamily="18" charset="0"/>
                            </a:rPr>
                            <m:t>+</m:t>
                          </m:r>
                          <m:r>
                            <a:rPr lang="en-US" altLang="ja-JP" sz="3200" i="1">
                              <a:latin typeface="Cambria Math" panose="02040503050406030204" pitchFamily="18" charset="0"/>
                            </a:rPr>
                            <m:t>𝑏𝑌</m:t>
                          </m:r>
                          <m:r>
                            <a:rPr lang="en-US" altLang="ja-JP" sz="3200" i="1">
                              <a:latin typeface="Cambria Math" panose="02040503050406030204" pitchFamily="18" charset="0"/>
                            </a:rPr>
                            <m:t>,</m:t>
                          </m:r>
                          <m:r>
                            <a:rPr lang="en-US" altLang="ja-JP" sz="3200" i="1">
                              <a:latin typeface="Cambria Math" panose="02040503050406030204" pitchFamily="18" charset="0"/>
                            </a:rPr>
                            <m:t>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𝑌</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𝑍</m:t>
                      </m:r>
                      <m:r>
                        <a:rPr lang="en-US" altLang="ja-JP" sz="3200" b="0" i="1" smtClean="0">
                          <a:latin typeface="Cambria Math" panose="02040503050406030204" pitchFamily="18" charset="0"/>
                        </a:rPr>
                        <m:t>]</m:t>
                      </m:r>
                    </m:oMath>
                  </m:oMathPara>
                </a14:m>
                <a:br>
                  <a:rPr kumimoji="1" lang="en-US" altLang="ja-JP" sz="3200" b="0"/>
                </a:br>
                <a:endParaRPr lang="ja-JP" altLang="en-US" sz="3200"/>
              </a:p>
            </p:txBody>
          </p:sp>
        </mc:Choice>
        <mc:Fallback>
          <p:sp>
            <p:nvSpPr>
              <p:cNvPr id="9" name="テキスト ボックス 8">
                <a:extLst>
                  <a:ext uri="{FF2B5EF4-FFF2-40B4-BE49-F238E27FC236}">
                    <a16:creationId xmlns:a16="http://schemas.microsoft.com/office/drawing/2014/main" id="{32777A34-7603-CE1B-AB40-465467198A71}"/>
                  </a:ext>
                </a:extLst>
              </p:cNvPr>
              <p:cNvSpPr txBox="1">
                <a:spLocks noRot="1" noChangeAspect="1" noMove="1" noResize="1" noEditPoints="1" noAdjustHandles="1" noChangeArrowheads="1" noChangeShapeType="1" noTextEdit="1"/>
              </p:cNvSpPr>
              <p:nvPr/>
            </p:nvSpPr>
            <p:spPr>
              <a:xfrm>
                <a:off x="2699792" y="4293096"/>
                <a:ext cx="6120680" cy="58484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40AB2B32-FF51-C290-E488-A4C00D880414}"/>
                  </a:ext>
                </a:extLst>
              </p:cNvPr>
              <p:cNvSpPr txBox="1"/>
              <p:nvPr/>
            </p:nvSpPr>
            <p:spPr>
              <a:xfrm>
                <a:off x="2699792" y="5013176"/>
                <a:ext cx="6120680" cy="5848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lang="en-US" altLang="ja-JP" sz="3200" i="1">
                              <a:latin typeface="Cambria Math" panose="02040503050406030204" pitchFamily="18" charset="0"/>
                            </a:rPr>
                            <m:t>𝑋</m:t>
                          </m:r>
                          <m:r>
                            <a:rPr lang="en-US" altLang="ja-JP" sz="3200" i="1">
                              <a:latin typeface="Cambria Math" panose="02040503050406030204" pitchFamily="18" charset="0"/>
                            </a:rPr>
                            <m:t>,</m:t>
                          </m:r>
                          <m:r>
                            <a:rPr lang="en-US" altLang="ja-JP" sz="3200" i="1">
                              <a:latin typeface="Cambria Math" panose="02040503050406030204" pitchFamily="18" charset="0"/>
                            </a:rPr>
                            <m:t>𝑎𝑌</m:t>
                          </m:r>
                          <m:r>
                            <a:rPr lang="en-US" altLang="ja-JP" sz="3200" i="1">
                              <a:latin typeface="Cambria Math" panose="02040503050406030204" pitchFamily="18" charset="0"/>
                            </a:rPr>
                            <m:t>+</m:t>
                          </m:r>
                          <m:r>
                            <a:rPr lang="en-US" altLang="ja-JP" sz="3200" i="1">
                              <a:latin typeface="Cambria Math" panose="02040503050406030204" pitchFamily="18" charset="0"/>
                            </a:rPr>
                            <m:t>𝑏𝑍</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𝑎</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r>
                        <a:rPr kumimoji="1" lang="en-US" altLang="ja-JP" sz="3200" b="0" i="1" smtClean="0">
                          <a:latin typeface="Cambria Math" panose="02040503050406030204" pitchFamily="18" charset="0"/>
                        </a:rPr>
                        <m:t>]+</m:t>
                      </m:r>
                      <m:r>
                        <a:rPr lang="en-US" altLang="ja-JP" sz="3200" b="0" i="1" smtClean="0">
                          <a:latin typeface="Cambria Math" panose="02040503050406030204" pitchFamily="18" charset="0"/>
                        </a:rPr>
                        <m:t>𝑏</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𝑋</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𝑍</m:t>
                      </m:r>
                      <m:r>
                        <a:rPr lang="en-US" altLang="ja-JP" sz="3200" b="0" i="1" smtClean="0">
                          <a:latin typeface="Cambria Math" panose="02040503050406030204" pitchFamily="18" charset="0"/>
                        </a:rPr>
                        <m:t>]</m:t>
                      </m:r>
                    </m:oMath>
                  </m:oMathPara>
                </a14:m>
                <a:endParaRPr lang="ja-JP" altLang="en-US" sz="3200"/>
              </a:p>
            </p:txBody>
          </p:sp>
        </mc:Choice>
        <mc:Fallback>
          <p:sp>
            <p:nvSpPr>
              <p:cNvPr id="10" name="テキスト ボックス 9">
                <a:extLst>
                  <a:ext uri="{FF2B5EF4-FFF2-40B4-BE49-F238E27FC236}">
                    <a16:creationId xmlns:a16="http://schemas.microsoft.com/office/drawing/2014/main" id="{40AB2B32-FF51-C290-E488-A4C00D880414}"/>
                  </a:ext>
                </a:extLst>
              </p:cNvPr>
              <p:cNvSpPr txBox="1">
                <a:spLocks noRot="1" noChangeAspect="1" noMove="1" noResize="1" noEditPoints="1" noAdjustHandles="1" noChangeArrowheads="1" noChangeShapeType="1" noTextEdit="1"/>
              </p:cNvSpPr>
              <p:nvPr/>
            </p:nvSpPr>
            <p:spPr>
              <a:xfrm>
                <a:off x="2699792" y="5013176"/>
                <a:ext cx="6120680" cy="584840"/>
              </a:xfrm>
              <a:prstGeom prst="rect">
                <a:avLst/>
              </a:prstGeom>
              <a:blipFill>
                <a:blip r:embed="rId5"/>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0265B872-2BA3-B94D-15D4-2D4C11E47611}"/>
              </a:ext>
            </a:extLst>
          </p:cNvPr>
          <p:cNvSpPr txBox="1"/>
          <p:nvPr/>
        </p:nvSpPr>
        <p:spPr>
          <a:xfrm>
            <a:off x="179512" y="5949280"/>
            <a:ext cx="2646878" cy="584775"/>
          </a:xfrm>
          <a:prstGeom prst="rect">
            <a:avLst/>
          </a:prstGeom>
          <a:noFill/>
        </p:spPr>
        <p:txBody>
          <a:bodyPr wrap="none" rtlCol="0">
            <a:spAutoFit/>
          </a:bodyPr>
          <a:lstStyle/>
          <a:p>
            <a:r>
              <a:rPr lang="ja-JP" altLang="en-US" sz="3200"/>
              <a:t>ヤコビ恒等式</a:t>
            </a:r>
            <a:endParaRPr kumimoji="1" lang="ja-JP" altLang="en-US" sz="3200"/>
          </a:p>
        </p:txBody>
      </p:sp>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F5E31492-9E54-FBBA-F739-D01C4EFD7475}"/>
                  </a:ext>
                </a:extLst>
              </p:cNvPr>
              <p:cNvSpPr txBox="1"/>
              <p:nvPr/>
            </p:nvSpPr>
            <p:spPr>
              <a:xfrm>
                <a:off x="2771800" y="6021288"/>
                <a:ext cx="5976664" cy="50917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𝑋</m:t>
                          </m:r>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𝑌</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𝑍</m:t>
                              </m:r>
                            </m:e>
                          </m:d>
                        </m:e>
                      </m:d>
                      <m:r>
                        <a:rPr lang="en-US" altLang="ja-JP" sz="2400" b="0" i="1" smtClean="0">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𝑋</m:t>
                              </m:r>
                              <m:r>
                                <a:rPr lang="en-US" altLang="ja-JP" sz="2400" i="1">
                                  <a:latin typeface="Cambria Math" panose="02040503050406030204" pitchFamily="18" charset="0"/>
                                </a:rPr>
                                <m:t>,</m:t>
                              </m:r>
                              <m:r>
                                <a:rPr lang="en-US" altLang="ja-JP" sz="2400" b="0" i="1" smtClean="0">
                                  <a:latin typeface="Cambria Math" panose="02040503050406030204" pitchFamily="18" charset="0"/>
                                </a:rPr>
                                <m:t>𝑌</m:t>
                              </m:r>
                            </m:e>
                          </m:d>
                        </m:e>
                      </m:d>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𝑌</m:t>
                          </m:r>
                          <m:r>
                            <a:rPr lang="en-US" altLang="ja-JP" sz="2400" i="1">
                              <a:latin typeface="Cambria Math" panose="02040503050406030204" pitchFamily="18" charset="0"/>
                            </a:rPr>
                            <m:t>,</m:t>
                          </m:r>
                          <m:d>
                            <m:dPr>
                              <m:begChr m:val="["/>
                              <m:endChr m:val="]"/>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𝑍</m:t>
                              </m:r>
                              <m:r>
                                <a:rPr lang="en-US" altLang="ja-JP" sz="2400" i="1">
                                  <a:latin typeface="Cambria Math" panose="02040503050406030204" pitchFamily="18" charset="0"/>
                                </a:rPr>
                                <m:t>,</m:t>
                              </m:r>
                              <m:r>
                                <a:rPr lang="en-US" altLang="ja-JP" sz="2400" b="0" i="1" smtClean="0">
                                  <a:latin typeface="Cambria Math" panose="02040503050406030204" pitchFamily="18" charset="0"/>
                                </a:rPr>
                                <m:t>𝑋</m:t>
                              </m:r>
                            </m:e>
                          </m:d>
                        </m:e>
                      </m:d>
                      <m:r>
                        <a:rPr lang="en-US" altLang="ja-JP" sz="2400" i="1">
                          <a:latin typeface="Cambria Math" panose="02040503050406030204" pitchFamily="18" charset="0"/>
                        </a:rPr>
                        <m:t>=0</m:t>
                      </m:r>
                    </m:oMath>
                  </m:oMathPara>
                </a14:m>
                <a:endParaRPr lang="ja-JP" altLang="en-US" sz="2400"/>
              </a:p>
            </p:txBody>
          </p:sp>
        </mc:Choice>
        <mc:Fallback>
          <p:sp>
            <p:nvSpPr>
              <p:cNvPr id="12" name="テキスト ボックス 11">
                <a:extLst>
                  <a:ext uri="{FF2B5EF4-FFF2-40B4-BE49-F238E27FC236}">
                    <a16:creationId xmlns:a16="http://schemas.microsoft.com/office/drawing/2014/main" id="{F5E31492-9E54-FBBA-F739-D01C4EFD7475}"/>
                  </a:ext>
                </a:extLst>
              </p:cNvPr>
              <p:cNvSpPr txBox="1">
                <a:spLocks noRot="1" noChangeAspect="1" noMove="1" noResize="1" noEditPoints="1" noAdjustHandles="1" noChangeArrowheads="1" noChangeShapeType="1" noTextEdit="1"/>
              </p:cNvSpPr>
              <p:nvPr/>
            </p:nvSpPr>
            <p:spPr>
              <a:xfrm>
                <a:off x="2771800" y="6021288"/>
                <a:ext cx="5976664" cy="509178"/>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6137E999-CC64-966A-7EAC-34425C2DDDB0}"/>
              </a:ext>
            </a:extLst>
          </p:cNvPr>
          <p:cNvSpPr txBox="1"/>
          <p:nvPr/>
        </p:nvSpPr>
        <p:spPr>
          <a:xfrm>
            <a:off x="179512" y="2636912"/>
            <a:ext cx="7007046" cy="523220"/>
          </a:xfrm>
          <a:prstGeom prst="rect">
            <a:avLst/>
          </a:prstGeom>
          <a:noFill/>
        </p:spPr>
        <p:txBody>
          <a:bodyPr wrap="none" rtlCol="0">
            <a:spAutoFit/>
          </a:bodyPr>
          <a:lstStyle/>
          <a:p>
            <a:r>
              <a:rPr lang="ja-JP" altLang="en-US" sz="2800"/>
              <a:t>この積は以下を満たすので、</a:t>
            </a:r>
            <a:r>
              <a:rPr lang="ja-JP" altLang="en-US" sz="2800">
                <a:solidFill>
                  <a:srgbClr val="FF0000"/>
                </a:solidFill>
              </a:rPr>
              <a:t>リー環</a:t>
            </a:r>
            <a:r>
              <a:rPr lang="ja-JP" altLang="en-US" sz="2800"/>
              <a:t>を作る</a:t>
            </a:r>
            <a:endParaRPr kumimoji="1" lang="ja-JP" altLang="en-US" sz="2800"/>
          </a:p>
        </p:txBody>
      </p:sp>
    </p:spTree>
    <p:extLst>
      <p:ext uri="{BB962C8B-B14F-4D97-AF65-F5344CB8AC3E}">
        <p14:creationId xmlns:p14="http://schemas.microsoft.com/office/powerpoint/2010/main" val="38780086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1AF3FA2-0718-FAA5-C17F-81E20F944F90}"/>
              </a:ext>
            </a:extLst>
          </p:cNvPr>
          <p:cNvSpPr>
            <a:spLocks noGrp="1"/>
          </p:cNvSpPr>
          <p:nvPr>
            <p:ph type="body" sz="quarter" idx="10"/>
          </p:nvPr>
        </p:nvSpPr>
        <p:spPr/>
        <p:txBody>
          <a:bodyPr/>
          <a:lstStyle/>
          <a:p>
            <a:r>
              <a:rPr kumimoji="1" lang="ja-JP" altLang="en-US"/>
              <a:t>三次元回転の生成子とリー環</a:t>
            </a:r>
          </a:p>
        </p:txBody>
      </p:sp>
      <p:sp>
        <p:nvSpPr>
          <p:cNvPr id="3" name="テキスト ボックス 2">
            <a:extLst>
              <a:ext uri="{FF2B5EF4-FFF2-40B4-BE49-F238E27FC236}">
                <a16:creationId xmlns:a16="http://schemas.microsoft.com/office/drawing/2014/main" id="{448A37AD-D0A6-6F35-4B4A-D0E2D1ACDBBD}"/>
              </a:ext>
            </a:extLst>
          </p:cNvPr>
          <p:cNvSpPr txBox="1"/>
          <p:nvPr/>
        </p:nvSpPr>
        <p:spPr>
          <a:xfrm>
            <a:off x="251520" y="1124744"/>
            <a:ext cx="7981672" cy="584775"/>
          </a:xfrm>
          <a:prstGeom prst="rect">
            <a:avLst/>
          </a:prstGeom>
          <a:noFill/>
        </p:spPr>
        <p:txBody>
          <a:bodyPr wrap="none" rtlCol="0">
            <a:spAutoFit/>
          </a:bodyPr>
          <a:lstStyle/>
          <a:p>
            <a:r>
              <a:rPr kumimoji="1" lang="ja-JP" altLang="en-US" sz="3200"/>
              <a:t>回転の生成子同士のリー積を計算してみる</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F8AF3FD2-CBF8-A8FC-2ACD-6F4275114F91}"/>
                  </a:ext>
                </a:extLst>
              </p:cNvPr>
              <p:cNvSpPr txBox="1"/>
              <p:nvPr/>
            </p:nvSpPr>
            <p:spPr>
              <a:xfrm>
                <a:off x="2195736" y="1772816"/>
                <a:ext cx="4392488" cy="8006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𝑥</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𝑦</m:t>
                              </m:r>
                            </m:sub>
                          </m:sSub>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oMath>
                  </m:oMathPara>
                </a14:m>
                <a:br>
                  <a:rPr kumimoji="1" lang="en-US" altLang="ja-JP" sz="4000" b="0"/>
                </a:br>
                <a:endParaRPr lang="ja-JP" altLang="en-US" sz="4000"/>
              </a:p>
            </p:txBody>
          </p:sp>
        </mc:Choice>
        <mc:Fallback>
          <p:sp>
            <p:nvSpPr>
              <p:cNvPr id="4" name="テキスト ボックス 3">
                <a:extLst>
                  <a:ext uri="{FF2B5EF4-FFF2-40B4-BE49-F238E27FC236}">
                    <a16:creationId xmlns:a16="http://schemas.microsoft.com/office/drawing/2014/main" id="{F8AF3FD2-CBF8-A8FC-2ACD-6F4275114F91}"/>
                  </a:ext>
                </a:extLst>
              </p:cNvPr>
              <p:cNvSpPr txBox="1">
                <a:spLocks noRot="1" noChangeAspect="1" noMove="1" noResize="1" noEditPoints="1" noAdjustHandles="1" noChangeArrowheads="1" noChangeShapeType="1" noTextEdit="1"/>
              </p:cNvSpPr>
              <p:nvPr/>
            </p:nvSpPr>
            <p:spPr>
              <a:xfrm>
                <a:off x="2195736" y="1772816"/>
                <a:ext cx="4392488" cy="80066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27684AEF-1944-032A-C416-2D998AE8A030}"/>
                  </a:ext>
                </a:extLst>
              </p:cNvPr>
              <p:cNvSpPr txBox="1"/>
              <p:nvPr/>
            </p:nvSpPr>
            <p:spPr>
              <a:xfrm>
                <a:off x="2195736" y="2564904"/>
                <a:ext cx="4392488" cy="8006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𝑦</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𝑥</m:t>
                          </m:r>
                        </m:sub>
                      </m:sSub>
                    </m:oMath>
                  </m:oMathPara>
                </a14:m>
                <a:br>
                  <a:rPr kumimoji="1" lang="en-US" altLang="ja-JP" sz="4000" b="0"/>
                </a:br>
                <a:endParaRPr lang="ja-JP" altLang="en-US" sz="4000"/>
              </a:p>
            </p:txBody>
          </p:sp>
        </mc:Choice>
        <mc:Fallback>
          <p:sp>
            <p:nvSpPr>
              <p:cNvPr id="5" name="テキスト ボックス 4">
                <a:extLst>
                  <a:ext uri="{FF2B5EF4-FFF2-40B4-BE49-F238E27FC236}">
                    <a16:creationId xmlns:a16="http://schemas.microsoft.com/office/drawing/2014/main" id="{27684AEF-1944-032A-C416-2D998AE8A030}"/>
                  </a:ext>
                </a:extLst>
              </p:cNvPr>
              <p:cNvSpPr txBox="1">
                <a:spLocks noRot="1" noChangeAspect="1" noMove="1" noResize="1" noEditPoints="1" noAdjustHandles="1" noChangeArrowheads="1" noChangeShapeType="1" noTextEdit="1"/>
              </p:cNvSpPr>
              <p:nvPr/>
            </p:nvSpPr>
            <p:spPr>
              <a:xfrm>
                <a:off x="2195736" y="2564904"/>
                <a:ext cx="4392488" cy="80066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955E3BB1-8AB0-6E0D-475B-8A4B38830108}"/>
                  </a:ext>
                </a:extLst>
              </p:cNvPr>
              <p:cNvSpPr txBox="1"/>
              <p:nvPr/>
            </p:nvSpPr>
            <p:spPr>
              <a:xfrm>
                <a:off x="2195736" y="3429000"/>
                <a:ext cx="4392488" cy="7566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𝑥</m:t>
                              </m:r>
                            </m:sub>
                          </m:sSub>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𝑦</m:t>
                          </m:r>
                        </m:sub>
                      </m:sSub>
                    </m:oMath>
                  </m:oMathPara>
                </a14:m>
                <a:br>
                  <a:rPr kumimoji="1" lang="en-US" altLang="ja-JP" sz="4000" b="0"/>
                </a:br>
                <a:endParaRPr lang="ja-JP" altLang="en-US" sz="4000"/>
              </a:p>
            </p:txBody>
          </p:sp>
        </mc:Choice>
        <mc:Fallback>
          <p:sp>
            <p:nvSpPr>
              <p:cNvPr id="6" name="テキスト ボックス 5">
                <a:extLst>
                  <a:ext uri="{FF2B5EF4-FFF2-40B4-BE49-F238E27FC236}">
                    <a16:creationId xmlns:a16="http://schemas.microsoft.com/office/drawing/2014/main" id="{955E3BB1-8AB0-6E0D-475B-8A4B38830108}"/>
                  </a:ext>
                </a:extLst>
              </p:cNvPr>
              <p:cNvSpPr txBox="1">
                <a:spLocks noRot="1" noChangeAspect="1" noMove="1" noResize="1" noEditPoints="1" noAdjustHandles="1" noChangeArrowheads="1" noChangeShapeType="1" noTextEdit="1"/>
              </p:cNvSpPr>
              <p:nvPr/>
            </p:nvSpPr>
            <p:spPr>
              <a:xfrm>
                <a:off x="2195736" y="3429000"/>
                <a:ext cx="4392488" cy="756617"/>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63FF1362-98FB-F1FA-9A76-EA070EC3B08A}"/>
              </a:ext>
            </a:extLst>
          </p:cNvPr>
          <p:cNvSpPr txBox="1"/>
          <p:nvPr/>
        </p:nvSpPr>
        <p:spPr>
          <a:xfrm>
            <a:off x="251520" y="4581128"/>
            <a:ext cx="8392041" cy="707886"/>
          </a:xfrm>
          <a:prstGeom prst="rect">
            <a:avLst/>
          </a:prstGeom>
          <a:noFill/>
        </p:spPr>
        <p:txBody>
          <a:bodyPr wrap="none" rtlCol="0">
            <a:spAutoFit/>
          </a:bodyPr>
          <a:lstStyle/>
          <a:p>
            <a:r>
              <a:rPr kumimoji="1" lang="ja-JP" altLang="en-US" sz="2000"/>
              <a:t>三次元回転操作は、一般に非可換である</a:t>
            </a:r>
            <a:endParaRPr kumimoji="1" lang="en-US" altLang="ja-JP" sz="2000"/>
          </a:p>
          <a:p>
            <a:r>
              <a:rPr lang="ja-JP" altLang="en-US" sz="2000"/>
              <a:t>異なる回転を組み合わせることで、別の方向の回転を作ることができる</a:t>
            </a:r>
            <a:endParaRPr kumimoji="1" lang="ja-JP" altLang="en-US" sz="2000"/>
          </a:p>
        </p:txBody>
      </p:sp>
      <p:sp>
        <p:nvSpPr>
          <p:cNvPr id="8" name="テキスト ボックス 7">
            <a:extLst>
              <a:ext uri="{FF2B5EF4-FFF2-40B4-BE49-F238E27FC236}">
                <a16:creationId xmlns:a16="http://schemas.microsoft.com/office/drawing/2014/main" id="{E2A4FBCA-F3DA-20B4-1458-47390F143450}"/>
              </a:ext>
            </a:extLst>
          </p:cNvPr>
          <p:cNvSpPr txBox="1"/>
          <p:nvPr/>
        </p:nvSpPr>
        <p:spPr>
          <a:xfrm>
            <a:off x="323528" y="5805264"/>
            <a:ext cx="8186857" cy="461665"/>
          </a:xfrm>
          <a:prstGeom prst="rect">
            <a:avLst/>
          </a:prstGeom>
          <a:noFill/>
        </p:spPr>
        <p:txBody>
          <a:bodyPr wrap="none" rtlCol="0">
            <a:spAutoFit/>
          </a:bodyPr>
          <a:lstStyle/>
          <a:p>
            <a:r>
              <a:rPr lang="ja-JP" altLang="en-US" sz="2400"/>
              <a:t>無限小回転ではわかりにくいので、有限の回転で見てみる</a:t>
            </a:r>
            <a:endParaRPr kumimoji="1" lang="ja-JP" altLang="en-US" sz="2400"/>
          </a:p>
        </p:txBody>
      </p:sp>
    </p:spTree>
    <p:extLst>
      <p:ext uri="{BB962C8B-B14F-4D97-AF65-F5344CB8AC3E}">
        <p14:creationId xmlns:p14="http://schemas.microsoft.com/office/powerpoint/2010/main" val="4099545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F39262A-7C68-9688-0310-40C4021C0A0D}"/>
              </a:ext>
            </a:extLst>
          </p:cNvPr>
          <p:cNvSpPr>
            <a:spLocks noGrp="1"/>
          </p:cNvSpPr>
          <p:nvPr>
            <p:ph type="body" sz="quarter" idx="10"/>
          </p:nvPr>
        </p:nvSpPr>
        <p:spPr/>
        <p:txBody>
          <a:bodyPr/>
          <a:lstStyle/>
          <a:p>
            <a:r>
              <a:rPr lang="ja-JP" altLang="en-US"/>
              <a:t>サイコロの回転</a:t>
            </a:r>
            <a:endParaRPr kumimoji="1" lang="ja-JP" altLang="en-US"/>
          </a:p>
        </p:txBody>
      </p:sp>
      <p:sp>
        <p:nvSpPr>
          <p:cNvPr id="3" name="テキスト ボックス 2">
            <a:extLst>
              <a:ext uri="{FF2B5EF4-FFF2-40B4-BE49-F238E27FC236}">
                <a16:creationId xmlns:a16="http://schemas.microsoft.com/office/drawing/2014/main" id="{F9B40834-51C5-E5C5-0441-B839788D75BF}"/>
              </a:ext>
            </a:extLst>
          </p:cNvPr>
          <p:cNvSpPr txBox="1"/>
          <p:nvPr/>
        </p:nvSpPr>
        <p:spPr>
          <a:xfrm>
            <a:off x="395536" y="1196752"/>
            <a:ext cx="4134465" cy="523220"/>
          </a:xfrm>
          <a:prstGeom prst="rect">
            <a:avLst/>
          </a:prstGeom>
          <a:noFill/>
        </p:spPr>
        <p:txBody>
          <a:bodyPr wrap="none" rtlCol="0">
            <a:spAutoFit/>
          </a:bodyPr>
          <a:lstStyle/>
          <a:p>
            <a:r>
              <a:rPr lang="ja-JP" altLang="en-US" sz="2800"/>
              <a:t>サイコロの回転を考える</a:t>
            </a:r>
            <a:endParaRPr kumimoji="1" lang="ja-JP" altLang="en-US" sz="280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BE0E52D3-AA52-77B5-620F-ED559AF46E09}"/>
                  </a:ext>
                </a:extLst>
              </p:cNvPr>
              <p:cNvSpPr txBox="1"/>
              <p:nvPr/>
            </p:nvSpPr>
            <p:spPr>
              <a:xfrm>
                <a:off x="755576" y="1988840"/>
                <a:ext cx="485389" cy="6321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oMath>
                  </m:oMathPara>
                </a14:m>
                <a:endParaRPr kumimoji="1" lang="ja-JP" altLang="en-US" sz="4000"/>
              </a:p>
            </p:txBody>
          </p:sp>
        </mc:Choice>
        <mc:Fallback>
          <p:sp>
            <p:nvSpPr>
              <p:cNvPr id="4" name="テキスト ボックス 3">
                <a:extLst>
                  <a:ext uri="{FF2B5EF4-FFF2-40B4-BE49-F238E27FC236}">
                    <a16:creationId xmlns:a16="http://schemas.microsoft.com/office/drawing/2014/main" id="{BE0E52D3-AA52-77B5-620F-ED559AF46E09}"/>
                  </a:ext>
                </a:extLst>
              </p:cNvPr>
              <p:cNvSpPr txBox="1">
                <a:spLocks noRot="1" noChangeAspect="1" noMove="1" noResize="1" noEditPoints="1" noAdjustHandles="1" noChangeArrowheads="1" noChangeShapeType="1" noTextEdit="1"/>
              </p:cNvSpPr>
              <p:nvPr/>
            </p:nvSpPr>
            <p:spPr>
              <a:xfrm>
                <a:off x="755576" y="1988840"/>
                <a:ext cx="485389" cy="63216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478FA549-6AFA-95DB-9ECF-03445D194745}"/>
                  </a:ext>
                </a:extLst>
              </p:cNvPr>
              <p:cNvSpPr txBox="1"/>
              <p:nvPr/>
            </p:nvSpPr>
            <p:spPr>
              <a:xfrm>
                <a:off x="755576" y="2852936"/>
                <a:ext cx="464550" cy="63216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𝑌</m:t>
                          </m:r>
                        </m:e>
                      </m:acc>
                    </m:oMath>
                  </m:oMathPara>
                </a14:m>
                <a:endParaRPr kumimoji="1" lang="ja-JP" altLang="en-US" sz="4000"/>
              </a:p>
            </p:txBody>
          </p:sp>
        </mc:Choice>
        <mc:Fallback>
          <p:sp>
            <p:nvSpPr>
              <p:cNvPr id="5" name="テキスト ボックス 4">
                <a:extLst>
                  <a:ext uri="{FF2B5EF4-FFF2-40B4-BE49-F238E27FC236}">
                    <a16:creationId xmlns:a16="http://schemas.microsoft.com/office/drawing/2014/main" id="{478FA549-6AFA-95DB-9ECF-03445D194745}"/>
                  </a:ext>
                </a:extLst>
              </p:cNvPr>
              <p:cNvSpPr txBox="1">
                <a:spLocks noRot="1" noChangeAspect="1" noMove="1" noResize="1" noEditPoints="1" noAdjustHandles="1" noChangeArrowheads="1" noChangeShapeType="1" noTextEdit="1"/>
              </p:cNvSpPr>
              <p:nvPr/>
            </p:nvSpPr>
            <p:spPr>
              <a:xfrm>
                <a:off x="755576" y="2852936"/>
                <a:ext cx="464550" cy="63216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1B171135-9340-2E62-B7B7-7470B4120730}"/>
                  </a:ext>
                </a:extLst>
              </p:cNvPr>
              <p:cNvSpPr txBox="1"/>
              <p:nvPr/>
            </p:nvSpPr>
            <p:spPr>
              <a:xfrm>
                <a:off x="683568" y="3645024"/>
                <a:ext cx="459741" cy="63241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𝑍</m:t>
                          </m:r>
                        </m:e>
                      </m:acc>
                    </m:oMath>
                  </m:oMathPara>
                </a14:m>
                <a:endParaRPr kumimoji="1" lang="ja-JP" altLang="en-US" sz="4000"/>
              </a:p>
            </p:txBody>
          </p:sp>
        </mc:Choice>
        <mc:Fallback>
          <p:sp>
            <p:nvSpPr>
              <p:cNvPr id="6" name="テキスト ボックス 5">
                <a:extLst>
                  <a:ext uri="{FF2B5EF4-FFF2-40B4-BE49-F238E27FC236}">
                    <a16:creationId xmlns:a16="http://schemas.microsoft.com/office/drawing/2014/main" id="{1B171135-9340-2E62-B7B7-7470B4120730}"/>
                  </a:ext>
                </a:extLst>
              </p:cNvPr>
              <p:cNvSpPr txBox="1">
                <a:spLocks noRot="1" noChangeAspect="1" noMove="1" noResize="1" noEditPoints="1" noAdjustHandles="1" noChangeArrowheads="1" noChangeShapeType="1" noTextEdit="1"/>
              </p:cNvSpPr>
              <p:nvPr/>
            </p:nvSpPr>
            <p:spPr>
              <a:xfrm>
                <a:off x="683568" y="3645024"/>
                <a:ext cx="459741" cy="632417"/>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83EBB944-34BE-5D88-0330-494793619514}"/>
              </a:ext>
            </a:extLst>
          </p:cNvPr>
          <p:cNvSpPr txBox="1"/>
          <p:nvPr/>
        </p:nvSpPr>
        <p:spPr>
          <a:xfrm>
            <a:off x="1403648" y="1988840"/>
            <a:ext cx="5432898" cy="523220"/>
          </a:xfrm>
          <a:prstGeom prst="rect">
            <a:avLst/>
          </a:prstGeom>
          <a:noFill/>
        </p:spPr>
        <p:txBody>
          <a:bodyPr wrap="none" rtlCol="0">
            <a:spAutoFit/>
          </a:bodyPr>
          <a:lstStyle/>
          <a:p>
            <a:r>
              <a:rPr kumimoji="1" lang="en-US" altLang="ja-JP" sz="2800"/>
              <a:t>x</a:t>
            </a:r>
            <a:r>
              <a:rPr kumimoji="1" lang="ja-JP" altLang="en-US" sz="2800"/>
              <a:t>軸周りの反時計周りの</a:t>
            </a:r>
            <a:r>
              <a:rPr kumimoji="1" lang="en-US" altLang="ja-JP" sz="2800"/>
              <a:t>90</a:t>
            </a:r>
            <a:r>
              <a:rPr kumimoji="1" lang="ja-JP" altLang="en-US" sz="2800"/>
              <a:t>度回転</a:t>
            </a:r>
          </a:p>
        </p:txBody>
      </p:sp>
      <p:sp>
        <p:nvSpPr>
          <p:cNvPr id="8" name="テキスト ボックス 7">
            <a:extLst>
              <a:ext uri="{FF2B5EF4-FFF2-40B4-BE49-F238E27FC236}">
                <a16:creationId xmlns:a16="http://schemas.microsoft.com/office/drawing/2014/main" id="{D5F0F9E3-4C8E-AF70-E8D3-492A01706E0F}"/>
              </a:ext>
            </a:extLst>
          </p:cNvPr>
          <p:cNvSpPr txBox="1"/>
          <p:nvPr/>
        </p:nvSpPr>
        <p:spPr>
          <a:xfrm>
            <a:off x="1403648" y="2924944"/>
            <a:ext cx="5432898" cy="523220"/>
          </a:xfrm>
          <a:prstGeom prst="rect">
            <a:avLst/>
          </a:prstGeom>
          <a:noFill/>
        </p:spPr>
        <p:txBody>
          <a:bodyPr wrap="none" rtlCol="0">
            <a:spAutoFit/>
          </a:bodyPr>
          <a:lstStyle/>
          <a:p>
            <a:r>
              <a:rPr kumimoji="1" lang="en-US" altLang="ja-JP" sz="2800"/>
              <a:t>y</a:t>
            </a:r>
            <a:r>
              <a:rPr kumimoji="1" lang="ja-JP" altLang="en-US" sz="2800"/>
              <a:t>軸周りの反時計周りの</a:t>
            </a:r>
            <a:r>
              <a:rPr kumimoji="1" lang="en-US" altLang="ja-JP" sz="2800"/>
              <a:t>90</a:t>
            </a:r>
            <a:r>
              <a:rPr kumimoji="1" lang="ja-JP" altLang="en-US" sz="2800"/>
              <a:t>度回転</a:t>
            </a:r>
          </a:p>
        </p:txBody>
      </p:sp>
      <p:sp>
        <p:nvSpPr>
          <p:cNvPr id="9" name="テキスト ボックス 8">
            <a:extLst>
              <a:ext uri="{FF2B5EF4-FFF2-40B4-BE49-F238E27FC236}">
                <a16:creationId xmlns:a16="http://schemas.microsoft.com/office/drawing/2014/main" id="{5D956111-C178-27C6-E04C-3CA206DDBE19}"/>
              </a:ext>
            </a:extLst>
          </p:cNvPr>
          <p:cNvSpPr txBox="1"/>
          <p:nvPr/>
        </p:nvSpPr>
        <p:spPr>
          <a:xfrm>
            <a:off x="1331640" y="3717032"/>
            <a:ext cx="5432898" cy="523220"/>
          </a:xfrm>
          <a:prstGeom prst="rect">
            <a:avLst/>
          </a:prstGeom>
          <a:noFill/>
        </p:spPr>
        <p:txBody>
          <a:bodyPr wrap="none" rtlCol="0">
            <a:spAutoFit/>
          </a:bodyPr>
          <a:lstStyle/>
          <a:p>
            <a:r>
              <a:rPr lang="en-US" altLang="ja-JP" sz="2800"/>
              <a:t>z</a:t>
            </a:r>
            <a:r>
              <a:rPr kumimoji="1" lang="ja-JP" altLang="en-US" sz="2800"/>
              <a:t>軸周りの反時計周りの</a:t>
            </a:r>
            <a:r>
              <a:rPr kumimoji="1" lang="en-US" altLang="ja-JP" sz="2800"/>
              <a:t>90</a:t>
            </a:r>
            <a:r>
              <a:rPr kumimoji="1" lang="ja-JP" altLang="en-US" sz="2800"/>
              <a:t>度回転</a:t>
            </a:r>
          </a:p>
        </p:txBody>
      </p:sp>
      <p:grpSp>
        <p:nvGrpSpPr>
          <p:cNvPr id="51" name="グループ化 50">
            <a:extLst>
              <a:ext uri="{FF2B5EF4-FFF2-40B4-BE49-F238E27FC236}">
                <a16:creationId xmlns:a16="http://schemas.microsoft.com/office/drawing/2014/main" id="{7F493404-B7B2-B67C-3192-7C046DDBEED3}"/>
              </a:ext>
            </a:extLst>
          </p:cNvPr>
          <p:cNvGrpSpPr/>
          <p:nvPr/>
        </p:nvGrpSpPr>
        <p:grpSpPr>
          <a:xfrm>
            <a:off x="5004048" y="4581128"/>
            <a:ext cx="2160240" cy="1944216"/>
            <a:chOff x="4427984" y="1268760"/>
            <a:chExt cx="3859126" cy="3168352"/>
          </a:xfrm>
        </p:grpSpPr>
        <p:cxnSp>
          <p:nvCxnSpPr>
            <p:cNvPr id="52" name="直線矢印コネクタ 51">
              <a:extLst>
                <a:ext uri="{FF2B5EF4-FFF2-40B4-BE49-F238E27FC236}">
                  <a16:creationId xmlns:a16="http://schemas.microsoft.com/office/drawing/2014/main" id="{5C4DF015-72F5-3180-B815-E1353F87A431}"/>
                </a:ext>
              </a:extLst>
            </p:cNvPr>
            <p:cNvCxnSpPr/>
            <p:nvPr/>
          </p:nvCxnSpPr>
          <p:spPr>
            <a:xfrm flipH="1">
              <a:off x="4788024" y="2780928"/>
              <a:ext cx="1368152" cy="136815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C3F80C28-15F9-AC6D-2A58-E0399915D969}"/>
                </a:ext>
              </a:extLst>
            </p:cNvPr>
            <p:cNvCxnSpPr/>
            <p:nvPr/>
          </p:nvCxnSpPr>
          <p:spPr>
            <a:xfrm>
              <a:off x="5364088" y="3140968"/>
              <a:ext cx="237626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4179D157-6970-2DA2-34B7-FC5BD1405377}"/>
                </a:ext>
              </a:extLst>
            </p:cNvPr>
            <p:cNvCxnSpPr/>
            <p:nvPr/>
          </p:nvCxnSpPr>
          <p:spPr>
            <a:xfrm flipV="1">
              <a:off x="5796136" y="1556792"/>
              <a:ext cx="0" cy="20882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矢印: 右カーブ 54">
              <a:extLst>
                <a:ext uri="{FF2B5EF4-FFF2-40B4-BE49-F238E27FC236}">
                  <a16:creationId xmlns:a16="http://schemas.microsoft.com/office/drawing/2014/main" id="{8E712A4E-9A95-75D3-87EB-0A950953EADF}"/>
                </a:ext>
              </a:extLst>
            </p:cNvPr>
            <p:cNvSpPr/>
            <p:nvPr/>
          </p:nvSpPr>
          <p:spPr>
            <a:xfrm rot="5400000">
              <a:off x="4640616" y="3432392"/>
              <a:ext cx="458449" cy="88371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矢印: 右カーブ 55">
              <a:extLst>
                <a:ext uri="{FF2B5EF4-FFF2-40B4-BE49-F238E27FC236}">
                  <a16:creationId xmlns:a16="http://schemas.microsoft.com/office/drawing/2014/main" id="{C1ADF35F-0437-5E30-DC34-05380FE94860}"/>
                </a:ext>
              </a:extLst>
            </p:cNvPr>
            <p:cNvSpPr/>
            <p:nvPr/>
          </p:nvSpPr>
          <p:spPr>
            <a:xfrm rot="10631379">
              <a:off x="7668781" y="2805036"/>
              <a:ext cx="264574" cy="5946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矢印: 右カーブ 56">
              <a:extLst>
                <a:ext uri="{FF2B5EF4-FFF2-40B4-BE49-F238E27FC236}">
                  <a16:creationId xmlns:a16="http://schemas.microsoft.com/office/drawing/2014/main" id="{3335F0A8-64BD-09C6-B148-D699DE27E84F}"/>
                </a:ext>
              </a:extLst>
            </p:cNvPr>
            <p:cNvSpPr/>
            <p:nvPr/>
          </p:nvSpPr>
          <p:spPr>
            <a:xfrm rot="16200000">
              <a:off x="5674003" y="1678925"/>
              <a:ext cx="211888" cy="54368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mc:AlternateContent xmlns:mc="http://schemas.openxmlformats.org/markup-compatibility/2006">
          <mc:Choice xmlns:a14="http://schemas.microsoft.com/office/drawing/2010/main" Requires="a14">
            <p:sp>
              <p:nvSpPr>
                <p:cNvPr id="58" name="テキスト ボックス 57">
                  <a:extLst>
                    <a:ext uri="{FF2B5EF4-FFF2-40B4-BE49-F238E27FC236}">
                      <a16:creationId xmlns:a16="http://schemas.microsoft.com/office/drawing/2014/main" id="{30EA99E2-C83E-4417-7DE1-1F9952FE4473}"/>
                    </a:ext>
                  </a:extLst>
                </p:cNvPr>
                <p:cNvSpPr txBox="1"/>
                <p:nvPr/>
              </p:nvSpPr>
              <p:spPr>
                <a:xfrm>
                  <a:off x="4604705" y="4160113"/>
                  <a:ext cx="18331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𝑥</m:t>
                        </m:r>
                      </m:oMath>
                    </m:oMathPara>
                  </a14:m>
                  <a:endParaRPr kumimoji="1" lang="ja-JP" altLang="en-US"/>
                </a:p>
              </p:txBody>
            </p:sp>
          </mc:Choice>
          <mc:Fallback>
            <p:sp>
              <p:nvSpPr>
                <p:cNvPr id="58" name="テキスト ボックス 57">
                  <a:extLst>
                    <a:ext uri="{FF2B5EF4-FFF2-40B4-BE49-F238E27FC236}">
                      <a16:creationId xmlns:a16="http://schemas.microsoft.com/office/drawing/2014/main" id="{30EA99E2-C83E-4417-7DE1-1F9952FE4473}"/>
                    </a:ext>
                  </a:extLst>
                </p:cNvPr>
                <p:cNvSpPr txBox="1">
                  <a:spLocks noRot="1" noChangeAspect="1" noMove="1" noResize="1" noEditPoints="1" noAdjustHandles="1" noChangeArrowheads="1" noChangeShapeType="1" noTextEdit="1"/>
                </p:cNvSpPr>
                <p:nvPr/>
              </p:nvSpPr>
              <p:spPr>
                <a:xfrm>
                  <a:off x="4604705" y="4160113"/>
                  <a:ext cx="183319" cy="276999"/>
                </a:xfrm>
                <a:prstGeom prst="rect">
                  <a:avLst/>
                </a:prstGeom>
                <a:blipFill>
                  <a:blip r:embed="rId5"/>
                  <a:stretch>
                    <a:fillRect l="-58824" r="-76471" b="-70370"/>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9" name="テキスト ボックス 58">
                  <a:extLst>
                    <a:ext uri="{FF2B5EF4-FFF2-40B4-BE49-F238E27FC236}">
                      <a16:creationId xmlns:a16="http://schemas.microsoft.com/office/drawing/2014/main" id="{1F58AF00-D588-D1F5-C8B9-998C7B40331D}"/>
                    </a:ext>
                  </a:extLst>
                </p:cNvPr>
                <p:cNvSpPr txBox="1"/>
                <p:nvPr/>
              </p:nvSpPr>
              <p:spPr>
                <a:xfrm>
                  <a:off x="8100392" y="2996952"/>
                  <a:ext cx="18671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oMath>
                    </m:oMathPara>
                  </a14:m>
                  <a:endParaRPr kumimoji="1" lang="ja-JP" altLang="en-US"/>
                </a:p>
              </p:txBody>
            </p:sp>
          </mc:Choice>
          <mc:Fallback>
            <p:sp>
              <p:nvSpPr>
                <p:cNvPr id="59" name="テキスト ボックス 58">
                  <a:extLst>
                    <a:ext uri="{FF2B5EF4-FFF2-40B4-BE49-F238E27FC236}">
                      <a16:creationId xmlns:a16="http://schemas.microsoft.com/office/drawing/2014/main" id="{1F58AF00-D588-D1F5-C8B9-998C7B40331D}"/>
                    </a:ext>
                  </a:extLst>
                </p:cNvPr>
                <p:cNvSpPr txBox="1">
                  <a:spLocks noRot="1" noChangeAspect="1" noMove="1" noResize="1" noEditPoints="1" noAdjustHandles="1" noChangeArrowheads="1" noChangeShapeType="1" noTextEdit="1"/>
                </p:cNvSpPr>
                <p:nvPr/>
              </p:nvSpPr>
              <p:spPr>
                <a:xfrm>
                  <a:off x="8100392" y="2996952"/>
                  <a:ext cx="186718" cy="276999"/>
                </a:xfrm>
                <a:prstGeom prst="rect">
                  <a:avLst/>
                </a:prstGeom>
                <a:blipFill>
                  <a:blip r:embed="rId6"/>
                  <a:stretch>
                    <a:fillRect l="-82353" r="-105882" b="-10714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0" name="テキスト ボックス 59">
                  <a:extLst>
                    <a:ext uri="{FF2B5EF4-FFF2-40B4-BE49-F238E27FC236}">
                      <a16:creationId xmlns:a16="http://schemas.microsoft.com/office/drawing/2014/main" id="{E2873F46-6106-BB22-CF21-07DF847696FA}"/>
                    </a:ext>
                  </a:extLst>
                </p:cNvPr>
                <p:cNvSpPr txBox="1"/>
                <p:nvPr/>
              </p:nvSpPr>
              <p:spPr>
                <a:xfrm>
                  <a:off x="5724128" y="1268760"/>
                  <a:ext cx="16908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ja-JP" altLang="en-US"/>
                </a:p>
              </p:txBody>
            </p:sp>
          </mc:Choice>
          <mc:Fallback>
            <p:sp>
              <p:nvSpPr>
                <p:cNvPr id="60" name="テキスト ボックス 59">
                  <a:extLst>
                    <a:ext uri="{FF2B5EF4-FFF2-40B4-BE49-F238E27FC236}">
                      <a16:creationId xmlns:a16="http://schemas.microsoft.com/office/drawing/2014/main" id="{E2873F46-6106-BB22-CF21-07DF847696FA}"/>
                    </a:ext>
                  </a:extLst>
                </p:cNvPr>
                <p:cNvSpPr txBox="1">
                  <a:spLocks noRot="1" noChangeAspect="1" noMove="1" noResize="1" noEditPoints="1" noAdjustHandles="1" noChangeArrowheads="1" noChangeShapeType="1" noTextEdit="1"/>
                </p:cNvSpPr>
                <p:nvPr/>
              </p:nvSpPr>
              <p:spPr>
                <a:xfrm>
                  <a:off x="5724128" y="1268760"/>
                  <a:ext cx="169085" cy="276999"/>
                </a:xfrm>
                <a:prstGeom prst="rect">
                  <a:avLst/>
                </a:prstGeom>
                <a:blipFill>
                  <a:blip r:embed="rId7"/>
                  <a:stretch>
                    <a:fillRect l="-66667" r="-86667" b="-64286"/>
                  </a:stretch>
                </a:blipFill>
              </p:spPr>
              <p:txBody>
                <a:bodyPr/>
                <a:lstStyle/>
                <a:p>
                  <a:r>
                    <a:rPr lang="ja-JP" altLang="en-US">
                      <a:noFill/>
                    </a:rPr>
                    <a:t> </a:t>
                  </a:r>
                </a:p>
              </p:txBody>
            </p:sp>
          </mc:Fallback>
        </mc:AlternateContent>
      </p:grpSp>
      <p:sp>
        <p:nvSpPr>
          <p:cNvPr id="61" name="正方形/長方形 60">
            <a:extLst>
              <a:ext uri="{FF2B5EF4-FFF2-40B4-BE49-F238E27FC236}">
                <a16:creationId xmlns:a16="http://schemas.microsoft.com/office/drawing/2014/main" id="{3C2F5508-3F1C-8F23-6E41-879D202C630C}"/>
              </a:ext>
            </a:extLst>
          </p:cNvPr>
          <p:cNvSpPr/>
          <p:nvPr/>
        </p:nvSpPr>
        <p:spPr>
          <a:xfrm>
            <a:off x="1907704" y="51571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2" name="直線コネクタ 61">
            <a:extLst>
              <a:ext uri="{FF2B5EF4-FFF2-40B4-BE49-F238E27FC236}">
                <a16:creationId xmlns:a16="http://schemas.microsoft.com/office/drawing/2014/main" id="{49655FB2-A73E-3E4C-D364-F6D6A43AB607}"/>
              </a:ext>
            </a:extLst>
          </p:cNvPr>
          <p:cNvCxnSpPr>
            <a:cxnSpLocks/>
          </p:cNvCxnSpPr>
          <p:nvPr/>
        </p:nvCxnSpPr>
        <p:spPr>
          <a:xfrm>
            <a:off x="4067944" y="44371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240AFA7-3630-E151-E776-923282E0E7DD}"/>
              </a:ext>
            </a:extLst>
          </p:cNvPr>
          <p:cNvCxnSpPr>
            <a:cxnSpLocks/>
          </p:cNvCxnSpPr>
          <p:nvPr/>
        </p:nvCxnSpPr>
        <p:spPr>
          <a:xfrm flipH="1">
            <a:off x="2627784" y="44371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3745CA69-94FB-5801-EFDF-37B04E525719}"/>
              </a:ext>
            </a:extLst>
          </p:cNvPr>
          <p:cNvCxnSpPr/>
          <p:nvPr/>
        </p:nvCxnSpPr>
        <p:spPr>
          <a:xfrm flipH="1">
            <a:off x="1907704"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5C1F9D4-51A7-CDE7-F01E-4154039B4442}"/>
              </a:ext>
            </a:extLst>
          </p:cNvPr>
          <p:cNvCxnSpPr/>
          <p:nvPr/>
        </p:nvCxnSpPr>
        <p:spPr>
          <a:xfrm flipH="1">
            <a:off x="3347864"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45762A6-DC93-DD26-92A3-BFFF175CB5E8}"/>
              </a:ext>
            </a:extLst>
          </p:cNvPr>
          <p:cNvCxnSpPr/>
          <p:nvPr/>
        </p:nvCxnSpPr>
        <p:spPr>
          <a:xfrm flipH="1">
            <a:off x="3347864" y="58772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楕円 66">
            <a:extLst>
              <a:ext uri="{FF2B5EF4-FFF2-40B4-BE49-F238E27FC236}">
                <a16:creationId xmlns:a16="http://schemas.microsoft.com/office/drawing/2014/main" id="{59B67433-545E-03F1-35CC-08CADC29EBB9}"/>
              </a:ext>
            </a:extLst>
          </p:cNvPr>
          <p:cNvSpPr/>
          <p:nvPr/>
        </p:nvSpPr>
        <p:spPr>
          <a:xfrm>
            <a:off x="2267744" y="5517232"/>
            <a:ext cx="720080" cy="720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A5EE4599-5EED-16B4-ABB1-79FD9D2C97F3}"/>
              </a:ext>
            </a:extLst>
          </p:cNvPr>
          <p:cNvSpPr/>
          <p:nvPr/>
        </p:nvSpPr>
        <p:spPr>
          <a:xfrm>
            <a:off x="2267744" y="4869160"/>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C28C11EE-5D32-2E3C-0863-E15C045D84B3}"/>
              </a:ext>
            </a:extLst>
          </p:cNvPr>
          <p:cNvSpPr/>
          <p:nvPr/>
        </p:nvSpPr>
        <p:spPr>
          <a:xfrm>
            <a:off x="3419872" y="4505944"/>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2C950760-C2D0-2CCE-2D98-1F4C4957BBE0}"/>
              </a:ext>
            </a:extLst>
          </p:cNvPr>
          <p:cNvSpPr/>
          <p:nvPr/>
        </p:nvSpPr>
        <p:spPr>
          <a:xfrm>
            <a:off x="2815229" y="4692835"/>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楕円 70">
            <a:extLst>
              <a:ext uri="{FF2B5EF4-FFF2-40B4-BE49-F238E27FC236}">
                <a16:creationId xmlns:a16="http://schemas.microsoft.com/office/drawing/2014/main" id="{7B82BAD2-E01E-B683-E2A3-981CA1392AA5}"/>
              </a:ext>
            </a:extLst>
          </p:cNvPr>
          <p:cNvSpPr/>
          <p:nvPr/>
        </p:nvSpPr>
        <p:spPr>
          <a:xfrm>
            <a:off x="3419872" y="5085184"/>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楕円 71">
            <a:extLst>
              <a:ext uri="{FF2B5EF4-FFF2-40B4-BE49-F238E27FC236}">
                <a16:creationId xmlns:a16="http://schemas.microsoft.com/office/drawing/2014/main" id="{27698B32-68B5-E350-ECD5-57D9808620DB}"/>
              </a:ext>
            </a:extLst>
          </p:cNvPr>
          <p:cNvSpPr/>
          <p:nvPr/>
        </p:nvSpPr>
        <p:spPr>
          <a:xfrm>
            <a:off x="3779912" y="5517232"/>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77527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B477F82-8203-0B94-2F74-D44EBAABD185}"/>
              </a:ext>
            </a:extLst>
          </p:cNvPr>
          <p:cNvSpPr>
            <a:spLocks noGrp="1"/>
          </p:cNvSpPr>
          <p:nvPr>
            <p:ph type="body" sz="quarter" idx="10"/>
          </p:nvPr>
        </p:nvSpPr>
        <p:spPr/>
        <p:txBody>
          <a:bodyPr/>
          <a:lstStyle/>
          <a:p>
            <a:r>
              <a:rPr lang="ja-JP" altLang="en-US"/>
              <a:t>サイコロの回転</a:t>
            </a:r>
            <a:endParaRPr kumimoji="1" lang="ja-JP" altLang="en-US"/>
          </a:p>
        </p:txBody>
      </p:sp>
      <p:grpSp>
        <p:nvGrpSpPr>
          <p:cNvPr id="128" name="グループ化 127">
            <a:extLst>
              <a:ext uri="{FF2B5EF4-FFF2-40B4-BE49-F238E27FC236}">
                <a16:creationId xmlns:a16="http://schemas.microsoft.com/office/drawing/2014/main" id="{D72B27BB-8873-AE0A-14F3-934A9820C0A5}"/>
              </a:ext>
            </a:extLst>
          </p:cNvPr>
          <p:cNvGrpSpPr/>
          <p:nvPr/>
        </p:nvGrpSpPr>
        <p:grpSpPr>
          <a:xfrm>
            <a:off x="323528" y="1268760"/>
            <a:ext cx="8568952" cy="4824535"/>
            <a:chOff x="-108520" y="836712"/>
            <a:chExt cx="10729192" cy="5760640"/>
          </a:xfrm>
        </p:grpSpPr>
        <p:sp>
          <p:nvSpPr>
            <p:cNvPr id="25" name="正方形/長方形 24">
              <a:extLst>
                <a:ext uri="{FF2B5EF4-FFF2-40B4-BE49-F238E27FC236}">
                  <a16:creationId xmlns:a16="http://schemas.microsoft.com/office/drawing/2014/main" id="{E02060A0-FDD9-8635-9BBB-9919D34F4659}"/>
                </a:ext>
              </a:extLst>
            </p:cNvPr>
            <p:cNvSpPr/>
            <p:nvPr/>
          </p:nvSpPr>
          <p:spPr>
            <a:xfrm>
              <a:off x="-108520" y="15567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コネクタ 25">
              <a:extLst>
                <a:ext uri="{FF2B5EF4-FFF2-40B4-BE49-F238E27FC236}">
                  <a16:creationId xmlns:a16="http://schemas.microsoft.com/office/drawing/2014/main" id="{2E88A1E9-D1FF-0965-4BD8-DB0034788A7B}"/>
                </a:ext>
              </a:extLst>
            </p:cNvPr>
            <p:cNvCxnSpPr>
              <a:cxnSpLocks/>
            </p:cNvCxnSpPr>
            <p:nvPr/>
          </p:nvCxnSpPr>
          <p:spPr>
            <a:xfrm>
              <a:off x="2051720" y="8367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8EE1876-E601-8BF7-05F3-681539E4A5EA}"/>
                </a:ext>
              </a:extLst>
            </p:cNvPr>
            <p:cNvCxnSpPr>
              <a:cxnSpLocks/>
            </p:cNvCxnSpPr>
            <p:nvPr/>
          </p:nvCxnSpPr>
          <p:spPr>
            <a:xfrm flipH="1">
              <a:off x="611560" y="8367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412A856-8AD1-B32D-5817-000BCF5473C9}"/>
                </a:ext>
              </a:extLst>
            </p:cNvPr>
            <p:cNvCxnSpPr/>
            <p:nvPr/>
          </p:nvCxnSpPr>
          <p:spPr>
            <a:xfrm flipH="1">
              <a:off x="-108520" y="8367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6F75CE05-5C27-7D90-B4CA-A2F2742732E3}"/>
                </a:ext>
              </a:extLst>
            </p:cNvPr>
            <p:cNvCxnSpPr/>
            <p:nvPr/>
          </p:nvCxnSpPr>
          <p:spPr>
            <a:xfrm flipH="1">
              <a:off x="1331640" y="8367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CB61F518-BD77-9813-E266-926FBF573620}"/>
                </a:ext>
              </a:extLst>
            </p:cNvPr>
            <p:cNvCxnSpPr/>
            <p:nvPr/>
          </p:nvCxnSpPr>
          <p:spPr>
            <a:xfrm flipH="1">
              <a:off x="1331640" y="22768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 name="楕円 30">
              <a:extLst>
                <a:ext uri="{FF2B5EF4-FFF2-40B4-BE49-F238E27FC236}">
                  <a16:creationId xmlns:a16="http://schemas.microsoft.com/office/drawing/2014/main" id="{3A30DCD5-C9A3-436D-F053-FB12A13BDD4A}"/>
                </a:ext>
              </a:extLst>
            </p:cNvPr>
            <p:cNvSpPr/>
            <p:nvPr/>
          </p:nvSpPr>
          <p:spPr>
            <a:xfrm>
              <a:off x="251520" y="1916832"/>
              <a:ext cx="720080" cy="720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6D6137B0-BA59-478F-6225-1B50B4EC95D8}"/>
                </a:ext>
              </a:extLst>
            </p:cNvPr>
            <p:cNvSpPr/>
            <p:nvPr/>
          </p:nvSpPr>
          <p:spPr>
            <a:xfrm>
              <a:off x="251520" y="1268760"/>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A2DED0DA-E3CE-91F3-C48A-0D1A83AB6CBE}"/>
                </a:ext>
              </a:extLst>
            </p:cNvPr>
            <p:cNvSpPr/>
            <p:nvPr/>
          </p:nvSpPr>
          <p:spPr>
            <a:xfrm>
              <a:off x="1403648" y="905544"/>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4E70DFA0-6F17-7144-21DB-23D8063E89A0}"/>
                </a:ext>
              </a:extLst>
            </p:cNvPr>
            <p:cNvSpPr/>
            <p:nvPr/>
          </p:nvSpPr>
          <p:spPr>
            <a:xfrm>
              <a:off x="799005" y="1092435"/>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407C3313-9A54-AACE-E4E0-76199D65E693}"/>
                </a:ext>
              </a:extLst>
            </p:cNvPr>
            <p:cNvSpPr/>
            <p:nvPr/>
          </p:nvSpPr>
          <p:spPr>
            <a:xfrm>
              <a:off x="1403648" y="1484784"/>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3C4C7BDE-5B23-1085-7C29-67F7C2F8EF05}"/>
                </a:ext>
              </a:extLst>
            </p:cNvPr>
            <p:cNvSpPr/>
            <p:nvPr/>
          </p:nvSpPr>
          <p:spPr>
            <a:xfrm>
              <a:off x="1763688" y="1916832"/>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7" name="テキスト ボックス 36">
                  <a:extLst>
                    <a:ext uri="{FF2B5EF4-FFF2-40B4-BE49-F238E27FC236}">
                      <a16:creationId xmlns:a16="http://schemas.microsoft.com/office/drawing/2014/main" id="{6FB9BA47-B062-EEAC-4559-C8BE922D45BC}"/>
                    </a:ext>
                  </a:extLst>
                </p:cNvPr>
                <p:cNvSpPr txBox="1"/>
                <p:nvPr/>
              </p:nvSpPr>
              <p:spPr>
                <a:xfrm>
                  <a:off x="2555776" y="908720"/>
                  <a:ext cx="413639" cy="5690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oMath>
                    </m:oMathPara>
                  </a14:m>
                  <a:endParaRPr kumimoji="1" lang="ja-JP" altLang="en-US" sz="3600"/>
                </a:p>
              </p:txBody>
            </p:sp>
          </mc:Choice>
          <mc:Fallback>
            <p:sp>
              <p:nvSpPr>
                <p:cNvPr id="37" name="テキスト ボックス 36">
                  <a:extLst>
                    <a:ext uri="{FF2B5EF4-FFF2-40B4-BE49-F238E27FC236}">
                      <a16:creationId xmlns:a16="http://schemas.microsoft.com/office/drawing/2014/main" id="{6FB9BA47-B062-EEAC-4559-C8BE922D45BC}"/>
                    </a:ext>
                  </a:extLst>
                </p:cNvPr>
                <p:cNvSpPr txBox="1">
                  <a:spLocks noRot="1" noChangeAspect="1" noMove="1" noResize="1" noEditPoints="1" noAdjustHandles="1" noChangeArrowheads="1" noChangeShapeType="1" noTextEdit="1"/>
                </p:cNvSpPr>
                <p:nvPr/>
              </p:nvSpPr>
              <p:spPr>
                <a:xfrm>
                  <a:off x="2555776" y="908720"/>
                  <a:ext cx="413639" cy="569067"/>
                </a:xfrm>
                <a:prstGeom prst="rect">
                  <a:avLst/>
                </a:prstGeom>
                <a:blipFill>
                  <a:blip r:embed="rId2"/>
                  <a:stretch>
                    <a:fillRect/>
                  </a:stretch>
                </a:blipFill>
              </p:spPr>
              <p:txBody>
                <a:bodyPr/>
                <a:lstStyle/>
                <a:p>
                  <a:r>
                    <a:rPr lang="ja-JP" altLang="en-US">
                      <a:noFill/>
                    </a:rPr>
                    <a:t> </a:t>
                  </a:r>
                </a:p>
              </p:txBody>
            </p:sp>
          </mc:Fallback>
        </mc:AlternateContent>
        <p:sp>
          <p:nvSpPr>
            <p:cNvPr id="38" name="正方形/長方形 37">
              <a:extLst>
                <a:ext uri="{FF2B5EF4-FFF2-40B4-BE49-F238E27FC236}">
                  <a16:creationId xmlns:a16="http://schemas.microsoft.com/office/drawing/2014/main" id="{795A5D55-188C-A7E5-4060-7A3C00D0FF08}"/>
                </a:ext>
              </a:extLst>
            </p:cNvPr>
            <p:cNvSpPr/>
            <p:nvPr/>
          </p:nvSpPr>
          <p:spPr>
            <a:xfrm>
              <a:off x="3491880" y="15567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9" name="直線コネクタ 38">
              <a:extLst>
                <a:ext uri="{FF2B5EF4-FFF2-40B4-BE49-F238E27FC236}">
                  <a16:creationId xmlns:a16="http://schemas.microsoft.com/office/drawing/2014/main" id="{352F1893-9485-56A4-3D2E-31701F292887}"/>
                </a:ext>
              </a:extLst>
            </p:cNvPr>
            <p:cNvCxnSpPr>
              <a:cxnSpLocks/>
            </p:cNvCxnSpPr>
            <p:nvPr/>
          </p:nvCxnSpPr>
          <p:spPr>
            <a:xfrm>
              <a:off x="5652120" y="8367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99829168-FC13-BEFC-86B5-2B84B9827199}"/>
                </a:ext>
              </a:extLst>
            </p:cNvPr>
            <p:cNvCxnSpPr>
              <a:cxnSpLocks/>
            </p:cNvCxnSpPr>
            <p:nvPr/>
          </p:nvCxnSpPr>
          <p:spPr>
            <a:xfrm flipH="1">
              <a:off x="4211960" y="8367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A12FFA1F-2318-4088-127D-019FD0B98533}"/>
                </a:ext>
              </a:extLst>
            </p:cNvPr>
            <p:cNvCxnSpPr/>
            <p:nvPr/>
          </p:nvCxnSpPr>
          <p:spPr>
            <a:xfrm flipH="1">
              <a:off x="3491880" y="8367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DD83D2E1-9C3F-3BBA-4163-7066A71E304E}"/>
                </a:ext>
              </a:extLst>
            </p:cNvPr>
            <p:cNvCxnSpPr/>
            <p:nvPr/>
          </p:nvCxnSpPr>
          <p:spPr>
            <a:xfrm flipH="1">
              <a:off x="4932040" y="8367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704088F-CBC8-2015-F7FB-B3095E2A21EC}"/>
                </a:ext>
              </a:extLst>
            </p:cNvPr>
            <p:cNvCxnSpPr/>
            <p:nvPr/>
          </p:nvCxnSpPr>
          <p:spPr>
            <a:xfrm flipH="1">
              <a:off x="4932040" y="22768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4" name="楕円 43">
              <a:extLst>
                <a:ext uri="{FF2B5EF4-FFF2-40B4-BE49-F238E27FC236}">
                  <a16:creationId xmlns:a16="http://schemas.microsoft.com/office/drawing/2014/main" id="{203FCC71-BE37-88D3-5AAF-62BAEC589679}"/>
                </a:ext>
              </a:extLst>
            </p:cNvPr>
            <p:cNvSpPr/>
            <p:nvPr/>
          </p:nvSpPr>
          <p:spPr>
            <a:xfrm>
              <a:off x="3851920" y="1916832"/>
              <a:ext cx="720080" cy="720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9F849D8B-1C48-9C48-249B-9862D0B60794}"/>
                </a:ext>
              </a:extLst>
            </p:cNvPr>
            <p:cNvSpPr/>
            <p:nvPr/>
          </p:nvSpPr>
          <p:spPr>
            <a:xfrm rot="5400000">
              <a:off x="3959932" y="1160748"/>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F3CD225E-24E7-E360-263C-154C210F291F}"/>
                </a:ext>
              </a:extLst>
            </p:cNvPr>
            <p:cNvSpPr/>
            <p:nvPr/>
          </p:nvSpPr>
          <p:spPr>
            <a:xfrm rot="5400000">
              <a:off x="4896036" y="800708"/>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B569FF02-FB40-A7EC-6339-4A435F59BFDE}"/>
                </a:ext>
              </a:extLst>
            </p:cNvPr>
            <p:cNvSpPr/>
            <p:nvPr/>
          </p:nvSpPr>
          <p:spPr>
            <a:xfrm>
              <a:off x="5004048" y="1700808"/>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8E50131C-87A9-E41C-DA0B-19CAA1D71271}"/>
                </a:ext>
              </a:extLst>
            </p:cNvPr>
            <p:cNvSpPr/>
            <p:nvPr/>
          </p:nvSpPr>
          <p:spPr>
            <a:xfrm>
              <a:off x="5004048" y="2348880"/>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FE8594AF-A7EF-357E-520F-276E6B42E521}"/>
                </a:ext>
              </a:extLst>
            </p:cNvPr>
            <p:cNvSpPr/>
            <p:nvPr/>
          </p:nvSpPr>
          <p:spPr>
            <a:xfrm>
              <a:off x="5364088" y="1268760"/>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楕円 49">
              <a:extLst>
                <a:ext uri="{FF2B5EF4-FFF2-40B4-BE49-F238E27FC236}">
                  <a16:creationId xmlns:a16="http://schemas.microsoft.com/office/drawing/2014/main" id="{417D73E9-57F8-8767-8B6C-0745BF8795FA}"/>
                </a:ext>
              </a:extLst>
            </p:cNvPr>
            <p:cNvSpPr/>
            <p:nvPr/>
          </p:nvSpPr>
          <p:spPr>
            <a:xfrm>
              <a:off x="5364088" y="1916832"/>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1" name="直線矢印コネクタ 50">
              <a:extLst>
                <a:ext uri="{FF2B5EF4-FFF2-40B4-BE49-F238E27FC236}">
                  <a16:creationId xmlns:a16="http://schemas.microsoft.com/office/drawing/2014/main" id="{F656BDDF-6E3C-B449-ADEE-A57E6C9721CA}"/>
                </a:ext>
              </a:extLst>
            </p:cNvPr>
            <p:cNvCxnSpPr/>
            <p:nvPr/>
          </p:nvCxnSpPr>
          <p:spPr>
            <a:xfrm>
              <a:off x="6084168" y="1700809"/>
              <a:ext cx="7200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テキスト ボックス 51">
                  <a:extLst>
                    <a:ext uri="{FF2B5EF4-FFF2-40B4-BE49-F238E27FC236}">
                      <a16:creationId xmlns:a16="http://schemas.microsoft.com/office/drawing/2014/main" id="{BFDA19D9-FA85-6694-5869-E362699E4124}"/>
                    </a:ext>
                  </a:extLst>
                </p:cNvPr>
                <p:cNvSpPr txBox="1"/>
                <p:nvPr/>
              </p:nvSpPr>
              <p:spPr>
                <a:xfrm>
                  <a:off x="6228184" y="908720"/>
                  <a:ext cx="394402" cy="5690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𝑌</m:t>
                            </m:r>
                          </m:e>
                        </m:acc>
                      </m:oMath>
                    </m:oMathPara>
                  </a14:m>
                  <a:endParaRPr kumimoji="1" lang="ja-JP" altLang="en-US" sz="3600"/>
                </a:p>
              </p:txBody>
            </p:sp>
          </mc:Choice>
          <mc:Fallback>
            <p:sp>
              <p:nvSpPr>
                <p:cNvPr id="52" name="テキスト ボックス 51">
                  <a:extLst>
                    <a:ext uri="{FF2B5EF4-FFF2-40B4-BE49-F238E27FC236}">
                      <a16:creationId xmlns:a16="http://schemas.microsoft.com/office/drawing/2014/main" id="{BFDA19D9-FA85-6694-5869-E362699E4124}"/>
                    </a:ext>
                  </a:extLst>
                </p:cNvPr>
                <p:cNvSpPr txBox="1">
                  <a:spLocks noRot="1" noChangeAspect="1" noMove="1" noResize="1" noEditPoints="1" noAdjustHandles="1" noChangeArrowheads="1" noChangeShapeType="1" noTextEdit="1"/>
                </p:cNvSpPr>
                <p:nvPr/>
              </p:nvSpPr>
              <p:spPr>
                <a:xfrm>
                  <a:off x="6228184" y="908720"/>
                  <a:ext cx="394402" cy="569067"/>
                </a:xfrm>
                <a:prstGeom prst="rect">
                  <a:avLst/>
                </a:prstGeom>
                <a:blipFill>
                  <a:blip r:embed="rId3"/>
                  <a:stretch>
                    <a:fillRect/>
                  </a:stretch>
                </a:blipFill>
              </p:spPr>
              <p:txBody>
                <a:bodyPr/>
                <a:lstStyle/>
                <a:p>
                  <a:r>
                    <a:rPr lang="ja-JP" altLang="en-US">
                      <a:noFill/>
                    </a:rPr>
                    <a:t> </a:t>
                  </a:r>
                </a:p>
              </p:txBody>
            </p:sp>
          </mc:Fallback>
        </mc:AlternateContent>
        <p:sp>
          <p:nvSpPr>
            <p:cNvPr id="53" name="正方形/長方形 52">
              <a:extLst>
                <a:ext uri="{FF2B5EF4-FFF2-40B4-BE49-F238E27FC236}">
                  <a16:creationId xmlns:a16="http://schemas.microsoft.com/office/drawing/2014/main" id="{1EC343E7-B03A-F5B7-7733-735A0EAB45EB}"/>
                </a:ext>
              </a:extLst>
            </p:cNvPr>
            <p:cNvSpPr/>
            <p:nvPr/>
          </p:nvSpPr>
          <p:spPr>
            <a:xfrm>
              <a:off x="7092280" y="15567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4" name="直線コネクタ 53">
              <a:extLst>
                <a:ext uri="{FF2B5EF4-FFF2-40B4-BE49-F238E27FC236}">
                  <a16:creationId xmlns:a16="http://schemas.microsoft.com/office/drawing/2014/main" id="{D3B17902-507C-5D96-5A91-047436859D26}"/>
                </a:ext>
              </a:extLst>
            </p:cNvPr>
            <p:cNvCxnSpPr>
              <a:cxnSpLocks/>
            </p:cNvCxnSpPr>
            <p:nvPr/>
          </p:nvCxnSpPr>
          <p:spPr>
            <a:xfrm>
              <a:off x="9252520" y="8367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55059396-9016-D0A8-F9D6-EEC5279DC266}"/>
                </a:ext>
              </a:extLst>
            </p:cNvPr>
            <p:cNvCxnSpPr>
              <a:cxnSpLocks/>
            </p:cNvCxnSpPr>
            <p:nvPr/>
          </p:nvCxnSpPr>
          <p:spPr>
            <a:xfrm flipH="1">
              <a:off x="7812360" y="8367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B0BF40B0-44E6-E061-3C64-14D82F845342}"/>
                </a:ext>
              </a:extLst>
            </p:cNvPr>
            <p:cNvCxnSpPr/>
            <p:nvPr/>
          </p:nvCxnSpPr>
          <p:spPr>
            <a:xfrm flipH="1">
              <a:off x="7092280" y="8367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8C39C2E5-7F54-EF9C-D656-44BD04C2A9E4}"/>
                </a:ext>
              </a:extLst>
            </p:cNvPr>
            <p:cNvCxnSpPr/>
            <p:nvPr/>
          </p:nvCxnSpPr>
          <p:spPr>
            <a:xfrm flipH="1">
              <a:off x="8532440" y="8367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F2462F2B-C6C2-2DC2-1D9D-73C52E47B402}"/>
                </a:ext>
              </a:extLst>
            </p:cNvPr>
            <p:cNvCxnSpPr/>
            <p:nvPr/>
          </p:nvCxnSpPr>
          <p:spPr>
            <a:xfrm flipH="1">
              <a:off x="8532440" y="22768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9" name="楕円 58">
              <a:extLst>
                <a:ext uri="{FF2B5EF4-FFF2-40B4-BE49-F238E27FC236}">
                  <a16:creationId xmlns:a16="http://schemas.microsoft.com/office/drawing/2014/main" id="{6A3B137D-013E-DF78-8BDF-4459A5767A12}"/>
                </a:ext>
              </a:extLst>
            </p:cNvPr>
            <p:cNvSpPr/>
            <p:nvPr/>
          </p:nvSpPr>
          <p:spPr>
            <a:xfrm>
              <a:off x="8604448" y="1700808"/>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楕円 59">
              <a:extLst>
                <a:ext uri="{FF2B5EF4-FFF2-40B4-BE49-F238E27FC236}">
                  <a16:creationId xmlns:a16="http://schemas.microsoft.com/office/drawing/2014/main" id="{65373FA7-F64F-BC6A-EAFD-03B822FFD1BF}"/>
                </a:ext>
              </a:extLst>
            </p:cNvPr>
            <p:cNvSpPr/>
            <p:nvPr/>
          </p:nvSpPr>
          <p:spPr>
            <a:xfrm>
              <a:off x="8604448" y="2348880"/>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楕円 60">
              <a:extLst>
                <a:ext uri="{FF2B5EF4-FFF2-40B4-BE49-F238E27FC236}">
                  <a16:creationId xmlns:a16="http://schemas.microsoft.com/office/drawing/2014/main" id="{20059AEF-1310-0BCA-0C3D-39AD769DBF55}"/>
                </a:ext>
              </a:extLst>
            </p:cNvPr>
            <p:cNvSpPr/>
            <p:nvPr/>
          </p:nvSpPr>
          <p:spPr>
            <a:xfrm>
              <a:off x="8964488" y="1268760"/>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楕円 61">
              <a:extLst>
                <a:ext uri="{FF2B5EF4-FFF2-40B4-BE49-F238E27FC236}">
                  <a16:creationId xmlns:a16="http://schemas.microsoft.com/office/drawing/2014/main" id="{E03E1BC1-7C15-1F99-C630-150C1EF55F58}"/>
                </a:ext>
              </a:extLst>
            </p:cNvPr>
            <p:cNvSpPr/>
            <p:nvPr/>
          </p:nvSpPr>
          <p:spPr>
            <a:xfrm>
              <a:off x="8964488" y="1916832"/>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楕円 62">
              <a:extLst>
                <a:ext uri="{FF2B5EF4-FFF2-40B4-BE49-F238E27FC236}">
                  <a16:creationId xmlns:a16="http://schemas.microsoft.com/office/drawing/2014/main" id="{00212FA5-C27E-6C32-F026-22C8F190AD7A}"/>
                </a:ext>
              </a:extLst>
            </p:cNvPr>
            <p:cNvSpPr/>
            <p:nvPr/>
          </p:nvSpPr>
          <p:spPr>
            <a:xfrm>
              <a:off x="7236296" y="2420888"/>
              <a:ext cx="432048"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楕円 63">
              <a:extLst>
                <a:ext uri="{FF2B5EF4-FFF2-40B4-BE49-F238E27FC236}">
                  <a16:creationId xmlns:a16="http://schemas.microsoft.com/office/drawing/2014/main" id="{363CFCA3-887F-EE13-2D78-9C226A141863}"/>
                </a:ext>
              </a:extLst>
            </p:cNvPr>
            <p:cNvSpPr/>
            <p:nvPr/>
          </p:nvSpPr>
          <p:spPr>
            <a:xfrm>
              <a:off x="7956376" y="1700808"/>
              <a:ext cx="432048"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楕円 64">
              <a:extLst>
                <a:ext uri="{FF2B5EF4-FFF2-40B4-BE49-F238E27FC236}">
                  <a16:creationId xmlns:a16="http://schemas.microsoft.com/office/drawing/2014/main" id="{E3E9A123-D6F2-56FE-4127-0BE429E4F5E7}"/>
                </a:ext>
              </a:extLst>
            </p:cNvPr>
            <p:cNvSpPr/>
            <p:nvPr/>
          </p:nvSpPr>
          <p:spPr>
            <a:xfrm>
              <a:off x="7884368" y="94472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楕円 65">
              <a:extLst>
                <a:ext uri="{FF2B5EF4-FFF2-40B4-BE49-F238E27FC236}">
                  <a16:creationId xmlns:a16="http://schemas.microsoft.com/office/drawing/2014/main" id="{B2B1730A-B570-BF56-A617-BB918EB12F83}"/>
                </a:ext>
              </a:extLst>
            </p:cNvPr>
            <p:cNvSpPr/>
            <p:nvPr/>
          </p:nvSpPr>
          <p:spPr>
            <a:xfrm>
              <a:off x="7668344" y="112474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7" name="楕円 66">
              <a:extLst>
                <a:ext uri="{FF2B5EF4-FFF2-40B4-BE49-F238E27FC236}">
                  <a16:creationId xmlns:a16="http://schemas.microsoft.com/office/drawing/2014/main" id="{219D3A51-7907-82AE-8C1B-CA34488D8864}"/>
                </a:ext>
              </a:extLst>
            </p:cNvPr>
            <p:cNvSpPr/>
            <p:nvPr/>
          </p:nvSpPr>
          <p:spPr>
            <a:xfrm>
              <a:off x="7452320" y="130476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楕円 67">
              <a:extLst>
                <a:ext uri="{FF2B5EF4-FFF2-40B4-BE49-F238E27FC236}">
                  <a16:creationId xmlns:a16="http://schemas.microsoft.com/office/drawing/2014/main" id="{9B079270-99C2-D78C-469E-5E65F78DA643}"/>
                </a:ext>
              </a:extLst>
            </p:cNvPr>
            <p:cNvSpPr/>
            <p:nvPr/>
          </p:nvSpPr>
          <p:spPr>
            <a:xfrm>
              <a:off x="8604448" y="94472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楕円 68">
              <a:extLst>
                <a:ext uri="{FF2B5EF4-FFF2-40B4-BE49-F238E27FC236}">
                  <a16:creationId xmlns:a16="http://schemas.microsoft.com/office/drawing/2014/main" id="{C7A8B2BD-7252-7CA0-EC06-62E07E31355B}"/>
                </a:ext>
              </a:extLst>
            </p:cNvPr>
            <p:cNvSpPr/>
            <p:nvPr/>
          </p:nvSpPr>
          <p:spPr>
            <a:xfrm>
              <a:off x="8388424" y="112474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楕円 69">
              <a:extLst>
                <a:ext uri="{FF2B5EF4-FFF2-40B4-BE49-F238E27FC236}">
                  <a16:creationId xmlns:a16="http://schemas.microsoft.com/office/drawing/2014/main" id="{24791B92-A799-61CE-253C-38803339CEB2}"/>
                </a:ext>
              </a:extLst>
            </p:cNvPr>
            <p:cNvSpPr/>
            <p:nvPr/>
          </p:nvSpPr>
          <p:spPr>
            <a:xfrm>
              <a:off x="8172400" y="130476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1" name="直線矢印コネクタ 70">
              <a:extLst>
                <a:ext uri="{FF2B5EF4-FFF2-40B4-BE49-F238E27FC236}">
                  <a16:creationId xmlns:a16="http://schemas.microsoft.com/office/drawing/2014/main" id="{20461CA9-BB52-5E82-9802-1955D4F90F77}"/>
                </a:ext>
              </a:extLst>
            </p:cNvPr>
            <p:cNvCxnSpPr/>
            <p:nvPr/>
          </p:nvCxnSpPr>
          <p:spPr>
            <a:xfrm flipH="1">
              <a:off x="2483768" y="1340768"/>
              <a:ext cx="720080" cy="7200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2" name="矢印: 右カーブ 71">
              <a:extLst>
                <a:ext uri="{FF2B5EF4-FFF2-40B4-BE49-F238E27FC236}">
                  <a16:creationId xmlns:a16="http://schemas.microsoft.com/office/drawing/2014/main" id="{8B3B11F6-7D7C-EEE5-3852-575963C284AE}"/>
                </a:ext>
              </a:extLst>
            </p:cNvPr>
            <p:cNvSpPr/>
            <p:nvPr/>
          </p:nvSpPr>
          <p:spPr>
            <a:xfrm rot="5400000">
              <a:off x="2546044" y="1494516"/>
              <a:ext cx="289526" cy="55809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p:sp>
          <p:nvSpPr>
            <p:cNvPr id="73" name="矢印: 右カーブ 72">
              <a:extLst>
                <a:ext uri="{FF2B5EF4-FFF2-40B4-BE49-F238E27FC236}">
                  <a16:creationId xmlns:a16="http://schemas.microsoft.com/office/drawing/2014/main" id="{F8384703-9256-8B7A-8117-CF488E5472B9}"/>
                </a:ext>
              </a:extLst>
            </p:cNvPr>
            <p:cNvSpPr/>
            <p:nvPr/>
          </p:nvSpPr>
          <p:spPr>
            <a:xfrm rot="10631379">
              <a:off x="6381306" y="1488655"/>
              <a:ext cx="167087" cy="3755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p:sp>
          <p:nvSpPr>
            <p:cNvPr id="74" name="矢印: 右 73">
              <a:extLst>
                <a:ext uri="{FF2B5EF4-FFF2-40B4-BE49-F238E27FC236}">
                  <a16:creationId xmlns:a16="http://schemas.microsoft.com/office/drawing/2014/main" id="{A45D11BF-183F-045A-F15C-9D2CE85A7739}"/>
                </a:ext>
              </a:extLst>
            </p:cNvPr>
            <p:cNvSpPr/>
            <p:nvPr/>
          </p:nvSpPr>
          <p:spPr>
            <a:xfrm>
              <a:off x="2483768" y="2132856"/>
              <a:ext cx="576064"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矢印: 右 74">
              <a:extLst>
                <a:ext uri="{FF2B5EF4-FFF2-40B4-BE49-F238E27FC236}">
                  <a16:creationId xmlns:a16="http://schemas.microsoft.com/office/drawing/2014/main" id="{0877BB76-34E2-D125-C147-972318CD1EBC}"/>
                </a:ext>
              </a:extLst>
            </p:cNvPr>
            <p:cNvSpPr/>
            <p:nvPr/>
          </p:nvSpPr>
          <p:spPr>
            <a:xfrm>
              <a:off x="6156176" y="2060848"/>
              <a:ext cx="576064"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a:extLst>
                <a:ext uri="{FF2B5EF4-FFF2-40B4-BE49-F238E27FC236}">
                  <a16:creationId xmlns:a16="http://schemas.microsoft.com/office/drawing/2014/main" id="{9E71859E-FB2C-61CD-DECB-7F045B85E7C5}"/>
                </a:ext>
              </a:extLst>
            </p:cNvPr>
            <p:cNvSpPr/>
            <p:nvPr/>
          </p:nvSpPr>
          <p:spPr>
            <a:xfrm>
              <a:off x="-108520" y="51571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コネクタ 76">
              <a:extLst>
                <a:ext uri="{FF2B5EF4-FFF2-40B4-BE49-F238E27FC236}">
                  <a16:creationId xmlns:a16="http://schemas.microsoft.com/office/drawing/2014/main" id="{0883560F-5AD3-9272-9767-D9DA79027C31}"/>
                </a:ext>
              </a:extLst>
            </p:cNvPr>
            <p:cNvCxnSpPr>
              <a:cxnSpLocks/>
            </p:cNvCxnSpPr>
            <p:nvPr/>
          </p:nvCxnSpPr>
          <p:spPr>
            <a:xfrm>
              <a:off x="2051720" y="44371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AFA213C-7117-1377-DD22-AE092E31E80F}"/>
                </a:ext>
              </a:extLst>
            </p:cNvPr>
            <p:cNvCxnSpPr>
              <a:cxnSpLocks/>
            </p:cNvCxnSpPr>
            <p:nvPr/>
          </p:nvCxnSpPr>
          <p:spPr>
            <a:xfrm flipH="1">
              <a:off x="611560" y="44371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830BD2F2-7655-80DD-592E-80296F94B653}"/>
                </a:ext>
              </a:extLst>
            </p:cNvPr>
            <p:cNvCxnSpPr/>
            <p:nvPr/>
          </p:nvCxnSpPr>
          <p:spPr>
            <a:xfrm flipH="1">
              <a:off x="-108520"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0CAEEEFA-8D0C-E481-5B49-761B740BE1E2}"/>
                </a:ext>
              </a:extLst>
            </p:cNvPr>
            <p:cNvCxnSpPr/>
            <p:nvPr/>
          </p:nvCxnSpPr>
          <p:spPr>
            <a:xfrm flipH="1">
              <a:off x="1331640"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コネクタ 80">
              <a:extLst>
                <a:ext uri="{FF2B5EF4-FFF2-40B4-BE49-F238E27FC236}">
                  <a16:creationId xmlns:a16="http://schemas.microsoft.com/office/drawing/2014/main" id="{000D2218-EB32-F680-5EDA-93BE28E76523}"/>
                </a:ext>
              </a:extLst>
            </p:cNvPr>
            <p:cNvCxnSpPr/>
            <p:nvPr/>
          </p:nvCxnSpPr>
          <p:spPr>
            <a:xfrm flipH="1">
              <a:off x="1331640" y="58772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2" name="楕円 81">
              <a:extLst>
                <a:ext uri="{FF2B5EF4-FFF2-40B4-BE49-F238E27FC236}">
                  <a16:creationId xmlns:a16="http://schemas.microsoft.com/office/drawing/2014/main" id="{BD1F6862-014C-7C9F-024B-B0CF1FC35847}"/>
                </a:ext>
              </a:extLst>
            </p:cNvPr>
            <p:cNvSpPr/>
            <p:nvPr/>
          </p:nvSpPr>
          <p:spPr>
            <a:xfrm>
              <a:off x="251520" y="5517232"/>
              <a:ext cx="720080" cy="720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楕円 82">
              <a:extLst>
                <a:ext uri="{FF2B5EF4-FFF2-40B4-BE49-F238E27FC236}">
                  <a16:creationId xmlns:a16="http://schemas.microsoft.com/office/drawing/2014/main" id="{A77ED842-A152-5C09-AD44-23D2892C2A9A}"/>
                </a:ext>
              </a:extLst>
            </p:cNvPr>
            <p:cNvSpPr/>
            <p:nvPr/>
          </p:nvSpPr>
          <p:spPr>
            <a:xfrm>
              <a:off x="251520" y="4869160"/>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楕円 83">
              <a:extLst>
                <a:ext uri="{FF2B5EF4-FFF2-40B4-BE49-F238E27FC236}">
                  <a16:creationId xmlns:a16="http://schemas.microsoft.com/office/drawing/2014/main" id="{7B6804D0-735E-960F-A375-6028C05144BB}"/>
                </a:ext>
              </a:extLst>
            </p:cNvPr>
            <p:cNvSpPr/>
            <p:nvPr/>
          </p:nvSpPr>
          <p:spPr>
            <a:xfrm>
              <a:off x="1403648" y="4505944"/>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5" name="楕円 84">
              <a:extLst>
                <a:ext uri="{FF2B5EF4-FFF2-40B4-BE49-F238E27FC236}">
                  <a16:creationId xmlns:a16="http://schemas.microsoft.com/office/drawing/2014/main" id="{D6911863-FF57-7BA2-66BE-09EE2093B102}"/>
                </a:ext>
              </a:extLst>
            </p:cNvPr>
            <p:cNvSpPr/>
            <p:nvPr/>
          </p:nvSpPr>
          <p:spPr>
            <a:xfrm>
              <a:off x="799005" y="4692835"/>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6" name="楕円 85">
              <a:extLst>
                <a:ext uri="{FF2B5EF4-FFF2-40B4-BE49-F238E27FC236}">
                  <a16:creationId xmlns:a16="http://schemas.microsoft.com/office/drawing/2014/main" id="{EB6EC0C1-19D5-4E5F-B5D0-D1A55F1A384E}"/>
                </a:ext>
              </a:extLst>
            </p:cNvPr>
            <p:cNvSpPr/>
            <p:nvPr/>
          </p:nvSpPr>
          <p:spPr>
            <a:xfrm>
              <a:off x="1403648" y="5085184"/>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7" name="楕円 86">
              <a:extLst>
                <a:ext uri="{FF2B5EF4-FFF2-40B4-BE49-F238E27FC236}">
                  <a16:creationId xmlns:a16="http://schemas.microsoft.com/office/drawing/2014/main" id="{EB47A7AA-9B10-C221-35F7-3C8F5AEFFCB0}"/>
                </a:ext>
              </a:extLst>
            </p:cNvPr>
            <p:cNvSpPr/>
            <p:nvPr/>
          </p:nvSpPr>
          <p:spPr>
            <a:xfrm>
              <a:off x="1763688" y="5517232"/>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8" name="直線矢印コネクタ 87">
              <a:extLst>
                <a:ext uri="{FF2B5EF4-FFF2-40B4-BE49-F238E27FC236}">
                  <a16:creationId xmlns:a16="http://schemas.microsoft.com/office/drawing/2014/main" id="{9DC1D8E3-385D-DE93-E8DC-55E6F53D4964}"/>
                </a:ext>
              </a:extLst>
            </p:cNvPr>
            <p:cNvCxnSpPr/>
            <p:nvPr/>
          </p:nvCxnSpPr>
          <p:spPr>
            <a:xfrm>
              <a:off x="2483768" y="5301209"/>
              <a:ext cx="7200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89" name="テキスト ボックス 88">
                  <a:extLst>
                    <a:ext uri="{FF2B5EF4-FFF2-40B4-BE49-F238E27FC236}">
                      <a16:creationId xmlns:a16="http://schemas.microsoft.com/office/drawing/2014/main" id="{D53F1A57-A8D5-6517-7203-0039ED3356D3}"/>
                    </a:ext>
                  </a:extLst>
                </p:cNvPr>
                <p:cNvSpPr txBox="1"/>
                <p:nvPr/>
              </p:nvSpPr>
              <p:spPr>
                <a:xfrm>
                  <a:off x="2627784" y="4509120"/>
                  <a:ext cx="394402" cy="5690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𝑌</m:t>
                            </m:r>
                          </m:e>
                        </m:acc>
                      </m:oMath>
                    </m:oMathPara>
                  </a14:m>
                  <a:endParaRPr kumimoji="1" lang="ja-JP" altLang="en-US" sz="3600"/>
                </a:p>
              </p:txBody>
            </p:sp>
          </mc:Choice>
          <mc:Fallback>
            <p:sp>
              <p:nvSpPr>
                <p:cNvPr id="89" name="テキスト ボックス 88">
                  <a:extLst>
                    <a:ext uri="{FF2B5EF4-FFF2-40B4-BE49-F238E27FC236}">
                      <a16:creationId xmlns:a16="http://schemas.microsoft.com/office/drawing/2014/main" id="{D53F1A57-A8D5-6517-7203-0039ED3356D3}"/>
                    </a:ext>
                  </a:extLst>
                </p:cNvPr>
                <p:cNvSpPr txBox="1">
                  <a:spLocks noRot="1" noChangeAspect="1" noMove="1" noResize="1" noEditPoints="1" noAdjustHandles="1" noChangeArrowheads="1" noChangeShapeType="1" noTextEdit="1"/>
                </p:cNvSpPr>
                <p:nvPr/>
              </p:nvSpPr>
              <p:spPr>
                <a:xfrm>
                  <a:off x="2627784" y="4509120"/>
                  <a:ext cx="394402" cy="569067"/>
                </a:xfrm>
                <a:prstGeom prst="rect">
                  <a:avLst/>
                </a:prstGeom>
                <a:blipFill>
                  <a:blip r:embed="rId4"/>
                  <a:stretch>
                    <a:fillRect/>
                  </a:stretch>
                </a:blipFill>
              </p:spPr>
              <p:txBody>
                <a:bodyPr/>
                <a:lstStyle/>
                <a:p>
                  <a:r>
                    <a:rPr lang="ja-JP" altLang="en-US">
                      <a:noFill/>
                    </a:rPr>
                    <a:t> </a:t>
                  </a:r>
                </a:p>
              </p:txBody>
            </p:sp>
          </mc:Fallback>
        </mc:AlternateContent>
        <p:sp>
          <p:nvSpPr>
            <p:cNvPr id="90" name="矢印: 右カーブ 89">
              <a:extLst>
                <a:ext uri="{FF2B5EF4-FFF2-40B4-BE49-F238E27FC236}">
                  <a16:creationId xmlns:a16="http://schemas.microsoft.com/office/drawing/2014/main" id="{2494328F-CD9C-580A-8ABE-01A6B62339FF}"/>
                </a:ext>
              </a:extLst>
            </p:cNvPr>
            <p:cNvSpPr/>
            <p:nvPr/>
          </p:nvSpPr>
          <p:spPr>
            <a:xfrm rot="10631379">
              <a:off x="2780906" y="5089055"/>
              <a:ext cx="167087" cy="3755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p:sp>
          <p:nvSpPr>
            <p:cNvPr id="91" name="矢印: 右 90">
              <a:extLst>
                <a:ext uri="{FF2B5EF4-FFF2-40B4-BE49-F238E27FC236}">
                  <a16:creationId xmlns:a16="http://schemas.microsoft.com/office/drawing/2014/main" id="{CFC4440B-611F-8344-50A7-E265DBEE1930}"/>
                </a:ext>
              </a:extLst>
            </p:cNvPr>
            <p:cNvSpPr/>
            <p:nvPr/>
          </p:nvSpPr>
          <p:spPr>
            <a:xfrm>
              <a:off x="2555776" y="5661248"/>
              <a:ext cx="576064"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正方形/長方形 91">
              <a:extLst>
                <a:ext uri="{FF2B5EF4-FFF2-40B4-BE49-F238E27FC236}">
                  <a16:creationId xmlns:a16="http://schemas.microsoft.com/office/drawing/2014/main" id="{754956D4-2C98-BD89-CFAE-BB21E7551349}"/>
                </a:ext>
              </a:extLst>
            </p:cNvPr>
            <p:cNvSpPr/>
            <p:nvPr/>
          </p:nvSpPr>
          <p:spPr>
            <a:xfrm>
              <a:off x="3491880" y="51571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コネクタ 92">
              <a:extLst>
                <a:ext uri="{FF2B5EF4-FFF2-40B4-BE49-F238E27FC236}">
                  <a16:creationId xmlns:a16="http://schemas.microsoft.com/office/drawing/2014/main" id="{D2752868-7EED-93EF-542E-259F73BC0E60}"/>
                </a:ext>
              </a:extLst>
            </p:cNvPr>
            <p:cNvCxnSpPr>
              <a:cxnSpLocks/>
            </p:cNvCxnSpPr>
            <p:nvPr/>
          </p:nvCxnSpPr>
          <p:spPr>
            <a:xfrm>
              <a:off x="5652120" y="44371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15781948-CCF1-D516-B7E2-6B1058686E9D}"/>
                </a:ext>
              </a:extLst>
            </p:cNvPr>
            <p:cNvCxnSpPr>
              <a:cxnSpLocks/>
            </p:cNvCxnSpPr>
            <p:nvPr/>
          </p:nvCxnSpPr>
          <p:spPr>
            <a:xfrm flipH="1">
              <a:off x="4211960" y="44371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9F3238B6-5A29-4443-5F20-94EE06B76AAF}"/>
                </a:ext>
              </a:extLst>
            </p:cNvPr>
            <p:cNvCxnSpPr/>
            <p:nvPr/>
          </p:nvCxnSpPr>
          <p:spPr>
            <a:xfrm flipH="1">
              <a:off x="4932040"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4E209F4-FD94-DCF7-A63F-EED67D4DCDFA}"/>
                </a:ext>
              </a:extLst>
            </p:cNvPr>
            <p:cNvCxnSpPr/>
            <p:nvPr/>
          </p:nvCxnSpPr>
          <p:spPr>
            <a:xfrm flipH="1">
              <a:off x="4932040" y="58772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7" name="楕円 96">
              <a:extLst>
                <a:ext uri="{FF2B5EF4-FFF2-40B4-BE49-F238E27FC236}">
                  <a16:creationId xmlns:a16="http://schemas.microsoft.com/office/drawing/2014/main" id="{6532EB40-9769-DA60-5A71-838AF1699D93}"/>
                </a:ext>
              </a:extLst>
            </p:cNvPr>
            <p:cNvSpPr/>
            <p:nvPr/>
          </p:nvSpPr>
          <p:spPr>
            <a:xfrm>
              <a:off x="5004048" y="5805264"/>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楕円 97">
              <a:extLst>
                <a:ext uri="{FF2B5EF4-FFF2-40B4-BE49-F238E27FC236}">
                  <a16:creationId xmlns:a16="http://schemas.microsoft.com/office/drawing/2014/main" id="{3F275C02-145A-8557-4E80-30FC3FDF0D66}"/>
                </a:ext>
              </a:extLst>
            </p:cNvPr>
            <p:cNvSpPr/>
            <p:nvPr/>
          </p:nvSpPr>
          <p:spPr>
            <a:xfrm>
              <a:off x="5364088" y="4797152"/>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9" name="グループ化 98">
              <a:extLst>
                <a:ext uri="{FF2B5EF4-FFF2-40B4-BE49-F238E27FC236}">
                  <a16:creationId xmlns:a16="http://schemas.microsoft.com/office/drawing/2014/main" id="{EE0B9643-0173-4349-10CC-C54706BC7A44}"/>
                </a:ext>
              </a:extLst>
            </p:cNvPr>
            <p:cNvGrpSpPr/>
            <p:nvPr/>
          </p:nvGrpSpPr>
          <p:grpSpPr>
            <a:xfrm>
              <a:off x="3707904" y="5373216"/>
              <a:ext cx="1008112" cy="1008112"/>
              <a:chOff x="3431704" y="3645024"/>
              <a:chExt cx="1008112" cy="1008112"/>
            </a:xfrm>
          </p:grpSpPr>
          <p:sp>
            <p:nvSpPr>
              <p:cNvPr id="100" name="楕円 99">
                <a:extLst>
                  <a:ext uri="{FF2B5EF4-FFF2-40B4-BE49-F238E27FC236}">
                    <a16:creationId xmlns:a16="http://schemas.microsoft.com/office/drawing/2014/main" id="{70DC4165-5571-CEBC-B845-34AED2FB11C3}"/>
                  </a:ext>
                </a:extLst>
              </p:cNvPr>
              <p:cNvSpPr/>
              <p:nvPr/>
            </p:nvSpPr>
            <p:spPr>
              <a:xfrm>
                <a:off x="3791744" y="4005064"/>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楕円 100">
                <a:extLst>
                  <a:ext uri="{FF2B5EF4-FFF2-40B4-BE49-F238E27FC236}">
                    <a16:creationId xmlns:a16="http://schemas.microsoft.com/office/drawing/2014/main" id="{F46CE807-0E5E-8E3F-C8CF-451D686007BB}"/>
                  </a:ext>
                </a:extLst>
              </p:cNvPr>
              <p:cNvSpPr/>
              <p:nvPr/>
            </p:nvSpPr>
            <p:spPr>
              <a:xfrm>
                <a:off x="3431704" y="3645024"/>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楕円 101">
                <a:extLst>
                  <a:ext uri="{FF2B5EF4-FFF2-40B4-BE49-F238E27FC236}">
                    <a16:creationId xmlns:a16="http://schemas.microsoft.com/office/drawing/2014/main" id="{70AFE6AF-2700-6687-AA3B-72B016ECCC27}"/>
                  </a:ext>
                </a:extLst>
              </p:cNvPr>
              <p:cNvSpPr/>
              <p:nvPr/>
            </p:nvSpPr>
            <p:spPr>
              <a:xfrm>
                <a:off x="4151784" y="4365104"/>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3" name="直線コネクタ 102">
              <a:extLst>
                <a:ext uri="{FF2B5EF4-FFF2-40B4-BE49-F238E27FC236}">
                  <a16:creationId xmlns:a16="http://schemas.microsoft.com/office/drawing/2014/main" id="{DBD71055-06DC-8B4A-C369-458B41EDCD67}"/>
                </a:ext>
              </a:extLst>
            </p:cNvPr>
            <p:cNvCxnSpPr/>
            <p:nvPr/>
          </p:nvCxnSpPr>
          <p:spPr>
            <a:xfrm flipH="1">
              <a:off x="3491880"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4" name="楕円 103">
              <a:extLst>
                <a:ext uri="{FF2B5EF4-FFF2-40B4-BE49-F238E27FC236}">
                  <a16:creationId xmlns:a16="http://schemas.microsoft.com/office/drawing/2014/main" id="{A16C2738-B4AA-AE22-F58D-0828B0DACDA1}"/>
                </a:ext>
              </a:extLst>
            </p:cNvPr>
            <p:cNvSpPr/>
            <p:nvPr/>
          </p:nvSpPr>
          <p:spPr>
            <a:xfrm>
              <a:off x="4283968" y="454512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楕円 104">
              <a:extLst>
                <a:ext uri="{FF2B5EF4-FFF2-40B4-BE49-F238E27FC236}">
                  <a16:creationId xmlns:a16="http://schemas.microsoft.com/office/drawing/2014/main" id="{25797B61-E218-9279-D325-2F7B4A6A147D}"/>
                </a:ext>
              </a:extLst>
            </p:cNvPr>
            <p:cNvSpPr/>
            <p:nvPr/>
          </p:nvSpPr>
          <p:spPr>
            <a:xfrm>
              <a:off x="4067944" y="472514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楕円 105">
              <a:extLst>
                <a:ext uri="{FF2B5EF4-FFF2-40B4-BE49-F238E27FC236}">
                  <a16:creationId xmlns:a16="http://schemas.microsoft.com/office/drawing/2014/main" id="{4EE2F130-F7CB-DC34-219E-117E30EE36F5}"/>
                </a:ext>
              </a:extLst>
            </p:cNvPr>
            <p:cNvSpPr/>
            <p:nvPr/>
          </p:nvSpPr>
          <p:spPr>
            <a:xfrm>
              <a:off x="3851920" y="490516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楕円 106">
              <a:extLst>
                <a:ext uri="{FF2B5EF4-FFF2-40B4-BE49-F238E27FC236}">
                  <a16:creationId xmlns:a16="http://schemas.microsoft.com/office/drawing/2014/main" id="{63361027-BB4B-D264-FAAF-FE1FA5599158}"/>
                </a:ext>
              </a:extLst>
            </p:cNvPr>
            <p:cNvSpPr/>
            <p:nvPr/>
          </p:nvSpPr>
          <p:spPr>
            <a:xfrm>
              <a:off x="5004048" y="454512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楕円 107">
              <a:extLst>
                <a:ext uri="{FF2B5EF4-FFF2-40B4-BE49-F238E27FC236}">
                  <a16:creationId xmlns:a16="http://schemas.microsoft.com/office/drawing/2014/main" id="{643F5B8B-B0F9-0659-56B3-AB23339982AF}"/>
                </a:ext>
              </a:extLst>
            </p:cNvPr>
            <p:cNvSpPr/>
            <p:nvPr/>
          </p:nvSpPr>
          <p:spPr>
            <a:xfrm>
              <a:off x="4788024" y="472514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a:extLst>
                <a:ext uri="{FF2B5EF4-FFF2-40B4-BE49-F238E27FC236}">
                  <a16:creationId xmlns:a16="http://schemas.microsoft.com/office/drawing/2014/main" id="{E34A1419-C801-51EF-C99D-85DD84F70F07}"/>
                </a:ext>
              </a:extLst>
            </p:cNvPr>
            <p:cNvSpPr/>
            <p:nvPr/>
          </p:nvSpPr>
          <p:spPr>
            <a:xfrm>
              <a:off x="4572000" y="4905164"/>
              <a:ext cx="288032" cy="14401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10" name="テキスト ボックス 109">
                  <a:extLst>
                    <a:ext uri="{FF2B5EF4-FFF2-40B4-BE49-F238E27FC236}">
                      <a16:creationId xmlns:a16="http://schemas.microsoft.com/office/drawing/2014/main" id="{E05454CB-3A22-AB40-E827-0A6BB608CE22}"/>
                    </a:ext>
                  </a:extLst>
                </p:cNvPr>
                <p:cNvSpPr txBox="1"/>
                <p:nvPr/>
              </p:nvSpPr>
              <p:spPr>
                <a:xfrm>
                  <a:off x="6156176" y="4509120"/>
                  <a:ext cx="413639" cy="56906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oMath>
                    </m:oMathPara>
                  </a14:m>
                  <a:endParaRPr kumimoji="1" lang="ja-JP" altLang="en-US" sz="3600"/>
                </a:p>
              </p:txBody>
            </p:sp>
          </mc:Choice>
          <mc:Fallback>
            <p:sp>
              <p:nvSpPr>
                <p:cNvPr id="110" name="テキスト ボックス 109">
                  <a:extLst>
                    <a:ext uri="{FF2B5EF4-FFF2-40B4-BE49-F238E27FC236}">
                      <a16:creationId xmlns:a16="http://schemas.microsoft.com/office/drawing/2014/main" id="{E05454CB-3A22-AB40-E827-0A6BB608CE22}"/>
                    </a:ext>
                  </a:extLst>
                </p:cNvPr>
                <p:cNvSpPr txBox="1">
                  <a:spLocks noRot="1" noChangeAspect="1" noMove="1" noResize="1" noEditPoints="1" noAdjustHandles="1" noChangeArrowheads="1" noChangeShapeType="1" noTextEdit="1"/>
                </p:cNvSpPr>
                <p:nvPr/>
              </p:nvSpPr>
              <p:spPr>
                <a:xfrm>
                  <a:off x="6156176" y="4509120"/>
                  <a:ext cx="413639" cy="569067"/>
                </a:xfrm>
                <a:prstGeom prst="rect">
                  <a:avLst/>
                </a:prstGeom>
                <a:blipFill>
                  <a:blip r:embed="rId5"/>
                  <a:stretch>
                    <a:fillRect/>
                  </a:stretch>
                </a:blipFill>
              </p:spPr>
              <p:txBody>
                <a:bodyPr/>
                <a:lstStyle/>
                <a:p>
                  <a:r>
                    <a:rPr lang="ja-JP" altLang="en-US">
                      <a:noFill/>
                    </a:rPr>
                    <a:t> </a:t>
                  </a:r>
                </a:p>
              </p:txBody>
            </p:sp>
          </mc:Fallback>
        </mc:AlternateContent>
        <p:cxnSp>
          <p:nvCxnSpPr>
            <p:cNvPr id="111" name="直線矢印コネクタ 110">
              <a:extLst>
                <a:ext uri="{FF2B5EF4-FFF2-40B4-BE49-F238E27FC236}">
                  <a16:creationId xmlns:a16="http://schemas.microsoft.com/office/drawing/2014/main" id="{B034358D-4000-55E3-6EED-C71CC1C7C2CC}"/>
                </a:ext>
              </a:extLst>
            </p:cNvPr>
            <p:cNvCxnSpPr/>
            <p:nvPr/>
          </p:nvCxnSpPr>
          <p:spPr>
            <a:xfrm flipH="1">
              <a:off x="6084168" y="4941168"/>
              <a:ext cx="720080" cy="7200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12" name="矢印: 右カーブ 111">
              <a:extLst>
                <a:ext uri="{FF2B5EF4-FFF2-40B4-BE49-F238E27FC236}">
                  <a16:creationId xmlns:a16="http://schemas.microsoft.com/office/drawing/2014/main" id="{CB8BE075-3382-13DC-76CB-E88AF8B384BC}"/>
                </a:ext>
              </a:extLst>
            </p:cNvPr>
            <p:cNvSpPr/>
            <p:nvPr/>
          </p:nvSpPr>
          <p:spPr>
            <a:xfrm rot="5400000">
              <a:off x="6146444" y="5094916"/>
              <a:ext cx="289526" cy="558094"/>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p:sp>
          <p:nvSpPr>
            <p:cNvPr id="113" name="矢印: 右 112">
              <a:extLst>
                <a:ext uri="{FF2B5EF4-FFF2-40B4-BE49-F238E27FC236}">
                  <a16:creationId xmlns:a16="http://schemas.microsoft.com/office/drawing/2014/main" id="{DAD3D0E3-875F-1602-6506-6ED0EA678D06}"/>
                </a:ext>
              </a:extLst>
            </p:cNvPr>
            <p:cNvSpPr/>
            <p:nvPr/>
          </p:nvSpPr>
          <p:spPr>
            <a:xfrm>
              <a:off x="6084168" y="5733256"/>
              <a:ext cx="576064"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a:extLst>
                <a:ext uri="{FF2B5EF4-FFF2-40B4-BE49-F238E27FC236}">
                  <a16:creationId xmlns:a16="http://schemas.microsoft.com/office/drawing/2014/main" id="{04EB5311-625C-7E7A-C8D4-5FA6A8411FFC}"/>
                </a:ext>
              </a:extLst>
            </p:cNvPr>
            <p:cNvSpPr/>
            <p:nvPr/>
          </p:nvSpPr>
          <p:spPr>
            <a:xfrm>
              <a:off x="7092280" y="515719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5" name="直線コネクタ 114">
              <a:extLst>
                <a:ext uri="{FF2B5EF4-FFF2-40B4-BE49-F238E27FC236}">
                  <a16:creationId xmlns:a16="http://schemas.microsoft.com/office/drawing/2014/main" id="{EA6D4C92-F77A-6F2B-9E6D-18342308E9CC}"/>
                </a:ext>
              </a:extLst>
            </p:cNvPr>
            <p:cNvCxnSpPr>
              <a:cxnSpLocks/>
            </p:cNvCxnSpPr>
            <p:nvPr/>
          </p:nvCxnSpPr>
          <p:spPr>
            <a:xfrm>
              <a:off x="9252520" y="443711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AA908596-8B7D-A33E-6E64-35D2DE51F92C}"/>
                </a:ext>
              </a:extLst>
            </p:cNvPr>
            <p:cNvCxnSpPr>
              <a:cxnSpLocks/>
            </p:cNvCxnSpPr>
            <p:nvPr/>
          </p:nvCxnSpPr>
          <p:spPr>
            <a:xfrm flipH="1">
              <a:off x="7812360" y="443711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C8DA542E-62FE-87F5-9DA0-875212097382}"/>
                </a:ext>
              </a:extLst>
            </p:cNvPr>
            <p:cNvCxnSpPr/>
            <p:nvPr/>
          </p:nvCxnSpPr>
          <p:spPr>
            <a:xfrm flipH="1">
              <a:off x="8532440"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0B6453B8-A7FE-8E4D-5836-692443F76F19}"/>
                </a:ext>
              </a:extLst>
            </p:cNvPr>
            <p:cNvCxnSpPr/>
            <p:nvPr/>
          </p:nvCxnSpPr>
          <p:spPr>
            <a:xfrm flipH="1">
              <a:off x="8532440" y="587727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楕円 118">
              <a:extLst>
                <a:ext uri="{FF2B5EF4-FFF2-40B4-BE49-F238E27FC236}">
                  <a16:creationId xmlns:a16="http://schemas.microsoft.com/office/drawing/2014/main" id="{CA160B36-0055-401D-69A8-57E8CE691A03}"/>
                </a:ext>
              </a:extLst>
            </p:cNvPr>
            <p:cNvSpPr/>
            <p:nvPr/>
          </p:nvSpPr>
          <p:spPr>
            <a:xfrm>
              <a:off x="7668344" y="5733256"/>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楕円 119">
              <a:extLst>
                <a:ext uri="{FF2B5EF4-FFF2-40B4-BE49-F238E27FC236}">
                  <a16:creationId xmlns:a16="http://schemas.microsoft.com/office/drawing/2014/main" id="{DB459593-74F2-EE9F-B18A-3E8423BD8F33}"/>
                </a:ext>
              </a:extLst>
            </p:cNvPr>
            <p:cNvSpPr/>
            <p:nvPr/>
          </p:nvSpPr>
          <p:spPr>
            <a:xfrm>
              <a:off x="7308304" y="6093296"/>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楕円 120">
              <a:extLst>
                <a:ext uri="{FF2B5EF4-FFF2-40B4-BE49-F238E27FC236}">
                  <a16:creationId xmlns:a16="http://schemas.microsoft.com/office/drawing/2014/main" id="{6D1B406B-3489-68AA-DE68-9B24808493AD}"/>
                </a:ext>
              </a:extLst>
            </p:cNvPr>
            <p:cNvSpPr/>
            <p:nvPr/>
          </p:nvSpPr>
          <p:spPr>
            <a:xfrm>
              <a:off x="8028384" y="5301208"/>
              <a:ext cx="288032"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2" name="直線コネクタ 121">
              <a:extLst>
                <a:ext uri="{FF2B5EF4-FFF2-40B4-BE49-F238E27FC236}">
                  <a16:creationId xmlns:a16="http://schemas.microsoft.com/office/drawing/2014/main" id="{736E7306-6194-F780-A3F9-6C023E656250}"/>
                </a:ext>
              </a:extLst>
            </p:cNvPr>
            <p:cNvCxnSpPr/>
            <p:nvPr/>
          </p:nvCxnSpPr>
          <p:spPr>
            <a:xfrm flipH="1">
              <a:off x="7092280" y="44371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3" name="楕円 122">
              <a:extLst>
                <a:ext uri="{FF2B5EF4-FFF2-40B4-BE49-F238E27FC236}">
                  <a16:creationId xmlns:a16="http://schemas.microsoft.com/office/drawing/2014/main" id="{51481589-000C-38F2-EE28-CE7CAFBE2C24}"/>
                </a:ext>
              </a:extLst>
            </p:cNvPr>
            <p:cNvSpPr/>
            <p:nvPr/>
          </p:nvSpPr>
          <p:spPr>
            <a:xfrm rot="5400000">
              <a:off x="7920372" y="4401108"/>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楕円 123">
              <a:extLst>
                <a:ext uri="{FF2B5EF4-FFF2-40B4-BE49-F238E27FC236}">
                  <a16:creationId xmlns:a16="http://schemas.microsoft.com/office/drawing/2014/main" id="{F379C912-FCE1-673C-AD70-FEF5ABB50AF8}"/>
                </a:ext>
              </a:extLst>
            </p:cNvPr>
            <p:cNvSpPr/>
            <p:nvPr/>
          </p:nvSpPr>
          <p:spPr>
            <a:xfrm rot="5400000">
              <a:off x="8280412" y="4761148"/>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a:extLst>
                <a:ext uri="{FF2B5EF4-FFF2-40B4-BE49-F238E27FC236}">
                  <a16:creationId xmlns:a16="http://schemas.microsoft.com/office/drawing/2014/main" id="{1FF162E1-94BA-FA85-674E-D89F944D8233}"/>
                </a:ext>
              </a:extLst>
            </p:cNvPr>
            <p:cNvSpPr/>
            <p:nvPr/>
          </p:nvSpPr>
          <p:spPr>
            <a:xfrm>
              <a:off x="8748464" y="5157192"/>
              <a:ext cx="360040" cy="720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6" name="テキスト ボックス 125">
                  <a:extLst>
                    <a:ext uri="{FF2B5EF4-FFF2-40B4-BE49-F238E27FC236}">
                      <a16:creationId xmlns:a16="http://schemas.microsoft.com/office/drawing/2014/main" id="{E1A7915A-0196-34D9-87AF-2EE82DF9888B}"/>
                    </a:ext>
                  </a:extLst>
                </p:cNvPr>
                <p:cNvSpPr txBox="1"/>
                <p:nvPr/>
              </p:nvSpPr>
              <p:spPr>
                <a:xfrm>
                  <a:off x="3203848" y="3356992"/>
                  <a:ext cx="2169120" cy="695383"/>
                </a:xfrm>
                <a:prstGeom prst="rect">
                  <a:avLst/>
                </a:prstGeom>
                <a:noFill/>
              </p:spPr>
              <p:txBody>
                <a:bodyPr wrap="none" lIns="0" tIns="0" rIns="0" bIns="0" rtlCol="0">
                  <a:spAutoFit/>
                </a:bodyPr>
                <a:lstStyle/>
                <a:p>
                  <a14:m>
                    <m:oMath xmlns:m="http://schemas.openxmlformats.org/officeDocument/2006/math">
                      <m:acc>
                        <m:accPr>
                          <m:chr m:val="̂"/>
                          <m:ctrlPr>
                            <a:rPr kumimoji="1" lang="en-US" altLang="ja-JP" sz="4400" b="0" i="1" smtClean="0">
                              <a:latin typeface="Cambria Math" panose="02040503050406030204" pitchFamily="18" charset="0"/>
                            </a:rPr>
                          </m:ctrlPr>
                        </m:accPr>
                        <m:e>
                          <m:r>
                            <a:rPr kumimoji="1" lang="en-US" altLang="ja-JP" sz="4400" b="0" i="1" smtClean="0">
                              <a:latin typeface="Cambria Math" panose="02040503050406030204" pitchFamily="18" charset="0"/>
                            </a:rPr>
                            <m:t>𝑌</m:t>
                          </m:r>
                        </m:e>
                      </m:acc>
                      <m:acc>
                        <m:accPr>
                          <m:chr m:val="̂"/>
                          <m:ctrlPr>
                            <a:rPr kumimoji="1" lang="en-US" altLang="ja-JP" sz="4400" i="1">
                              <a:latin typeface="Cambria Math" panose="02040503050406030204" pitchFamily="18" charset="0"/>
                            </a:rPr>
                          </m:ctrlPr>
                        </m:accPr>
                        <m:e>
                          <m:r>
                            <a:rPr kumimoji="1" lang="en-US" altLang="ja-JP" sz="4400" i="1">
                              <a:latin typeface="Cambria Math" panose="02040503050406030204" pitchFamily="18" charset="0"/>
                            </a:rPr>
                            <m:t>𝑋</m:t>
                          </m:r>
                        </m:e>
                      </m:acc>
                      <m:r>
                        <a:rPr kumimoji="1" lang="en-US" altLang="ja-JP" sz="4400" b="0" i="1" smtClean="0">
                          <a:latin typeface="Cambria Math" panose="02040503050406030204" pitchFamily="18" charset="0"/>
                        </a:rPr>
                        <m:t>≠</m:t>
                      </m:r>
                    </m:oMath>
                  </a14:m>
                  <a:r>
                    <a:rPr kumimoji="1" lang="en-US" altLang="ja-JP" sz="4400"/>
                    <a:t> </a:t>
                  </a:r>
                  <a14:m>
                    <m:oMath xmlns:m="http://schemas.openxmlformats.org/officeDocument/2006/math">
                      <m:acc>
                        <m:accPr>
                          <m:chr m:val="̂"/>
                          <m:ctrlPr>
                            <a:rPr kumimoji="1" lang="en-US" altLang="ja-JP" sz="4400" i="1">
                              <a:latin typeface="Cambria Math" panose="02040503050406030204" pitchFamily="18" charset="0"/>
                            </a:rPr>
                          </m:ctrlPr>
                        </m:accPr>
                        <m:e>
                          <m:r>
                            <a:rPr kumimoji="1" lang="en-US" altLang="ja-JP" sz="4400" i="1">
                              <a:latin typeface="Cambria Math" panose="02040503050406030204" pitchFamily="18" charset="0"/>
                            </a:rPr>
                            <m:t>𝑋</m:t>
                          </m:r>
                        </m:e>
                      </m:acc>
                      <m:acc>
                        <m:accPr>
                          <m:chr m:val="̂"/>
                          <m:ctrlPr>
                            <a:rPr kumimoji="1" lang="en-US" altLang="ja-JP" sz="4400" i="1">
                              <a:latin typeface="Cambria Math" panose="02040503050406030204" pitchFamily="18" charset="0"/>
                            </a:rPr>
                          </m:ctrlPr>
                        </m:accPr>
                        <m:e>
                          <m:r>
                            <a:rPr kumimoji="1" lang="en-US" altLang="ja-JP" sz="4400" i="1">
                              <a:latin typeface="Cambria Math" panose="02040503050406030204" pitchFamily="18" charset="0"/>
                            </a:rPr>
                            <m:t>𝑌</m:t>
                          </m:r>
                        </m:e>
                      </m:acc>
                    </m:oMath>
                  </a14:m>
                  <a:endParaRPr kumimoji="1" lang="ja-JP" altLang="en-US" sz="4400"/>
                </a:p>
              </p:txBody>
            </p:sp>
          </mc:Choice>
          <mc:Fallback>
            <p:sp>
              <p:nvSpPr>
                <p:cNvPr id="126" name="テキスト ボックス 125">
                  <a:extLst>
                    <a:ext uri="{FF2B5EF4-FFF2-40B4-BE49-F238E27FC236}">
                      <a16:creationId xmlns:a16="http://schemas.microsoft.com/office/drawing/2014/main" id="{E1A7915A-0196-34D9-87AF-2EE82DF9888B}"/>
                    </a:ext>
                  </a:extLst>
                </p:cNvPr>
                <p:cNvSpPr txBox="1">
                  <a:spLocks noRot="1" noChangeAspect="1" noMove="1" noResize="1" noEditPoints="1" noAdjustHandles="1" noChangeArrowheads="1" noChangeShapeType="1" noTextEdit="1"/>
                </p:cNvSpPr>
                <p:nvPr/>
              </p:nvSpPr>
              <p:spPr>
                <a:xfrm>
                  <a:off x="3203848" y="3356992"/>
                  <a:ext cx="2169120" cy="695383"/>
                </a:xfrm>
                <a:prstGeom prst="rect">
                  <a:avLst/>
                </a:prstGeom>
                <a:blipFill>
                  <a:blip r:embed="rId6"/>
                  <a:stretch>
                    <a:fillRect r="-25352"/>
                  </a:stretch>
                </a:blipFill>
              </p:spPr>
              <p:txBody>
                <a:bodyPr/>
                <a:lstStyle/>
                <a:p>
                  <a:r>
                    <a:rPr lang="ja-JP" altLang="en-US">
                      <a:noFill/>
                    </a:rPr>
                    <a:t> </a:t>
                  </a:r>
                </a:p>
              </p:txBody>
            </p:sp>
          </mc:Fallback>
        </mc:AlternateContent>
        <p:pic>
          <p:nvPicPr>
            <p:cNvPr id="127" name="図 126">
              <a:extLst>
                <a:ext uri="{FF2B5EF4-FFF2-40B4-BE49-F238E27FC236}">
                  <a16:creationId xmlns:a16="http://schemas.microsoft.com/office/drawing/2014/main" id="{BB6F8201-7391-D74C-8153-B28ECD48E0F7}"/>
                </a:ext>
              </a:extLst>
            </p:cNvPr>
            <p:cNvPicPr>
              <a:picLocks noChangeAspect="1"/>
            </p:cNvPicPr>
            <p:nvPr/>
          </p:nvPicPr>
          <p:blipFill>
            <a:blip r:embed="rId7"/>
            <a:stretch>
              <a:fillRect/>
            </a:stretch>
          </p:blipFill>
          <p:spPr>
            <a:xfrm>
              <a:off x="8748464" y="2780928"/>
              <a:ext cx="1872208" cy="1389463"/>
            </a:xfrm>
            <a:prstGeom prst="rect">
              <a:avLst/>
            </a:prstGeom>
          </p:spPr>
        </p:pic>
      </p:grpSp>
    </p:spTree>
    <p:extLst>
      <p:ext uri="{BB962C8B-B14F-4D97-AF65-F5344CB8AC3E}">
        <p14:creationId xmlns:p14="http://schemas.microsoft.com/office/powerpoint/2010/main" val="3595426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50AA50-6513-EBD6-AA67-A1792A21F122}"/>
              </a:ext>
            </a:extLst>
          </p:cNvPr>
          <p:cNvSpPr>
            <a:spLocks noGrp="1"/>
          </p:cNvSpPr>
          <p:nvPr>
            <p:ph type="body" sz="quarter" idx="10"/>
          </p:nvPr>
        </p:nvSpPr>
        <p:spPr/>
        <p:txBody>
          <a:bodyPr/>
          <a:lstStyle/>
          <a:p>
            <a:r>
              <a:rPr lang="ja-JP" altLang="en-US"/>
              <a:t>ポアソン括弧</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0E30FD1-40B6-FAAE-C313-C9BD43E57A0E}"/>
                  </a:ext>
                </a:extLst>
              </p:cNvPr>
              <p:cNvSpPr txBox="1"/>
              <p:nvPr/>
            </p:nvSpPr>
            <p:spPr>
              <a:xfrm>
                <a:off x="251520" y="1196752"/>
                <a:ext cx="4320480" cy="461665"/>
              </a:xfrm>
              <a:prstGeom prst="rect">
                <a:avLst/>
              </a:prstGeom>
              <a:noFill/>
            </p:spPr>
            <p:txBody>
              <a:bodyPr wrap="square">
                <a:spAutoFit/>
              </a:bodyPr>
              <a:lstStyle/>
              <a:p>
                <a:r>
                  <a:rPr lang="ja-JP" altLang="en-US" sz="2400"/>
                  <a:t>物理量</a:t>
                </a:r>
                <a14:m>
                  <m:oMath xmlns:m="http://schemas.openxmlformats.org/officeDocument/2006/math">
                    <m:r>
                      <a:rPr lang="en-US" altLang="ja-JP" sz="2400" b="0" i="1" smtClean="0">
                        <a:latin typeface="Cambria Math" panose="02040503050406030204" pitchFamily="18" charset="0"/>
                      </a:rPr>
                      <m:t>𝐴</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𝑞</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𝑝</m:t>
                    </m:r>
                    <m:r>
                      <a:rPr lang="en-US" altLang="ja-JP" sz="2400" b="0" i="1" smtClean="0">
                        <a:latin typeface="Cambria Math" panose="02040503050406030204" pitchFamily="18" charset="0"/>
                      </a:rPr>
                      <m:t>)</m:t>
                    </m:r>
                  </m:oMath>
                </a14:m>
                <a:r>
                  <a:rPr lang="ja-JP" altLang="en-US" sz="2400"/>
                  <a:t>の時間微分は</a:t>
                </a:r>
              </a:p>
            </p:txBody>
          </p:sp>
        </mc:Choice>
        <mc:Fallback xmlns="">
          <p:sp>
            <p:nvSpPr>
              <p:cNvPr id="4" name="テキスト ボックス 3">
                <a:extLst>
                  <a:ext uri="{FF2B5EF4-FFF2-40B4-BE49-F238E27FC236}">
                    <a16:creationId xmlns:a16="http://schemas.microsoft.com/office/drawing/2014/main" id="{E0E30FD1-40B6-FAAE-C313-C9BD43E57A0E}"/>
                  </a:ext>
                </a:extLst>
              </p:cNvPr>
              <p:cNvSpPr txBox="1">
                <a:spLocks noRot="1" noChangeAspect="1" noMove="1" noResize="1" noEditPoints="1" noAdjustHandles="1" noChangeArrowheads="1" noChangeShapeType="1" noTextEdit="1"/>
              </p:cNvSpPr>
              <p:nvPr/>
            </p:nvSpPr>
            <p:spPr>
              <a:xfrm>
                <a:off x="251520" y="1196752"/>
                <a:ext cx="4320480" cy="461665"/>
              </a:xfrm>
              <a:prstGeom prst="rect">
                <a:avLst/>
              </a:prstGeom>
              <a:blipFill>
                <a:blip r:embed="rId2"/>
                <a:stretch>
                  <a:fillRect l="-2116" t="-14474"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BAB03A3-3017-DB05-EA1F-B41EE2A2F11C}"/>
                  </a:ext>
                </a:extLst>
              </p:cNvPr>
              <p:cNvSpPr txBox="1"/>
              <p:nvPr/>
            </p:nvSpPr>
            <p:spPr>
              <a:xfrm>
                <a:off x="827584" y="1844824"/>
                <a:ext cx="3224922"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𝑑𝐴</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𝐴</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𝑞</m:t>
                          </m:r>
                        </m:e>
                      </m:acc>
                      <m:r>
                        <a:rPr lang="en-US" altLang="ja-JP" sz="3200" i="1">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𝐴</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acc>
                        <m:accPr>
                          <m:chr m:val="̇"/>
                          <m:ctrlPr>
                            <a:rPr lang="en-US" altLang="ja-JP" sz="3200" i="1">
                              <a:latin typeface="Cambria Math" panose="02040503050406030204" pitchFamily="18" charset="0"/>
                            </a:rPr>
                          </m:ctrlPr>
                        </m:accPr>
                        <m:e>
                          <m:r>
                            <a:rPr lang="en-US" altLang="ja-JP" sz="3200" b="0" i="1" smtClean="0">
                              <a:latin typeface="Cambria Math" panose="02040503050406030204" pitchFamily="18" charset="0"/>
                            </a:rPr>
                            <m:t>𝑝</m:t>
                          </m:r>
                        </m:e>
                      </m:acc>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FBAB03A3-3017-DB05-EA1F-B41EE2A2F11C}"/>
                  </a:ext>
                </a:extLst>
              </p:cNvPr>
              <p:cNvSpPr txBox="1">
                <a:spLocks noRot="1" noChangeAspect="1" noMove="1" noResize="1" noEditPoints="1" noAdjustHandles="1" noChangeArrowheads="1" noChangeShapeType="1" noTextEdit="1"/>
              </p:cNvSpPr>
              <p:nvPr/>
            </p:nvSpPr>
            <p:spPr>
              <a:xfrm>
                <a:off x="827584" y="1844824"/>
                <a:ext cx="3224922" cy="101931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6987D01-7B5B-DE52-3B02-C30994625C67}"/>
                  </a:ext>
                </a:extLst>
              </p:cNvPr>
              <p:cNvSpPr txBox="1"/>
              <p:nvPr/>
            </p:nvSpPr>
            <p:spPr>
              <a:xfrm>
                <a:off x="7164288" y="1700808"/>
                <a:ext cx="1297984" cy="13874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000" b="0" i="1" smtClean="0">
                              <a:latin typeface="Cambria Math" panose="02040503050406030204" pitchFamily="18" charset="0"/>
                            </a:rPr>
                          </m:ctrlPr>
                        </m:dPr>
                        <m:e>
                          <m:eqArr>
                            <m:eqArrPr>
                              <m:ctrlPr>
                                <a:rPr kumimoji="1" lang="en-US" altLang="ja-JP" sz="2000" b="0" i="1" smtClean="0">
                                  <a:latin typeface="Cambria Math" panose="02040503050406030204" pitchFamily="18" charset="0"/>
                                </a:rPr>
                              </m:ctrlPr>
                            </m:eqArrPr>
                            <m:e>
                              <m:acc>
                                <m:accPr>
                                  <m:chr m:val="̇"/>
                                  <m:ctrlPr>
                                    <a:rPr lang="en-US" altLang="ja-JP" sz="2000" i="1">
                                      <a:latin typeface="Cambria Math" panose="02040503050406030204" pitchFamily="18" charset="0"/>
                                    </a:rPr>
                                  </m:ctrlPr>
                                </m:accPr>
                                <m:e>
                                  <m:r>
                                    <a:rPr lang="en-US" altLang="ja-JP" sz="2000" i="1">
                                      <a:latin typeface="Cambria Math" panose="02040503050406030204" pitchFamily="18" charset="0"/>
                                    </a:rPr>
                                    <m:t>𝑞</m:t>
                                  </m:r>
                                </m:e>
                              </m:acc>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i="1">
                                      <a:latin typeface="Cambria Math" panose="02040503050406030204" pitchFamily="18" charset="0"/>
                                    </a:rPr>
                                    <m:t>𝑝</m:t>
                                  </m:r>
                                </m:den>
                              </m:f>
                            </m:e>
                            <m:e>
                              <m:acc>
                                <m:accPr>
                                  <m:chr m:val="̇"/>
                                  <m:ctrlPr>
                                    <a:rPr lang="en-US" altLang="ja-JP" sz="2000" i="1">
                                      <a:latin typeface="Cambria Math" panose="02040503050406030204" pitchFamily="18" charset="0"/>
                                    </a:rPr>
                                  </m:ctrlPr>
                                </m:accPr>
                                <m:e>
                                  <m:r>
                                    <a:rPr lang="en-US" altLang="ja-JP" sz="2000" b="0" i="1" smtClean="0">
                                      <a:latin typeface="Cambria Math" panose="02040503050406030204" pitchFamily="18" charset="0"/>
                                    </a:rPr>
                                    <m:t>𝑝</m:t>
                                  </m:r>
                                </m:e>
                              </m:acc>
                              <m:r>
                                <a:rPr lang="en-US" altLang="ja-JP" sz="2000" i="1">
                                  <a:latin typeface="Cambria Math" panose="02040503050406030204" pitchFamily="18" charset="0"/>
                                </a:rPr>
                                <m:t>=</m:t>
                              </m:r>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𝐻</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𝑞</m:t>
                                  </m:r>
                                </m:den>
                              </m:f>
                            </m:e>
                          </m:eqArr>
                        </m:e>
                      </m:d>
                    </m:oMath>
                  </m:oMathPara>
                </a14:m>
                <a:endParaRPr kumimoji="1" lang="ja-JP" altLang="en-US" sz="2000"/>
              </a:p>
            </p:txBody>
          </p:sp>
        </mc:Choice>
        <mc:Fallback xmlns="">
          <p:sp>
            <p:nvSpPr>
              <p:cNvPr id="6" name="テキスト ボックス 5">
                <a:extLst>
                  <a:ext uri="{FF2B5EF4-FFF2-40B4-BE49-F238E27FC236}">
                    <a16:creationId xmlns:a16="http://schemas.microsoft.com/office/drawing/2014/main" id="{66987D01-7B5B-DE52-3B02-C30994625C67}"/>
                  </a:ext>
                </a:extLst>
              </p:cNvPr>
              <p:cNvSpPr txBox="1">
                <a:spLocks noRot="1" noChangeAspect="1" noMove="1" noResize="1" noEditPoints="1" noAdjustHandles="1" noChangeArrowheads="1" noChangeShapeType="1" noTextEdit="1"/>
              </p:cNvSpPr>
              <p:nvPr/>
            </p:nvSpPr>
            <p:spPr>
              <a:xfrm>
                <a:off x="7164288" y="1700808"/>
                <a:ext cx="1297984" cy="1387431"/>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EF388C3A-7875-4244-E790-A43E1BBB620D}"/>
              </a:ext>
            </a:extLst>
          </p:cNvPr>
          <p:cNvSpPr txBox="1"/>
          <p:nvPr/>
        </p:nvSpPr>
        <p:spPr>
          <a:xfrm>
            <a:off x="6948264" y="1196752"/>
            <a:ext cx="1338828" cy="369332"/>
          </a:xfrm>
          <a:prstGeom prst="rect">
            <a:avLst/>
          </a:prstGeom>
          <a:noFill/>
        </p:spPr>
        <p:txBody>
          <a:bodyPr wrap="none" rtlCol="0">
            <a:spAutoFit/>
          </a:bodyPr>
          <a:lstStyle/>
          <a:p>
            <a:r>
              <a:rPr kumimoji="1" lang="ja-JP" altLang="en-US"/>
              <a:t>正準方程式</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236ED9F-D7DC-85D4-28ED-1715B10FA718}"/>
                  </a:ext>
                </a:extLst>
              </p:cNvPr>
              <p:cNvSpPr txBox="1"/>
              <p:nvPr/>
            </p:nvSpPr>
            <p:spPr>
              <a:xfrm>
                <a:off x="1547664" y="3140968"/>
                <a:ext cx="3217740" cy="10193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𝐴</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𝐴</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𝐻</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3" name="テキスト ボックス 2">
                <a:extLst>
                  <a:ext uri="{FF2B5EF4-FFF2-40B4-BE49-F238E27FC236}">
                    <a16:creationId xmlns:a16="http://schemas.microsoft.com/office/drawing/2014/main" id="{E236ED9F-D7DC-85D4-28ED-1715B10FA718}"/>
                  </a:ext>
                </a:extLst>
              </p:cNvPr>
              <p:cNvSpPr txBox="1">
                <a:spLocks noRot="1" noChangeAspect="1" noMove="1" noResize="1" noEditPoints="1" noAdjustHandles="1" noChangeArrowheads="1" noChangeShapeType="1" noTextEdit="1"/>
              </p:cNvSpPr>
              <p:nvPr/>
            </p:nvSpPr>
            <p:spPr>
              <a:xfrm>
                <a:off x="1547664" y="3140968"/>
                <a:ext cx="3217740" cy="1019318"/>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60372493-DC79-8F35-839D-9A6A5ADBC111}"/>
              </a:ext>
            </a:extLst>
          </p:cNvPr>
          <p:cNvSpPr txBox="1"/>
          <p:nvPr/>
        </p:nvSpPr>
        <p:spPr>
          <a:xfrm>
            <a:off x="5652120" y="3284984"/>
            <a:ext cx="3297698" cy="954107"/>
          </a:xfrm>
          <a:prstGeom prst="rect">
            <a:avLst/>
          </a:prstGeom>
          <a:noFill/>
        </p:spPr>
        <p:txBody>
          <a:bodyPr wrap="none" rtlCol="0">
            <a:spAutoFit/>
          </a:bodyPr>
          <a:lstStyle/>
          <a:p>
            <a:r>
              <a:rPr lang="ja-JP" altLang="en-US" sz="2800"/>
              <a:t>きれいな</a:t>
            </a:r>
            <a:r>
              <a:rPr lang="en-US" altLang="ja-JP" sz="2800"/>
              <a:t>(</a:t>
            </a:r>
            <a:r>
              <a:rPr lang="ja-JP" altLang="en-US" sz="2800"/>
              <a:t>対称的な</a:t>
            </a:r>
            <a:r>
              <a:rPr lang="en-US" altLang="ja-JP" sz="2800"/>
              <a:t>)</a:t>
            </a:r>
          </a:p>
          <a:p>
            <a:r>
              <a:rPr lang="ja-JP" altLang="en-US" sz="2800"/>
              <a:t>形になっている</a:t>
            </a:r>
            <a:endParaRPr kumimoji="1" lang="ja-JP" altLang="en-US" sz="2800"/>
          </a:p>
        </p:txBody>
      </p:sp>
      <p:sp>
        <p:nvSpPr>
          <p:cNvPr id="9" name="矢印: 下 8">
            <a:extLst>
              <a:ext uri="{FF2B5EF4-FFF2-40B4-BE49-F238E27FC236}">
                <a16:creationId xmlns:a16="http://schemas.microsoft.com/office/drawing/2014/main" id="{B4ECC94B-F349-C5BA-D5E4-1FE6F8778324}"/>
              </a:ext>
            </a:extLst>
          </p:cNvPr>
          <p:cNvSpPr/>
          <p:nvPr/>
        </p:nvSpPr>
        <p:spPr>
          <a:xfrm rot="5400000">
            <a:off x="5004048" y="3501008"/>
            <a:ext cx="504056" cy="504056"/>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5F776852-D65D-B873-3B13-1B8AE1D7C5E8}"/>
              </a:ext>
            </a:extLst>
          </p:cNvPr>
          <p:cNvSpPr txBox="1"/>
          <p:nvPr/>
        </p:nvSpPr>
        <p:spPr>
          <a:xfrm>
            <a:off x="179512" y="4365104"/>
            <a:ext cx="3570208" cy="461665"/>
          </a:xfrm>
          <a:prstGeom prst="rect">
            <a:avLst/>
          </a:prstGeom>
          <a:noFill/>
        </p:spPr>
        <p:txBody>
          <a:bodyPr wrap="none" rtlCol="0">
            <a:spAutoFit/>
          </a:bodyPr>
          <a:lstStyle/>
          <a:p>
            <a:r>
              <a:rPr kumimoji="1" lang="ja-JP" altLang="en-US" sz="2400"/>
              <a:t>以下の括弧式を</a:t>
            </a:r>
            <a:r>
              <a:rPr lang="ja-JP" altLang="en-US" sz="2400"/>
              <a:t>定義</a:t>
            </a:r>
            <a:r>
              <a:rPr kumimoji="1" lang="ja-JP" altLang="en-US" sz="2400"/>
              <a:t>する</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94A9043-5A1B-D83F-DB2B-C0E9CF44D699}"/>
                  </a:ext>
                </a:extLst>
              </p:cNvPr>
              <p:cNvSpPr txBox="1"/>
              <p:nvPr/>
            </p:nvSpPr>
            <p:spPr>
              <a:xfrm>
                <a:off x="1547664" y="4941168"/>
                <a:ext cx="5040560" cy="10193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e>
                        <m:sub>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sub>
                      </m:sSub>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11" name="テキスト ボックス 10">
                <a:extLst>
                  <a:ext uri="{FF2B5EF4-FFF2-40B4-BE49-F238E27FC236}">
                    <a16:creationId xmlns:a16="http://schemas.microsoft.com/office/drawing/2014/main" id="{D94A9043-5A1B-D83F-DB2B-C0E9CF44D699}"/>
                  </a:ext>
                </a:extLst>
              </p:cNvPr>
              <p:cNvSpPr txBox="1">
                <a:spLocks noRot="1" noChangeAspect="1" noMove="1" noResize="1" noEditPoints="1" noAdjustHandles="1" noChangeArrowheads="1" noChangeShapeType="1" noTextEdit="1"/>
              </p:cNvSpPr>
              <p:nvPr/>
            </p:nvSpPr>
            <p:spPr>
              <a:xfrm>
                <a:off x="1547664" y="4941168"/>
                <a:ext cx="5040560" cy="1019318"/>
              </a:xfrm>
              <a:prstGeom prst="rect">
                <a:avLst/>
              </a:prstGeom>
              <a:blipFill>
                <a:blip r:embed="rId6"/>
                <a:stretch>
                  <a:fillRect/>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1784D245-1D1C-E116-33FC-B0FC13A69AE3}"/>
              </a:ext>
            </a:extLst>
          </p:cNvPr>
          <p:cNvSpPr txBox="1"/>
          <p:nvPr/>
        </p:nvSpPr>
        <p:spPr>
          <a:xfrm>
            <a:off x="467544" y="6165304"/>
            <a:ext cx="7330853" cy="523220"/>
          </a:xfrm>
          <a:prstGeom prst="rect">
            <a:avLst/>
          </a:prstGeom>
          <a:noFill/>
        </p:spPr>
        <p:txBody>
          <a:bodyPr wrap="none" rtlCol="0">
            <a:spAutoFit/>
          </a:bodyPr>
          <a:lstStyle/>
          <a:p>
            <a:r>
              <a:rPr lang="ja-JP" altLang="en-US" sz="2800"/>
              <a:t>これをポアソン括弧</a:t>
            </a:r>
            <a:r>
              <a:rPr lang="en-US" altLang="ja-JP" sz="2800"/>
              <a:t>(Poisson Bracket)</a:t>
            </a:r>
            <a:r>
              <a:rPr lang="ja-JP" altLang="en-US" sz="2800"/>
              <a:t>と呼ぶ</a:t>
            </a:r>
            <a:endParaRPr kumimoji="1" lang="ja-JP" altLang="en-US" sz="2800"/>
          </a:p>
        </p:txBody>
      </p:sp>
    </p:spTree>
    <p:extLst>
      <p:ext uri="{BB962C8B-B14F-4D97-AF65-F5344CB8AC3E}">
        <p14:creationId xmlns:p14="http://schemas.microsoft.com/office/powerpoint/2010/main" val="8455820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6EF6281-5704-FAD7-5C37-D166941291D6}"/>
              </a:ext>
            </a:extLst>
          </p:cNvPr>
          <p:cNvSpPr>
            <a:spLocks noGrp="1"/>
          </p:cNvSpPr>
          <p:nvPr>
            <p:ph type="body" sz="quarter" idx="10"/>
          </p:nvPr>
        </p:nvSpPr>
        <p:spPr/>
        <p:txBody>
          <a:bodyPr/>
          <a:lstStyle/>
          <a:p>
            <a:r>
              <a:rPr kumimoji="1" lang="ja-JP" altLang="en-US"/>
              <a:t>サイコロの回転</a:t>
            </a:r>
          </a:p>
        </p:txBody>
      </p:sp>
      <p:grpSp>
        <p:nvGrpSpPr>
          <p:cNvPr id="52" name="グループ化 51">
            <a:extLst>
              <a:ext uri="{FF2B5EF4-FFF2-40B4-BE49-F238E27FC236}">
                <a16:creationId xmlns:a16="http://schemas.microsoft.com/office/drawing/2014/main" id="{AE5C1EFD-319C-92EE-A379-BA850E23AD12}"/>
              </a:ext>
            </a:extLst>
          </p:cNvPr>
          <p:cNvGrpSpPr/>
          <p:nvPr/>
        </p:nvGrpSpPr>
        <p:grpSpPr>
          <a:xfrm>
            <a:off x="251520" y="1268760"/>
            <a:ext cx="8376592" cy="4644516"/>
            <a:chOff x="767408" y="615241"/>
            <a:chExt cx="10045516" cy="5442051"/>
          </a:xfrm>
        </p:grpSpPr>
        <p:grpSp>
          <p:nvGrpSpPr>
            <p:cNvPr id="3" name="グループ化 2">
              <a:extLst>
                <a:ext uri="{FF2B5EF4-FFF2-40B4-BE49-F238E27FC236}">
                  <a16:creationId xmlns:a16="http://schemas.microsoft.com/office/drawing/2014/main" id="{8ABFA78C-EEB1-CF77-3F87-B991C54CC6B1}"/>
                </a:ext>
              </a:extLst>
            </p:cNvPr>
            <p:cNvGrpSpPr/>
            <p:nvPr/>
          </p:nvGrpSpPr>
          <p:grpSpPr>
            <a:xfrm>
              <a:off x="8328248" y="3681028"/>
              <a:ext cx="2484676" cy="2072206"/>
              <a:chOff x="4727848" y="0"/>
              <a:chExt cx="3934358" cy="3281232"/>
            </a:xfrm>
          </p:grpSpPr>
          <p:cxnSp>
            <p:nvCxnSpPr>
              <p:cNvPr id="4" name="直線矢印コネクタ 3">
                <a:extLst>
                  <a:ext uri="{FF2B5EF4-FFF2-40B4-BE49-F238E27FC236}">
                    <a16:creationId xmlns:a16="http://schemas.microsoft.com/office/drawing/2014/main" id="{A2EB1BBA-38D9-8185-65C7-32079C4B4B83}"/>
                  </a:ext>
                </a:extLst>
              </p:cNvPr>
              <p:cNvCxnSpPr/>
              <p:nvPr/>
            </p:nvCxnSpPr>
            <p:spPr>
              <a:xfrm flipH="1">
                <a:off x="5087888" y="1628800"/>
                <a:ext cx="1368152" cy="136815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 name="直線矢印コネクタ 4">
                <a:extLst>
                  <a:ext uri="{FF2B5EF4-FFF2-40B4-BE49-F238E27FC236}">
                    <a16:creationId xmlns:a16="http://schemas.microsoft.com/office/drawing/2014/main" id="{31E4854F-0FFF-0968-1F15-9BF63C3BE5BD}"/>
                  </a:ext>
                </a:extLst>
              </p:cNvPr>
              <p:cNvCxnSpPr/>
              <p:nvPr/>
            </p:nvCxnSpPr>
            <p:spPr>
              <a:xfrm>
                <a:off x="5663952" y="1988840"/>
                <a:ext cx="237626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B9579F4D-2EA5-F5EE-27C4-56701A281C4B}"/>
                  </a:ext>
                </a:extLst>
              </p:cNvPr>
              <p:cNvCxnSpPr/>
              <p:nvPr/>
            </p:nvCxnSpPr>
            <p:spPr>
              <a:xfrm flipV="1">
                <a:off x="6096000" y="404664"/>
                <a:ext cx="0" cy="20882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 name="矢印: 右カーブ 6">
                <a:extLst>
                  <a:ext uri="{FF2B5EF4-FFF2-40B4-BE49-F238E27FC236}">
                    <a16:creationId xmlns:a16="http://schemas.microsoft.com/office/drawing/2014/main" id="{7DE25331-7FA5-FC1C-4C4D-EF7287667797}"/>
                  </a:ext>
                </a:extLst>
              </p:cNvPr>
              <p:cNvSpPr/>
              <p:nvPr/>
            </p:nvSpPr>
            <p:spPr>
              <a:xfrm rot="5400000">
                <a:off x="4940480" y="2280264"/>
                <a:ext cx="458450" cy="88371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p:sp>
            <p:nvSpPr>
              <p:cNvPr id="8" name="矢印: 右カーブ 7">
                <a:extLst>
                  <a:ext uri="{FF2B5EF4-FFF2-40B4-BE49-F238E27FC236}">
                    <a16:creationId xmlns:a16="http://schemas.microsoft.com/office/drawing/2014/main" id="{AEDBBB48-4C66-6590-9E75-B445F6DFBC08}"/>
                  </a:ext>
                </a:extLst>
              </p:cNvPr>
              <p:cNvSpPr/>
              <p:nvPr/>
            </p:nvSpPr>
            <p:spPr>
              <a:xfrm rot="10631379">
                <a:off x="7968645" y="1652908"/>
                <a:ext cx="264574" cy="594643"/>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p:sp>
            <p:nvSpPr>
              <p:cNvPr id="9" name="矢印: 右カーブ 8">
                <a:extLst>
                  <a:ext uri="{FF2B5EF4-FFF2-40B4-BE49-F238E27FC236}">
                    <a16:creationId xmlns:a16="http://schemas.microsoft.com/office/drawing/2014/main" id="{DE12C2A1-97AA-2A15-010A-4467E991D0C6}"/>
                  </a:ext>
                </a:extLst>
              </p:cNvPr>
              <p:cNvSpPr/>
              <p:nvPr/>
            </p:nvSpPr>
            <p:spPr>
              <a:xfrm rot="16200000">
                <a:off x="5973867" y="526797"/>
                <a:ext cx="211888" cy="54368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EE256C20-DD6F-36F0-4418-FA1DD39121B3}"/>
                      </a:ext>
                    </a:extLst>
                  </p:cNvPr>
                  <p:cNvSpPr txBox="1"/>
                  <p:nvPr/>
                </p:nvSpPr>
                <p:spPr>
                  <a:xfrm>
                    <a:off x="4904569" y="2891354"/>
                    <a:ext cx="256061" cy="389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𝑥</m:t>
                          </m:r>
                        </m:oMath>
                      </m:oMathPara>
                    </a14:m>
                    <a:endParaRPr kumimoji="1" lang="ja-JP" altLang="en-US" sz="1600"/>
                  </a:p>
                </p:txBody>
              </p:sp>
            </mc:Choice>
            <mc:Fallback xmlns="">
              <p:sp>
                <p:nvSpPr>
                  <p:cNvPr id="45" name="テキスト ボックス 44">
                    <a:extLst>
                      <a:ext uri="{FF2B5EF4-FFF2-40B4-BE49-F238E27FC236}">
                        <a16:creationId xmlns:a16="http://schemas.microsoft.com/office/drawing/2014/main" id="{DD4FACEA-77CA-0865-7486-909A9460490E}"/>
                      </a:ext>
                    </a:extLst>
                  </p:cNvPr>
                  <p:cNvSpPr txBox="1">
                    <a:spLocks noRot="1" noChangeAspect="1" noMove="1" noResize="1" noEditPoints="1" noAdjustHandles="1" noChangeArrowheads="1" noChangeShapeType="1" noTextEdit="1"/>
                  </p:cNvSpPr>
                  <p:nvPr/>
                </p:nvSpPr>
                <p:spPr>
                  <a:xfrm>
                    <a:off x="4904569" y="2891354"/>
                    <a:ext cx="256061" cy="389878"/>
                  </a:xfrm>
                  <a:prstGeom prst="rect">
                    <a:avLst/>
                  </a:prstGeom>
                  <a:blipFill>
                    <a:blip r:embed="rId4"/>
                    <a:stretch>
                      <a:fillRect l="-19231" r="-1538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76D3B39-ADD1-3191-C172-E5970DAFD087}"/>
                      </a:ext>
                    </a:extLst>
                  </p:cNvPr>
                  <p:cNvSpPr txBox="1"/>
                  <p:nvPr/>
                </p:nvSpPr>
                <p:spPr>
                  <a:xfrm>
                    <a:off x="8400256" y="1728192"/>
                    <a:ext cx="261950" cy="389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𝑦</m:t>
                          </m:r>
                        </m:oMath>
                      </m:oMathPara>
                    </a14:m>
                    <a:endParaRPr kumimoji="1" lang="ja-JP" altLang="en-US" sz="1600"/>
                  </a:p>
                </p:txBody>
              </p:sp>
            </mc:Choice>
            <mc:Fallback xmlns="">
              <p:sp>
                <p:nvSpPr>
                  <p:cNvPr id="46" name="テキスト ボックス 45">
                    <a:extLst>
                      <a:ext uri="{FF2B5EF4-FFF2-40B4-BE49-F238E27FC236}">
                        <a16:creationId xmlns:a16="http://schemas.microsoft.com/office/drawing/2014/main" id="{D6F40A57-EBF5-6D33-3482-EEE4E67E88D5}"/>
                      </a:ext>
                    </a:extLst>
                  </p:cNvPr>
                  <p:cNvSpPr txBox="1">
                    <a:spLocks noRot="1" noChangeAspect="1" noMove="1" noResize="1" noEditPoints="1" noAdjustHandles="1" noChangeArrowheads="1" noChangeShapeType="1" noTextEdit="1"/>
                  </p:cNvSpPr>
                  <p:nvPr/>
                </p:nvSpPr>
                <p:spPr>
                  <a:xfrm>
                    <a:off x="8400256" y="1728192"/>
                    <a:ext cx="261950" cy="389878"/>
                  </a:xfrm>
                  <a:prstGeom prst="rect">
                    <a:avLst/>
                  </a:prstGeom>
                  <a:blipFill>
                    <a:blip r:embed="rId5"/>
                    <a:stretch>
                      <a:fillRect l="-29630" r="-25926" b="-2195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580D7BA8-CA80-57BB-B1AF-FF710CA4A17B}"/>
                      </a:ext>
                    </a:extLst>
                  </p:cNvPr>
                  <p:cNvSpPr txBox="1"/>
                  <p:nvPr/>
                </p:nvSpPr>
                <p:spPr>
                  <a:xfrm>
                    <a:off x="6023991" y="0"/>
                    <a:ext cx="236567" cy="38987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1600" b="0" i="1" smtClean="0">
                              <a:latin typeface="Cambria Math" panose="02040503050406030204" pitchFamily="18" charset="0"/>
                            </a:rPr>
                            <m:t>𝑧</m:t>
                          </m:r>
                        </m:oMath>
                      </m:oMathPara>
                    </a14:m>
                    <a:endParaRPr kumimoji="1" lang="ja-JP" altLang="en-US" sz="1600"/>
                  </a:p>
                </p:txBody>
              </p:sp>
            </mc:Choice>
            <mc:Fallback xmlns="">
              <p:sp>
                <p:nvSpPr>
                  <p:cNvPr id="47" name="テキスト ボックス 46">
                    <a:extLst>
                      <a:ext uri="{FF2B5EF4-FFF2-40B4-BE49-F238E27FC236}">
                        <a16:creationId xmlns:a16="http://schemas.microsoft.com/office/drawing/2014/main" id="{C941ED28-85C4-9266-96C1-D99AB54C517F}"/>
                      </a:ext>
                    </a:extLst>
                  </p:cNvPr>
                  <p:cNvSpPr txBox="1">
                    <a:spLocks noRot="1" noChangeAspect="1" noMove="1" noResize="1" noEditPoints="1" noAdjustHandles="1" noChangeArrowheads="1" noChangeShapeType="1" noTextEdit="1"/>
                  </p:cNvSpPr>
                  <p:nvPr/>
                </p:nvSpPr>
                <p:spPr>
                  <a:xfrm>
                    <a:off x="6023991" y="0"/>
                    <a:ext cx="236567" cy="389878"/>
                  </a:xfrm>
                  <a:prstGeom prst="rect">
                    <a:avLst/>
                  </a:prstGeom>
                  <a:blipFill>
                    <a:blip r:embed="rId6"/>
                    <a:stretch>
                      <a:fillRect l="-20833" r="-1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4943F607-40CB-02B5-C402-8CB8BD37B513}"/>
                      </a:ext>
                    </a:extLst>
                  </p:cNvPr>
                  <p:cNvSpPr txBox="1"/>
                  <p:nvPr/>
                </p:nvSpPr>
                <p:spPr>
                  <a:xfrm>
                    <a:off x="4871864" y="1916831"/>
                    <a:ext cx="362771" cy="5005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𝑋</m:t>
                              </m:r>
                            </m:e>
                          </m:acc>
                        </m:oMath>
                      </m:oMathPara>
                    </a14:m>
                    <a:endParaRPr kumimoji="1" lang="ja-JP" altLang="en-US" sz="2000"/>
                  </a:p>
                </p:txBody>
              </p:sp>
            </mc:Choice>
            <mc:Fallback xmlns="">
              <p:sp>
                <p:nvSpPr>
                  <p:cNvPr id="48" name="テキスト ボックス 47">
                    <a:extLst>
                      <a:ext uri="{FF2B5EF4-FFF2-40B4-BE49-F238E27FC236}">
                        <a16:creationId xmlns:a16="http://schemas.microsoft.com/office/drawing/2014/main" id="{A8F9A15A-E80D-E92A-71C5-16A336D294DA}"/>
                      </a:ext>
                    </a:extLst>
                  </p:cNvPr>
                  <p:cNvSpPr txBox="1">
                    <a:spLocks noRot="1" noChangeAspect="1" noMove="1" noResize="1" noEditPoints="1" noAdjustHandles="1" noChangeArrowheads="1" noChangeShapeType="1" noTextEdit="1"/>
                  </p:cNvSpPr>
                  <p:nvPr/>
                </p:nvSpPr>
                <p:spPr>
                  <a:xfrm>
                    <a:off x="4871864" y="1916831"/>
                    <a:ext cx="362771" cy="500547"/>
                  </a:xfrm>
                  <a:prstGeom prst="rect">
                    <a:avLst/>
                  </a:prstGeom>
                  <a:blipFill>
                    <a:blip r:embed="rId7"/>
                    <a:stretch>
                      <a:fillRect l="-23684" t="-26923" r="-76316" b="-57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BB24851-4590-AE76-7BEF-043A859F0A44}"/>
                      </a:ext>
                    </a:extLst>
                  </p:cNvPr>
                  <p:cNvSpPr txBox="1"/>
                  <p:nvPr/>
                </p:nvSpPr>
                <p:spPr>
                  <a:xfrm>
                    <a:off x="7968209" y="1052735"/>
                    <a:ext cx="345002" cy="50054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𝑌</m:t>
                              </m:r>
                            </m:e>
                          </m:acc>
                        </m:oMath>
                      </m:oMathPara>
                    </a14:m>
                    <a:endParaRPr kumimoji="1" lang="ja-JP" altLang="en-US" sz="2000"/>
                  </a:p>
                </p:txBody>
              </p:sp>
            </mc:Choice>
            <mc:Fallback xmlns="">
              <p:sp>
                <p:nvSpPr>
                  <p:cNvPr id="49" name="テキスト ボックス 48">
                    <a:extLst>
                      <a:ext uri="{FF2B5EF4-FFF2-40B4-BE49-F238E27FC236}">
                        <a16:creationId xmlns:a16="http://schemas.microsoft.com/office/drawing/2014/main" id="{FA3D5704-3AF5-D98E-3A4B-741BAC57EE2B}"/>
                      </a:ext>
                    </a:extLst>
                  </p:cNvPr>
                  <p:cNvSpPr txBox="1">
                    <a:spLocks noRot="1" noChangeAspect="1" noMove="1" noResize="1" noEditPoints="1" noAdjustHandles="1" noChangeArrowheads="1" noChangeShapeType="1" noTextEdit="1"/>
                  </p:cNvSpPr>
                  <p:nvPr/>
                </p:nvSpPr>
                <p:spPr>
                  <a:xfrm>
                    <a:off x="7968209" y="1052735"/>
                    <a:ext cx="345002" cy="500547"/>
                  </a:xfrm>
                  <a:prstGeom prst="rect">
                    <a:avLst/>
                  </a:prstGeom>
                  <a:blipFill>
                    <a:blip r:embed="rId8"/>
                    <a:stretch>
                      <a:fillRect l="-25000" t="-25000" r="-72222"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E3EB9B75-297B-16C4-86C2-6F3568CF8045}"/>
                      </a:ext>
                    </a:extLst>
                  </p:cNvPr>
                  <p:cNvSpPr txBox="1"/>
                  <p:nvPr/>
                </p:nvSpPr>
                <p:spPr>
                  <a:xfrm>
                    <a:off x="5375920" y="548679"/>
                    <a:ext cx="342464" cy="5007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ja-JP" sz="2000" b="0" i="1" smtClean="0">
                                  <a:latin typeface="Cambria Math" panose="02040503050406030204" pitchFamily="18" charset="0"/>
                                </a:rPr>
                              </m:ctrlPr>
                            </m:accPr>
                            <m:e>
                              <m:r>
                                <a:rPr kumimoji="1" lang="en-US" altLang="ja-JP" sz="2000" b="0" i="1" smtClean="0">
                                  <a:latin typeface="Cambria Math" panose="02040503050406030204" pitchFamily="18" charset="0"/>
                                </a:rPr>
                                <m:t>𝑍</m:t>
                              </m:r>
                            </m:e>
                          </m:acc>
                        </m:oMath>
                      </m:oMathPara>
                    </a14:m>
                    <a:endParaRPr kumimoji="1" lang="ja-JP" altLang="en-US" sz="2000"/>
                  </a:p>
                </p:txBody>
              </p:sp>
            </mc:Choice>
            <mc:Fallback xmlns="">
              <p:sp>
                <p:nvSpPr>
                  <p:cNvPr id="50" name="テキスト ボックス 49">
                    <a:extLst>
                      <a:ext uri="{FF2B5EF4-FFF2-40B4-BE49-F238E27FC236}">
                        <a16:creationId xmlns:a16="http://schemas.microsoft.com/office/drawing/2014/main" id="{116B4F2D-57DB-CD8D-BBF5-F24C44E158C5}"/>
                      </a:ext>
                    </a:extLst>
                  </p:cNvPr>
                  <p:cNvSpPr txBox="1">
                    <a:spLocks noRot="1" noChangeAspect="1" noMove="1" noResize="1" noEditPoints="1" noAdjustHandles="1" noChangeArrowheads="1" noChangeShapeType="1" noTextEdit="1"/>
                  </p:cNvSpPr>
                  <p:nvPr/>
                </p:nvSpPr>
                <p:spPr>
                  <a:xfrm>
                    <a:off x="5375920" y="548679"/>
                    <a:ext cx="342464" cy="500750"/>
                  </a:xfrm>
                  <a:prstGeom prst="rect">
                    <a:avLst/>
                  </a:prstGeom>
                  <a:blipFill>
                    <a:blip r:embed="rId9"/>
                    <a:stretch>
                      <a:fillRect l="-28571" t="-19231" r="-80000" b="-7692"/>
                    </a:stretch>
                  </a:blipFill>
                </p:spPr>
                <p:txBody>
                  <a:bodyPr/>
                  <a:lstStyle/>
                  <a:p>
                    <a:r>
                      <a:rPr lang="ja-JP" altLang="en-US">
                        <a:noFill/>
                      </a:rPr>
                      <a:t> </a:t>
                    </a:r>
                  </a:p>
                </p:txBody>
              </p:sp>
            </mc:Fallback>
          </mc:AlternateContent>
        </p:grpSp>
        <p:sp>
          <p:nvSpPr>
            <p:cNvPr id="16" name="正方形/長方形 15">
              <a:extLst>
                <a:ext uri="{FF2B5EF4-FFF2-40B4-BE49-F238E27FC236}">
                  <a16:creationId xmlns:a16="http://schemas.microsoft.com/office/drawing/2014/main" id="{D2888C0C-73CF-F907-6E33-49002F564F31}"/>
                </a:ext>
              </a:extLst>
            </p:cNvPr>
            <p:cNvSpPr/>
            <p:nvPr/>
          </p:nvSpPr>
          <p:spPr>
            <a:xfrm>
              <a:off x="767408" y="4617132"/>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 name="直線コネクタ 16">
              <a:extLst>
                <a:ext uri="{FF2B5EF4-FFF2-40B4-BE49-F238E27FC236}">
                  <a16:creationId xmlns:a16="http://schemas.microsoft.com/office/drawing/2014/main" id="{406611B9-5F6D-1D61-C95A-0BA6E8B969EE}"/>
                </a:ext>
              </a:extLst>
            </p:cNvPr>
            <p:cNvCxnSpPr>
              <a:cxnSpLocks/>
            </p:cNvCxnSpPr>
            <p:nvPr/>
          </p:nvCxnSpPr>
          <p:spPr>
            <a:xfrm>
              <a:off x="2927648" y="3897052"/>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1579277D-448F-0D77-F827-A427A31EB17D}"/>
                </a:ext>
              </a:extLst>
            </p:cNvPr>
            <p:cNvCxnSpPr>
              <a:cxnSpLocks/>
            </p:cNvCxnSpPr>
            <p:nvPr/>
          </p:nvCxnSpPr>
          <p:spPr>
            <a:xfrm flipH="1">
              <a:off x="1487488" y="3897052"/>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7B68F058-B3C7-7A76-23E6-3AF1E3BF28F5}"/>
                </a:ext>
              </a:extLst>
            </p:cNvPr>
            <p:cNvCxnSpPr/>
            <p:nvPr/>
          </p:nvCxnSpPr>
          <p:spPr>
            <a:xfrm flipH="1">
              <a:off x="767408" y="389705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FA137AD-1BE2-FDE1-C41C-2781C1E84D69}"/>
                </a:ext>
              </a:extLst>
            </p:cNvPr>
            <p:cNvCxnSpPr/>
            <p:nvPr/>
          </p:nvCxnSpPr>
          <p:spPr>
            <a:xfrm flipH="1">
              <a:off x="2207568" y="389705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F8FC36A-313C-7551-0DAA-7EFAE383D5B3}"/>
                </a:ext>
              </a:extLst>
            </p:cNvPr>
            <p:cNvCxnSpPr/>
            <p:nvPr/>
          </p:nvCxnSpPr>
          <p:spPr>
            <a:xfrm flipH="1">
              <a:off x="2207568" y="5337212"/>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楕円 21">
              <a:extLst>
                <a:ext uri="{FF2B5EF4-FFF2-40B4-BE49-F238E27FC236}">
                  <a16:creationId xmlns:a16="http://schemas.microsoft.com/office/drawing/2014/main" id="{89C0FE4D-6EBF-B02B-C8EA-394003D87C72}"/>
                </a:ext>
              </a:extLst>
            </p:cNvPr>
            <p:cNvSpPr/>
            <p:nvPr/>
          </p:nvSpPr>
          <p:spPr>
            <a:xfrm>
              <a:off x="1127448" y="4977172"/>
              <a:ext cx="720080" cy="72008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D39A5F5E-846B-BD0E-CDA5-97BD79CC4009}"/>
                </a:ext>
              </a:extLst>
            </p:cNvPr>
            <p:cNvSpPr/>
            <p:nvPr/>
          </p:nvSpPr>
          <p:spPr>
            <a:xfrm>
              <a:off x="1127448" y="4329100"/>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DD8DC1C3-78F9-789D-4D82-2743247595B3}"/>
                </a:ext>
              </a:extLst>
            </p:cNvPr>
            <p:cNvSpPr/>
            <p:nvPr/>
          </p:nvSpPr>
          <p:spPr>
            <a:xfrm>
              <a:off x="2279576" y="3965884"/>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0CFBFAD3-A715-3120-DF65-6D3494B26356}"/>
                </a:ext>
              </a:extLst>
            </p:cNvPr>
            <p:cNvSpPr/>
            <p:nvPr/>
          </p:nvSpPr>
          <p:spPr>
            <a:xfrm>
              <a:off x="1674933" y="4152775"/>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B63FB7F0-4C87-5B95-147A-4565E84C7C07}"/>
                </a:ext>
              </a:extLst>
            </p:cNvPr>
            <p:cNvSpPr/>
            <p:nvPr/>
          </p:nvSpPr>
          <p:spPr>
            <a:xfrm>
              <a:off x="2279576" y="4545124"/>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E48754E4-DDB7-B204-E43E-AE48DF8254F2}"/>
                </a:ext>
              </a:extLst>
            </p:cNvPr>
            <p:cNvSpPr/>
            <p:nvPr/>
          </p:nvSpPr>
          <p:spPr>
            <a:xfrm>
              <a:off x="2639616" y="4977172"/>
              <a:ext cx="216024"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 name="直線矢印コネクタ 27">
              <a:extLst>
                <a:ext uri="{FF2B5EF4-FFF2-40B4-BE49-F238E27FC236}">
                  <a16:creationId xmlns:a16="http://schemas.microsoft.com/office/drawing/2014/main" id="{9F090FEB-9BF0-475E-6C85-5D9278FC7E5A}"/>
                </a:ext>
              </a:extLst>
            </p:cNvPr>
            <p:cNvCxnSpPr/>
            <p:nvPr/>
          </p:nvCxnSpPr>
          <p:spPr>
            <a:xfrm flipV="1">
              <a:off x="3661888" y="4545124"/>
              <a:ext cx="0" cy="72008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矢印: 右カーブ 28">
              <a:extLst>
                <a:ext uri="{FF2B5EF4-FFF2-40B4-BE49-F238E27FC236}">
                  <a16:creationId xmlns:a16="http://schemas.microsoft.com/office/drawing/2014/main" id="{3964304F-6DF7-ACA3-FD89-1829D02E6C1B}"/>
                </a:ext>
              </a:extLst>
            </p:cNvPr>
            <p:cNvSpPr/>
            <p:nvPr/>
          </p:nvSpPr>
          <p:spPr>
            <a:xfrm rot="16200000" flipV="1">
              <a:off x="3553876" y="4725144"/>
              <a:ext cx="216024" cy="432048"/>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100">
                <a:solidFill>
                  <a:schemeClr val="tx1"/>
                </a:solidFill>
              </a:endParaRPr>
            </a:p>
          </p:txBody>
        </p:sp>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89455B83-0FD1-9062-8FB3-45B01EAAB824}"/>
                    </a:ext>
                  </a:extLst>
                </p:cNvPr>
                <p:cNvSpPr txBox="1"/>
                <p:nvPr/>
              </p:nvSpPr>
              <p:spPr>
                <a:xfrm>
                  <a:off x="3359696" y="3897052"/>
                  <a:ext cx="734240" cy="56925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𝑍</m:t>
                            </m:r>
                          </m:e>
                        </m:acc>
                      </m:oMath>
                    </m:oMathPara>
                  </a14:m>
                  <a:endParaRPr kumimoji="1" lang="ja-JP" altLang="en-US" sz="3600"/>
                </a:p>
              </p:txBody>
            </p:sp>
          </mc:Choice>
          <mc:Fallback>
            <p:sp>
              <p:nvSpPr>
                <p:cNvPr id="30" name="テキスト ボックス 29">
                  <a:extLst>
                    <a:ext uri="{FF2B5EF4-FFF2-40B4-BE49-F238E27FC236}">
                      <a16:creationId xmlns:a16="http://schemas.microsoft.com/office/drawing/2014/main" id="{89455B83-0FD1-9062-8FB3-45B01EAAB824}"/>
                    </a:ext>
                  </a:extLst>
                </p:cNvPr>
                <p:cNvSpPr txBox="1">
                  <a:spLocks noRot="1" noChangeAspect="1" noMove="1" noResize="1" noEditPoints="1" noAdjustHandles="1" noChangeArrowheads="1" noChangeShapeType="1" noTextEdit="1"/>
                </p:cNvSpPr>
                <p:nvPr/>
              </p:nvSpPr>
              <p:spPr>
                <a:xfrm>
                  <a:off x="3359696" y="3897052"/>
                  <a:ext cx="734240" cy="569258"/>
                </a:xfrm>
                <a:prstGeom prst="rect">
                  <a:avLst/>
                </a:prstGeom>
                <a:blipFill>
                  <a:blip r:embed="rId10"/>
                  <a:stretch>
                    <a:fillRect/>
                  </a:stretch>
                </a:blipFill>
              </p:spPr>
              <p:txBody>
                <a:bodyPr/>
                <a:lstStyle/>
                <a:p>
                  <a:r>
                    <a:rPr lang="ja-JP" altLang="en-US">
                      <a:noFill/>
                    </a:rPr>
                    <a:t> </a:t>
                  </a:r>
                </a:p>
              </p:txBody>
            </p:sp>
          </mc:Fallback>
        </mc:AlternateContent>
        <p:sp>
          <p:nvSpPr>
            <p:cNvPr id="31" name="正方形/長方形 30">
              <a:extLst>
                <a:ext uri="{FF2B5EF4-FFF2-40B4-BE49-F238E27FC236}">
                  <a16:creationId xmlns:a16="http://schemas.microsoft.com/office/drawing/2014/main" id="{E08CC6C2-7309-C7C5-F449-0B5458B295FF}"/>
                </a:ext>
              </a:extLst>
            </p:cNvPr>
            <p:cNvSpPr/>
            <p:nvPr/>
          </p:nvSpPr>
          <p:spPr>
            <a:xfrm>
              <a:off x="4367808" y="4581128"/>
              <a:ext cx="1440160" cy="144016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直線コネクタ 31">
              <a:extLst>
                <a:ext uri="{FF2B5EF4-FFF2-40B4-BE49-F238E27FC236}">
                  <a16:creationId xmlns:a16="http://schemas.microsoft.com/office/drawing/2014/main" id="{E1D6EA80-004C-197C-A869-3430B648B0E0}"/>
                </a:ext>
              </a:extLst>
            </p:cNvPr>
            <p:cNvCxnSpPr>
              <a:cxnSpLocks/>
            </p:cNvCxnSpPr>
            <p:nvPr/>
          </p:nvCxnSpPr>
          <p:spPr>
            <a:xfrm>
              <a:off x="6528048" y="3861048"/>
              <a:ext cx="0" cy="144016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2386135E-3BE9-884A-7164-B3BAAA30D3AC}"/>
                </a:ext>
              </a:extLst>
            </p:cNvPr>
            <p:cNvCxnSpPr>
              <a:cxnSpLocks/>
            </p:cNvCxnSpPr>
            <p:nvPr/>
          </p:nvCxnSpPr>
          <p:spPr>
            <a:xfrm flipH="1">
              <a:off x="5087888" y="3861048"/>
              <a:ext cx="144016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57DA347B-6D18-DEDA-CB90-729CF716FBDF}"/>
                </a:ext>
              </a:extLst>
            </p:cNvPr>
            <p:cNvCxnSpPr/>
            <p:nvPr/>
          </p:nvCxnSpPr>
          <p:spPr>
            <a:xfrm flipH="1">
              <a:off x="4367808" y="3861048"/>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AAFF8D57-06D7-885B-0EE2-56731F78CE65}"/>
                </a:ext>
              </a:extLst>
            </p:cNvPr>
            <p:cNvCxnSpPr/>
            <p:nvPr/>
          </p:nvCxnSpPr>
          <p:spPr>
            <a:xfrm flipH="1">
              <a:off x="5807968" y="3861048"/>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5289FF64-0911-4BE0-1F25-B771A054FCCA}"/>
                </a:ext>
              </a:extLst>
            </p:cNvPr>
            <p:cNvCxnSpPr/>
            <p:nvPr/>
          </p:nvCxnSpPr>
          <p:spPr>
            <a:xfrm flipH="1">
              <a:off x="5807968" y="5301208"/>
              <a:ext cx="72008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楕円 36">
              <a:extLst>
                <a:ext uri="{FF2B5EF4-FFF2-40B4-BE49-F238E27FC236}">
                  <a16:creationId xmlns:a16="http://schemas.microsoft.com/office/drawing/2014/main" id="{4B684E1D-F023-F1FA-9511-7AE568DACD1C}"/>
                </a:ext>
              </a:extLst>
            </p:cNvPr>
            <p:cNvSpPr/>
            <p:nvPr/>
          </p:nvSpPr>
          <p:spPr>
            <a:xfrm>
              <a:off x="4511824" y="4725144"/>
              <a:ext cx="432048"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A54B54B3-4064-FCA8-F8AD-3E926A73F15E}"/>
                </a:ext>
              </a:extLst>
            </p:cNvPr>
            <p:cNvSpPr/>
            <p:nvPr/>
          </p:nvSpPr>
          <p:spPr>
            <a:xfrm>
              <a:off x="5231904" y="5445224"/>
              <a:ext cx="432048" cy="43204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9" name="テキスト ボックス 38">
                  <a:extLst>
                    <a:ext uri="{FF2B5EF4-FFF2-40B4-BE49-F238E27FC236}">
                      <a16:creationId xmlns:a16="http://schemas.microsoft.com/office/drawing/2014/main" id="{1847CFDF-1BE4-D399-7C1B-A1A936B9A97E}"/>
                    </a:ext>
                  </a:extLst>
                </p:cNvPr>
                <p:cNvSpPr txBox="1"/>
                <p:nvPr/>
              </p:nvSpPr>
              <p:spPr>
                <a:xfrm>
                  <a:off x="3863752" y="2564904"/>
                  <a:ext cx="3630674" cy="69564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4400" i="1">
                            <a:latin typeface="Cambria Math" panose="02040503050406030204" pitchFamily="18" charset="0"/>
                          </a:rPr>
                          <m:t>(−</m:t>
                        </m:r>
                        <m:acc>
                          <m:accPr>
                            <m:chr m:val="̂"/>
                            <m:ctrlPr>
                              <a:rPr kumimoji="1" lang="en-US" altLang="ja-JP" sz="4400" i="1">
                                <a:latin typeface="Cambria Math" panose="02040503050406030204" pitchFamily="18" charset="0"/>
                              </a:rPr>
                            </m:ctrlPr>
                          </m:accPr>
                          <m:e>
                            <m:r>
                              <a:rPr kumimoji="1" lang="en-US" altLang="ja-JP" sz="4400" i="1">
                                <a:latin typeface="Cambria Math" panose="02040503050406030204" pitchFamily="18" charset="0"/>
                              </a:rPr>
                              <m:t>𝑋</m:t>
                            </m:r>
                          </m:e>
                        </m:acc>
                        <m:r>
                          <a:rPr kumimoji="1" lang="en-US" altLang="ja-JP" sz="4400" i="1">
                            <a:latin typeface="Cambria Math" panose="02040503050406030204" pitchFamily="18" charset="0"/>
                          </a:rPr>
                          <m:t>)</m:t>
                        </m:r>
                        <m:acc>
                          <m:accPr>
                            <m:chr m:val="̂"/>
                            <m:ctrlPr>
                              <a:rPr kumimoji="1" lang="en-US" altLang="ja-JP" sz="4400" b="0" i="1" smtClean="0">
                                <a:latin typeface="Cambria Math" panose="02040503050406030204" pitchFamily="18" charset="0"/>
                              </a:rPr>
                            </m:ctrlPr>
                          </m:accPr>
                          <m:e>
                            <m:r>
                              <a:rPr kumimoji="1" lang="en-US" altLang="ja-JP" sz="4400" b="0" i="1" smtClean="0">
                                <a:latin typeface="Cambria Math" panose="02040503050406030204" pitchFamily="18" charset="0"/>
                              </a:rPr>
                              <m:t>𝑌</m:t>
                            </m:r>
                          </m:e>
                        </m:acc>
                        <m:acc>
                          <m:accPr>
                            <m:chr m:val="̂"/>
                            <m:ctrlPr>
                              <a:rPr kumimoji="1" lang="en-US" altLang="ja-JP" sz="4400" i="1">
                                <a:latin typeface="Cambria Math" panose="02040503050406030204" pitchFamily="18" charset="0"/>
                              </a:rPr>
                            </m:ctrlPr>
                          </m:accPr>
                          <m:e>
                            <m:r>
                              <a:rPr kumimoji="1" lang="en-US" altLang="ja-JP" sz="4400" i="1">
                                <a:latin typeface="Cambria Math" panose="02040503050406030204" pitchFamily="18" charset="0"/>
                              </a:rPr>
                              <m:t>𝑋</m:t>
                            </m:r>
                          </m:e>
                        </m:acc>
                        <m:r>
                          <a:rPr kumimoji="1" lang="en-US" altLang="ja-JP" sz="4400" b="0" i="1" smtClean="0">
                            <a:latin typeface="Cambria Math" panose="02040503050406030204" pitchFamily="18" charset="0"/>
                          </a:rPr>
                          <m:t>=−</m:t>
                        </m:r>
                        <m:acc>
                          <m:accPr>
                            <m:chr m:val="̂"/>
                            <m:ctrlPr>
                              <a:rPr kumimoji="1" lang="en-US" altLang="ja-JP" sz="4400" b="0" i="1" smtClean="0">
                                <a:latin typeface="Cambria Math" panose="02040503050406030204" pitchFamily="18" charset="0"/>
                              </a:rPr>
                            </m:ctrlPr>
                          </m:accPr>
                          <m:e>
                            <m:r>
                              <a:rPr kumimoji="1" lang="en-US" altLang="ja-JP" sz="4400" b="0" i="1" smtClean="0">
                                <a:latin typeface="Cambria Math" panose="02040503050406030204" pitchFamily="18" charset="0"/>
                              </a:rPr>
                              <m:t>𝑍</m:t>
                            </m:r>
                          </m:e>
                        </m:acc>
                      </m:oMath>
                    </m:oMathPara>
                  </a14:m>
                  <a:endParaRPr kumimoji="1" lang="ja-JP" altLang="en-US" sz="4400"/>
                </a:p>
              </p:txBody>
            </p:sp>
          </mc:Choice>
          <mc:Fallback>
            <p:sp>
              <p:nvSpPr>
                <p:cNvPr id="39" name="テキスト ボックス 38">
                  <a:extLst>
                    <a:ext uri="{FF2B5EF4-FFF2-40B4-BE49-F238E27FC236}">
                      <a16:creationId xmlns:a16="http://schemas.microsoft.com/office/drawing/2014/main" id="{1847CFDF-1BE4-D399-7C1B-A1A936B9A97E}"/>
                    </a:ext>
                  </a:extLst>
                </p:cNvPr>
                <p:cNvSpPr txBox="1">
                  <a:spLocks noRot="1" noChangeAspect="1" noMove="1" noResize="1" noEditPoints="1" noAdjustHandles="1" noChangeArrowheads="1" noChangeShapeType="1" noTextEdit="1"/>
                </p:cNvSpPr>
                <p:nvPr/>
              </p:nvSpPr>
              <p:spPr>
                <a:xfrm>
                  <a:off x="3863752" y="2564904"/>
                  <a:ext cx="3630674" cy="695640"/>
                </a:xfrm>
                <a:prstGeom prst="rect">
                  <a:avLst/>
                </a:prstGeom>
                <a:blipFill>
                  <a:blip r:embed="rId11"/>
                  <a:stretch>
                    <a:fillRect r="-14113" b="-16495"/>
                  </a:stretch>
                </a:blipFill>
              </p:spPr>
              <p:txBody>
                <a:bodyPr/>
                <a:lstStyle/>
                <a:p>
                  <a:r>
                    <a:rPr lang="ja-JP" altLang="en-US">
                      <a:noFill/>
                    </a:rPr>
                    <a:t> </a:t>
                  </a:r>
                </a:p>
              </p:txBody>
            </p:sp>
          </mc:Fallback>
        </mc:AlternateContent>
        <p:sp>
          <p:nvSpPr>
            <p:cNvPr id="40" name="矢印: 右 39">
              <a:extLst>
                <a:ext uri="{FF2B5EF4-FFF2-40B4-BE49-F238E27FC236}">
                  <a16:creationId xmlns:a16="http://schemas.microsoft.com/office/drawing/2014/main" id="{E45B6FF1-6CE1-856A-7AD0-329351615F8A}"/>
                </a:ext>
              </a:extLst>
            </p:cNvPr>
            <p:cNvSpPr/>
            <p:nvPr/>
          </p:nvSpPr>
          <p:spPr>
            <a:xfrm>
              <a:off x="3431704" y="5337212"/>
              <a:ext cx="576064"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8D608575-2E8A-B5CF-8080-B5A16F52874C}"/>
                </a:ext>
              </a:extLst>
            </p:cNvPr>
            <p:cNvSpPr/>
            <p:nvPr/>
          </p:nvSpPr>
          <p:spPr>
            <a:xfrm>
              <a:off x="5879976" y="5337212"/>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88F5C575-2ED5-5D12-C2E4-ABB8EE967411}"/>
                </a:ext>
              </a:extLst>
            </p:cNvPr>
            <p:cNvSpPr/>
            <p:nvPr/>
          </p:nvSpPr>
          <p:spPr>
            <a:xfrm>
              <a:off x="6096000" y="5121188"/>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72FABA8F-5E96-CAB7-6A3C-E0C784889488}"/>
                </a:ext>
              </a:extLst>
            </p:cNvPr>
            <p:cNvSpPr/>
            <p:nvPr/>
          </p:nvSpPr>
          <p:spPr>
            <a:xfrm>
              <a:off x="6312024" y="4905164"/>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EAC53EDE-4A42-419E-7007-94D48F857989}"/>
                </a:ext>
              </a:extLst>
            </p:cNvPr>
            <p:cNvSpPr/>
            <p:nvPr/>
          </p:nvSpPr>
          <p:spPr>
            <a:xfrm>
              <a:off x="5879976" y="4617132"/>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6EF51259-7626-7F84-6367-E3A57F7040E5}"/>
                </a:ext>
              </a:extLst>
            </p:cNvPr>
            <p:cNvSpPr/>
            <p:nvPr/>
          </p:nvSpPr>
          <p:spPr>
            <a:xfrm>
              <a:off x="6096000" y="4401108"/>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2E0E00BD-0C8E-647A-40B1-0BCAAB6EB11C}"/>
                </a:ext>
              </a:extLst>
            </p:cNvPr>
            <p:cNvSpPr/>
            <p:nvPr/>
          </p:nvSpPr>
          <p:spPr>
            <a:xfrm>
              <a:off x="6312024" y="4185084"/>
              <a:ext cx="216024" cy="288032"/>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4C8032C2-9F59-9C6B-8AA8-AAD66A6AE3F6}"/>
                </a:ext>
              </a:extLst>
            </p:cNvPr>
            <p:cNvSpPr/>
            <p:nvPr/>
          </p:nvSpPr>
          <p:spPr>
            <a:xfrm>
              <a:off x="5591944" y="4329100"/>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22C7F881-3640-0D45-1355-4AA27285215D}"/>
                </a:ext>
              </a:extLst>
            </p:cNvPr>
            <p:cNvSpPr/>
            <p:nvPr/>
          </p:nvSpPr>
          <p:spPr>
            <a:xfrm>
              <a:off x="5303912" y="4113076"/>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010C41F0-180A-0F10-A35E-88F1B3EE002A}"/>
                </a:ext>
              </a:extLst>
            </p:cNvPr>
            <p:cNvSpPr/>
            <p:nvPr/>
          </p:nvSpPr>
          <p:spPr>
            <a:xfrm>
              <a:off x="5015880" y="3897052"/>
              <a:ext cx="288032" cy="216024"/>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0" name="図 49">
              <a:extLst>
                <a:ext uri="{FF2B5EF4-FFF2-40B4-BE49-F238E27FC236}">
                  <a16:creationId xmlns:a16="http://schemas.microsoft.com/office/drawing/2014/main" id="{4674A57C-0807-B326-4783-C453D5267C41}"/>
                </a:ext>
              </a:extLst>
            </p:cNvPr>
            <p:cNvPicPr>
              <a:picLocks noChangeAspect="1"/>
            </p:cNvPicPr>
            <p:nvPr/>
          </p:nvPicPr>
          <p:blipFill>
            <a:blip r:embed="rId12"/>
            <a:stretch>
              <a:fillRect/>
            </a:stretch>
          </p:blipFill>
          <p:spPr>
            <a:xfrm>
              <a:off x="1199456" y="615241"/>
              <a:ext cx="6623390" cy="1733639"/>
            </a:xfrm>
            <a:prstGeom prst="rect">
              <a:avLst/>
            </a:prstGeom>
          </p:spPr>
        </p:pic>
        <p:pic>
          <p:nvPicPr>
            <p:cNvPr id="51" name="図 50">
              <a:extLst>
                <a:ext uri="{FF2B5EF4-FFF2-40B4-BE49-F238E27FC236}">
                  <a16:creationId xmlns:a16="http://schemas.microsoft.com/office/drawing/2014/main" id="{235DE3E1-E79B-6D35-10C8-C49987A0305E}"/>
                </a:ext>
              </a:extLst>
            </p:cNvPr>
            <p:cNvPicPr>
              <a:picLocks noChangeAspect="1"/>
            </p:cNvPicPr>
            <p:nvPr/>
          </p:nvPicPr>
          <p:blipFill>
            <a:blip r:embed="rId13"/>
            <a:stretch>
              <a:fillRect/>
            </a:stretch>
          </p:blipFill>
          <p:spPr>
            <a:xfrm>
              <a:off x="7464152" y="620688"/>
              <a:ext cx="2387723" cy="1574881"/>
            </a:xfrm>
            <a:prstGeom prst="rect">
              <a:avLst/>
            </a:prstGeom>
          </p:spPr>
        </p:pic>
      </p:grpSp>
    </p:spTree>
    <p:extLst>
      <p:ext uri="{BB962C8B-B14F-4D97-AF65-F5344CB8AC3E}">
        <p14:creationId xmlns:p14="http://schemas.microsoft.com/office/powerpoint/2010/main" val="17149903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FCF2F82-E45F-760A-415C-3EF2955A86A9}"/>
              </a:ext>
            </a:extLst>
          </p:cNvPr>
          <p:cNvSpPr>
            <a:spLocks noGrp="1"/>
          </p:cNvSpPr>
          <p:nvPr>
            <p:ph type="body" sz="quarter" idx="10"/>
          </p:nvPr>
        </p:nvSpPr>
        <p:spPr/>
        <p:txBody>
          <a:bodyPr/>
          <a:lstStyle/>
          <a:p>
            <a:r>
              <a:rPr kumimoji="1" lang="ja-JP" altLang="en-US"/>
              <a:t>サイコロの回転</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E1337799-9027-E1DF-AB98-3DAEDA84E84D}"/>
                  </a:ext>
                </a:extLst>
              </p:cNvPr>
              <p:cNvSpPr txBox="1"/>
              <p:nvPr/>
            </p:nvSpPr>
            <p:spPr>
              <a:xfrm>
                <a:off x="2195736" y="1340768"/>
                <a:ext cx="4392488" cy="8006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𝑥</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𝑦</m:t>
                              </m:r>
                            </m:sub>
                          </m:sSub>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oMath>
                  </m:oMathPara>
                </a14:m>
                <a:br>
                  <a:rPr kumimoji="1" lang="en-US" altLang="ja-JP" sz="4000" b="0"/>
                </a:br>
                <a:endParaRPr lang="ja-JP" altLang="en-US" sz="4000"/>
              </a:p>
            </p:txBody>
          </p:sp>
        </mc:Choice>
        <mc:Fallback>
          <p:sp>
            <p:nvSpPr>
              <p:cNvPr id="3" name="テキスト ボックス 2">
                <a:extLst>
                  <a:ext uri="{FF2B5EF4-FFF2-40B4-BE49-F238E27FC236}">
                    <a16:creationId xmlns:a16="http://schemas.microsoft.com/office/drawing/2014/main" id="{E1337799-9027-E1DF-AB98-3DAEDA84E84D}"/>
                  </a:ext>
                </a:extLst>
              </p:cNvPr>
              <p:cNvSpPr txBox="1">
                <a:spLocks noRot="1" noChangeAspect="1" noMove="1" noResize="1" noEditPoints="1" noAdjustHandles="1" noChangeArrowheads="1" noChangeShapeType="1" noTextEdit="1"/>
              </p:cNvSpPr>
              <p:nvPr/>
            </p:nvSpPr>
            <p:spPr>
              <a:xfrm>
                <a:off x="2195736" y="1340768"/>
                <a:ext cx="4392488" cy="80066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6F800BF1-B144-10E7-2FB2-C34BB7214CC4}"/>
                  </a:ext>
                </a:extLst>
              </p:cNvPr>
              <p:cNvSpPr txBox="1"/>
              <p:nvPr/>
            </p:nvSpPr>
            <p:spPr>
              <a:xfrm>
                <a:off x="2195736" y="2132856"/>
                <a:ext cx="4392488" cy="80066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𝑦</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𝑥</m:t>
                          </m:r>
                        </m:sub>
                      </m:sSub>
                    </m:oMath>
                  </m:oMathPara>
                </a14:m>
                <a:br>
                  <a:rPr kumimoji="1" lang="en-US" altLang="ja-JP" sz="4000" b="0"/>
                </a:br>
                <a:endParaRPr lang="ja-JP" altLang="en-US" sz="4000"/>
              </a:p>
            </p:txBody>
          </p:sp>
        </mc:Choice>
        <mc:Fallback>
          <p:sp>
            <p:nvSpPr>
              <p:cNvPr id="4" name="テキスト ボックス 3">
                <a:extLst>
                  <a:ext uri="{FF2B5EF4-FFF2-40B4-BE49-F238E27FC236}">
                    <a16:creationId xmlns:a16="http://schemas.microsoft.com/office/drawing/2014/main" id="{6F800BF1-B144-10E7-2FB2-C34BB7214CC4}"/>
                  </a:ext>
                </a:extLst>
              </p:cNvPr>
              <p:cNvSpPr txBox="1">
                <a:spLocks noRot="1" noChangeAspect="1" noMove="1" noResize="1" noEditPoints="1" noAdjustHandles="1" noChangeArrowheads="1" noChangeShapeType="1" noTextEdit="1"/>
              </p:cNvSpPr>
              <p:nvPr/>
            </p:nvSpPr>
            <p:spPr>
              <a:xfrm>
                <a:off x="2195736" y="2132856"/>
                <a:ext cx="4392488" cy="80066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7AAC7D16-FC89-C425-3DE7-395E25A727C4}"/>
                  </a:ext>
                </a:extLst>
              </p:cNvPr>
              <p:cNvSpPr txBox="1"/>
              <p:nvPr/>
            </p:nvSpPr>
            <p:spPr>
              <a:xfrm>
                <a:off x="2195736" y="2996952"/>
                <a:ext cx="4392488" cy="7566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𝑥</m:t>
                              </m:r>
                            </m:sub>
                          </m:sSub>
                        </m:e>
                      </m:d>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𝑖</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𝑦</m:t>
                          </m:r>
                        </m:sub>
                      </m:sSub>
                    </m:oMath>
                  </m:oMathPara>
                </a14:m>
                <a:br>
                  <a:rPr kumimoji="1" lang="en-US" altLang="ja-JP" sz="4000" b="0"/>
                </a:br>
                <a:endParaRPr lang="ja-JP" altLang="en-US" sz="4000"/>
              </a:p>
            </p:txBody>
          </p:sp>
        </mc:Choice>
        <mc:Fallback>
          <p:sp>
            <p:nvSpPr>
              <p:cNvPr id="5" name="テキスト ボックス 4">
                <a:extLst>
                  <a:ext uri="{FF2B5EF4-FFF2-40B4-BE49-F238E27FC236}">
                    <a16:creationId xmlns:a16="http://schemas.microsoft.com/office/drawing/2014/main" id="{7AAC7D16-FC89-C425-3DE7-395E25A727C4}"/>
                  </a:ext>
                </a:extLst>
              </p:cNvPr>
              <p:cNvSpPr txBox="1">
                <a:spLocks noRot="1" noChangeAspect="1" noMove="1" noResize="1" noEditPoints="1" noAdjustHandles="1" noChangeArrowheads="1" noChangeShapeType="1" noTextEdit="1"/>
              </p:cNvSpPr>
              <p:nvPr/>
            </p:nvSpPr>
            <p:spPr>
              <a:xfrm>
                <a:off x="2195736" y="2996952"/>
                <a:ext cx="4392488" cy="756617"/>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032E11B-B52D-3353-B659-209F094B4D81}"/>
              </a:ext>
            </a:extLst>
          </p:cNvPr>
          <p:cNvSpPr txBox="1"/>
          <p:nvPr/>
        </p:nvSpPr>
        <p:spPr>
          <a:xfrm>
            <a:off x="179512" y="4149080"/>
            <a:ext cx="8496944" cy="158417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3200"/>
              <a:t>三次元回転操作は、一般に</a:t>
            </a:r>
            <a:r>
              <a:rPr kumimoji="1" lang="ja-JP" altLang="en-US" sz="3200">
                <a:solidFill>
                  <a:srgbClr val="FF0000"/>
                </a:solidFill>
              </a:rPr>
              <a:t>非可換</a:t>
            </a:r>
            <a:r>
              <a:rPr kumimoji="1" lang="ja-JP" altLang="en-US" sz="3200"/>
              <a:t>である</a:t>
            </a:r>
            <a:endParaRPr kumimoji="1" lang="en-US" altLang="ja-JP" sz="3200"/>
          </a:p>
          <a:p>
            <a:pPr marL="342900" indent="-342900">
              <a:buFont typeface="Arial" panose="020B0604020202020204" pitchFamily="34" charset="0"/>
              <a:buChar char="•"/>
            </a:pPr>
            <a:r>
              <a:rPr lang="ja-JP" altLang="en-US" sz="3200">
                <a:solidFill>
                  <a:srgbClr val="FF0000"/>
                </a:solidFill>
              </a:rPr>
              <a:t>異なる回転</a:t>
            </a:r>
            <a:r>
              <a:rPr lang="en-US" altLang="ja-JP" sz="3200">
                <a:solidFill>
                  <a:srgbClr val="FF0000"/>
                </a:solidFill>
              </a:rPr>
              <a:t>(x,y)</a:t>
            </a:r>
            <a:r>
              <a:rPr lang="ja-JP" altLang="en-US" sz="3200"/>
              <a:t>を組み合わせることで、</a:t>
            </a:r>
            <a:r>
              <a:rPr lang="ja-JP" altLang="en-US" sz="3200">
                <a:solidFill>
                  <a:srgbClr val="FF0000"/>
                </a:solidFill>
              </a:rPr>
              <a:t>別の方向の回転</a:t>
            </a:r>
            <a:r>
              <a:rPr lang="en-US" altLang="ja-JP" sz="3200">
                <a:solidFill>
                  <a:srgbClr val="FF0000"/>
                </a:solidFill>
              </a:rPr>
              <a:t>(z)</a:t>
            </a:r>
            <a:r>
              <a:rPr lang="ja-JP" altLang="en-US" sz="3200"/>
              <a:t>を作ることができる</a:t>
            </a:r>
            <a:endParaRPr kumimoji="1" lang="ja-JP" altLang="en-US" sz="3200"/>
          </a:p>
        </p:txBody>
      </p:sp>
    </p:spTree>
    <p:extLst>
      <p:ext uri="{BB962C8B-B14F-4D97-AF65-F5344CB8AC3E}">
        <p14:creationId xmlns:p14="http://schemas.microsoft.com/office/powerpoint/2010/main" val="4160086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B558897-0EC6-8E56-7F3F-735446F188F5}"/>
              </a:ext>
            </a:extLst>
          </p:cNvPr>
          <p:cNvSpPr>
            <a:spLocks noGrp="1"/>
          </p:cNvSpPr>
          <p:nvPr>
            <p:ph type="body" sz="quarter" idx="10"/>
          </p:nvPr>
        </p:nvSpPr>
        <p:spPr/>
        <p:txBody>
          <a:bodyPr/>
          <a:lstStyle/>
          <a:p>
            <a:r>
              <a:rPr kumimoji="1" lang="ja-JP" altLang="en-US"/>
              <a:t>ポアソン括弧の交換関係</a:t>
            </a:r>
          </a:p>
        </p:txBody>
      </p:sp>
      <p:sp>
        <p:nvSpPr>
          <p:cNvPr id="3" name="テキスト ボックス 2">
            <a:extLst>
              <a:ext uri="{FF2B5EF4-FFF2-40B4-BE49-F238E27FC236}">
                <a16:creationId xmlns:a16="http://schemas.microsoft.com/office/drawing/2014/main" id="{C42D8A73-4430-83BC-E77B-ED25B31F6F6B}"/>
              </a:ext>
            </a:extLst>
          </p:cNvPr>
          <p:cNvSpPr txBox="1"/>
          <p:nvPr/>
        </p:nvSpPr>
        <p:spPr>
          <a:xfrm>
            <a:off x="395536" y="1268760"/>
            <a:ext cx="4852610" cy="523220"/>
          </a:xfrm>
          <a:prstGeom prst="rect">
            <a:avLst/>
          </a:prstGeom>
          <a:noFill/>
        </p:spPr>
        <p:txBody>
          <a:bodyPr wrap="none" rtlCol="0">
            <a:spAutoFit/>
          </a:bodyPr>
          <a:lstStyle/>
          <a:p>
            <a:r>
              <a:rPr kumimoji="1" lang="ja-JP" altLang="en-US" sz="2800"/>
              <a:t>ポアソン括弧の反対称性から</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40D162C0-7B67-8919-8D80-E1807EFD75CE}"/>
                  </a:ext>
                </a:extLst>
              </p:cNvPr>
              <p:cNvSpPr txBox="1"/>
              <p:nvPr/>
            </p:nvSpPr>
            <p:spPr>
              <a:xfrm>
                <a:off x="827584" y="1988840"/>
                <a:ext cx="2986780"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r>
                            <a:rPr kumimoji="1" lang="en-US" altLang="ja-JP" sz="3600" b="0" i="1" smtClean="0">
                              <a:latin typeface="Cambria Math" panose="02040503050406030204" pitchFamily="18" charset="0"/>
                            </a:rPr>
                            <m:t>𝑋</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𝑌</m:t>
                          </m:r>
                        </m:e>
                      </m:d>
                      <m:r>
                        <a:rPr kumimoji="1" lang="en-US" altLang="ja-JP" sz="3600" b="0" i="1" smtClean="0">
                          <a:latin typeface="Cambria Math" panose="02040503050406030204" pitchFamily="18" charset="0"/>
                        </a:rPr>
                        <m:t>=</m:t>
                      </m:r>
                      <m:d>
                        <m:dPr>
                          <m:begChr m:val="{"/>
                          <m:endChr m:val="}"/>
                          <m:ctrlPr>
                            <a:rPr lang="en-US" altLang="ja-JP" sz="3600" i="1">
                              <a:latin typeface="Cambria Math" panose="02040503050406030204" pitchFamily="18" charset="0"/>
                            </a:rPr>
                          </m:ctrlPr>
                        </m:dPr>
                        <m:e>
                          <m:r>
                            <a:rPr lang="en-US" altLang="ja-JP" sz="3600" b="0" i="1" smtClean="0">
                              <a:latin typeface="Cambria Math" panose="02040503050406030204" pitchFamily="18" charset="0"/>
                            </a:rPr>
                            <m:t>𝑌</m:t>
                          </m:r>
                          <m:r>
                            <a:rPr lang="en-US" altLang="ja-JP" sz="3600" i="1">
                              <a:latin typeface="Cambria Math" panose="02040503050406030204" pitchFamily="18" charset="0"/>
                            </a:rPr>
                            <m:t>,</m:t>
                          </m:r>
                          <m:r>
                            <a:rPr lang="en-US" altLang="ja-JP" sz="3600" b="0" i="1" smtClean="0">
                              <a:latin typeface="Cambria Math" panose="02040503050406030204" pitchFamily="18" charset="0"/>
                            </a:rPr>
                            <m:t>𝑋</m:t>
                          </m:r>
                        </m:e>
                      </m:d>
                    </m:oMath>
                  </m:oMathPara>
                </a14:m>
                <a:endParaRPr kumimoji="1" lang="ja-JP" altLang="en-US" sz="3600"/>
              </a:p>
            </p:txBody>
          </p:sp>
        </mc:Choice>
        <mc:Fallback>
          <p:sp>
            <p:nvSpPr>
              <p:cNvPr id="4" name="テキスト ボックス 3">
                <a:extLst>
                  <a:ext uri="{FF2B5EF4-FFF2-40B4-BE49-F238E27FC236}">
                    <a16:creationId xmlns:a16="http://schemas.microsoft.com/office/drawing/2014/main" id="{40D162C0-7B67-8919-8D80-E1807EFD75CE}"/>
                  </a:ext>
                </a:extLst>
              </p:cNvPr>
              <p:cNvSpPr txBox="1">
                <a:spLocks noRot="1" noChangeAspect="1" noMove="1" noResize="1" noEditPoints="1" noAdjustHandles="1" noChangeArrowheads="1" noChangeShapeType="1" noTextEdit="1"/>
              </p:cNvSpPr>
              <p:nvPr/>
            </p:nvSpPr>
            <p:spPr>
              <a:xfrm>
                <a:off x="827584" y="1988840"/>
                <a:ext cx="2986780" cy="55399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49A8A131-3006-10E2-8664-B062FB367DE9}"/>
                  </a:ext>
                </a:extLst>
              </p:cNvPr>
              <p:cNvSpPr txBox="1"/>
              <p:nvPr/>
            </p:nvSpPr>
            <p:spPr>
              <a:xfrm>
                <a:off x="5220072" y="1988840"/>
                <a:ext cx="2112951"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r>
                            <a:rPr kumimoji="1" lang="en-US" altLang="ja-JP" sz="3600" b="0" i="1" smtClean="0">
                              <a:latin typeface="Cambria Math" panose="02040503050406030204" pitchFamily="18" charset="0"/>
                            </a:rPr>
                            <m:t>𝑋</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𝑌</m:t>
                          </m:r>
                        </m:e>
                      </m:d>
                      <m:r>
                        <a:rPr kumimoji="1" lang="en-US" altLang="ja-JP" sz="3600" b="0" i="1" smtClean="0">
                          <a:latin typeface="Cambria Math" panose="02040503050406030204" pitchFamily="18" charset="0"/>
                        </a:rPr>
                        <m:t>=</m:t>
                      </m:r>
                      <m:r>
                        <a:rPr lang="en-US" altLang="ja-JP" sz="3600" i="1" smtClean="0">
                          <a:latin typeface="Cambria Math" panose="02040503050406030204" pitchFamily="18" charset="0"/>
                        </a:rPr>
                        <m:t>0</m:t>
                      </m:r>
                    </m:oMath>
                  </m:oMathPara>
                </a14:m>
                <a:endParaRPr kumimoji="1" lang="ja-JP" altLang="en-US" sz="3600"/>
              </a:p>
            </p:txBody>
          </p:sp>
        </mc:Choice>
        <mc:Fallback>
          <p:sp>
            <p:nvSpPr>
              <p:cNvPr id="5" name="テキスト ボックス 4">
                <a:extLst>
                  <a:ext uri="{FF2B5EF4-FFF2-40B4-BE49-F238E27FC236}">
                    <a16:creationId xmlns:a16="http://schemas.microsoft.com/office/drawing/2014/main" id="{49A8A131-3006-10E2-8664-B062FB367DE9}"/>
                  </a:ext>
                </a:extLst>
              </p:cNvPr>
              <p:cNvSpPr txBox="1">
                <a:spLocks noRot="1" noChangeAspect="1" noMove="1" noResize="1" noEditPoints="1" noAdjustHandles="1" noChangeArrowheads="1" noChangeShapeType="1" noTextEdit="1"/>
              </p:cNvSpPr>
              <p:nvPr/>
            </p:nvSpPr>
            <p:spPr>
              <a:xfrm>
                <a:off x="5220072" y="1988840"/>
                <a:ext cx="2112951" cy="553998"/>
              </a:xfrm>
              <a:prstGeom prst="rect">
                <a:avLst/>
              </a:prstGeom>
              <a:blipFill>
                <a:blip r:embed="rId3"/>
                <a:stretch>
                  <a:fillRect/>
                </a:stretch>
              </a:blipFill>
            </p:spPr>
            <p:txBody>
              <a:bodyPr/>
              <a:lstStyle/>
              <a:p>
                <a:r>
                  <a:rPr lang="ja-JP" altLang="en-US">
                    <a:noFill/>
                  </a:rPr>
                  <a:t> </a:t>
                </a:r>
              </a:p>
            </p:txBody>
          </p:sp>
        </mc:Fallback>
      </mc:AlternateContent>
      <p:sp>
        <p:nvSpPr>
          <p:cNvPr id="7" name="矢印: 左右 6">
            <a:extLst>
              <a:ext uri="{FF2B5EF4-FFF2-40B4-BE49-F238E27FC236}">
                <a16:creationId xmlns:a16="http://schemas.microsoft.com/office/drawing/2014/main" id="{D0342A47-A163-8241-14B2-6B9FCD96CEBE}"/>
              </a:ext>
            </a:extLst>
          </p:cNvPr>
          <p:cNvSpPr/>
          <p:nvPr/>
        </p:nvSpPr>
        <p:spPr>
          <a:xfrm>
            <a:off x="3923928" y="2060848"/>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F4780FF2-98C1-80F2-A9E1-D33DBF2CF620}"/>
              </a:ext>
            </a:extLst>
          </p:cNvPr>
          <p:cNvSpPr txBox="1"/>
          <p:nvPr/>
        </p:nvSpPr>
        <p:spPr>
          <a:xfrm>
            <a:off x="611560" y="2708920"/>
            <a:ext cx="7725192" cy="523220"/>
          </a:xfrm>
          <a:prstGeom prst="rect">
            <a:avLst/>
          </a:prstGeom>
          <a:noFill/>
        </p:spPr>
        <p:txBody>
          <a:bodyPr wrap="none" rtlCol="0">
            <a:spAutoFit/>
          </a:bodyPr>
          <a:lstStyle/>
          <a:p>
            <a:r>
              <a:rPr lang="ja-JP" altLang="en-US" sz="2800"/>
              <a:t>これをポアソン括弧の意味で可換であるという</a:t>
            </a:r>
            <a:endParaRPr kumimoji="1" lang="ja-JP" altLang="en-US" sz="2800"/>
          </a:p>
        </p:txBody>
      </p:sp>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221858CC-7A93-346E-5B71-0B625FC5920F}"/>
                  </a:ext>
                </a:extLst>
              </p:cNvPr>
              <p:cNvSpPr txBox="1"/>
              <p:nvPr/>
            </p:nvSpPr>
            <p:spPr>
              <a:xfrm>
                <a:off x="2915816" y="4653136"/>
                <a:ext cx="2165978" cy="5539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𝐵</m:t>
                          </m:r>
                        </m:e>
                      </m:d>
                      <m:r>
                        <a:rPr kumimoji="1" lang="en-US" altLang="ja-JP" sz="3600" b="0" i="1" smtClean="0">
                          <a:latin typeface="Cambria Math" panose="02040503050406030204" pitchFamily="18" charset="0"/>
                        </a:rPr>
                        <m:t>=</m:t>
                      </m:r>
                      <m:r>
                        <a:rPr lang="en-US" altLang="ja-JP" sz="3600" i="1" smtClean="0">
                          <a:latin typeface="Cambria Math" panose="02040503050406030204" pitchFamily="18" charset="0"/>
                        </a:rPr>
                        <m:t>𝐶</m:t>
                      </m:r>
                    </m:oMath>
                  </m:oMathPara>
                </a14:m>
                <a:endParaRPr kumimoji="1" lang="ja-JP" altLang="en-US" sz="3600"/>
              </a:p>
            </p:txBody>
          </p:sp>
        </mc:Choice>
        <mc:Fallback>
          <p:sp>
            <p:nvSpPr>
              <p:cNvPr id="10" name="テキスト ボックス 9">
                <a:extLst>
                  <a:ext uri="{FF2B5EF4-FFF2-40B4-BE49-F238E27FC236}">
                    <a16:creationId xmlns:a16="http://schemas.microsoft.com/office/drawing/2014/main" id="{221858CC-7A93-346E-5B71-0B625FC5920F}"/>
                  </a:ext>
                </a:extLst>
              </p:cNvPr>
              <p:cNvSpPr txBox="1">
                <a:spLocks noRot="1" noChangeAspect="1" noMove="1" noResize="1" noEditPoints="1" noAdjustHandles="1" noChangeArrowheads="1" noChangeShapeType="1" noTextEdit="1"/>
              </p:cNvSpPr>
              <p:nvPr/>
            </p:nvSpPr>
            <p:spPr>
              <a:xfrm>
                <a:off x="2915816" y="4653136"/>
                <a:ext cx="2165978" cy="553998"/>
              </a:xfrm>
              <a:prstGeom prst="rect">
                <a:avLst/>
              </a:prstGeom>
              <a:blipFill>
                <a:blip r:embed="rId4"/>
                <a:stretch>
                  <a:fillRect/>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94D90C80-17FB-0A79-8488-F9EF7FC5A821}"/>
              </a:ext>
            </a:extLst>
          </p:cNvPr>
          <p:cNvSpPr txBox="1"/>
          <p:nvPr/>
        </p:nvSpPr>
        <p:spPr>
          <a:xfrm>
            <a:off x="251521" y="3573016"/>
            <a:ext cx="8496944" cy="954107"/>
          </a:xfrm>
          <a:prstGeom prst="rect">
            <a:avLst/>
          </a:prstGeom>
          <a:noFill/>
        </p:spPr>
        <p:txBody>
          <a:bodyPr wrap="square" rtlCol="0">
            <a:spAutoFit/>
          </a:bodyPr>
          <a:lstStyle/>
          <a:p>
            <a:r>
              <a:rPr kumimoji="1" lang="ja-JP" altLang="en-US" sz="2800"/>
              <a:t>非可換な量をポアソン括弧に入れると新たな物理量を得る</a:t>
            </a:r>
          </a:p>
        </p:txBody>
      </p:sp>
      <p:sp>
        <p:nvSpPr>
          <p:cNvPr id="12" name="テキスト ボックス 11">
            <a:extLst>
              <a:ext uri="{FF2B5EF4-FFF2-40B4-BE49-F238E27FC236}">
                <a16:creationId xmlns:a16="http://schemas.microsoft.com/office/drawing/2014/main" id="{25034F58-9A5A-DD54-4464-974E371886A7}"/>
              </a:ext>
            </a:extLst>
          </p:cNvPr>
          <p:cNvSpPr txBox="1"/>
          <p:nvPr/>
        </p:nvSpPr>
        <p:spPr>
          <a:xfrm>
            <a:off x="395536" y="5373216"/>
            <a:ext cx="7848872" cy="954107"/>
          </a:xfrm>
          <a:prstGeom prst="rect">
            <a:avLst/>
          </a:prstGeom>
          <a:noFill/>
        </p:spPr>
        <p:txBody>
          <a:bodyPr wrap="square" rtlCol="0">
            <a:spAutoFit/>
          </a:bodyPr>
          <a:lstStyle/>
          <a:p>
            <a:r>
              <a:rPr kumimoji="1" lang="ja-JP" altLang="en-US" sz="2800"/>
              <a:t>何かの物理量をポアソン括弧に入れた時の結果をまとめて</a:t>
            </a:r>
            <a:r>
              <a:rPr kumimoji="1" lang="ja-JP" altLang="en-US" sz="2800">
                <a:solidFill>
                  <a:srgbClr val="FF0000"/>
                </a:solidFill>
              </a:rPr>
              <a:t>交換関係</a:t>
            </a:r>
            <a:r>
              <a:rPr kumimoji="1" lang="ja-JP" altLang="en-US" sz="2800"/>
              <a:t>と呼ぶ</a:t>
            </a:r>
          </a:p>
        </p:txBody>
      </p:sp>
    </p:spTree>
    <p:extLst>
      <p:ext uri="{BB962C8B-B14F-4D97-AF65-F5344CB8AC3E}">
        <p14:creationId xmlns:p14="http://schemas.microsoft.com/office/powerpoint/2010/main" val="30305868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0595169-26AA-32A9-0DAF-BDB1AB589911}"/>
              </a:ext>
            </a:extLst>
          </p:cNvPr>
          <p:cNvSpPr>
            <a:spLocks noGrp="1"/>
          </p:cNvSpPr>
          <p:nvPr>
            <p:ph type="body" sz="quarter" idx="10"/>
          </p:nvPr>
        </p:nvSpPr>
        <p:spPr/>
        <p:txBody>
          <a:bodyPr/>
          <a:lstStyle/>
          <a:p>
            <a:r>
              <a:rPr kumimoji="1" lang="ja-JP" altLang="en-US"/>
              <a:t>ポアソン括弧の交換関係</a:t>
            </a:r>
          </a:p>
        </p:txBody>
      </p:sp>
      <p:pic>
        <p:nvPicPr>
          <p:cNvPr id="4" name="図 3">
            <a:extLst>
              <a:ext uri="{FF2B5EF4-FFF2-40B4-BE49-F238E27FC236}">
                <a16:creationId xmlns:a16="http://schemas.microsoft.com/office/drawing/2014/main" id="{F53C41AF-8CB8-AFB7-5455-B0284C475C5A}"/>
              </a:ext>
            </a:extLst>
          </p:cNvPr>
          <p:cNvPicPr>
            <a:picLocks noChangeAspect="1"/>
          </p:cNvPicPr>
          <p:nvPr/>
        </p:nvPicPr>
        <p:blipFill>
          <a:blip r:embed="rId2"/>
          <a:stretch>
            <a:fillRect/>
          </a:stretch>
        </p:blipFill>
        <p:spPr>
          <a:xfrm>
            <a:off x="1763688" y="1340768"/>
            <a:ext cx="4897285" cy="4680520"/>
          </a:xfrm>
          <a:prstGeom prst="rect">
            <a:avLst/>
          </a:prstGeom>
        </p:spPr>
      </p:pic>
      <p:sp>
        <p:nvSpPr>
          <p:cNvPr id="5" name="テキスト ボックス 4">
            <a:extLst>
              <a:ext uri="{FF2B5EF4-FFF2-40B4-BE49-F238E27FC236}">
                <a16:creationId xmlns:a16="http://schemas.microsoft.com/office/drawing/2014/main" id="{3DF7DF69-4E56-0E77-1C8D-8781672C2D9F}"/>
              </a:ext>
            </a:extLst>
          </p:cNvPr>
          <p:cNvSpPr txBox="1"/>
          <p:nvPr/>
        </p:nvSpPr>
        <p:spPr>
          <a:xfrm>
            <a:off x="755576" y="980728"/>
            <a:ext cx="4108817" cy="369332"/>
          </a:xfrm>
          <a:prstGeom prst="rect">
            <a:avLst/>
          </a:prstGeom>
          <a:noFill/>
        </p:spPr>
        <p:txBody>
          <a:bodyPr wrap="none" rtlCol="0">
            <a:spAutoFit/>
          </a:bodyPr>
          <a:lstStyle/>
          <a:p>
            <a:r>
              <a:rPr kumimoji="1" lang="ja-JP" altLang="en-US"/>
              <a:t>一般化座標と一般化運動量の交換関係</a:t>
            </a:r>
          </a:p>
        </p:txBody>
      </p:sp>
      <p:sp>
        <p:nvSpPr>
          <p:cNvPr id="6" name="テキスト ボックス 5">
            <a:extLst>
              <a:ext uri="{FF2B5EF4-FFF2-40B4-BE49-F238E27FC236}">
                <a16:creationId xmlns:a16="http://schemas.microsoft.com/office/drawing/2014/main" id="{3018BCB2-F839-82BE-690A-3D4516130D7D}"/>
              </a:ext>
            </a:extLst>
          </p:cNvPr>
          <p:cNvSpPr txBox="1"/>
          <p:nvPr/>
        </p:nvSpPr>
        <p:spPr>
          <a:xfrm>
            <a:off x="1691680" y="6165304"/>
            <a:ext cx="4493538" cy="523220"/>
          </a:xfrm>
          <a:prstGeom prst="rect">
            <a:avLst/>
          </a:prstGeom>
          <a:noFill/>
        </p:spPr>
        <p:txBody>
          <a:bodyPr wrap="none" rtlCol="0">
            <a:spAutoFit/>
          </a:bodyPr>
          <a:lstStyle/>
          <a:p>
            <a:r>
              <a:rPr kumimoji="1" lang="ja-JP" altLang="en-US" sz="2800"/>
              <a:t>これを</a:t>
            </a:r>
            <a:r>
              <a:rPr kumimoji="1" lang="ja-JP" altLang="en-US" sz="2800">
                <a:solidFill>
                  <a:srgbClr val="FF0000"/>
                </a:solidFill>
              </a:rPr>
              <a:t>正準交換関係</a:t>
            </a:r>
            <a:r>
              <a:rPr kumimoji="1" lang="ja-JP" altLang="en-US" sz="2800"/>
              <a:t>と呼ぶ</a:t>
            </a:r>
          </a:p>
        </p:txBody>
      </p:sp>
    </p:spTree>
    <p:extLst>
      <p:ext uri="{BB962C8B-B14F-4D97-AF65-F5344CB8AC3E}">
        <p14:creationId xmlns:p14="http://schemas.microsoft.com/office/powerpoint/2010/main" val="31187713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EA9166A-67A5-8BD4-4FF2-D2AF2A084749}"/>
              </a:ext>
            </a:extLst>
          </p:cNvPr>
          <p:cNvSpPr>
            <a:spLocks noGrp="1"/>
          </p:cNvSpPr>
          <p:nvPr>
            <p:ph type="body" sz="quarter" idx="10"/>
          </p:nvPr>
        </p:nvSpPr>
        <p:spPr/>
        <p:txBody>
          <a:bodyPr/>
          <a:lstStyle/>
          <a:p>
            <a:r>
              <a:rPr lang="ja-JP" altLang="en-US"/>
              <a:t>ポアソン括弧の物理的な意味</a:t>
            </a:r>
            <a:endParaRPr kumimoji="1" lang="ja-JP" altLang="en-US"/>
          </a:p>
        </p:txBody>
      </p:sp>
      <p:sp>
        <p:nvSpPr>
          <p:cNvPr id="3" name="テキスト ボックス 2">
            <a:extLst>
              <a:ext uri="{FF2B5EF4-FFF2-40B4-BE49-F238E27FC236}">
                <a16:creationId xmlns:a16="http://schemas.microsoft.com/office/drawing/2014/main" id="{54DC7E0E-8F3D-E5F5-1632-3CA7CB84A1B8}"/>
              </a:ext>
            </a:extLst>
          </p:cNvPr>
          <p:cNvSpPr txBox="1"/>
          <p:nvPr/>
        </p:nvSpPr>
        <p:spPr>
          <a:xfrm>
            <a:off x="395536" y="1196752"/>
            <a:ext cx="8186857" cy="461665"/>
          </a:xfrm>
          <a:prstGeom prst="rect">
            <a:avLst/>
          </a:prstGeom>
          <a:noFill/>
        </p:spPr>
        <p:txBody>
          <a:bodyPr wrap="none" rtlCol="0">
            <a:spAutoFit/>
          </a:bodyPr>
          <a:lstStyle/>
          <a:p>
            <a:r>
              <a:rPr lang="ja-JP" altLang="en-US" sz="2400"/>
              <a:t>ポアソン括弧にハミルトニアンを入れると時間微分になる</a:t>
            </a:r>
            <a:endParaRPr kumimoji="1" lang="ja-JP" altLang="en-US" sz="240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D0466A66-DB45-D10C-786A-9B8677A2F895}"/>
                  </a:ext>
                </a:extLst>
              </p:cNvPr>
              <p:cNvSpPr txBox="1"/>
              <p:nvPr/>
            </p:nvSpPr>
            <p:spPr>
              <a:xfrm>
                <a:off x="2987824" y="1844824"/>
                <a:ext cx="2194062"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𝑑𝐴</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e>
                      </m:d>
                    </m:oMath>
                  </m:oMathPara>
                </a14:m>
                <a:endParaRPr kumimoji="1" lang="ja-JP" altLang="en-US" sz="3200"/>
              </a:p>
            </p:txBody>
          </p:sp>
        </mc:Choice>
        <mc:Fallback>
          <p:sp>
            <p:nvSpPr>
              <p:cNvPr id="4" name="テキスト ボックス 3">
                <a:extLst>
                  <a:ext uri="{FF2B5EF4-FFF2-40B4-BE49-F238E27FC236}">
                    <a16:creationId xmlns:a16="http://schemas.microsoft.com/office/drawing/2014/main" id="{D0466A66-DB45-D10C-786A-9B8677A2F895}"/>
                  </a:ext>
                </a:extLst>
              </p:cNvPr>
              <p:cNvSpPr txBox="1">
                <a:spLocks noRot="1" noChangeAspect="1" noMove="1" noResize="1" noEditPoints="1" noAdjustHandles="1" noChangeArrowheads="1" noChangeShapeType="1" noTextEdit="1"/>
              </p:cNvSpPr>
              <p:nvPr/>
            </p:nvSpPr>
            <p:spPr>
              <a:xfrm>
                <a:off x="2987824" y="1844824"/>
                <a:ext cx="2194062" cy="93500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4617032F-B85F-2CBD-D523-B780E4DB8795}"/>
                  </a:ext>
                </a:extLst>
              </p:cNvPr>
              <p:cNvSpPr txBox="1"/>
              <p:nvPr/>
            </p:nvSpPr>
            <p:spPr>
              <a:xfrm>
                <a:off x="2051720" y="3501008"/>
                <a:ext cx="4148893" cy="10193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4617032F-B85F-2CBD-D523-B780E4DB8795}"/>
                  </a:ext>
                </a:extLst>
              </p:cNvPr>
              <p:cNvSpPr txBox="1">
                <a:spLocks noRot="1" noChangeAspect="1" noMove="1" noResize="1" noEditPoints="1" noAdjustHandles="1" noChangeArrowheads="1" noChangeShapeType="1" noTextEdit="1"/>
              </p:cNvSpPr>
              <p:nvPr/>
            </p:nvSpPr>
            <p:spPr>
              <a:xfrm>
                <a:off x="2051720" y="3501008"/>
                <a:ext cx="4148893" cy="1019318"/>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8EB832F-8C6B-62E6-6B74-C486A058740E}"/>
              </a:ext>
            </a:extLst>
          </p:cNvPr>
          <p:cNvSpPr txBox="1"/>
          <p:nvPr/>
        </p:nvSpPr>
        <p:spPr>
          <a:xfrm>
            <a:off x="251520" y="2924944"/>
            <a:ext cx="4801314" cy="461665"/>
          </a:xfrm>
          <a:prstGeom prst="rect">
            <a:avLst/>
          </a:prstGeom>
          <a:noFill/>
        </p:spPr>
        <p:txBody>
          <a:bodyPr wrap="none" rtlCol="0">
            <a:spAutoFit/>
          </a:bodyPr>
          <a:lstStyle/>
          <a:p>
            <a:r>
              <a:rPr kumimoji="1" lang="ja-JP" altLang="en-US" sz="2400"/>
              <a:t>運動量を入れてみると座標微分に</a:t>
            </a:r>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2730B766-2F7E-BA82-A24E-685775970475}"/>
                  </a:ext>
                </a:extLst>
              </p:cNvPr>
              <p:cNvSpPr txBox="1"/>
              <p:nvPr/>
            </p:nvSpPr>
            <p:spPr>
              <a:xfrm>
                <a:off x="6228184" y="3501008"/>
                <a:ext cx="1025344" cy="10193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oMath>
                  </m:oMathPara>
                </a14:m>
                <a:endParaRPr kumimoji="1" lang="ja-JP" altLang="en-US" sz="3200"/>
              </a:p>
            </p:txBody>
          </p:sp>
        </mc:Choice>
        <mc:Fallback>
          <p:sp>
            <p:nvSpPr>
              <p:cNvPr id="7" name="テキスト ボックス 6">
                <a:extLst>
                  <a:ext uri="{FF2B5EF4-FFF2-40B4-BE49-F238E27FC236}">
                    <a16:creationId xmlns:a16="http://schemas.microsoft.com/office/drawing/2014/main" id="{2730B766-2F7E-BA82-A24E-685775970475}"/>
                  </a:ext>
                </a:extLst>
              </p:cNvPr>
              <p:cNvSpPr txBox="1">
                <a:spLocks noRot="1" noChangeAspect="1" noMove="1" noResize="1" noEditPoints="1" noAdjustHandles="1" noChangeArrowheads="1" noChangeShapeType="1" noTextEdit="1"/>
              </p:cNvSpPr>
              <p:nvPr/>
            </p:nvSpPr>
            <p:spPr>
              <a:xfrm>
                <a:off x="6228184" y="3501008"/>
                <a:ext cx="1025344" cy="101931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97F9DE70-0F6C-D860-0CA2-07B457E47C99}"/>
                  </a:ext>
                </a:extLst>
              </p:cNvPr>
              <p:cNvSpPr txBox="1"/>
              <p:nvPr/>
            </p:nvSpPr>
            <p:spPr>
              <a:xfrm>
                <a:off x="1935853" y="5517232"/>
                <a:ext cx="5547865" cy="10193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r>
                        <a:rPr lang="en-US" altLang="ja-JP" sz="3200" i="1">
                          <a:latin typeface="Cambria Math" panose="02040503050406030204" pitchFamily="18" charset="0"/>
                        </a:rPr>
                        <m:t>=</m:t>
                      </m:r>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i="1">
                              <a:latin typeface="Cambria Math" panose="02040503050406030204" pitchFamily="18" charset="0"/>
                            </a:rPr>
                            <m:t>𝐴</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oMath>
                  </m:oMathPara>
                </a14:m>
                <a:endParaRPr kumimoji="1" lang="ja-JP" altLang="en-US" sz="3200"/>
              </a:p>
            </p:txBody>
          </p:sp>
        </mc:Choice>
        <mc:Fallback>
          <p:sp>
            <p:nvSpPr>
              <p:cNvPr id="8" name="テキスト ボックス 7">
                <a:extLst>
                  <a:ext uri="{FF2B5EF4-FFF2-40B4-BE49-F238E27FC236}">
                    <a16:creationId xmlns:a16="http://schemas.microsoft.com/office/drawing/2014/main" id="{97F9DE70-0F6C-D860-0CA2-07B457E47C99}"/>
                  </a:ext>
                </a:extLst>
              </p:cNvPr>
              <p:cNvSpPr txBox="1">
                <a:spLocks noRot="1" noChangeAspect="1" noMove="1" noResize="1" noEditPoints="1" noAdjustHandles="1" noChangeArrowheads="1" noChangeShapeType="1" noTextEdit="1"/>
              </p:cNvSpPr>
              <p:nvPr/>
            </p:nvSpPr>
            <p:spPr>
              <a:xfrm>
                <a:off x="1935853" y="5517232"/>
                <a:ext cx="5547865" cy="1019318"/>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8DD03A60-EA74-A530-5F1F-A106D0F222C1}"/>
              </a:ext>
            </a:extLst>
          </p:cNvPr>
          <p:cNvSpPr txBox="1"/>
          <p:nvPr/>
        </p:nvSpPr>
        <p:spPr>
          <a:xfrm>
            <a:off x="251520" y="4869160"/>
            <a:ext cx="4801314" cy="461665"/>
          </a:xfrm>
          <a:prstGeom prst="rect">
            <a:avLst/>
          </a:prstGeom>
          <a:noFill/>
        </p:spPr>
        <p:txBody>
          <a:bodyPr wrap="none" rtlCol="0">
            <a:spAutoFit/>
          </a:bodyPr>
          <a:lstStyle/>
          <a:p>
            <a:r>
              <a:rPr lang="ja-JP" altLang="en-US" sz="2400"/>
              <a:t>座標</a:t>
            </a:r>
            <a:r>
              <a:rPr kumimoji="1" lang="ja-JP" altLang="en-US" sz="2400"/>
              <a:t>を入れてみると運動量微分に</a:t>
            </a:r>
          </a:p>
        </p:txBody>
      </p:sp>
    </p:spTree>
    <p:extLst>
      <p:ext uri="{BB962C8B-B14F-4D97-AF65-F5344CB8AC3E}">
        <p14:creationId xmlns:p14="http://schemas.microsoft.com/office/powerpoint/2010/main" val="26108943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707F906-61AF-2C63-C108-766F0B027B37}"/>
              </a:ext>
            </a:extLst>
          </p:cNvPr>
          <p:cNvSpPr>
            <a:spLocks noGrp="1"/>
          </p:cNvSpPr>
          <p:nvPr>
            <p:ph type="body" sz="quarter" idx="10"/>
          </p:nvPr>
        </p:nvSpPr>
        <p:spPr/>
        <p:txBody>
          <a:bodyPr/>
          <a:lstStyle/>
          <a:p>
            <a:r>
              <a:rPr lang="ja-JP" altLang="en-US"/>
              <a:t>ポアソン括弧の物理的な意味</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2B375CDB-33FC-1E37-0108-DF40F4533FC2}"/>
                  </a:ext>
                </a:extLst>
              </p:cNvPr>
              <p:cNvSpPr txBox="1"/>
              <p:nvPr/>
            </p:nvSpPr>
            <p:spPr>
              <a:xfrm>
                <a:off x="539552" y="1268760"/>
                <a:ext cx="5315238" cy="523220"/>
              </a:xfrm>
              <a:prstGeom prst="rect">
                <a:avLst/>
              </a:prstGeom>
              <a:noFill/>
            </p:spPr>
            <p:txBody>
              <a:bodyPr wrap="none" rtlCol="0">
                <a:spAutoFit/>
              </a:bodyPr>
              <a:lstStyle/>
              <a:p>
                <a:r>
                  <a:rPr lang="ja-JP" altLang="en-US" sz="2800"/>
                  <a:t>正準変換</a:t>
                </a:r>
                <a14:m>
                  <m:oMath xmlns:m="http://schemas.openxmlformats.org/officeDocument/2006/math">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𝑞</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e>
                    </m:d>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𝑃</m:t>
                    </m:r>
                    <m:r>
                      <a:rPr lang="en-US" altLang="ja-JP" sz="2800" b="0" i="1" smtClean="0">
                        <a:latin typeface="Cambria Math" panose="02040503050406030204" pitchFamily="18" charset="0"/>
                      </a:rPr>
                      <m:t>)</m:t>
                    </m:r>
                  </m:oMath>
                </a14:m>
                <a:r>
                  <a:rPr kumimoji="1" lang="ja-JP" altLang="en-US" sz="2800"/>
                  <a:t>に対して</a:t>
                </a:r>
              </a:p>
            </p:txBody>
          </p:sp>
        </mc:Choice>
        <mc:Fallback>
          <p:sp>
            <p:nvSpPr>
              <p:cNvPr id="3" name="テキスト ボックス 2">
                <a:extLst>
                  <a:ext uri="{FF2B5EF4-FFF2-40B4-BE49-F238E27FC236}">
                    <a16:creationId xmlns:a16="http://schemas.microsoft.com/office/drawing/2014/main" id="{2B375CDB-33FC-1E37-0108-DF40F4533FC2}"/>
                  </a:ext>
                </a:extLst>
              </p:cNvPr>
              <p:cNvSpPr txBox="1">
                <a:spLocks noRot="1" noChangeAspect="1" noMove="1" noResize="1" noEditPoints="1" noAdjustHandles="1" noChangeArrowheads="1" noChangeShapeType="1" noTextEdit="1"/>
              </p:cNvSpPr>
              <p:nvPr/>
            </p:nvSpPr>
            <p:spPr>
              <a:xfrm>
                <a:off x="539552" y="1268760"/>
                <a:ext cx="5315238" cy="523220"/>
              </a:xfrm>
              <a:prstGeom prst="rect">
                <a:avLst/>
              </a:prstGeom>
              <a:blipFill>
                <a:blip r:embed="rId2"/>
                <a:stretch>
                  <a:fillRect l="-2411" t="-15116" r="-1493" b="-2790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DEE2189A-74F3-A2B4-95F6-E6E9FB148A0F}"/>
                  </a:ext>
                </a:extLst>
              </p:cNvPr>
              <p:cNvSpPr txBox="1"/>
              <p:nvPr/>
            </p:nvSpPr>
            <p:spPr>
              <a:xfrm>
                <a:off x="1763688" y="2060848"/>
                <a:ext cx="4240841" cy="101931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den>
                      </m:f>
                    </m:oMath>
                  </m:oMathPara>
                </a14:m>
                <a:endParaRPr kumimoji="1" lang="ja-JP" altLang="en-US" sz="3200"/>
              </a:p>
            </p:txBody>
          </p:sp>
        </mc:Choice>
        <mc:Fallback>
          <p:sp>
            <p:nvSpPr>
              <p:cNvPr id="4" name="テキスト ボックス 3">
                <a:extLst>
                  <a:ext uri="{FF2B5EF4-FFF2-40B4-BE49-F238E27FC236}">
                    <a16:creationId xmlns:a16="http://schemas.microsoft.com/office/drawing/2014/main" id="{DEE2189A-74F3-A2B4-95F6-E6E9FB148A0F}"/>
                  </a:ext>
                </a:extLst>
              </p:cNvPr>
              <p:cNvSpPr txBox="1">
                <a:spLocks noRot="1" noChangeAspect="1" noMove="1" noResize="1" noEditPoints="1" noAdjustHandles="1" noChangeArrowheads="1" noChangeShapeType="1" noTextEdit="1"/>
              </p:cNvSpPr>
              <p:nvPr/>
            </p:nvSpPr>
            <p:spPr>
              <a:xfrm>
                <a:off x="1763688" y="2060848"/>
                <a:ext cx="4240841" cy="101931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2B3B871F-7E61-7B67-66E3-16B7C713647A}"/>
                  </a:ext>
                </a:extLst>
              </p:cNvPr>
              <p:cNvSpPr txBox="1"/>
              <p:nvPr/>
            </p:nvSpPr>
            <p:spPr>
              <a:xfrm>
                <a:off x="2915816" y="3789040"/>
                <a:ext cx="1050993" cy="10097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num>
                        <m:den>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den>
                      </m:f>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2B3B871F-7E61-7B67-66E3-16B7C713647A}"/>
                  </a:ext>
                </a:extLst>
              </p:cNvPr>
              <p:cNvSpPr txBox="1">
                <a:spLocks noRot="1" noChangeAspect="1" noMove="1" noResize="1" noEditPoints="1" noAdjustHandles="1" noChangeArrowheads="1" noChangeShapeType="1" noTextEdit="1"/>
              </p:cNvSpPr>
              <p:nvPr/>
            </p:nvSpPr>
            <p:spPr>
              <a:xfrm>
                <a:off x="2915816" y="3789040"/>
                <a:ext cx="1050993" cy="1009700"/>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164289C5-EC12-DC27-2263-1446AC500E2D}"/>
              </a:ext>
            </a:extLst>
          </p:cNvPr>
          <p:cNvSpPr txBox="1"/>
          <p:nvPr/>
        </p:nvSpPr>
        <p:spPr>
          <a:xfrm>
            <a:off x="3131840" y="3347700"/>
            <a:ext cx="1492716" cy="369332"/>
          </a:xfrm>
          <a:prstGeom prst="rect">
            <a:avLst/>
          </a:prstGeom>
          <a:noFill/>
        </p:spPr>
        <p:txBody>
          <a:bodyPr wrap="none" rtlCol="0">
            <a:spAutoFit/>
          </a:bodyPr>
          <a:lstStyle/>
          <a:p>
            <a:r>
              <a:rPr kumimoji="1" lang="en-US" altLang="ja-JP"/>
              <a:t>(</a:t>
            </a:r>
            <a:r>
              <a:rPr kumimoji="1" lang="ja-JP" altLang="en-US"/>
              <a:t>面倒な計算</a:t>
            </a:r>
            <a:r>
              <a:rPr kumimoji="1" lang="en-US" altLang="ja-JP"/>
              <a:t>)</a:t>
            </a:r>
            <a:endParaRPr kumimoji="1" lang="ja-JP" altLang="en-US"/>
          </a:p>
        </p:txBody>
      </p:sp>
      <p:sp>
        <p:nvSpPr>
          <p:cNvPr id="7" name="テキスト ボックス 6">
            <a:extLst>
              <a:ext uri="{FF2B5EF4-FFF2-40B4-BE49-F238E27FC236}">
                <a16:creationId xmlns:a16="http://schemas.microsoft.com/office/drawing/2014/main" id="{64B26F7F-D088-1DD8-B777-4C429AAADD3B}"/>
              </a:ext>
            </a:extLst>
          </p:cNvPr>
          <p:cNvSpPr txBox="1"/>
          <p:nvPr/>
        </p:nvSpPr>
        <p:spPr>
          <a:xfrm>
            <a:off x="395536" y="5445224"/>
            <a:ext cx="7920879" cy="830997"/>
          </a:xfrm>
          <a:prstGeom prst="rect">
            <a:avLst/>
          </a:prstGeom>
          <a:noFill/>
        </p:spPr>
        <p:txBody>
          <a:bodyPr wrap="square" rtlCol="0">
            <a:spAutoFit/>
          </a:bodyPr>
          <a:lstStyle/>
          <a:p>
            <a:r>
              <a:rPr lang="ja-JP" altLang="en-US" sz="2400"/>
              <a:t>ポアソン括弧は、「左側に入れた量を、右側に入れた量と正準共役な量で微分する」という意味を持つ</a:t>
            </a:r>
            <a:endParaRPr kumimoji="1" lang="ja-JP" altLang="en-US" sz="2400"/>
          </a:p>
        </p:txBody>
      </p:sp>
    </p:spTree>
    <p:extLst>
      <p:ext uri="{BB962C8B-B14F-4D97-AF65-F5344CB8AC3E}">
        <p14:creationId xmlns:p14="http://schemas.microsoft.com/office/powerpoint/2010/main" val="8701004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4D99D4-503C-529D-6EB0-EF8EA067FA54}"/>
              </a:ext>
            </a:extLst>
          </p:cNvPr>
          <p:cNvSpPr>
            <a:spLocks noGrp="1"/>
          </p:cNvSpPr>
          <p:nvPr>
            <p:ph type="body" sz="quarter" idx="10"/>
          </p:nvPr>
        </p:nvSpPr>
        <p:spPr/>
        <p:txBody>
          <a:bodyPr/>
          <a:lstStyle/>
          <a:p>
            <a:r>
              <a:rPr lang="ja-JP" altLang="en-US"/>
              <a:t>ポアソン括弧の物理的な意味</a:t>
            </a:r>
            <a:endParaRPr kumimoji="1" lang="ja-JP" altLang="en-US"/>
          </a:p>
        </p:txBody>
      </p:sp>
      <p:sp>
        <p:nvSpPr>
          <p:cNvPr id="3" name="テキスト ボックス 2">
            <a:extLst>
              <a:ext uri="{FF2B5EF4-FFF2-40B4-BE49-F238E27FC236}">
                <a16:creationId xmlns:a16="http://schemas.microsoft.com/office/drawing/2014/main" id="{484E1A96-0867-5F10-7AA1-D42A0BCA9512}"/>
              </a:ext>
            </a:extLst>
          </p:cNvPr>
          <p:cNvSpPr txBox="1"/>
          <p:nvPr/>
        </p:nvSpPr>
        <p:spPr>
          <a:xfrm>
            <a:off x="107504" y="1268760"/>
            <a:ext cx="9110186" cy="830997"/>
          </a:xfrm>
          <a:prstGeom prst="rect">
            <a:avLst/>
          </a:prstGeom>
          <a:noFill/>
        </p:spPr>
        <p:txBody>
          <a:bodyPr wrap="none" rtlCol="0">
            <a:spAutoFit/>
          </a:bodyPr>
          <a:lstStyle/>
          <a:p>
            <a:r>
              <a:rPr kumimoji="1" lang="ja-JP" altLang="en-US" sz="2400"/>
              <a:t>もし、ある量がハミルトニアンとポアソン括弧の意味で可換なら</a:t>
            </a:r>
            <a:endParaRPr kumimoji="1" lang="en-US" altLang="ja-JP" sz="2400"/>
          </a:p>
          <a:p>
            <a:r>
              <a:rPr kumimoji="1" lang="ja-JP" altLang="en-US" sz="2400"/>
              <a:t>その量は時間不変量となる</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135683D1-1C42-40DA-9E72-0EF3708D9397}"/>
                  </a:ext>
                </a:extLst>
              </p:cNvPr>
              <p:cNvSpPr txBox="1"/>
              <p:nvPr/>
            </p:nvSpPr>
            <p:spPr>
              <a:xfrm>
                <a:off x="5148064" y="2492896"/>
                <a:ext cx="2955874" cy="93500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𝑑𝐴</m:t>
                          </m:r>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e>
                      </m:d>
                      <m:r>
                        <a:rPr kumimoji="1" lang="en-US" altLang="ja-JP" sz="3200" b="0" i="1" smtClean="0">
                          <a:latin typeface="Cambria Math" panose="02040503050406030204" pitchFamily="18" charset="0"/>
                        </a:rPr>
                        <m:t>=0</m:t>
                      </m:r>
                    </m:oMath>
                  </m:oMathPara>
                </a14:m>
                <a:endParaRPr kumimoji="1" lang="ja-JP" altLang="en-US" sz="3200"/>
              </a:p>
            </p:txBody>
          </p:sp>
        </mc:Choice>
        <mc:Fallback>
          <p:sp>
            <p:nvSpPr>
              <p:cNvPr id="4" name="テキスト ボックス 3">
                <a:extLst>
                  <a:ext uri="{FF2B5EF4-FFF2-40B4-BE49-F238E27FC236}">
                    <a16:creationId xmlns:a16="http://schemas.microsoft.com/office/drawing/2014/main" id="{135683D1-1C42-40DA-9E72-0EF3708D9397}"/>
                  </a:ext>
                </a:extLst>
              </p:cNvPr>
              <p:cNvSpPr txBox="1">
                <a:spLocks noRot="1" noChangeAspect="1" noMove="1" noResize="1" noEditPoints="1" noAdjustHandles="1" noChangeArrowheads="1" noChangeShapeType="1" noTextEdit="1"/>
              </p:cNvSpPr>
              <p:nvPr/>
            </p:nvSpPr>
            <p:spPr>
              <a:xfrm>
                <a:off x="5148064" y="2492896"/>
                <a:ext cx="2955874" cy="93500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1B482AF0-D5F0-BF2B-4D07-BB25741E9815}"/>
                  </a:ext>
                </a:extLst>
              </p:cNvPr>
              <p:cNvSpPr txBox="1"/>
              <p:nvPr/>
            </p:nvSpPr>
            <p:spPr>
              <a:xfrm>
                <a:off x="683568" y="2708920"/>
                <a:ext cx="2784673" cy="492443"/>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e>
                      </m:d>
                      <m:r>
                        <a:rPr kumimoji="1" lang="en-US" altLang="ja-JP" sz="3200" b="0" i="1" smtClean="0">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𝐻</m:t>
                          </m:r>
                          <m:r>
                            <a:rPr lang="en-US" altLang="ja-JP" sz="3200" i="1">
                              <a:latin typeface="Cambria Math" panose="02040503050406030204" pitchFamily="18" charset="0"/>
                            </a:rPr>
                            <m:t>,</m:t>
                          </m:r>
                          <m:r>
                            <a:rPr lang="en-US" altLang="ja-JP" sz="3200" b="0" i="1" smtClean="0">
                              <a:latin typeface="Cambria Math" panose="02040503050406030204" pitchFamily="18" charset="0"/>
                            </a:rPr>
                            <m:t>𝐴</m:t>
                          </m:r>
                        </m:e>
                      </m:d>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1B482AF0-D5F0-BF2B-4D07-BB25741E9815}"/>
                  </a:ext>
                </a:extLst>
              </p:cNvPr>
              <p:cNvSpPr txBox="1">
                <a:spLocks noRot="1" noChangeAspect="1" noMove="1" noResize="1" noEditPoints="1" noAdjustHandles="1" noChangeArrowheads="1" noChangeShapeType="1" noTextEdit="1"/>
              </p:cNvSpPr>
              <p:nvPr/>
            </p:nvSpPr>
            <p:spPr>
              <a:xfrm>
                <a:off x="683568" y="2708920"/>
                <a:ext cx="2784673" cy="492443"/>
              </a:xfrm>
              <a:prstGeom prst="rect">
                <a:avLst/>
              </a:prstGeom>
              <a:blipFill>
                <a:blip r:embed="rId3"/>
                <a:stretch>
                  <a:fillRect/>
                </a:stretch>
              </a:blipFill>
            </p:spPr>
            <p:txBody>
              <a:bodyPr/>
              <a:lstStyle/>
              <a:p>
                <a:r>
                  <a:rPr lang="ja-JP" altLang="en-US">
                    <a:noFill/>
                  </a:rPr>
                  <a:t> </a:t>
                </a:r>
              </a:p>
            </p:txBody>
          </p:sp>
        </mc:Fallback>
      </mc:AlternateContent>
      <p:sp>
        <p:nvSpPr>
          <p:cNvPr id="6" name="矢印: 左右 5">
            <a:extLst>
              <a:ext uri="{FF2B5EF4-FFF2-40B4-BE49-F238E27FC236}">
                <a16:creationId xmlns:a16="http://schemas.microsoft.com/office/drawing/2014/main" id="{D84833DC-90C7-D45A-0A05-EBE22152F51D}"/>
              </a:ext>
            </a:extLst>
          </p:cNvPr>
          <p:cNvSpPr/>
          <p:nvPr/>
        </p:nvSpPr>
        <p:spPr>
          <a:xfrm>
            <a:off x="3635896" y="2708920"/>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9915902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58520D6-8188-129C-1112-2044FF7523A9}"/>
              </a:ext>
            </a:extLst>
          </p:cNvPr>
          <p:cNvSpPr>
            <a:spLocks noGrp="1"/>
          </p:cNvSpPr>
          <p:nvPr>
            <p:ph type="body" sz="quarter" idx="10"/>
          </p:nvPr>
        </p:nvSpPr>
        <p:spPr/>
        <p:txBody>
          <a:bodyPr/>
          <a:lstStyle/>
          <a:p>
            <a:r>
              <a:rPr lang="ja-JP" altLang="en-US"/>
              <a:t>ポアソン括弧の物理的な意味</a:t>
            </a:r>
            <a:endParaRPr kumimoji="1" lang="ja-JP" altLang="en-US"/>
          </a:p>
        </p:txBody>
      </p:sp>
      <p:sp>
        <p:nvSpPr>
          <p:cNvPr id="3" name="テキスト ボックス 2">
            <a:extLst>
              <a:ext uri="{FF2B5EF4-FFF2-40B4-BE49-F238E27FC236}">
                <a16:creationId xmlns:a16="http://schemas.microsoft.com/office/drawing/2014/main" id="{9FA2C6A2-5D7C-8B2C-F7BF-2413B147C568}"/>
              </a:ext>
            </a:extLst>
          </p:cNvPr>
          <p:cNvSpPr txBox="1"/>
          <p:nvPr/>
        </p:nvSpPr>
        <p:spPr>
          <a:xfrm>
            <a:off x="251520" y="1340768"/>
            <a:ext cx="7776488" cy="584775"/>
          </a:xfrm>
          <a:prstGeom prst="rect">
            <a:avLst/>
          </a:prstGeom>
          <a:noFill/>
        </p:spPr>
        <p:txBody>
          <a:bodyPr wrap="none" rtlCol="0">
            <a:spAutoFit/>
          </a:bodyPr>
          <a:lstStyle/>
          <a:p>
            <a:r>
              <a:rPr kumimoji="1" lang="en-US" altLang="ja-JP" sz="3200"/>
              <a:t>z</a:t>
            </a:r>
            <a:r>
              <a:rPr kumimoji="1" lang="ja-JP" altLang="en-US" sz="3200"/>
              <a:t>軸周りの回転に関する角運動量を考える</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DCA02FA4-45D6-8798-4D62-B3A27AE6ACDB}"/>
                  </a:ext>
                </a:extLst>
              </p:cNvPr>
              <p:cNvSpPr txBox="1"/>
              <p:nvPr/>
            </p:nvSpPr>
            <p:spPr>
              <a:xfrm>
                <a:off x="2267744" y="2276872"/>
                <a:ext cx="3182218" cy="59772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𝐿</m:t>
                          </m:r>
                        </m:e>
                        <m:sub>
                          <m:r>
                            <a:rPr kumimoji="1" lang="en-US" altLang="ja-JP" sz="3600" b="0" i="1" smtClean="0">
                              <a:latin typeface="Cambria Math" panose="02040503050406030204" pitchFamily="18" charset="0"/>
                            </a:rPr>
                            <m:t>𝑧</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𝑥</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𝑦</m:t>
                          </m:r>
                        </m:sub>
                      </m:sSub>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𝑦</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𝑥</m:t>
                          </m:r>
                        </m:sub>
                      </m:sSub>
                    </m:oMath>
                  </m:oMathPara>
                </a14:m>
                <a:endParaRPr kumimoji="1" lang="ja-JP" altLang="en-US" sz="3600"/>
              </a:p>
            </p:txBody>
          </p:sp>
        </mc:Choice>
        <mc:Fallback>
          <p:sp>
            <p:nvSpPr>
              <p:cNvPr id="4" name="テキスト ボックス 3">
                <a:extLst>
                  <a:ext uri="{FF2B5EF4-FFF2-40B4-BE49-F238E27FC236}">
                    <a16:creationId xmlns:a16="http://schemas.microsoft.com/office/drawing/2014/main" id="{DCA02FA4-45D6-8798-4D62-B3A27AE6ACDB}"/>
                  </a:ext>
                </a:extLst>
              </p:cNvPr>
              <p:cNvSpPr txBox="1">
                <a:spLocks noRot="1" noChangeAspect="1" noMove="1" noResize="1" noEditPoints="1" noAdjustHandles="1" noChangeArrowheads="1" noChangeShapeType="1" noTextEdit="1"/>
              </p:cNvSpPr>
              <p:nvPr/>
            </p:nvSpPr>
            <p:spPr>
              <a:xfrm>
                <a:off x="2267744" y="2276872"/>
                <a:ext cx="3182218" cy="59772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996C8F12-2D52-9706-B44E-FBF94EB182E3}"/>
                  </a:ext>
                </a:extLst>
              </p:cNvPr>
              <p:cNvSpPr txBox="1"/>
              <p:nvPr/>
            </p:nvSpPr>
            <p:spPr>
              <a:xfrm>
                <a:off x="2195736" y="4149080"/>
                <a:ext cx="3703065" cy="55399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𝐿</m:t>
                          </m:r>
                        </m:e>
                        <m:sub>
                          <m:r>
                            <a:rPr kumimoji="1" lang="en-US" altLang="ja-JP" sz="3600" b="0" i="1" smtClean="0">
                              <a:latin typeface="Cambria Math" panose="02040503050406030204" pitchFamily="18" charset="0"/>
                            </a:rPr>
                            <m:t>3</m:t>
                          </m:r>
                        </m:sub>
                      </m:sSub>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𝑞</m:t>
                          </m:r>
                        </m:e>
                        <m:sup>
                          <m:r>
                            <a:rPr kumimoji="1" lang="en-US" altLang="ja-JP" sz="3600" b="0" i="1" smtClean="0">
                              <a:latin typeface="Cambria Math" panose="02040503050406030204" pitchFamily="18" charset="0"/>
                            </a:rPr>
                            <m:t>1</m:t>
                          </m:r>
                        </m:sup>
                      </m:sSup>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2</m:t>
                          </m:r>
                        </m:sub>
                      </m:sSub>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𝑞</m:t>
                          </m:r>
                        </m:e>
                        <m:sup>
                          <m:r>
                            <a:rPr kumimoji="1" lang="en-US" altLang="ja-JP" sz="3600" b="0" i="1" smtClean="0">
                              <a:latin typeface="Cambria Math" panose="02040503050406030204" pitchFamily="18" charset="0"/>
                            </a:rPr>
                            <m:t>2</m:t>
                          </m:r>
                        </m:sup>
                      </m:sSup>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𝑝</m:t>
                          </m:r>
                        </m:e>
                        <m:sub>
                          <m:r>
                            <a:rPr kumimoji="1" lang="en-US" altLang="ja-JP" sz="3600" b="0" i="1" smtClean="0">
                              <a:latin typeface="Cambria Math" panose="02040503050406030204" pitchFamily="18" charset="0"/>
                            </a:rPr>
                            <m:t>1</m:t>
                          </m:r>
                        </m:sub>
                      </m:sSub>
                    </m:oMath>
                  </m:oMathPara>
                </a14:m>
                <a:endParaRPr kumimoji="1" lang="ja-JP" altLang="en-US" sz="3600"/>
              </a:p>
            </p:txBody>
          </p:sp>
        </mc:Choice>
        <mc:Fallback>
          <p:sp>
            <p:nvSpPr>
              <p:cNvPr id="5" name="テキスト ボックス 4">
                <a:extLst>
                  <a:ext uri="{FF2B5EF4-FFF2-40B4-BE49-F238E27FC236}">
                    <a16:creationId xmlns:a16="http://schemas.microsoft.com/office/drawing/2014/main" id="{996C8F12-2D52-9706-B44E-FBF94EB182E3}"/>
                  </a:ext>
                </a:extLst>
              </p:cNvPr>
              <p:cNvSpPr txBox="1">
                <a:spLocks noRot="1" noChangeAspect="1" noMove="1" noResize="1" noEditPoints="1" noAdjustHandles="1" noChangeArrowheads="1" noChangeShapeType="1" noTextEdit="1"/>
              </p:cNvSpPr>
              <p:nvPr/>
            </p:nvSpPr>
            <p:spPr>
              <a:xfrm>
                <a:off x="2195736" y="4149080"/>
                <a:ext cx="3703065" cy="553998"/>
              </a:xfrm>
              <a:prstGeom prst="rect">
                <a:avLst/>
              </a:prstGeom>
              <a:blipFill>
                <a:blip r:embed="rId3"/>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78BB85CF-7B6D-C3DE-7591-59941F189A8C}"/>
              </a:ext>
            </a:extLst>
          </p:cNvPr>
          <p:cNvSpPr txBox="1"/>
          <p:nvPr/>
        </p:nvSpPr>
        <p:spPr>
          <a:xfrm>
            <a:off x="395536" y="3212976"/>
            <a:ext cx="7366119" cy="523220"/>
          </a:xfrm>
          <a:prstGeom prst="rect">
            <a:avLst/>
          </a:prstGeom>
          <a:noFill/>
        </p:spPr>
        <p:txBody>
          <a:bodyPr wrap="none" rtlCol="0">
            <a:spAutoFit/>
          </a:bodyPr>
          <a:lstStyle/>
          <a:p>
            <a:r>
              <a:rPr lang="ja-JP" altLang="en-US" sz="2800"/>
              <a:t>後のために一般化座標と運動量で書いておく</a:t>
            </a:r>
            <a:endParaRPr kumimoji="1" lang="ja-JP" altLang="en-US" sz="2800"/>
          </a:p>
        </p:txBody>
      </p:sp>
    </p:spTree>
    <p:extLst>
      <p:ext uri="{BB962C8B-B14F-4D97-AF65-F5344CB8AC3E}">
        <p14:creationId xmlns:p14="http://schemas.microsoft.com/office/powerpoint/2010/main" val="15727174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4D68BF8-3F70-8349-A3F0-01AFF0D40A5F}"/>
              </a:ext>
            </a:extLst>
          </p:cNvPr>
          <p:cNvSpPr>
            <a:spLocks noGrp="1"/>
          </p:cNvSpPr>
          <p:nvPr>
            <p:ph type="body" sz="quarter" idx="10"/>
          </p:nvPr>
        </p:nvSpPr>
        <p:spPr/>
        <p:txBody>
          <a:bodyPr/>
          <a:lstStyle/>
          <a:p>
            <a:r>
              <a:rPr lang="ja-JP" altLang="en-US"/>
              <a:t>ポアソン括弧の物理的な意味</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0101C7B5-F1B0-1387-F5D5-597BF1BC4EA8}"/>
                  </a:ext>
                </a:extLst>
              </p:cNvPr>
              <p:cNvSpPr txBox="1"/>
              <p:nvPr/>
            </p:nvSpPr>
            <p:spPr>
              <a:xfrm>
                <a:off x="1403648" y="1916832"/>
                <a:ext cx="5846537" cy="120911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𝑞</m:t>
                              </m:r>
                            </m:e>
                            <m:sup>
                              <m:r>
                                <a:rPr kumimoji="1" lang="en-US" altLang="ja-JP" sz="3600" b="0" i="1" smtClean="0">
                                  <a:latin typeface="Cambria Math" panose="02040503050406030204" pitchFamily="18" charset="0"/>
                                </a:rPr>
                                <m:t>3</m:t>
                              </m:r>
                            </m:sup>
                          </m:sSup>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𝐿</m:t>
                              </m:r>
                            </m:e>
                            <m:sub>
                              <m:r>
                                <a:rPr kumimoji="1" lang="en-US" altLang="ja-JP" sz="3600" b="0" i="1" smtClean="0">
                                  <a:latin typeface="Cambria Math" panose="02040503050406030204" pitchFamily="18" charset="0"/>
                                </a:rPr>
                                <m:t>3</m:t>
                              </m:r>
                            </m:sub>
                          </m:sSub>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𝑞</m:t>
                              </m:r>
                            </m:e>
                            <m:sup>
                              <m:r>
                                <a:rPr kumimoji="1" lang="en-US" altLang="ja-JP" sz="3600" b="0" i="1" smtClean="0">
                                  <a:latin typeface="Cambria Math" panose="02040503050406030204" pitchFamily="18" charset="0"/>
                                </a:rPr>
                                <m:t>3</m:t>
                              </m:r>
                            </m:sup>
                          </m:sSup>
                        </m:num>
                        <m:den>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𝑞</m:t>
                              </m:r>
                            </m:e>
                            <m:sup>
                              <m:r>
                                <a:rPr kumimoji="1" lang="en-US" altLang="ja-JP" sz="3600" b="0" i="1" smtClean="0">
                                  <a:latin typeface="Cambria Math" panose="02040503050406030204" pitchFamily="18" charset="0"/>
                                </a:rPr>
                                <m:t>𝑖</m:t>
                              </m:r>
                            </m:sup>
                          </m:sSup>
                        </m:den>
                      </m:f>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𝐿</m:t>
                              </m:r>
                            </m:e>
                            <m:sub>
                              <m:r>
                                <a:rPr lang="en-US" altLang="ja-JP" sz="3600" b="0" i="1" smtClean="0">
                                  <a:latin typeface="Cambria Math" panose="02040503050406030204" pitchFamily="18" charset="0"/>
                                </a:rPr>
                                <m:t>3</m:t>
                              </m:r>
                            </m:sub>
                          </m:sSub>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𝑖</m:t>
                              </m:r>
                            </m:sub>
                          </m:sSub>
                        </m:den>
                      </m:f>
                      <m:r>
                        <a:rPr lang="en-US" altLang="ja-JP" sz="3600" b="0" i="1" smtClean="0">
                          <a:latin typeface="Cambria Math" panose="02040503050406030204" pitchFamily="18" charset="0"/>
                        </a:rPr>
                        <m:t>−</m:t>
                      </m:r>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sSup>
                            <m:sSupPr>
                              <m:ctrlPr>
                                <a:rPr lang="en-US" altLang="ja-JP" sz="3600" i="1">
                                  <a:latin typeface="Cambria Math" panose="02040503050406030204" pitchFamily="18" charset="0"/>
                                </a:rPr>
                              </m:ctrlPr>
                            </m:sSupPr>
                            <m:e>
                              <m:r>
                                <a:rPr lang="en-US" altLang="ja-JP" sz="3600" i="1">
                                  <a:latin typeface="Cambria Math" panose="02040503050406030204" pitchFamily="18" charset="0"/>
                                </a:rPr>
                                <m:t>𝑞</m:t>
                              </m:r>
                            </m:e>
                            <m:sup>
                              <m:r>
                                <a:rPr lang="en-US" altLang="ja-JP" sz="3600" i="1">
                                  <a:latin typeface="Cambria Math" panose="02040503050406030204" pitchFamily="18" charset="0"/>
                                </a:rPr>
                                <m:t>3</m:t>
                              </m:r>
                            </m:sup>
                          </m:sSup>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𝑖</m:t>
                              </m:r>
                            </m:sub>
                          </m:sSub>
                        </m:den>
                      </m:f>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sSub>
                            <m:sSubPr>
                              <m:ctrlPr>
                                <a:rPr lang="en-US" altLang="ja-JP" sz="3600" i="1">
                                  <a:latin typeface="Cambria Math" panose="02040503050406030204" pitchFamily="18" charset="0"/>
                                </a:rPr>
                              </m:ctrlPr>
                            </m:sSubPr>
                            <m:e>
                              <m:r>
                                <a:rPr lang="en-US" altLang="ja-JP" sz="3600" i="1">
                                  <a:latin typeface="Cambria Math" panose="02040503050406030204" pitchFamily="18" charset="0"/>
                                </a:rPr>
                                <m:t>𝐿</m:t>
                              </m:r>
                            </m:e>
                            <m:sub>
                              <m:r>
                                <a:rPr lang="en-US" altLang="ja-JP" sz="3600" i="1">
                                  <a:latin typeface="Cambria Math" panose="02040503050406030204" pitchFamily="18" charset="0"/>
                                </a:rPr>
                                <m:t>3</m:t>
                              </m:r>
                            </m:sub>
                          </m:sSub>
                        </m:num>
                        <m:den>
                          <m:r>
                            <a:rPr lang="en-US" altLang="ja-JP" sz="3600" i="1">
                              <a:latin typeface="Cambria Math" panose="02040503050406030204" pitchFamily="18" charset="0"/>
                            </a:rPr>
                            <m:t>𝜕</m:t>
                          </m:r>
                          <m:sSup>
                            <m:sSupPr>
                              <m:ctrlPr>
                                <a:rPr lang="en-US" altLang="ja-JP" sz="3600" b="0" i="1" smtClean="0">
                                  <a:latin typeface="Cambria Math" panose="02040503050406030204" pitchFamily="18" charset="0"/>
                                </a:rPr>
                              </m:ctrlPr>
                            </m:sSupPr>
                            <m:e>
                              <m:r>
                                <a:rPr lang="en-US" altLang="ja-JP" sz="3600" b="0" i="1" smtClean="0">
                                  <a:latin typeface="Cambria Math" panose="02040503050406030204" pitchFamily="18" charset="0"/>
                                </a:rPr>
                                <m:t>𝑞</m:t>
                              </m:r>
                            </m:e>
                            <m:sup>
                              <m:r>
                                <a:rPr lang="en-US" altLang="ja-JP" sz="3600" b="0" i="1" smtClean="0">
                                  <a:latin typeface="Cambria Math" panose="02040503050406030204" pitchFamily="18" charset="0"/>
                                </a:rPr>
                                <m:t>𝑖</m:t>
                              </m:r>
                            </m:sup>
                          </m:sSup>
                        </m:den>
                      </m:f>
                    </m:oMath>
                  </m:oMathPara>
                </a14:m>
                <a:endParaRPr kumimoji="1" lang="ja-JP" altLang="en-US" sz="3600"/>
              </a:p>
            </p:txBody>
          </p:sp>
        </mc:Choice>
        <mc:Fallback>
          <p:sp>
            <p:nvSpPr>
              <p:cNvPr id="3" name="テキスト ボックス 2">
                <a:extLst>
                  <a:ext uri="{FF2B5EF4-FFF2-40B4-BE49-F238E27FC236}">
                    <a16:creationId xmlns:a16="http://schemas.microsoft.com/office/drawing/2014/main" id="{0101C7B5-F1B0-1387-F5D5-597BF1BC4EA8}"/>
                  </a:ext>
                </a:extLst>
              </p:cNvPr>
              <p:cNvSpPr txBox="1">
                <a:spLocks noRot="1" noChangeAspect="1" noMove="1" noResize="1" noEditPoints="1" noAdjustHandles="1" noChangeArrowheads="1" noChangeShapeType="1" noTextEdit="1"/>
              </p:cNvSpPr>
              <p:nvPr/>
            </p:nvSpPr>
            <p:spPr>
              <a:xfrm>
                <a:off x="1403648" y="1916832"/>
                <a:ext cx="5846537" cy="1209114"/>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A1EF587-DB4F-5A9A-0BDF-5D970191AEAC}"/>
              </a:ext>
            </a:extLst>
          </p:cNvPr>
          <p:cNvSpPr txBox="1"/>
          <p:nvPr/>
        </p:nvSpPr>
        <p:spPr>
          <a:xfrm>
            <a:off x="611560" y="1196752"/>
            <a:ext cx="7571303" cy="461665"/>
          </a:xfrm>
          <a:prstGeom prst="rect">
            <a:avLst/>
          </a:prstGeom>
          <a:noFill/>
        </p:spPr>
        <p:txBody>
          <a:bodyPr wrap="none" rtlCol="0">
            <a:spAutoFit/>
          </a:bodyPr>
          <a:lstStyle/>
          <a:p>
            <a:r>
              <a:rPr kumimoji="1" lang="en-US" altLang="ja-JP" sz="2400"/>
              <a:t>z</a:t>
            </a:r>
            <a:r>
              <a:rPr kumimoji="1" lang="ja-JP" altLang="en-US" sz="2400"/>
              <a:t>座標と</a:t>
            </a:r>
            <a:r>
              <a:rPr kumimoji="1" lang="en-US" altLang="ja-JP" sz="2400"/>
              <a:t>z</a:t>
            </a:r>
            <a:r>
              <a:rPr kumimoji="1" lang="ja-JP" altLang="en-US" sz="2400"/>
              <a:t>軸周りの角運動量のポアソン括弧を計算する</a:t>
            </a:r>
          </a:p>
        </p:txBody>
      </p:sp>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FB32FDC2-7A2D-D406-DACD-5EBB29D038AD}"/>
                  </a:ext>
                </a:extLst>
              </p:cNvPr>
              <p:cNvSpPr txBox="1"/>
              <p:nvPr/>
            </p:nvSpPr>
            <p:spPr>
              <a:xfrm>
                <a:off x="3035495" y="3356992"/>
                <a:ext cx="1896545" cy="114698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sSubSup>
                        <m:sSubSupPr>
                          <m:ctrlPr>
                            <a:rPr kumimoji="1" lang="en-US" altLang="ja-JP" sz="3600" b="0" i="1" smtClean="0">
                              <a:latin typeface="Cambria Math" panose="02040503050406030204" pitchFamily="18" charset="0"/>
                            </a:rPr>
                          </m:ctrlPr>
                        </m:sSubSupPr>
                        <m:e>
                          <m:r>
                            <a:rPr kumimoji="1" lang="en-US" altLang="ja-JP" sz="3600" b="0" i="1" smtClean="0">
                              <a:latin typeface="Cambria Math" panose="02040503050406030204" pitchFamily="18" charset="0"/>
                            </a:rPr>
                            <m:t>𝛿</m:t>
                          </m:r>
                        </m:e>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3</m:t>
                          </m:r>
                        </m:sup>
                      </m:sSubSup>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𝐿</m:t>
                              </m:r>
                            </m:e>
                            <m:sub>
                              <m:r>
                                <a:rPr lang="en-US" altLang="ja-JP" sz="3600" b="0" i="1" smtClean="0">
                                  <a:latin typeface="Cambria Math" panose="02040503050406030204" pitchFamily="18" charset="0"/>
                                </a:rPr>
                                <m:t>3</m:t>
                              </m:r>
                            </m:sub>
                          </m:sSub>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𝑖</m:t>
                              </m:r>
                            </m:sub>
                          </m:sSub>
                        </m:den>
                      </m:f>
                    </m:oMath>
                  </m:oMathPara>
                </a14:m>
                <a:endParaRPr kumimoji="1" lang="ja-JP" altLang="en-US" sz="3600"/>
              </a:p>
            </p:txBody>
          </p:sp>
        </mc:Choice>
        <mc:Fallback>
          <p:sp>
            <p:nvSpPr>
              <p:cNvPr id="5" name="テキスト ボックス 4">
                <a:extLst>
                  <a:ext uri="{FF2B5EF4-FFF2-40B4-BE49-F238E27FC236}">
                    <a16:creationId xmlns:a16="http://schemas.microsoft.com/office/drawing/2014/main" id="{FB32FDC2-7A2D-D406-DACD-5EBB29D038AD}"/>
                  </a:ext>
                </a:extLst>
              </p:cNvPr>
              <p:cNvSpPr txBox="1">
                <a:spLocks noRot="1" noChangeAspect="1" noMove="1" noResize="1" noEditPoints="1" noAdjustHandles="1" noChangeArrowheads="1" noChangeShapeType="1" noTextEdit="1"/>
              </p:cNvSpPr>
              <p:nvPr/>
            </p:nvSpPr>
            <p:spPr>
              <a:xfrm>
                <a:off x="3035495" y="3356992"/>
                <a:ext cx="1896545" cy="1146981"/>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FAC12EC2-6F51-04B5-6ED6-DAB0775297D6}"/>
                  </a:ext>
                </a:extLst>
              </p:cNvPr>
              <p:cNvSpPr txBox="1"/>
              <p:nvPr/>
            </p:nvSpPr>
            <p:spPr>
              <a:xfrm>
                <a:off x="3059832" y="4653136"/>
                <a:ext cx="2185342" cy="114685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m:t>
                      </m:r>
                      <m:f>
                        <m:fPr>
                          <m:ctrlPr>
                            <a:rPr lang="en-US" altLang="ja-JP" sz="3600" i="1">
                              <a:latin typeface="Cambria Math" panose="02040503050406030204" pitchFamily="18" charset="0"/>
                            </a:rPr>
                          </m:ctrlPr>
                        </m:fPr>
                        <m:num>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𝐿</m:t>
                              </m:r>
                            </m:e>
                            <m:sub>
                              <m:r>
                                <a:rPr lang="en-US" altLang="ja-JP" sz="3600" b="0" i="1" smtClean="0">
                                  <a:latin typeface="Cambria Math" panose="02040503050406030204" pitchFamily="18" charset="0"/>
                                </a:rPr>
                                <m:t>3</m:t>
                              </m:r>
                            </m:sub>
                          </m:sSub>
                        </m:num>
                        <m:den>
                          <m:r>
                            <a:rPr lang="en-US" altLang="ja-JP" sz="3600" i="1">
                              <a:latin typeface="Cambria Math" panose="02040503050406030204" pitchFamily="18" charset="0"/>
                            </a:rPr>
                            <m:t>𝜕</m:t>
                          </m:r>
                          <m:sSub>
                            <m:sSubPr>
                              <m:ctrlPr>
                                <a:rPr lang="en-US" altLang="ja-JP" sz="3600" b="0" i="1" smtClean="0">
                                  <a:latin typeface="Cambria Math" panose="02040503050406030204" pitchFamily="18" charset="0"/>
                                </a:rPr>
                              </m:ctrlPr>
                            </m:sSubPr>
                            <m:e>
                              <m:r>
                                <a:rPr lang="en-US" altLang="ja-JP" sz="3600" b="0" i="1" smtClean="0">
                                  <a:latin typeface="Cambria Math" panose="02040503050406030204" pitchFamily="18" charset="0"/>
                                </a:rPr>
                                <m:t>𝑝</m:t>
                              </m:r>
                            </m:e>
                            <m:sub>
                              <m:r>
                                <a:rPr lang="en-US" altLang="ja-JP" sz="3600" b="0" i="1" smtClean="0">
                                  <a:latin typeface="Cambria Math" panose="02040503050406030204" pitchFamily="18" charset="0"/>
                                </a:rPr>
                                <m:t>3</m:t>
                              </m:r>
                            </m:sub>
                          </m:sSub>
                        </m:den>
                      </m:f>
                      <m:r>
                        <a:rPr lang="en-US" altLang="ja-JP" sz="3600" b="0" i="1" smtClean="0">
                          <a:latin typeface="Cambria Math" panose="02040503050406030204" pitchFamily="18" charset="0"/>
                        </a:rPr>
                        <m:t>=0</m:t>
                      </m:r>
                    </m:oMath>
                  </m:oMathPara>
                </a14:m>
                <a:endParaRPr kumimoji="1" lang="ja-JP" altLang="en-US" sz="3600"/>
              </a:p>
            </p:txBody>
          </p:sp>
        </mc:Choice>
        <mc:Fallback>
          <p:sp>
            <p:nvSpPr>
              <p:cNvPr id="6" name="テキスト ボックス 5">
                <a:extLst>
                  <a:ext uri="{FF2B5EF4-FFF2-40B4-BE49-F238E27FC236}">
                    <a16:creationId xmlns:a16="http://schemas.microsoft.com/office/drawing/2014/main" id="{FAC12EC2-6F51-04B5-6ED6-DAB0775297D6}"/>
                  </a:ext>
                </a:extLst>
              </p:cNvPr>
              <p:cNvSpPr txBox="1">
                <a:spLocks noRot="1" noChangeAspect="1" noMove="1" noResize="1" noEditPoints="1" noAdjustHandles="1" noChangeArrowheads="1" noChangeShapeType="1" noTextEdit="1"/>
              </p:cNvSpPr>
              <p:nvPr/>
            </p:nvSpPr>
            <p:spPr>
              <a:xfrm>
                <a:off x="3059832" y="4653136"/>
                <a:ext cx="2185342" cy="114685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26461401-8F4D-AB12-F9DB-B479269F66B6}"/>
                  </a:ext>
                </a:extLst>
              </p:cNvPr>
              <p:cNvSpPr txBox="1"/>
              <p:nvPr/>
            </p:nvSpPr>
            <p:spPr>
              <a:xfrm>
                <a:off x="5652120" y="4941168"/>
                <a:ext cx="3703065" cy="430887"/>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lang="en-US" altLang="ja-JP" sz="2800" i="1">
                              <a:latin typeface="Cambria Math" panose="02040503050406030204" pitchFamily="18" charset="0"/>
                              <a:ea typeface="Cambria Math" panose="02040503050406030204" pitchFamily="18" charset="0"/>
                            </a:rPr>
                            <m:t>∵</m:t>
                          </m:r>
                          <m:r>
                            <a:rPr kumimoji="1" lang="en-US" altLang="ja-JP" sz="2800" b="0" i="1" smtClean="0">
                              <a:latin typeface="Cambria Math" panose="02040503050406030204" pitchFamily="18" charset="0"/>
                            </a:rPr>
                            <m:t>𝐿</m:t>
                          </m:r>
                        </m:e>
                        <m:sub>
                          <m:r>
                            <a:rPr kumimoji="1" lang="en-US" altLang="ja-JP" sz="2800" b="0" i="1" smtClean="0">
                              <a:latin typeface="Cambria Math" panose="02040503050406030204" pitchFamily="18" charset="0"/>
                            </a:rPr>
                            <m:t>3</m:t>
                          </m:r>
                        </m:sub>
                      </m:sSub>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𝑞</m:t>
                          </m:r>
                        </m:e>
                        <m:sup>
                          <m:r>
                            <a:rPr kumimoji="1" lang="en-US" altLang="ja-JP" sz="2800" b="0" i="1" smtClean="0">
                              <a:latin typeface="Cambria Math" panose="02040503050406030204" pitchFamily="18" charset="0"/>
                            </a:rPr>
                            <m:t>1</m:t>
                          </m:r>
                        </m:sup>
                      </m:s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m:t>
                      </m:r>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𝑞</m:t>
                          </m:r>
                        </m:e>
                        <m:sup>
                          <m:r>
                            <a:rPr kumimoji="1" lang="en-US" altLang="ja-JP" sz="2800" b="0" i="1" smtClean="0">
                              <a:latin typeface="Cambria Math" panose="02040503050406030204" pitchFamily="18" charset="0"/>
                            </a:rPr>
                            <m:t>2</m:t>
                          </m:r>
                        </m:sup>
                      </m:sSup>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𝑝</m:t>
                          </m:r>
                        </m:e>
                        <m:sub>
                          <m:r>
                            <a:rPr kumimoji="1" lang="en-US" altLang="ja-JP" sz="2800" b="0" i="1" smtClean="0">
                              <a:latin typeface="Cambria Math" panose="02040503050406030204" pitchFamily="18" charset="0"/>
                            </a:rPr>
                            <m:t>1</m:t>
                          </m:r>
                        </m:sub>
                      </m:sSub>
                    </m:oMath>
                  </m:oMathPara>
                </a14:m>
                <a:endParaRPr kumimoji="1" lang="ja-JP" altLang="en-US" sz="2800"/>
              </a:p>
            </p:txBody>
          </p:sp>
        </mc:Choice>
        <mc:Fallback>
          <p:sp>
            <p:nvSpPr>
              <p:cNvPr id="7" name="テキスト ボックス 6">
                <a:extLst>
                  <a:ext uri="{FF2B5EF4-FFF2-40B4-BE49-F238E27FC236}">
                    <a16:creationId xmlns:a16="http://schemas.microsoft.com/office/drawing/2014/main" id="{26461401-8F4D-AB12-F9DB-B479269F66B6}"/>
                  </a:ext>
                </a:extLst>
              </p:cNvPr>
              <p:cNvSpPr txBox="1">
                <a:spLocks noRot="1" noChangeAspect="1" noMove="1" noResize="1" noEditPoints="1" noAdjustHandles="1" noChangeArrowheads="1" noChangeShapeType="1" noTextEdit="1"/>
              </p:cNvSpPr>
              <p:nvPr/>
            </p:nvSpPr>
            <p:spPr>
              <a:xfrm>
                <a:off x="5652120" y="4941168"/>
                <a:ext cx="3703065" cy="430887"/>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80049539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D72850E-9E34-FD9A-871D-6C7BFF91C392}"/>
              </a:ext>
            </a:extLst>
          </p:cNvPr>
          <p:cNvSpPr>
            <a:spLocks noGrp="1"/>
          </p:cNvSpPr>
          <p:nvPr>
            <p:ph type="body" sz="quarter" idx="10"/>
          </p:nvPr>
        </p:nvSpPr>
        <p:spPr/>
        <p:txBody>
          <a:bodyPr/>
          <a:lstStyle/>
          <a:p>
            <a:r>
              <a:rPr lang="ja-JP" altLang="en-US"/>
              <a:t>ポアソン括弧の物理的な意味</a:t>
            </a:r>
            <a:endParaRPr kumimoji="1" lang="ja-JP" altLang="en-US"/>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CBA62BD1-45CF-0061-9A3C-BBCFF5DF36A6}"/>
                  </a:ext>
                </a:extLst>
              </p:cNvPr>
              <p:cNvSpPr txBox="1"/>
              <p:nvPr/>
            </p:nvSpPr>
            <p:spPr>
              <a:xfrm>
                <a:off x="971600" y="1484784"/>
                <a:ext cx="30243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4000" i="1" smtClean="0">
                              <a:latin typeface="Cambria Math" panose="02040503050406030204" pitchFamily="18" charset="0"/>
                            </a:rPr>
                          </m:ctrlPr>
                        </m:dPr>
                        <m:e>
                          <m:r>
                            <a:rPr kumimoji="1" lang="en-US" altLang="ja-JP" sz="4000" b="0" i="1" smtClean="0">
                              <a:latin typeface="Cambria Math" panose="02040503050406030204" pitchFamily="18" charset="0"/>
                            </a:rPr>
                            <m:t>𝑧</m:t>
                          </m:r>
                          <m:r>
                            <a:rPr kumimoji="1" lang="en-US" altLang="ja-JP" sz="4000" b="0" i="1" smtClean="0">
                              <a:latin typeface="Cambria Math" panose="02040503050406030204" pitchFamily="18" charset="0"/>
                            </a:rPr>
                            <m:t>,</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𝐿</m:t>
                              </m:r>
                            </m:e>
                            <m:sub>
                              <m:r>
                                <a:rPr kumimoji="1" lang="en-US" altLang="ja-JP" sz="4000" b="0" i="1" smtClean="0">
                                  <a:latin typeface="Cambria Math" panose="02040503050406030204" pitchFamily="18" charset="0"/>
                                </a:rPr>
                                <m:t>𝑧</m:t>
                              </m:r>
                            </m:sub>
                          </m:sSub>
                        </m:e>
                      </m:d>
                      <m:r>
                        <a:rPr kumimoji="1" lang="en-US" altLang="ja-JP" sz="4000" b="0" i="1" smtClean="0">
                          <a:latin typeface="Cambria Math" panose="02040503050406030204" pitchFamily="18" charset="0"/>
                        </a:rPr>
                        <m:t>=0</m:t>
                      </m:r>
                    </m:oMath>
                  </m:oMathPara>
                </a14:m>
                <a:endParaRPr lang="ja-JP" altLang="en-US" sz="4000"/>
              </a:p>
            </p:txBody>
          </p:sp>
        </mc:Choice>
        <mc:Fallback>
          <p:sp>
            <p:nvSpPr>
              <p:cNvPr id="4" name="テキスト ボックス 3">
                <a:extLst>
                  <a:ext uri="{FF2B5EF4-FFF2-40B4-BE49-F238E27FC236}">
                    <a16:creationId xmlns:a16="http://schemas.microsoft.com/office/drawing/2014/main" id="{CBA62BD1-45CF-0061-9A3C-BBCFF5DF36A6}"/>
                  </a:ext>
                </a:extLst>
              </p:cNvPr>
              <p:cNvSpPr txBox="1">
                <a:spLocks noRot="1" noChangeAspect="1" noMove="1" noResize="1" noEditPoints="1" noAdjustHandles="1" noChangeArrowheads="1" noChangeShapeType="1" noTextEdit="1"/>
              </p:cNvSpPr>
              <p:nvPr/>
            </p:nvSpPr>
            <p:spPr>
              <a:xfrm>
                <a:off x="971600" y="1484784"/>
                <a:ext cx="3024336"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FBB59DED-587F-FE92-6B60-4E1B5BD5140A}"/>
                  </a:ext>
                </a:extLst>
              </p:cNvPr>
              <p:cNvSpPr txBox="1"/>
              <p:nvPr/>
            </p:nvSpPr>
            <p:spPr>
              <a:xfrm>
                <a:off x="5724128" y="1196752"/>
                <a:ext cx="1566454" cy="1146724"/>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𝑧</m:t>
                          </m:r>
                        </m:num>
                        <m:den>
                          <m:r>
                            <a:rPr kumimoji="1" lang="en-US" altLang="ja-JP" sz="3600" b="0" i="1" smtClean="0">
                              <a:latin typeface="Cambria Math" panose="02040503050406030204" pitchFamily="18" charset="0"/>
                            </a:rPr>
                            <m:t>𝜕𝜙</m:t>
                          </m:r>
                        </m:den>
                      </m:f>
                      <m:r>
                        <a:rPr kumimoji="1" lang="en-US" altLang="ja-JP" sz="3600" b="0" i="1" smtClean="0">
                          <a:latin typeface="Cambria Math" panose="02040503050406030204" pitchFamily="18" charset="0"/>
                        </a:rPr>
                        <m:t>=0</m:t>
                      </m:r>
                    </m:oMath>
                  </m:oMathPara>
                </a14:m>
                <a:endParaRPr kumimoji="1" lang="ja-JP" altLang="en-US" sz="3600"/>
              </a:p>
            </p:txBody>
          </p:sp>
        </mc:Choice>
        <mc:Fallback>
          <p:sp>
            <p:nvSpPr>
              <p:cNvPr id="7" name="テキスト ボックス 6">
                <a:extLst>
                  <a:ext uri="{FF2B5EF4-FFF2-40B4-BE49-F238E27FC236}">
                    <a16:creationId xmlns:a16="http://schemas.microsoft.com/office/drawing/2014/main" id="{FBB59DED-587F-FE92-6B60-4E1B5BD5140A}"/>
                  </a:ext>
                </a:extLst>
              </p:cNvPr>
              <p:cNvSpPr txBox="1">
                <a:spLocks noRot="1" noChangeAspect="1" noMove="1" noResize="1" noEditPoints="1" noAdjustHandles="1" noChangeArrowheads="1" noChangeShapeType="1" noTextEdit="1"/>
              </p:cNvSpPr>
              <p:nvPr/>
            </p:nvSpPr>
            <p:spPr>
              <a:xfrm>
                <a:off x="5724128" y="1196752"/>
                <a:ext cx="1566454" cy="1146724"/>
              </a:xfrm>
              <a:prstGeom prst="rect">
                <a:avLst/>
              </a:prstGeom>
              <a:blipFill>
                <a:blip r:embed="rId3"/>
                <a:stretch>
                  <a:fillRect/>
                </a:stretch>
              </a:blipFill>
            </p:spPr>
            <p:txBody>
              <a:bodyPr/>
              <a:lstStyle/>
              <a:p>
                <a:r>
                  <a:rPr lang="ja-JP" altLang="en-US">
                    <a:noFill/>
                  </a:rPr>
                  <a:t> </a:t>
                </a:r>
              </a:p>
            </p:txBody>
          </p:sp>
        </mc:Fallback>
      </mc:AlternateContent>
      <p:cxnSp>
        <p:nvCxnSpPr>
          <p:cNvPr id="9" name="直線矢印コネクタ 8">
            <a:extLst>
              <a:ext uri="{FF2B5EF4-FFF2-40B4-BE49-F238E27FC236}">
                <a16:creationId xmlns:a16="http://schemas.microsoft.com/office/drawing/2014/main" id="{A181ECAB-4323-CD4C-4AD0-F02DC4752E60}"/>
              </a:ext>
            </a:extLst>
          </p:cNvPr>
          <p:cNvCxnSpPr/>
          <p:nvPr/>
        </p:nvCxnSpPr>
        <p:spPr>
          <a:xfrm flipV="1">
            <a:off x="3995936" y="2636912"/>
            <a:ext cx="0" cy="29523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556C47B8-740E-20A1-4470-B5FB532A43E6}"/>
              </a:ext>
            </a:extLst>
          </p:cNvPr>
          <p:cNvCxnSpPr/>
          <p:nvPr/>
        </p:nvCxnSpPr>
        <p:spPr>
          <a:xfrm flipH="1">
            <a:off x="2843808" y="3861048"/>
            <a:ext cx="1872208" cy="201622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2F0EE311-3C95-8F8B-8714-BF7EF9D8DAB6}"/>
              </a:ext>
            </a:extLst>
          </p:cNvPr>
          <p:cNvCxnSpPr/>
          <p:nvPr/>
        </p:nvCxnSpPr>
        <p:spPr>
          <a:xfrm>
            <a:off x="3347864" y="4653136"/>
            <a:ext cx="3168352"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楕円 13">
            <a:extLst>
              <a:ext uri="{FF2B5EF4-FFF2-40B4-BE49-F238E27FC236}">
                <a16:creationId xmlns:a16="http://schemas.microsoft.com/office/drawing/2014/main" id="{70699212-3730-9D9C-0F9A-2BCC56DB8765}"/>
              </a:ext>
            </a:extLst>
          </p:cNvPr>
          <p:cNvSpPr/>
          <p:nvPr/>
        </p:nvSpPr>
        <p:spPr>
          <a:xfrm>
            <a:off x="3131840" y="3212976"/>
            <a:ext cx="1728192" cy="43204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 name="直線矢印コネクタ 15">
            <a:extLst>
              <a:ext uri="{FF2B5EF4-FFF2-40B4-BE49-F238E27FC236}">
                <a16:creationId xmlns:a16="http://schemas.microsoft.com/office/drawing/2014/main" id="{8516FFD1-0741-6980-540A-38387039BD2F}"/>
              </a:ext>
            </a:extLst>
          </p:cNvPr>
          <p:cNvCxnSpPr>
            <a:endCxn id="14" idx="6"/>
          </p:cNvCxnSpPr>
          <p:nvPr/>
        </p:nvCxnSpPr>
        <p:spPr>
          <a:xfrm>
            <a:off x="3995936" y="3429000"/>
            <a:ext cx="86409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B488248C-8BA2-24F9-02D2-F61390300D17}"/>
              </a:ext>
            </a:extLst>
          </p:cNvPr>
          <p:cNvCxnSpPr/>
          <p:nvPr/>
        </p:nvCxnSpPr>
        <p:spPr>
          <a:xfrm flipV="1">
            <a:off x="3995936" y="3212976"/>
            <a:ext cx="360040" cy="21602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D98FD7A7-FACB-1F81-B9D9-23C406749668}"/>
                  </a:ext>
                </a:extLst>
              </p:cNvPr>
              <p:cNvSpPr txBox="1"/>
              <p:nvPr/>
            </p:nvSpPr>
            <p:spPr>
              <a:xfrm>
                <a:off x="4633881" y="3007985"/>
                <a:ext cx="22615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𝜙</m:t>
                      </m:r>
                    </m:oMath>
                  </m:oMathPara>
                </a14:m>
                <a:endParaRPr kumimoji="1" lang="ja-JP" altLang="en-US"/>
              </a:p>
            </p:txBody>
          </p:sp>
        </mc:Choice>
        <mc:Fallback>
          <p:sp>
            <p:nvSpPr>
              <p:cNvPr id="19" name="テキスト ボックス 18">
                <a:extLst>
                  <a:ext uri="{FF2B5EF4-FFF2-40B4-BE49-F238E27FC236}">
                    <a16:creationId xmlns:a16="http://schemas.microsoft.com/office/drawing/2014/main" id="{D98FD7A7-FACB-1F81-B9D9-23C406749668}"/>
                  </a:ext>
                </a:extLst>
              </p:cNvPr>
              <p:cNvSpPr txBox="1">
                <a:spLocks noRot="1" noChangeAspect="1" noMove="1" noResize="1" noEditPoints="1" noAdjustHandles="1" noChangeArrowheads="1" noChangeShapeType="1" noTextEdit="1"/>
              </p:cNvSpPr>
              <p:nvPr/>
            </p:nvSpPr>
            <p:spPr>
              <a:xfrm>
                <a:off x="4633881" y="3007985"/>
                <a:ext cx="226151" cy="276999"/>
              </a:xfrm>
              <a:prstGeom prst="rect">
                <a:avLst/>
              </a:prstGeom>
              <a:blipFill>
                <a:blip r:embed="rId4"/>
                <a:stretch>
                  <a:fillRect l="-32432" r="-32432" b="-3478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FB0EA187-5D7C-0A2D-9AD2-FD425CCF659A}"/>
                  </a:ext>
                </a:extLst>
              </p:cNvPr>
              <p:cNvSpPr txBox="1"/>
              <p:nvPr/>
            </p:nvSpPr>
            <p:spPr>
              <a:xfrm>
                <a:off x="3887638" y="2276872"/>
                <a:ext cx="180306"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𝑧</m:t>
                      </m:r>
                    </m:oMath>
                  </m:oMathPara>
                </a14:m>
                <a:endParaRPr kumimoji="1" lang="ja-JP" altLang="en-US"/>
              </a:p>
            </p:txBody>
          </p:sp>
        </mc:Choice>
        <mc:Fallback>
          <p:sp>
            <p:nvSpPr>
              <p:cNvPr id="20" name="テキスト ボックス 19">
                <a:extLst>
                  <a:ext uri="{FF2B5EF4-FFF2-40B4-BE49-F238E27FC236}">
                    <a16:creationId xmlns:a16="http://schemas.microsoft.com/office/drawing/2014/main" id="{FB0EA187-5D7C-0A2D-9AD2-FD425CCF659A}"/>
                  </a:ext>
                </a:extLst>
              </p:cNvPr>
              <p:cNvSpPr txBox="1">
                <a:spLocks noRot="1" noChangeAspect="1" noMove="1" noResize="1" noEditPoints="1" noAdjustHandles="1" noChangeArrowheads="1" noChangeShapeType="1" noTextEdit="1"/>
              </p:cNvSpPr>
              <p:nvPr/>
            </p:nvSpPr>
            <p:spPr>
              <a:xfrm>
                <a:off x="3887638" y="2276872"/>
                <a:ext cx="180306" cy="276999"/>
              </a:xfrm>
              <a:prstGeom prst="rect">
                <a:avLst/>
              </a:prstGeom>
              <a:blipFill>
                <a:blip r:embed="rId5"/>
                <a:stretch>
                  <a:fillRect l="-17241" r="-13793" b="-2222"/>
                </a:stretch>
              </a:blipFill>
            </p:spPr>
            <p:txBody>
              <a:bodyPr/>
              <a:lstStyle/>
              <a:p>
                <a:r>
                  <a:rPr lang="ja-JP" altLang="en-US">
                    <a:noFill/>
                  </a:rPr>
                  <a:t> </a:t>
                </a:r>
              </a:p>
            </p:txBody>
          </p:sp>
        </mc:Fallback>
      </mc:AlternateContent>
      <p:sp>
        <p:nvSpPr>
          <p:cNvPr id="21" name="矢印: 左右 20">
            <a:extLst>
              <a:ext uri="{FF2B5EF4-FFF2-40B4-BE49-F238E27FC236}">
                <a16:creationId xmlns:a16="http://schemas.microsoft.com/office/drawing/2014/main" id="{4FD90681-0556-76EA-F430-13B7B3AEBD8F}"/>
              </a:ext>
            </a:extLst>
          </p:cNvPr>
          <p:cNvSpPr/>
          <p:nvPr/>
        </p:nvSpPr>
        <p:spPr>
          <a:xfrm>
            <a:off x="4139952" y="1628800"/>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7A4E540-CC1D-082C-B3C2-7EA8E110E1CE}"/>
              </a:ext>
            </a:extLst>
          </p:cNvPr>
          <p:cNvSpPr txBox="1"/>
          <p:nvPr/>
        </p:nvSpPr>
        <p:spPr>
          <a:xfrm>
            <a:off x="1043608" y="6093296"/>
            <a:ext cx="5929828" cy="523220"/>
          </a:xfrm>
          <a:prstGeom prst="rect">
            <a:avLst/>
          </a:prstGeom>
          <a:noFill/>
        </p:spPr>
        <p:txBody>
          <a:bodyPr wrap="none" rtlCol="0">
            <a:spAutoFit/>
          </a:bodyPr>
          <a:lstStyle/>
          <a:p>
            <a:r>
              <a:rPr kumimoji="1" lang="en-US" altLang="ja-JP" sz="2800"/>
              <a:t>z</a:t>
            </a:r>
            <a:r>
              <a:rPr kumimoji="1" lang="ja-JP" altLang="en-US" sz="2800"/>
              <a:t>軸周りの回転で</a:t>
            </a:r>
            <a:r>
              <a:rPr kumimoji="1" lang="en-US" altLang="ja-JP" sz="2800"/>
              <a:t>z</a:t>
            </a:r>
            <a:r>
              <a:rPr kumimoji="1" lang="ja-JP" altLang="en-US" sz="2800"/>
              <a:t>座標は変化しない</a:t>
            </a:r>
          </a:p>
        </p:txBody>
      </p:sp>
    </p:spTree>
    <p:extLst>
      <p:ext uri="{BB962C8B-B14F-4D97-AF65-F5344CB8AC3E}">
        <p14:creationId xmlns:p14="http://schemas.microsoft.com/office/powerpoint/2010/main" val="4005449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22EC6E-B760-1FEB-970B-E31E3A747D34}"/>
              </a:ext>
            </a:extLst>
          </p:cNvPr>
          <p:cNvSpPr>
            <a:spLocks noGrp="1"/>
          </p:cNvSpPr>
          <p:nvPr>
            <p:ph type="body" sz="quarter" idx="10"/>
          </p:nvPr>
        </p:nvSpPr>
        <p:spPr/>
        <p:txBody>
          <a:bodyPr/>
          <a:lstStyle/>
          <a:p>
            <a:r>
              <a:rPr lang="ja-JP" altLang="en-US"/>
              <a:t>ポアソン括弧</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3102590-255A-18EA-7A22-F16903E5FC12}"/>
                  </a:ext>
                </a:extLst>
              </p:cNvPr>
              <p:cNvSpPr txBox="1"/>
              <p:nvPr/>
            </p:nvSpPr>
            <p:spPr>
              <a:xfrm>
                <a:off x="1979712" y="2348880"/>
                <a:ext cx="5040560" cy="105182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𝑑𝐴</m:t>
                          </m:r>
                        </m:num>
                        <m:den>
                          <m:r>
                            <a:rPr kumimoji="1" lang="en-US" altLang="ja-JP" sz="3600" b="0" i="1" smtClean="0">
                              <a:latin typeface="Cambria Math" panose="02040503050406030204" pitchFamily="18" charset="0"/>
                            </a:rPr>
                            <m:t>𝑑𝑡</m:t>
                          </m:r>
                        </m:den>
                      </m:f>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e>
                          </m:d>
                        </m:e>
                        <m:sub>
                          <m:r>
                            <a:rPr kumimoji="1" lang="en-US" altLang="ja-JP" sz="3600" b="0" i="1" smtClean="0">
                              <a:latin typeface="Cambria Math" panose="02040503050406030204" pitchFamily="18" charset="0"/>
                            </a:rPr>
                            <m:t>𝑞</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𝑝</m:t>
                          </m:r>
                        </m:sub>
                      </m:sSub>
                    </m:oMath>
                  </m:oMathPara>
                </a14:m>
                <a:endParaRPr kumimoji="1" lang="ja-JP" altLang="en-US" sz="3600"/>
              </a:p>
            </p:txBody>
          </p:sp>
        </mc:Choice>
        <mc:Fallback xmlns="">
          <p:sp>
            <p:nvSpPr>
              <p:cNvPr id="3" name="テキスト ボックス 2">
                <a:extLst>
                  <a:ext uri="{FF2B5EF4-FFF2-40B4-BE49-F238E27FC236}">
                    <a16:creationId xmlns:a16="http://schemas.microsoft.com/office/drawing/2014/main" id="{83102590-255A-18EA-7A22-F16903E5FC12}"/>
                  </a:ext>
                </a:extLst>
              </p:cNvPr>
              <p:cNvSpPr txBox="1">
                <a:spLocks noRot="1" noChangeAspect="1" noMove="1" noResize="1" noEditPoints="1" noAdjustHandles="1" noChangeArrowheads="1" noChangeShapeType="1" noTextEdit="1"/>
              </p:cNvSpPr>
              <p:nvPr/>
            </p:nvSpPr>
            <p:spPr>
              <a:xfrm>
                <a:off x="1979712" y="2348880"/>
                <a:ext cx="5040560" cy="105182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9DCE8D56-1142-D7C4-EEE8-7E09EADC1562}"/>
              </a:ext>
            </a:extLst>
          </p:cNvPr>
          <p:cNvSpPr txBox="1"/>
          <p:nvPr/>
        </p:nvSpPr>
        <p:spPr>
          <a:xfrm>
            <a:off x="467544" y="1196752"/>
            <a:ext cx="7879080" cy="830997"/>
          </a:xfrm>
          <a:prstGeom prst="rect">
            <a:avLst/>
          </a:prstGeom>
          <a:noFill/>
        </p:spPr>
        <p:txBody>
          <a:bodyPr wrap="none" rtlCol="0">
            <a:spAutoFit/>
          </a:bodyPr>
          <a:lstStyle/>
          <a:p>
            <a:r>
              <a:rPr lang="ja-JP" altLang="en-US" sz="2400"/>
              <a:t>ポアソン括弧を使うと、時間微分が以下のように書ける</a:t>
            </a:r>
            <a:endParaRPr lang="en-US" altLang="ja-JP" sz="2400"/>
          </a:p>
          <a:p>
            <a:r>
              <a:rPr kumimoji="1" lang="en-US" altLang="ja-JP" sz="2400"/>
              <a:t>(</a:t>
            </a:r>
            <a:r>
              <a:rPr kumimoji="1" lang="ja-JP" altLang="en-US" sz="2400"/>
              <a:t>時間微分から定義を作ったから当然</a:t>
            </a:r>
            <a:r>
              <a:rPr kumimoji="1" lang="en-US" altLang="ja-JP" sz="2400"/>
              <a:t>)</a:t>
            </a:r>
            <a:endParaRPr kumimoji="1" lang="ja-JP" altLang="en-US" sz="2400"/>
          </a:p>
        </p:txBody>
      </p:sp>
      <p:sp>
        <p:nvSpPr>
          <p:cNvPr id="5" name="テキスト ボックス 4">
            <a:extLst>
              <a:ext uri="{FF2B5EF4-FFF2-40B4-BE49-F238E27FC236}">
                <a16:creationId xmlns:a16="http://schemas.microsoft.com/office/drawing/2014/main" id="{56333A44-C484-35AE-3932-1227DD4EC66E}"/>
              </a:ext>
            </a:extLst>
          </p:cNvPr>
          <p:cNvSpPr txBox="1"/>
          <p:nvPr/>
        </p:nvSpPr>
        <p:spPr>
          <a:xfrm>
            <a:off x="395536" y="3789040"/>
            <a:ext cx="4852610" cy="523220"/>
          </a:xfrm>
          <a:prstGeom prst="rect">
            <a:avLst/>
          </a:prstGeom>
          <a:noFill/>
        </p:spPr>
        <p:txBody>
          <a:bodyPr wrap="none" rtlCol="0">
            <a:spAutoFit/>
          </a:bodyPr>
          <a:lstStyle/>
          <a:p>
            <a:r>
              <a:rPr lang="ja-JP" altLang="en-US" sz="2800"/>
              <a:t>なぜポアソン括弧を使うか？</a:t>
            </a:r>
            <a:endParaRPr kumimoji="1" lang="ja-JP" altLang="en-US" sz="2800"/>
          </a:p>
        </p:txBody>
      </p:sp>
      <p:sp>
        <p:nvSpPr>
          <p:cNvPr id="6" name="テキスト ボックス 5">
            <a:extLst>
              <a:ext uri="{FF2B5EF4-FFF2-40B4-BE49-F238E27FC236}">
                <a16:creationId xmlns:a16="http://schemas.microsoft.com/office/drawing/2014/main" id="{0C0C1B63-927A-A0B1-585C-38900E6F304E}"/>
              </a:ext>
            </a:extLst>
          </p:cNvPr>
          <p:cNvSpPr txBox="1"/>
          <p:nvPr/>
        </p:nvSpPr>
        <p:spPr>
          <a:xfrm>
            <a:off x="1763688" y="4941168"/>
            <a:ext cx="4801314" cy="646331"/>
          </a:xfrm>
          <a:prstGeom prst="rect">
            <a:avLst/>
          </a:prstGeom>
          <a:noFill/>
        </p:spPr>
        <p:txBody>
          <a:bodyPr wrap="none" rtlCol="0">
            <a:spAutoFit/>
          </a:bodyPr>
          <a:lstStyle/>
          <a:p>
            <a:r>
              <a:rPr kumimoji="1" lang="ja-JP" altLang="en-US" sz="3600">
                <a:solidFill>
                  <a:srgbClr val="FF0000"/>
                </a:solidFill>
              </a:rPr>
              <a:t>正準変換で不変だから</a:t>
            </a:r>
          </a:p>
        </p:txBody>
      </p:sp>
    </p:spTree>
    <p:extLst>
      <p:ext uri="{BB962C8B-B14F-4D97-AF65-F5344CB8AC3E}">
        <p14:creationId xmlns:p14="http://schemas.microsoft.com/office/powerpoint/2010/main" val="6686242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BDD22E6-4236-CADB-D209-04A372EDD470}"/>
              </a:ext>
            </a:extLst>
          </p:cNvPr>
          <p:cNvSpPr>
            <a:spLocks noGrp="1"/>
          </p:cNvSpPr>
          <p:nvPr>
            <p:ph type="body" sz="quarter" idx="10"/>
          </p:nvPr>
        </p:nvSpPr>
        <p:spPr/>
        <p:txBody>
          <a:bodyPr/>
          <a:lstStyle/>
          <a:p>
            <a:r>
              <a:rPr lang="ja-JP" altLang="en-US"/>
              <a:t>ポアソン括弧の物理的な意味</a:t>
            </a:r>
            <a:endParaRPr kumimoji="1" lang="ja-JP" altLang="en-US"/>
          </a:p>
        </p:txBody>
      </p:sp>
      <p:sp>
        <p:nvSpPr>
          <p:cNvPr id="3" name="テキスト ボックス 2">
            <a:extLst>
              <a:ext uri="{FF2B5EF4-FFF2-40B4-BE49-F238E27FC236}">
                <a16:creationId xmlns:a16="http://schemas.microsoft.com/office/drawing/2014/main" id="{809BB59D-88CF-3882-4BD0-84B37D73AB7D}"/>
              </a:ext>
            </a:extLst>
          </p:cNvPr>
          <p:cNvSpPr txBox="1"/>
          <p:nvPr/>
        </p:nvSpPr>
        <p:spPr>
          <a:xfrm>
            <a:off x="251520" y="1268760"/>
            <a:ext cx="8392041" cy="400110"/>
          </a:xfrm>
          <a:prstGeom prst="rect">
            <a:avLst/>
          </a:prstGeom>
          <a:noFill/>
        </p:spPr>
        <p:txBody>
          <a:bodyPr wrap="none" rtlCol="0">
            <a:spAutoFit/>
          </a:bodyPr>
          <a:lstStyle/>
          <a:p>
            <a:r>
              <a:rPr kumimoji="1" lang="ja-JP" altLang="en-US" sz="2000"/>
              <a:t>ハミルトニアンと可換な物理量が２つあり、それが非可換だったとする</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A83942A1-9C79-FDBE-F466-13524B428FBF}"/>
                  </a:ext>
                </a:extLst>
              </p:cNvPr>
              <p:cNvSpPr txBox="1"/>
              <p:nvPr/>
            </p:nvSpPr>
            <p:spPr>
              <a:xfrm>
                <a:off x="2483768" y="1916832"/>
                <a:ext cx="3057055" cy="57515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𝐴</m:t>
                          </m:r>
                        </m:e>
                      </m:acc>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e>
                      </m:d>
                      <m:r>
                        <a:rPr kumimoji="1" lang="en-US" altLang="ja-JP" sz="3600" b="0" i="1" smtClean="0">
                          <a:latin typeface="Cambria Math" panose="02040503050406030204" pitchFamily="18" charset="0"/>
                        </a:rPr>
                        <m:t>=0</m:t>
                      </m:r>
                    </m:oMath>
                  </m:oMathPara>
                </a14:m>
                <a:br>
                  <a:rPr kumimoji="1" lang="en-US" altLang="ja-JP" sz="3600" b="0"/>
                </a:br>
                <a:endParaRPr kumimoji="1" lang="ja-JP" altLang="en-US" sz="3600"/>
              </a:p>
            </p:txBody>
          </p:sp>
        </mc:Choice>
        <mc:Fallback>
          <p:sp>
            <p:nvSpPr>
              <p:cNvPr id="4" name="テキスト ボックス 3">
                <a:extLst>
                  <a:ext uri="{FF2B5EF4-FFF2-40B4-BE49-F238E27FC236}">
                    <a16:creationId xmlns:a16="http://schemas.microsoft.com/office/drawing/2014/main" id="{A83942A1-9C79-FDBE-F466-13524B428FBF}"/>
                  </a:ext>
                </a:extLst>
              </p:cNvPr>
              <p:cNvSpPr txBox="1">
                <a:spLocks noRot="1" noChangeAspect="1" noMove="1" noResize="1" noEditPoints="1" noAdjustHandles="1" noChangeArrowheads="1" noChangeShapeType="1" noTextEdit="1"/>
              </p:cNvSpPr>
              <p:nvPr/>
            </p:nvSpPr>
            <p:spPr>
              <a:xfrm>
                <a:off x="2483768" y="1916832"/>
                <a:ext cx="3057055" cy="575157"/>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67D303D3-6C28-159D-551E-7A7F47DFC5C8}"/>
                  </a:ext>
                </a:extLst>
              </p:cNvPr>
              <p:cNvSpPr txBox="1"/>
              <p:nvPr/>
            </p:nvSpPr>
            <p:spPr>
              <a:xfrm>
                <a:off x="2411760" y="2636912"/>
                <a:ext cx="3199530" cy="57156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𝐵</m:t>
                          </m:r>
                        </m:e>
                      </m:acc>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𝐵</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e>
                      </m:d>
                      <m:r>
                        <a:rPr kumimoji="1" lang="en-US" altLang="ja-JP" sz="3600" b="0" i="1" smtClean="0">
                          <a:latin typeface="Cambria Math" panose="02040503050406030204" pitchFamily="18" charset="0"/>
                        </a:rPr>
                        <m:t>=0</m:t>
                      </m:r>
                    </m:oMath>
                  </m:oMathPara>
                </a14:m>
                <a:br>
                  <a:rPr kumimoji="1" lang="en-US" altLang="ja-JP" sz="3600" b="0"/>
                </a:br>
                <a:endParaRPr kumimoji="1" lang="ja-JP" altLang="en-US" sz="3600"/>
              </a:p>
            </p:txBody>
          </p:sp>
        </mc:Choice>
        <mc:Fallback>
          <p:sp>
            <p:nvSpPr>
              <p:cNvPr id="5" name="テキスト ボックス 4">
                <a:extLst>
                  <a:ext uri="{FF2B5EF4-FFF2-40B4-BE49-F238E27FC236}">
                    <a16:creationId xmlns:a16="http://schemas.microsoft.com/office/drawing/2014/main" id="{67D303D3-6C28-159D-551E-7A7F47DFC5C8}"/>
                  </a:ext>
                </a:extLst>
              </p:cNvPr>
              <p:cNvSpPr txBox="1">
                <a:spLocks noRot="1" noChangeAspect="1" noMove="1" noResize="1" noEditPoints="1" noAdjustHandles="1" noChangeArrowheads="1" noChangeShapeType="1" noTextEdit="1"/>
              </p:cNvSpPr>
              <p:nvPr/>
            </p:nvSpPr>
            <p:spPr>
              <a:xfrm>
                <a:off x="2411760" y="2636912"/>
                <a:ext cx="3199530" cy="57156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64DB48F7-3B3C-5766-6009-D43476AF2F7B}"/>
                  </a:ext>
                </a:extLst>
              </p:cNvPr>
              <p:cNvSpPr txBox="1"/>
              <p:nvPr/>
            </p:nvSpPr>
            <p:spPr>
              <a:xfrm>
                <a:off x="3347864" y="3284984"/>
                <a:ext cx="2385718" cy="55406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𝐴</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𝐵</m:t>
                          </m:r>
                        </m:e>
                      </m:d>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𝐶</m:t>
                      </m:r>
                    </m:oMath>
                  </m:oMathPara>
                </a14:m>
                <a:br>
                  <a:rPr kumimoji="1" lang="en-US" altLang="ja-JP" sz="3600" b="0"/>
                </a:br>
                <a:endParaRPr kumimoji="1" lang="ja-JP" altLang="en-US" sz="3600"/>
              </a:p>
            </p:txBody>
          </p:sp>
        </mc:Choice>
        <mc:Fallback>
          <p:sp>
            <p:nvSpPr>
              <p:cNvPr id="6" name="テキスト ボックス 5">
                <a:extLst>
                  <a:ext uri="{FF2B5EF4-FFF2-40B4-BE49-F238E27FC236}">
                    <a16:creationId xmlns:a16="http://schemas.microsoft.com/office/drawing/2014/main" id="{64DB48F7-3B3C-5766-6009-D43476AF2F7B}"/>
                  </a:ext>
                </a:extLst>
              </p:cNvPr>
              <p:cNvSpPr txBox="1">
                <a:spLocks noRot="1" noChangeAspect="1" noMove="1" noResize="1" noEditPoints="1" noAdjustHandles="1" noChangeArrowheads="1" noChangeShapeType="1" noTextEdit="1"/>
              </p:cNvSpPr>
              <p:nvPr/>
            </p:nvSpPr>
            <p:spPr>
              <a:xfrm>
                <a:off x="3347864" y="3284984"/>
                <a:ext cx="2385718" cy="55406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57DA9389-F023-B7C6-CB25-42DD92DB730D}"/>
                  </a:ext>
                </a:extLst>
              </p:cNvPr>
              <p:cNvSpPr txBox="1"/>
              <p:nvPr/>
            </p:nvSpPr>
            <p:spPr>
              <a:xfrm>
                <a:off x="755576" y="4437112"/>
                <a:ext cx="7776864" cy="584775"/>
              </a:xfrm>
              <a:prstGeom prst="rect">
                <a:avLst/>
              </a:prstGeom>
              <a:noFill/>
            </p:spPr>
            <p:txBody>
              <a:bodyPr wrap="square">
                <a:spAutoFit/>
              </a:bodyPr>
              <a:lstStyle/>
              <a:p>
                <a14:m>
                  <m:oMath xmlns:m="http://schemas.openxmlformats.org/officeDocument/2006/math">
                    <m:d>
                      <m:dPr>
                        <m:begChr m:val="{"/>
                        <m:endChr m:val="}"/>
                        <m:ctrlPr>
                          <a:rPr lang="en-US" altLang="ja-JP" sz="3200" i="1" smtClean="0">
                            <a:latin typeface="Cambria Math" panose="02040503050406030204" pitchFamily="18" charset="0"/>
                          </a:rPr>
                        </m:ctrlPr>
                      </m:dPr>
                      <m:e>
                        <m:r>
                          <a:rPr lang="en-US" altLang="ja-JP" sz="3200" b="0" i="1" smtClean="0">
                            <a:latin typeface="Cambria Math" panose="02040503050406030204" pitchFamily="18" charset="0"/>
                          </a:rPr>
                          <m:t>𝐻</m:t>
                        </m:r>
                        <m:r>
                          <a:rPr lang="en-US" altLang="ja-JP" sz="3200" i="1">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𝐴</m:t>
                            </m:r>
                            <m:r>
                              <a:rPr lang="en-US" altLang="ja-JP" sz="3200" i="1">
                                <a:latin typeface="Cambria Math" panose="02040503050406030204" pitchFamily="18" charset="0"/>
                              </a:rPr>
                              <m:t>,</m:t>
                            </m:r>
                            <m:r>
                              <a:rPr lang="en-US" altLang="ja-JP" sz="3200" b="0" i="1" smtClean="0">
                                <a:latin typeface="Cambria Math" panose="02040503050406030204" pitchFamily="18" charset="0"/>
                              </a:rPr>
                              <m:t>𝐵</m:t>
                            </m:r>
                          </m:e>
                        </m:d>
                        <m:r>
                          <a:rPr lang="en-US" altLang="ja-JP" sz="3200" i="1">
                            <a:latin typeface="Cambria Math" panose="02040503050406030204" pitchFamily="18" charset="0"/>
                          </a:rPr>
                          <m:t> </m:t>
                        </m:r>
                      </m:e>
                    </m:d>
                    <m:r>
                      <a:rPr lang="en-US" altLang="ja-JP" sz="3200" i="1">
                        <a:latin typeface="Cambria Math" panose="02040503050406030204" pitchFamily="18" charset="0"/>
                      </a:rPr>
                      <m:t>+</m:t>
                    </m:r>
                  </m:oMath>
                </a14:m>
                <a:r>
                  <a:rPr lang="en-US" altLang="ja-JP" sz="3200"/>
                  <a:t> </a:t>
                </a:r>
                <a14:m>
                  <m:oMath xmlns:m="http://schemas.openxmlformats.org/officeDocument/2006/math">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𝐴</m:t>
                        </m:r>
                        <m:r>
                          <a:rPr lang="en-US" altLang="ja-JP" sz="3200" i="1">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𝐵</m:t>
                            </m:r>
                            <m:r>
                              <a:rPr lang="en-US" altLang="ja-JP" sz="3200" i="1">
                                <a:latin typeface="Cambria Math" panose="02040503050406030204" pitchFamily="18" charset="0"/>
                              </a:rPr>
                              <m:t>,</m:t>
                            </m:r>
                            <m:r>
                              <a:rPr lang="en-US" altLang="ja-JP" sz="3200" b="0" i="1" smtClean="0">
                                <a:latin typeface="Cambria Math" panose="02040503050406030204" pitchFamily="18" charset="0"/>
                              </a:rPr>
                              <m:t>𝐻</m:t>
                            </m:r>
                          </m:e>
                        </m:d>
                        <m:r>
                          <a:rPr lang="en-US" altLang="ja-JP" sz="3200" i="1">
                            <a:latin typeface="Cambria Math" panose="02040503050406030204" pitchFamily="18" charset="0"/>
                          </a:rPr>
                          <m:t> </m:t>
                        </m:r>
                      </m:e>
                    </m:d>
                    <m:r>
                      <a:rPr lang="en-US" altLang="ja-JP" sz="3200" i="1">
                        <a:latin typeface="Cambria Math" panose="02040503050406030204" pitchFamily="18" charset="0"/>
                      </a:rPr>
                      <m:t>+</m:t>
                    </m:r>
                  </m:oMath>
                </a14:m>
                <a:r>
                  <a:rPr lang="en-US" altLang="ja-JP" sz="3200"/>
                  <a:t> </a:t>
                </a:r>
                <a14:m>
                  <m:oMath xmlns:m="http://schemas.openxmlformats.org/officeDocument/2006/math">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𝐵</m:t>
                        </m:r>
                        <m:r>
                          <a:rPr lang="en-US" altLang="ja-JP" sz="3200" i="1">
                            <a:latin typeface="Cambria Math" panose="02040503050406030204" pitchFamily="18" charset="0"/>
                          </a:rPr>
                          <m:t>,</m:t>
                        </m:r>
                        <m:d>
                          <m:dPr>
                            <m:begChr m:val="{"/>
                            <m:endChr m:val="}"/>
                            <m:ctrlPr>
                              <a:rPr lang="en-US" altLang="ja-JP" sz="3200" i="1">
                                <a:latin typeface="Cambria Math" panose="02040503050406030204" pitchFamily="18" charset="0"/>
                              </a:rPr>
                            </m:ctrlPr>
                          </m:dPr>
                          <m:e>
                            <m:r>
                              <a:rPr lang="en-US" altLang="ja-JP" sz="3200" b="0" i="1" smtClean="0">
                                <a:latin typeface="Cambria Math" panose="02040503050406030204" pitchFamily="18" charset="0"/>
                              </a:rPr>
                              <m:t>𝐻</m:t>
                            </m:r>
                            <m:r>
                              <a:rPr lang="en-US" altLang="ja-JP" sz="3200" i="1">
                                <a:latin typeface="Cambria Math" panose="02040503050406030204" pitchFamily="18" charset="0"/>
                              </a:rPr>
                              <m:t>,</m:t>
                            </m:r>
                            <m:r>
                              <a:rPr lang="en-US" altLang="ja-JP" sz="3200" b="0" i="1" smtClean="0">
                                <a:latin typeface="Cambria Math" panose="02040503050406030204" pitchFamily="18" charset="0"/>
                              </a:rPr>
                              <m:t>𝐴</m:t>
                            </m:r>
                          </m:e>
                        </m:d>
                        <m:r>
                          <a:rPr lang="en-US" altLang="ja-JP" sz="3200" i="1">
                            <a:latin typeface="Cambria Math" panose="02040503050406030204" pitchFamily="18" charset="0"/>
                          </a:rPr>
                          <m:t> </m:t>
                        </m:r>
                      </m:e>
                    </m:d>
                    <m:r>
                      <a:rPr lang="en-US" altLang="ja-JP" sz="3200" b="0" i="1" smtClean="0">
                        <a:latin typeface="Cambria Math" panose="02040503050406030204" pitchFamily="18" charset="0"/>
                      </a:rPr>
                      <m:t>=0</m:t>
                    </m:r>
                  </m:oMath>
                </a14:m>
                <a:endParaRPr lang="ja-JP" altLang="en-US" sz="3200"/>
              </a:p>
            </p:txBody>
          </p:sp>
        </mc:Choice>
        <mc:Fallback>
          <p:sp>
            <p:nvSpPr>
              <p:cNvPr id="7" name="テキスト ボックス 6">
                <a:extLst>
                  <a:ext uri="{FF2B5EF4-FFF2-40B4-BE49-F238E27FC236}">
                    <a16:creationId xmlns:a16="http://schemas.microsoft.com/office/drawing/2014/main" id="{57DA9389-F023-B7C6-CB25-42DD92DB730D}"/>
                  </a:ext>
                </a:extLst>
              </p:cNvPr>
              <p:cNvSpPr txBox="1">
                <a:spLocks noRot="1" noChangeAspect="1" noMove="1" noResize="1" noEditPoints="1" noAdjustHandles="1" noChangeArrowheads="1" noChangeShapeType="1" noTextEdit="1"/>
              </p:cNvSpPr>
              <p:nvPr/>
            </p:nvSpPr>
            <p:spPr>
              <a:xfrm>
                <a:off x="755576" y="4437112"/>
                <a:ext cx="7776864" cy="584775"/>
              </a:xfrm>
              <a:prstGeom prst="rect">
                <a:avLst/>
              </a:prstGeom>
              <a:blipFill>
                <a:blip r:embed="rId5"/>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40ECC3B2-1993-9CAB-F3E7-087FEB0907BB}"/>
              </a:ext>
            </a:extLst>
          </p:cNvPr>
          <p:cNvSpPr txBox="1"/>
          <p:nvPr/>
        </p:nvSpPr>
        <p:spPr>
          <a:xfrm>
            <a:off x="611560" y="4005064"/>
            <a:ext cx="2031325" cy="369332"/>
          </a:xfrm>
          <a:prstGeom prst="rect">
            <a:avLst/>
          </a:prstGeom>
          <a:noFill/>
        </p:spPr>
        <p:txBody>
          <a:bodyPr wrap="none" rtlCol="0">
            <a:spAutoFit/>
          </a:bodyPr>
          <a:lstStyle/>
          <a:p>
            <a:r>
              <a:rPr lang="ja-JP" altLang="en-US"/>
              <a:t>ヤコビ恒等式から</a:t>
            </a:r>
            <a:endParaRPr kumimoji="1" lang="ja-JP" altLang="en-US"/>
          </a:p>
        </p:txBody>
      </p:sp>
      <p:cxnSp>
        <p:nvCxnSpPr>
          <p:cNvPr id="10" name="直線コネクタ 9">
            <a:extLst>
              <a:ext uri="{FF2B5EF4-FFF2-40B4-BE49-F238E27FC236}">
                <a16:creationId xmlns:a16="http://schemas.microsoft.com/office/drawing/2014/main" id="{CD0346AC-89B0-22ED-02CE-749F5D037790}"/>
              </a:ext>
            </a:extLst>
          </p:cNvPr>
          <p:cNvCxnSpPr/>
          <p:nvPr/>
        </p:nvCxnSpPr>
        <p:spPr>
          <a:xfrm>
            <a:off x="3779912" y="5013176"/>
            <a:ext cx="9361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B8C212D-217D-D16C-FFCB-160ECC0986A9}"/>
              </a:ext>
            </a:extLst>
          </p:cNvPr>
          <p:cNvCxnSpPr/>
          <p:nvPr/>
        </p:nvCxnSpPr>
        <p:spPr>
          <a:xfrm>
            <a:off x="6228184" y="5013176"/>
            <a:ext cx="9361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4265DAD-B716-5B7B-3A13-B94C763B71A8}"/>
              </a:ext>
            </a:extLst>
          </p:cNvPr>
          <p:cNvCxnSpPr/>
          <p:nvPr/>
        </p:nvCxnSpPr>
        <p:spPr>
          <a:xfrm>
            <a:off x="1475656" y="5013176"/>
            <a:ext cx="936104"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テキスト ボックス 13">
                <a:extLst>
                  <a:ext uri="{FF2B5EF4-FFF2-40B4-BE49-F238E27FC236}">
                    <a16:creationId xmlns:a16="http://schemas.microsoft.com/office/drawing/2014/main" id="{142371E6-B011-E647-8E55-112127119CEC}"/>
                  </a:ext>
                </a:extLst>
              </p:cNvPr>
              <p:cNvSpPr txBox="1"/>
              <p:nvPr/>
            </p:nvSpPr>
            <p:spPr>
              <a:xfrm>
                <a:off x="3995936" y="5013176"/>
                <a:ext cx="5760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m:t>
                      </m:r>
                    </m:oMath>
                  </m:oMathPara>
                </a14:m>
                <a:endParaRPr lang="ja-JP" altLang="en-US"/>
              </a:p>
            </p:txBody>
          </p:sp>
        </mc:Choice>
        <mc:Fallback>
          <p:sp>
            <p:nvSpPr>
              <p:cNvPr id="14" name="テキスト ボックス 13">
                <a:extLst>
                  <a:ext uri="{FF2B5EF4-FFF2-40B4-BE49-F238E27FC236}">
                    <a16:creationId xmlns:a16="http://schemas.microsoft.com/office/drawing/2014/main" id="{142371E6-B011-E647-8E55-112127119CEC}"/>
                  </a:ext>
                </a:extLst>
              </p:cNvPr>
              <p:cNvSpPr txBox="1">
                <a:spLocks noRot="1" noChangeAspect="1" noMove="1" noResize="1" noEditPoints="1" noAdjustHandles="1" noChangeArrowheads="1" noChangeShapeType="1" noTextEdit="1"/>
              </p:cNvSpPr>
              <p:nvPr/>
            </p:nvSpPr>
            <p:spPr>
              <a:xfrm>
                <a:off x="3995936" y="5013176"/>
                <a:ext cx="576064" cy="369332"/>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E2F7453D-BC83-FA16-10AA-804294D1EB1E}"/>
                  </a:ext>
                </a:extLst>
              </p:cNvPr>
              <p:cNvSpPr txBox="1"/>
              <p:nvPr/>
            </p:nvSpPr>
            <p:spPr>
              <a:xfrm>
                <a:off x="6444208" y="5013176"/>
                <a:ext cx="5760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=0</m:t>
                      </m:r>
                    </m:oMath>
                  </m:oMathPara>
                </a14:m>
                <a:endParaRPr lang="ja-JP" altLang="en-US"/>
              </a:p>
            </p:txBody>
          </p:sp>
        </mc:Choice>
        <mc:Fallback>
          <p:sp>
            <p:nvSpPr>
              <p:cNvPr id="15" name="テキスト ボックス 14">
                <a:extLst>
                  <a:ext uri="{FF2B5EF4-FFF2-40B4-BE49-F238E27FC236}">
                    <a16:creationId xmlns:a16="http://schemas.microsoft.com/office/drawing/2014/main" id="{E2F7453D-BC83-FA16-10AA-804294D1EB1E}"/>
                  </a:ext>
                </a:extLst>
              </p:cNvPr>
              <p:cNvSpPr txBox="1">
                <a:spLocks noRot="1" noChangeAspect="1" noMove="1" noResize="1" noEditPoints="1" noAdjustHandles="1" noChangeArrowheads="1" noChangeShapeType="1" noTextEdit="1"/>
              </p:cNvSpPr>
              <p:nvPr/>
            </p:nvSpPr>
            <p:spPr>
              <a:xfrm>
                <a:off x="6444208" y="5013176"/>
                <a:ext cx="576064" cy="369332"/>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05924235-41CB-25B2-AFC6-0D2DC4C9B9F1}"/>
                  </a:ext>
                </a:extLst>
              </p:cNvPr>
              <p:cNvSpPr txBox="1"/>
              <p:nvPr/>
            </p:nvSpPr>
            <p:spPr>
              <a:xfrm>
                <a:off x="1691680" y="5013176"/>
                <a:ext cx="57606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1800" b="0" i="1" smtClean="0">
                          <a:latin typeface="Cambria Math" panose="02040503050406030204" pitchFamily="18" charset="0"/>
                        </a:rPr>
                        <m:t>=</m:t>
                      </m:r>
                      <m:r>
                        <a:rPr kumimoji="1" lang="en-US" altLang="ja-JP" sz="1800" b="0" i="1" smtClean="0">
                          <a:latin typeface="Cambria Math" panose="02040503050406030204" pitchFamily="18" charset="0"/>
                        </a:rPr>
                        <m:t>𝐶</m:t>
                      </m:r>
                    </m:oMath>
                  </m:oMathPara>
                </a14:m>
                <a:endParaRPr lang="ja-JP" altLang="en-US"/>
              </a:p>
            </p:txBody>
          </p:sp>
        </mc:Choice>
        <mc:Fallback>
          <p:sp>
            <p:nvSpPr>
              <p:cNvPr id="16" name="テキスト ボックス 15">
                <a:extLst>
                  <a:ext uri="{FF2B5EF4-FFF2-40B4-BE49-F238E27FC236}">
                    <a16:creationId xmlns:a16="http://schemas.microsoft.com/office/drawing/2014/main" id="{05924235-41CB-25B2-AFC6-0D2DC4C9B9F1}"/>
                  </a:ext>
                </a:extLst>
              </p:cNvPr>
              <p:cNvSpPr txBox="1">
                <a:spLocks noRot="1" noChangeAspect="1" noMove="1" noResize="1" noEditPoints="1" noAdjustHandles="1" noChangeArrowheads="1" noChangeShapeType="1" noTextEdit="1"/>
              </p:cNvSpPr>
              <p:nvPr/>
            </p:nvSpPr>
            <p:spPr>
              <a:xfrm>
                <a:off x="1691680" y="5013176"/>
                <a:ext cx="576064" cy="369332"/>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2E9FD618-0E5C-C1A2-192D-79601193D1F7}"/>
                  </a:ext>
                </a:extLst>
              </p:cNvPr>
              <p:cNvSpPr txBox="1"/>
              <p:nvPr/>
            </p:nvSpPr>
            <p:spPr>
              <a:xfrm>
                <a:off x="3059832" y="5805264"/>
                <a:ext cx="3199530" cy="57156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𝐶</m:t>
                          </m:r>
                        </m:e>
                      </m:acc>
                      <m:r>
                        <a:rPr kumimoji="1" lang="en-US" altLang="ja-JP" sz="3600" b="0" i="1" smtClean="0">
                          <a:latin typeface="Cambria Math" panose="02040503050406030204" pitchFamily="18" charset="0"/>
                        </a:rPr>
                        <m:t>=</m:t>
                      </m:r>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𝐶</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𝐻</m:t>
                          </m:r>
                        </m:e>
                      </m:d>
                      <m:r>
                        <a:rPr kumimoji="1" lang="en-US" altLang="ja-JP" sz="3600" b="0" i="1" smtClean="0">
                          <a:latin typeface="Cambria Math" panose="02040503050406030204" pitchFamily="18" charset="0"/>
                        </a:rPr>
                        <m:t>=0</m:t>
                      </m:r>
                    </m:oMath>
                  </m:oMathPara>
                </a14:m>
                <a:br>
                  <a:rPr kumimoji="1" lang="en-US" altLang="ja-JP" sz="3600" b="0"/>
                </a:br>
                <a:endParaRPr kumimoji="1" lang="ja-JP" altLang="en-US" sz="3600"/>
              </a:p>
            </p:txBody>
          </p:sp>
        </mc:Choice>
        <mc:Fallback>
          <p:sp>
            <p:nvSpPr>
              <p:cNvPr id="18" name="テキスト ボックス 17">
                <a:extLst>
                  <a:ext uri="{FF2B5EF4-FFF2-40B4-BE49-F238E27FC236}">
                    <a16:creationId xmlns:a16="http://schemas.microsoft.com/office/drawing/2014/main" id="{2E9FD618-0E5C-C1A2-192D-79601193D1F7}"/>
                  </a:ext>
                </a:extLst>
              </p:cNvPr>
              <p:cNvSpPr txBox="1">
                <a:spLocks noRot="1" noChangeAspect="1" noMove="1" noResize="1" noEditPoints="1" noAdjustHandles="1" noChangeArrowheads="1" noChangeShapeType="1" noTextEdit="1"/>
              </p:cNvSpPr>
              <p:nvPr/>
            </p:nvSpPr>
            <p:spPr>
              <a:xfrm>
                <a:off x="3059832" y="5805264"/>
                <a:ext cx="3199530" cy="571567"/>
              </a:xfrm>
              <a:prstGeom prst="rect">
                <a:avLst/>
              </a:prstGeom>
              <a:blipFill>
                <a:blip r:embed="rId9"/>
                <a:stretch>
                  <a:fillRect/>
                </a:stretch>
              </a:blipFill>
            </p:spPr>
            <p:txBody>
              <a:bodyPr/>
              <a:lstStyle/>
              <a:p>
                <a:r>
                  <a:rPr lang="ja-JP" altLang="en-US">
                    <a:noFill/>
                  </a:rPr>
                  <a:t> </a:t>
                </a:r>
              </a:p>
            </p:txBody>
          </p:sp>
        </mc:Fallback>
      </mc:AlternateContent>
      <p:sp>
        <p:nvSpPr>
          <p:cNvPr id="19" name="矢印: 右 18">
            <a:extLst>
              <a:ext uri="{FF2B5EF4-FFF2-40B4-BE49-F238E27FC236}">
                <a16:creationId xmlns:a16="http://schemas.microsoft.com/office/drawing/2014/main" id="{AE9BEF5E-30E0-2EEE-452F-0D16643037C7}"/>
              </a:ext>
            </a:extLst>
          </p:cNvPr>
          <p:cNvSpPr/>
          <p:nvPr/>
        </p:nvSpPr>
        <p:spPr>
          <a:xfrm>
            <a:off x="2009416" y="5877272"/>
            <a:ext cx="978408"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926835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DF4C070-B8C3-3BDA-948A-117A42117272}"/>
              </a:ext>
            </a:extLst>
          </p:cNvPr>
          <p:cNvSpPr>
            <a:spLocks noGrp="1"/>
          </p:cNvSpPr>
          <p:nvPr>
            <p:ph type="body" sz="quarter" idx="10"/>
          </p:nvPr>
        </p:nvSpPr>
        <p:spPr/>
        <p:txBody>
          <a:bodyPr/>
          <a:lstStyle/>
          <a:p>
            <a:r>
              <a:rPr kumimoji="1" lang="ja-JP" altLang="en-US"/>
              <a:t>まとめ</a:t>
            </a:r>
          </a:p>
        </p:txBody>
      </p:sp>
      <p:sp>
        <p:nvSpPr>
          <p:cNvPr id="3" name="テキスト ボックス 2">
            <a:extLst>
              <a:ext uri="{FF2B5EF4-FFF2-40B4-BE49-F238E27FC236}">
                <a16:creationId xmlns:a16="http://schemas.microsoft.com/office/drawing/2014/main" id="{6B27DB60-D3D6-D568-ADDA-4F4F4C2821AA}"/>
              </a:ext>
            </a:extLst>
          </p:cNvPr>
          <p:cNvSpPr txBox="1"/>
          <p:nvPr/>
        </p:nvSpPr>
        <p:spPr>
          <a:xfrm>
            <a:off x="179512" y="1268760"/>
            <a:ext cx="8712968" cy="483209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時間微分と正準方程式からポアソン括弧を定義した</a:t>
            </a:r>
            <a:endParaRPr lang="en-US" altLang="ja-JP" sz="2800"/>
          </a:p>
          <a:p>
            <a:pPr marL="457200" indent="-457200">
              <a:buFont typeface="Arial" panose="020B0604020202020204" pitchFamily="34" charset="0"/>
              <a:buChar char="•"/>
            </a:pPr>
            <a:r>
              <a:rPr kumimoji="1" lang="ja-JP" altLang="en-US" sz="2800"/>
              <a:t>ポアソン括弧が作る代数構造はリー環になっている</a:t>
            </a:r>
            <a:endParaRPr kumimoji="1" lang="en-US" altLang="ja-JP" sz="2800"/>
          </a:p>
          <a:p>
            <a:pPr marL="457200" indent="-457200">
              <a:buFont typeface="Arial" panose="020B0604020202020204" pitchFamily="34" charset="0"/>
              <a:buChar char="•"/>
            </a:pPr>
            <a:r>
              <a:rPr lang="ja-JP" altLang="en-US" sz="2800"/>
              <a:t>微小変化を引き起こす演算子を生成子と呼び、それを指数関数の肩に乗せると有限の変化を引き起こす演算子になる</a:t>
            </a:r>
            <a:endParaRPr lang="en-US" altLang="ja-JP" sz="2800"/>
          </a:p>
          <a:p>
            <a:pPr marL="457200" indent="-457200">
              <a:buFont typeface="Arial" panose="020B0604020202020204" pitchFamily="34" charset="0"/>
              <a:buChar char="•"/>
            </a:pPr>
            <a:r>
              <a:rPr lang="ja-JP" altLang="en-US" sz="2800"/>
              <a:t>ポアソン括弧に何かを入れると、正準共役な量で微分したことになる</a:t>
            </a:r>
            <a:endParaRPr lang="en-US" altLang="ja-JP" sz="2800"/>
          </a:p>
          <a:p>
            <a:pPr marL="457200" indent="-457200">
              <a:buFont typeface="Arial" panose="020B0604020202020204" pitchFamily="34" charset="0"/>
              <a:buChar char="•"/>
            </a:pPr>
            <a:r>
              <a:rPr lang="ja-JP" altLang="en-US" sz="2800"/>
              <a:t>ポアソン括弧で交換可能である→対応する操作に対して不変である</a:t>
            </a:r>
            <a:endParaRPr lang="en-US" altLang="ja-JP" sz="2800"/>
          </a:p>
        </p:txBody>
      </p:sp>
    </p:spTree>
    <p:extLst>
      <p:ext uri="{BB962C8B-B14F-4D97-AF65-F5344CB8AC3E}">
        <p14:creationId xmlns:p14="http://schemas.microsoft.com/office/powerpoint/2010/main" val="232814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5C0CD-D752-A43C-3FB0-EFE5DAE7C86C}"/>
              </a:ext>
            </a:extLst>
          </p:cNvPr>
          <p:cNvSpPr>
            <a:spLocks noGrp="1"/>
          </p:cNvSpPr>
          <p:nvPr>
            <p:ph type="body" sz="quarter" idx="10"/>
          </p:nvPr>
        </p:nvSpPr>
        <p:spPr/>
        <p:txBody>
          <a:bodyPr/>
          <a:lstStyle/>
          <a:p>
            <a:r>
              <a:rPr lang="ja-JP" altLang="en-US"/>
              <a:t>正準変換</a:t>
            </a:r>
            <a:endParaRPr kumimoji="1" lang="ja-JP" altLang="en-US"/>
          </a:p>
        </p:txBody>
      </p:sp>
      <p:sp>
        <p:nvSpPr>
          <p:cNvPr id="3" name="テキスト ボックス 2">
            <a:extLst>
              <a:ext uri="{FF2B5EF4-FFF2-40B4-BE49-F238E27FC236}">
                <a16:creationId xmlns:a16="http://schemas.microsoft.com/office/drawing/2014/main" id="{98AEA457-EEDF-8811-95E7-255C0CDED81C}"/>
              </a:ext>
            </a:extLst>
          </p:cNvPr>
          <p:cNvSpPr txBox="1"/>
          <p:nvPr/>
        </p:nvSpPr>
        <p:spPr>
          <a:xfrm>
            <a:off x="179512" y="1052736"/>
            <a:ext cx="4134465" cy="523220"/>
          </a:xfrm>
          <a:prstGeom prst="rect">
            <a:avLst/>
          </a:prstGeom>
          <a:noFill/>
        </p:spPr>
        <p:txBody>
          <a:bodyPr wrap="none" rtlCol="0">
            <a:spAutoFit/>
          </a:bodyPr>
          <a:lstStyle/>
          <a:p>
            <a:r>
              <a:rPr lang="ja-JP" altLang="en-US" sz="2800"/>
              <a:t>以下の変数変換を考える</a:t>
            </a:r>
            <a:endParaRPr kumimoji="1" lang="ja-JP" altLang="en-US" sz="280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0A11C9FE-364E-64C5-6442-D169A1FDCD81}"/>
                  </a:ext>
                </a:extLst>
              </p:cNvPr>
              <p:cNvSpPr txBox="1"/>
              <p:nvPr/>
            </p:nvSpPr>
            <p:spPr>
              <a:xfrm>
                <a:off x="899592" y="1844824"/>
                <a:ext cx="2392258" cy="109850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eqArr>
                            <m:eqArrPr>
                              <m:ctrlPr>
                                <a:rPr kumimoji="1" lang="en-US" altLang="ja-JP" sz="3200" i="1" smtClean="0">
                                  <a:latin typeface="Cambria Math" panose="02040503050406030204" pitchFamily="18" charset="0"/>
                                </a:rPr>
                              </m:ctrlPr>
                            </m:eqArrPr>
                            <m:e>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e>
                            <m:e>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r>
                                <a:rPr kumimoji="1" lang="en-US" altLang="ja-JP" sz="3200" b="0" i="1" smtClean="0">
                                  <a:latin typeface="Cambria Math" panose="02040503050406030204" pitchFamily="18" charset="0"/>
                                </a:rPr>
                                <m:t>)</m:t>
                              </m:r>
                            </m:e>
                          </m:eqArr>
                        </m:e>
                      </m:d>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0A11C9FE-364E-64C5-6442-D169A1FDCD81}"/>
                  </a:ext>
                </a:extLst>
              </p:cNvPr>
              <p:cNvSpPr txBox="1">
                <a:spLocks noRot="1" noChangeAspect="1" noMove="1" noResize="1" noEditPoints="1" noAdjustHandles="1" noChangeArrowheads="1" noChangeShapeType="1" noTextEdit="1"/>
              </p:cNvSpPr>
              <p:nvPr/>
            </p:nvSpPr>
            <p:spPr>
              <a:xfrm>
                <a:off x="899592" y="1844824"/>
                <a:ext cx="2392258" cy="1098506"/>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9F775BD-A7DF-CC76-38E4-6690DAE17E19}"/>
              </a:ext>
            </a:extLst>
          </p:cNvPr>
          <p:cNvSpPr txBox="1"/>
          <p:nvPr/>
        </p:nvSpPr>
        <p:spPr>
          <a:xfrm>
            <a:off x="179512" y="3140968"/>
            <a:ext cx="8802410" cy="954107"/>
          </a:xfrm>
          <a:prstGeom prst="rect">
            <a:avLst/>
          </a:prstGeom>
          <a:noFill/>
        </p:spPr>
        <p:txBody>
          <a:bodyPr wrap="none" rtlCol="0">
            <a:spAutoFit/>
          </a:bodyPr>
          <a:lstStyle/>
          <a:p>
            <a:r>
              <a:rPr lang="ja-JP" altLang="en-US" sz="2800"/>
              <a:t>この変換が正準方程式の形を変えない時、正準変換と</a:t>
            </a:r>
            <a:endParaRPr lang="en-US" altLang="ja-JP" sz="2800"/>
          </a:p>
          <a:p>
            <a:r>
              <a:rPr lang="ja-JP" altLang="en-US" sz="2800"/>
              <a:t>呼ぶ</a:t>
            </a:r>
            <a:endParaRPr lang="en-US" altLang="ja-JP" sz="28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5D6E24F-C202-C776-8259-117661093B8D}"/>
                  </a:ext>
                </a:extLst>
              </p:cNvPr>
              <p:cNvSpPr txBox="1"/>
              <p:nvPr/>
            </p:nvSpPr>
            <p:spPr>
              <a:xfrm>
                <a:off x="1403648" y="4293096"/>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25D6E24F-C202-C776-8259-117661093B8D}"/>
                  </a:ext>
                </a:extLst>
              </p:cNvPr>
              <p:cNvSpPr txBox="1">
                <a:spLocks noRot="1" noChangeAspect="1" noMove="1" noResize="1" noEditPoints="1" noAdjustHandles="1" noChangeArrowheads="1" noChangeShapeType="1" noTextEdit="1"/>
              </p:cNvSpPr>
              <p:nvPr/>
            </p:nvSpPr>
            <p:spPr>
              <a:xfrm>
                <a:off x="1403648" y="4293096"/>
                <a:ext cx="1816908" cy="19424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6E12C57-3B9C-1A55-D815-C5CC0DB98F0E}"/>
                  </a:ext>
                </a:extLst>
              </p:cNvPr>
              <p:cNvSpPr txBox="1"/>
              <p:nvPr/>
            </p:nvSpPr>
            <p:spPr>
              <a:xfrm>
                <a:off x="5076056" y="4365104"/>
                <a:ext cx="1843773"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m:rPr>
                                      <m:sty m:val="p"/>
                                    </m:rPr>
                                    <a:rPr lang="en-US" altLang="ja-JP" sz="2800" i="1">
                                      <a:latin typeface="Cambria Math" panose="02040503050406030204" pitchFamily="18" charset="0"/>
                                    </a:rPr>
                                    <m:t>Q</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𝑃</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e>
                          </m:eqArr>
                        </m:e>
                      </m:d>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56E12C57-3B9C-1A55-D815-C5CC0DB98F0E}"/>
                  </a:ext>
                </a:extLst>
              </p:cNvPr>
              <p:cNvSpPr txBox="1">
                <a:spLocks noRot="1" noChangeAspect="1" noMove="1" noResize="1" noEditPoints="1" noAdjustHandles="1" noChangeArrowheads="1" noChangeShapeType="1" noTextEdit="1"/>
              </p:cNvSpPr>
              <p:nvPr/>
            </p:nvSpPr>
            <p:spPr>
              <a:xfrm>
                <a:off x="5076056" y="4365104"/>
                <a:ext cx="1843773" cy="1942455"/>
              </a:xfrm>
              <a:prstGeom prst="rect">
                <a:avLst/>
              </a:prstGeom>
              <a:blipFill>
                <a:blip r:embed="rId4"/>
                <a:stretch>
                  <a:fillRect/>
                </a:stretch>
              </a:blipFill>
            </p:spPr>
            <p:txBody>
              <a:bodyPr/>
              <a:lstStyle/>
              <a:p>
                <a:r>
                  <a:rPr lang="ja-JP" altLang="en-US">
                    <a:noFill/>
                  </a:rPr>
                  <a:t> </a:t>
                </a:r>
              </a:p>
            </p:txBody>
          </p:sp>
        </mc:Fallback>
      </mc:AlternateContent>
      <p:sp>
        <p:nvSpPr>
          <p:cNvPr id="8" name="矢印: 左右 7">
            <a:extLst>
              <a:ext uri="{FF2B5EF4-FFF2-40B4-BE49-F238E27FC236}">
                <a16:creationId xmlns:a16="http://schemas.microsoft.com/office/drawing/2014/main" id="{B4D2BFB3-47D5-D440-7152-A3DA89BE6825}"/>
              </a:ext>
            </a:extLst>
          </p:cNvPr>
          <p:cNvSpPr/>
          <p:nvPr/>
        </p:nvSpPr>
        <p:spPr>
          <a:xfrm>
            <a:off x="3563888" y="5013176"/>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69742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B6F6DC3-9BD0-A973-C7F0-85756F158F02}"/>
              </a:ext>
            </a:extLst>
          </p:cNvPr>
          <p:cNvSpPr>
            <a:spLocks noGrp="1"/>
          </p:cNvSpPr>
          <p:nvPr>
            <p:ph type="body" sz="quarter" idx="10"/>
          </p:nvPr>
        </p:nvSpPr>
        <p:spPr/>
        <p:txBody>
          <a:bodyPr/>
          <a:lstStyle/>
          <a:p>
            <a:r>
              <a:rPr kumimoji="1" lang="ja-JP" altLang="en-US"/>
              <a:t>正準変換</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9AF6622-C6A9-7B55-A806-C60D10ABE16F}"/>
                  </a:ext>
                </a:extLst>
              </p:cNvPr>
              <p:cNvSpPr txBox="1"/>
              <p:nvPr/>
            </p:nvSpPr>
            <p:spPr>
              <a:xfrm>
                <a:off x="1763688" y="1052736"/>
                <a:ext cx="1816908"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𝑞</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i="1">
                                      <a:latin typeface="Cambria Math" panose="02040503050406030204" pitchFamily="18" charset="0"/>
                                    </a:rPr>
                                    <m:t>𝑝</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𝑝</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e>
                          </m:eqArr>
                        </m:e>
                      </m:d>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A9AF6622-C6A9-7B55-A806-C60D10ABE16F}"/>
                  </a:ext>
                </a:extLst>
              </p:cNvPr>
              <p:cNvSpPr txBox="1">
                <a:spLocks noRot="1" noChangeAspect="1" noMove="1" noResize="1" noEditPoints="1" noAdjustHandles="1" noChangeArrowheads="1" noChangeShapeType="1" noTextEdit="1"/>
              </p:cNvSpPr>
              <p:nvPr/>
            </p:nvSpPr>
            <p:spPr>
              <a:xfrm>
                <a:off x="1763688" y="1052736"/>
                <a:ext cx="1816908" cy="194245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F8F847F-3817-C726-4947-B2477D8705BD}"/>
                  </a:ext>
                </a:extLst>
              </p:cNvPr>
              <p:cNvSpPr txBox="1"/>
              <p:nvPr/>
            </p:nvSpPr>
            <p:spPr>
              <a:xfrm>
                <a:off x="5436096" y="1124744"/>
                <a:ext cx="1843773" cy="194245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b="0" i="1" smtClean="0">
                              <a:latin typeface="Cambria Math" panose="02040503050406030204" pitchFamily="18" charset="0"/>
                            </a:rPr>
                          </m:ctrlPr>
                        </m:dPr>
                        <m:e>
                          <m:eqArr>
                            <m:eqArrPr>
                              <m:ctrlPr>
                                <a:rPr kumimoji="1" lang="en-US" altLang="ja-JP" sz="2800" b="0" i="1" smtClean="0">
                                  <a:latin typeface="Cambria Math" panose="02040503050406030204" pitchFamily="18" charset="0"/>
                                </a:rPr>
                              </m:ctrlPr>
                            </m:eqArrPr>
                            <m:e>
                              <m:acc>
                                <m:accPr>
                                  <m:chr m:val="̇"/>
                                  <m:ctrlPr>
                                    <a:rPr lang="en-US" altLang="ja-JP" sz="2800" i="1">
                                      <a:latin typeface="Cambria Math" panose="02040503050406030204" pitchFamily="18" charset="0"/>
                                    </a:rPr>
                                  </m:ctrlPr>
                                </m:accPr>
                                <m:e>
                                  <m:r>
                                    <m:rPr>
                                      <m:sty m:val="p"/>
                                    </m:rPr>
                                    <a:rPr lang="en-US" altLang="ja-JP" sz="2800" i="1">
                                      <a:latin typeface="Cambria Math" panose="02040503050406030204" pitchFamily="18" charset="0"/>
                                    </a:rPr>
                                    <m:t>Q</m:t>
                                  </m:r>
                                </m:e>
                              </m:acc>
                              <m:r>
                                <a:rPr lang="en-US" altLang="ja-JP" sz="2800" i="1">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e>
                            <m:e>
                              <m:acc>
                                <m:accPr>
                                  <m:chr m:val="̇"/>
                                  <m:ctrlPr>
                                    <a:rPr lang="en-US" altLang="ja-JP" sz="2800" i="1">
                                      <a:latin typeface="Cambria Math" panose="02040503050406030204" pitchFamily="18" charset="0"/>
                                    </a:rPr>
                                  </m:ctrlPr>
                                </m:accPr>
                                <m:e>
                                  <m:r>
                                    <a:rPr lang="en-US" altLang="ja-JP" sz="2800" b="0" i="1" smtClean="0">
                                      <a:latin typeface="Cambria Math" panose="02040503050406030204" pitchFamily="18" charset="0"/>
                                    </a:rPr>
                                    <m:t>𝑃</m:t>
                                  </m:r>
                                </m:e>
                              </m:acc>
                              <m:r>
                                <a:rPr lang="en-US" altLang="ja-JP" sz="2800" i="1">
                                  <a:latin typeface="Cambria Math" panose="02040503050406030204" pitchFamily="18" charset="0"/>
                                </a:rPr>
                                <m:t>=</m:t>
                              </m:r>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𝐻</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e>
                          </m:eqArr>
                        </m:e>
                      </m:d>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1F8F847F-3817-C726-4947-B2477D8705BD}"/>
                  </a:ext>
                </a:extLst>
              </p:cNvPr>
              <p:cNvSpPr txBox="1">
                <a:spLocks noRot="1" noChangeAspect="1" noMove="1" noResize="1" noEditPoints="1" noAdjustHandles="1" noChangeArrowheads="1" noChangeShapeType="1" noTextEdit="1"/>
              </p:cNvSpPr>
              <p:nvPr/>
            </p:nvSpPr>
            <p:spPr>
              <a:xfrm>
                <a:off x="5436096" y="1124744"/>
                <a:ext cx="1843773" cy="1942455"/>
              </a:xfrm>
              <a:prstGeom prst="rect">
                <a:avLst/>
              </a:prstGeom>
              <a:blipFill>
                <a:blip r:embed="rId3"/>
                <a:stretch>
                  <a:fillRect/>
                </a:stretch>
              </a:blipFill>
            </p:spPr>
            <p:txBody>
              <a:bodyPr/>
              <a:lstStyle/>
              <a:p>
                <a:r>
                  <a:rPr lang="ja-JP" altLang="en-US">
                    <a:noFill/>
                  </a:rPr>
                  <a:t> </a:t>
                </a:r>
              </a:p>
            </p:txBody>
          </p:sp>
        </mc:Fallback>
      </mc:AlternateContent>
      <p:sp>
        <p:nvSpPr>
          <p:cNvPr id="5" name="矢印: 左右 4">
            <a:extLst>
              <a:ext uri="{FF2B5EF4-FFF2-40B4-BE49-F238E27FC236}">
                <a16:creationId xmlns:a16="http://schemas.microsoft.com/office/drawing/2014/main" id="{6521BB40-4970-FB11-DBD4-DB4B4B9EBCE1}"/>
              </a:ext>
            </a:extLst>
          </p:cNvPr>
          <p:cNvSpPr/>
          <p:nvPr/>
        </p:nvSpPr>
        <p:spPr>
          <a:xfrm>
            <a:off x="3923928" y="1772816"/>
            <a:ext cx="1216152" cy="484632"/>
          </a:xfrm>
          <a:prstGeom prst="lef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406A256A-E5E7-DEAE-E9CC-79A703C69566}"/>
              </a:ext>
            </a:extLst>
          </p:cNvPr>
          <p:cNvSpPr txBox="1"/>
          <p:nvPr/>
        </p:nvSpPr>
        <p:spPr>
          <a:xfrm>
            <a:off x="251520" y="3140968"/>
            <a:ext cx="3057247" cy="584775"/>
          </a:xfrm>
          <a:prstGeom prst="rect">
            <a:avLst/>
          </a:prstGeom>
          <a:noFill/>
        </p:spPr>
        <p:txBody>
          <a:bodyPr wrap="none" rtlCol="0">
            <a:spAutoFit/>
          </a:bodyPr>
          <a:lstStyle/>
          <a:p>
            <a:r>
              <a:rPr lang="ja-JP" altLang="en-US" sz="3200"/>
              <a:t>正準変換の条件</a:t>
            </a:r>
            <a:endParaRPr kumimoji="1" lang="ja-JP" altLang="en-US" sz="3200"/>
          </a:p>
        </p:txBody>
      </p:sp>
      <p:sp>
        <p:nvSpPr>
          <p:cNvPr id="7" name="テキスト ボックス 6">
            <a:extLst>
              <a:ext uri="{FF2B5EF4-FFF2-40B4-BE49-F238E27FC236}">
                <a16:creationId xmlns:a16="http://schemas.microsoft.com/office/drawing/2014/main" id="{AB849F26-03C4-7990-4E44-E2CC1A00E463}"/>
              </a:ext>
            </a:extLst>
          </p:cNvPr>
          <p:cNvSpPr txBox="1"/>
          <p:nvPr/>
        </p:nvSpPr>
        <p:spPr>
          <a:xfrm>
            <a:off x="5868144" y="6237312"/>
            <a:ext cx="2339102" cy="461665"/>
          </a:xfrm>
          <a:prstGeom prst="rect">
            <a:avLst/>
          </a:prstGeom>
          <a:noFill/>
        </p:spPr>
        <p:txBody>
          <a:bodyPr wrap="none" rtlCol="0">
            <a:spAutoFit/>
          </a:bodyPr>
          <a:lstStyle/>
          <a:p>
            <a:r>
              <a:rPr kumimoji="1" lang="en-US" altLang="ja-JP" sz="2400"/>
              <a:t>※</a:t>
            </a:r>
            <a:r>
              <a:rPr kumimoji="1" lang="ja-JP" altLang="en-US" sz="2400"/>
              <a:t>詳細は次回に</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B8B593B4-DFEE-A904-F709-1D90BDFCFD0F}"/>
                  </a:ext>
                </a:extLst>
              </p:cNvPr>
              <p:cNvSpPr txBox="1"/>
              <p:nvPr/>
            </p:nvSpPr>
            <p:spPr>
              <a:xfrm>
                <a:off x="1907704" y="4005064"/>
                <a:ext cx="2279022" cy="184544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2800" i="1" smtClean="0">
                              <a:latin typeface="Cambria Math" panose="02040503050406030204" pitchFamily="18" charset="0"/>
                            </a:rPr>
                          </m:ctrlPr>
                        </m:dPr>
                        <m:e>
                          <m:m>
                            <m:mPr>
                              <m:mcs>
                                <m:mc>
                                  <m:mcPr>
                                    <m:count m:val="2"/>
                                    <m:mcJc m:val="center"/>
                                  </m:mcPr>
                                </m:mc>
                              </m:mcs>
                              <m:ctrlPr>
                                <a:rPr lang="en-US" altLang="ja-JP" sz="2800" i="1">
                                  <a:latin typeface="Cambria Math" panose="02040503050406030204" pitchFamily="18" charset="0"/>
                                </a:rPr>
                              </m:ctrlPr>
                            </m:mPr>
                            <m:mr>
                              <m:e>
                                <m:f>
                                  <m:fPr>
                                    <m:ctrlPr>
                                      <a:rPr lang="en-US" altLang="ja-JP" sz="2800" b="0" i="1" smtClean="0">
                                        <a:latin typeface="Cambria Math" panose="02040503050406030204" pitchFamily="18" charset="0"/>
                                      </a:rPr>
                                    </m:ctrlPr>
                                  </m:fPr>
                                  <m:num>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𝑄</m:t>
                                    </m:r>
                                  </m:num>
                                  <m:den>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𝑞</m:t>
                                    </m:r>
                                  </m:den>
                                </m:f>
                              </m:e>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e>
                            </m:mr>
                            <m:mr>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e>
                              <m:e>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e>
                            </m:mr>
                          </m:m>
                        </m:e>
                      </m:d>
                      <m:r>
                        <a:rPr kumimoji="1" lang="en-US" altLang="ja-JP" sz="2800" b="0" i="1" smtClean="0">
                          <a:latin typeface="Cambria Math" panose="02040503050406030204" pitchFamily="18" charset="0"/>
                        </a:rPr>
                        <m:t>=1</m:t>
                      </m:r>
                    </m:oMath>
                  </m:oMathPara>
                </a14:m>
                <a:endParaRPr kumimoji="1" lang="ja-JP" altLang="en-US" sz="2800"/>
              </a:p>
            </p:txBody>
          </p:sp>
        </mc:Choice>
        <mc:Fallback xmlns="">
          <p:sp>
            <p:nvSpPr>
              <p:cNvPr id="8" name="テキスト ボックス 7">
                <a:extLst>
                  <a:ext uri="{FF2B5EF4-FFF2-40B4-BE49-F238E27FC236}">
                    <a16:creationId xmlns:a16="http://schemas.microsoft.com/office/drawing/2014/main" id="{B8B593B4-DFEE-A904-F709-1D90BDFCFD0F}"/>
                  </a:ext>
                </a:extLst>
              </p:cNvPr>
              <p:cNvSpPr txBox="1">
                <a:spLocks noRot="1" noChangeAspect="1" noMove="1" noResize="1" noEditPoints="1" noAdjustHandles="1" noChangeArrowheads="1" noChangeShapeType="1" noTextEdit="1"/>
              </p:cNvSpPr>
              <p:nvPr/>
            </p:nvSpPr>
            <p:spPr>
              <a:xfrm>
                <a:off x="1907704" y="4005064"/>
                <a:ext cx="2279022" cy="1845442"/>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40F94D98-3229-5E30-D9D6-3D5FFDA78C68}"/>
              </a:ext>
            </a:extLst>
          </p:cNvPr>
          <p:cNvSpPr txBox="1"/>
          <p:nvPr/>
        </p:nvSpPr>
        <p:spPr>
          <a:xfrm>
            <a:off x="4716016" y="4653136"/>
            <a:ext cx="3918060" cy="400110"/>
          </a:xfrm>
          <a:prstGeom prst="rect">
            <a:avLst/>
          </a:prstGeom>
          <a:noFill/>
        </p:spPr>
        <p:txBody>
          <a:bodyPr wrap="none" rtlCol="0">
            <a:spAutoFit/>
          </a:bodyPr>
          <a:lstStyle/>
          <a:p>
            <a:r>
              <a:rPr lang="ja-JP" altLang="en-US" sz="2000"/>
              <a:t>変換のヤコビアンが</a:t>
            </a:r>
            <a:r>
              <a:rPr lang="en-US" altLang="ja-JP" sz="2000"/>
              <a:t>1</a:t>
            </a:r>
            <a:r>
              <a:rPr lang="ja-JP" altLang="en-US" sz="2000"/>
              <a:t>であること</a:t>
            </a:r>
            <a:endParaRPr kumimoji="1" lang="ja-JP" altLang="en-US" sz="2000"/>
          </a:p>
        </p:txBody>
      </p:sp>
    </p:spTree>
    <p:extLst>
      <p:ext uri="{BB962C8B-B14F-4D97-AF65-F5344CB8AC3E}">
        <p14:creationId xmlns:p14="http://schemas.microsoft.com/office/powerpoint/2010/main" val="3724018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5EB15E0-3503-3913-289D-A5F43FCE10BD}"/>
              </a:ext>
            </a:extLst>
          </p:cNvPr>
          <p:cNvSpPr>
            <a:spLocks noGrp="1"/>
          </p:cNvSpPr>
          <p:nvPr>
            <p:ph type="body" sz="quarter" idx="10"/>
          </p:nvPr>
        </p:nvSpPr>
        <p:spPr/>
        <p:txBody>
          <a:bodyPr/>
          <a:lstStyle/>
          <a:p>
            <a:r>
              <a:rPr lang="ja-JP" altLang="en-US"/>
              <a:t>ポアソン括弧と正準変換</a:t>
            </a:r>
            <a:endParaRPr kumimoji="1" lang="ja-JP" altLang="en-US"/>
          </a:p>
        </p:txBody>
      </p:sp>
      <p:sp>
        <p:nvSpPr>
          <p:cNvPr id="3" name="テキスト ボックス 2">
            <a:extLst>
              <a:ext uri="{FF2B5EF4-FFF2-40B4-BE49-F238E27FC236}">
                <a16:creationId xmlns:a16="http://schemas.microsoft.com/office/drawing/2014/main" id="{2269716B-C2D1-3FCA-6262-DE3BFEF3F4E7}"/>
              </a:ext>
            </a:extLst>
          </p:cNvPr>
          <p:cNvSpPr txBox="1"/>
          <p:nvPr/>
        </p:nvSpPr>
        <p:spPr>
          <a:xfrm>
            <a:off x="251520" y="1124744"/>
            <a:ext cx="2698175" cy="523220"/>
          </a:xfrm>
          <a:prstGeom prst="rect">
            <a:avLst/>
          </a:prstGeom>
          <a:noFill/>
        </p:spPr>
        <p:txBody>
          <a:bodyPr wrap="none" rtlCol="0">
            <a:spAutoFit/>
          </a:bodyPr>
          <a:lstStyle/>
          <a:p>
            <a:r>
              <a:rPr kumimoji="1" lang="ja-JP" altLang="en-US" sz="2800"/>
              <a:t>証明したいこと</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2C0F40B-E66F-FE3F-7B4C-9F3B7730DD19}"/>
                  </a:ext>
                </a:extLst>
              </p:cNvPr>
              <p:cNvSpPr txBox="1"/>
              <p:nvPr/>
            </p:nvSpPr>
            <p:spPr>
              <a:xfrm>
                <a:off x="611560" y="4149080"/>
                <a:ext cx="5040560" cy="10193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e>
                        <m:sub>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sub>
                      </m:sSub>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i="1">
                              <a:latin typeface="Cambria Math" panose="02040503050406030204" pitchFamily="18" charset="0"/>
                            </a:rPr>
                            <m:t>𝑞</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𝑝</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𝑞</m:t>
                          </m:r>
                        </m:den>
                      </m:f>
                    </m:oMath>
                  </m:oMathPara>
                </a14:m>
                <a:endParaRPr kumimoji="1" lang="ja-JP" altLang="en-US" sz="3200"/>
              </a:p>
            </p:txBody>
          </p:sp>
        </mc:Choice>
        <mc:Fallback xmlns="">
          <p:sp>
            <p:nvSpPr>
              <p:cNvPr id="4" name="テキスト ボックス 3">
                <a:extLst>
                  <a:ext uri="{FF2B5EF4-FFF2-40B4-BE49-F238E27FC236}">
                    <a16:creationId xmlns:a16="http://schemas.microsoft.com/office/drawing/2014/main" id="{32C0F40B-E66F-FE3F-7B4C-9F3B7730DD19}"/>
                  </a:ext>
                </a:extLst>
              </p:cNvPr>
              <p:cNvSpPr txBox="1">
                <a:spLocks noRot="1" noChangeAspect="1" noMove="1" noResize="1" noEditPoints="1" noAdjustHandles="1" noChangeArrowheads="1" noChangeShapeType="1" noTextEdit="1"/>
              </p:cNvSpPr>
              <p:nvPr/>
            </p:nvSpPr>
            <p:spPr>
              <a:xfrm>
                <a:off x="611560" y="4149080"/>
                <a:ext cx="5040560" cy="101931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FB2244D-37A0-535E-B51C-7746DB8E5830}"/>
                  </a:ext>
                </a:extLst>
              </p:cNvPr>
              <p:cNvSpPr txBox="1"/>
              <p:nvPr/>
            </p:nvSpPr>
            <p:spPr>
              <a:xfrm>
                <a:off x="683568" y="5589240"/>
                <a:ext cx="5040560" cy="10193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𝑋</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e>
                          </m:d>
                        </m:e>
                        <m:sub>
                          <m:r>
                            <a:rPr kumimoji="1" lang="en-US" altLang="ja-JP" sz="3200" b="0" i="1" smtClean="0">
                              <a:latin typeface="Cambria Math" panose="02040503050406030204" pitchFamily="18" charset="0"/>
                            </a:rPr>
                            <m:t>𝑄</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sub>
                      </m:sSub>
                      <m:r>
                        <a:rPr kumimoji="1"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𝑄</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𝑃</m:t>
                          </m:r>
                        </m:den>
                      </m:f>
                      <m:r>
                        <a:rPr lang="en-US" altLang="ja-JP" sz="3200" b="0" i="1" smtClean="0">
                          <a:latin typeface="Cambria Math" panose="02040503050406030204" pitchFamily="18" charset="0"/>
                        </a:rPr>
                        <m:t>−</m:t>
                      </m:r>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𝑋</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𝑃</m:t>
                          </m:r>
                        </m:den>
                      </m:f>
                      <m:f>
                        <m:fPr>
                          <m:ctrlPr>
                            <a:rPr lang="en-US" altLang="ja-JP" sz="3200" i="1">
                              <a:latin typeface="Cambria Math" panose="02040503050406030204" pitchFamily="18" charset="0"/>
                            </a:rPr>
                          </m:ctrlPr>
                        </m:fPr>
                        <m:num>
                          <m:r>
                            <a:rPr lang="en-US" altLang="ja-JP" sz="3200" i="1">
                              <a:latin typeface="Cambria Math" panose="02040503050406030204" pitchFamily="18" charset="0"/>
                            </a:rPr>
                            <m:t>𝜕</m:t>
                          </m:r>
                          <m:r>
                            <a:rPr lang="en-US" altLang="ja-JP" sz="3200" b="0" i="1" smtClean="0">
                              <a:latin typeface="Cambria Math" panose="02040503050406030204" pitchFamily="18" charset="0"/>
                            </a:rPr>
                            <m:t>𝑌</m:t>
                          </m:r>
                        </m:num>
                        <m:den>
                          <m:r>
                            <a:rPr lang="en-US" altLang="ja-JP" sz="3200" i="1">
                              <a:latin typeface="Cambria Math" panose="02040503050406030204" pitchFamily="18" charset="0"/>
                            </a:rPr>
                            <m:t>𝜕</m:t>
                          </m:r>
                          <m:r>
                            <a:rPr lang="en-US" altLang="ja-JP" sz="3200" b="0" i="1" smtClean="0">
                              <a:latin typeface="Cambria Math" panose="02040503050406030204" pitchFamily="18" charset="0"/>
                            </a:rPr>
                            <m:t>𝑄</m:t>
                          </m:r>
                        </m:den>
                      </m:f>
                    </m:oMath>
                  </m:oMathPara>
                </a14:m>
                <a:endParaRPr kumimoji="1" lang="ja-JP" altLang="en-US" sz="3200"/>
              </a:p>
            </p:txBody>
          </p:sp>
        </mc:Choice>
        <mc:Fallback xmlns="">
          <p:sp>
            <p:nvSpPr>
              <p:cNvPr id="5" name="テキスト ボックス 4">
                <a:extLst>
                  <a:ext uri="{FF2B5EF4-FFF2-40B4-BE49-F238E27FC236}">
                    <a16:creationId xmlns:a16="http://schemas.microsoft.com/office/drawing/2014/main" id="{9FB2244D-37A0-535E-B51C-7746DB8E5830}"/>
                  </a:ext>
                </a:extLst>
              </p:cNvPr>
              <p:cNvSpPr txBox="1">
                <a:spLocks noRot="1" noChangeAspect="1" noMove="1" noResize="1" noEditPoints="1" noAdjustHandles="1" noChangeArrowheads="1" noChangeShapeType="1" noTextEdit="1"/>
              </p:cNvSpPr>
              <p:nvPr/>
            </p:nvSpPr>
            <p:spPr>
              <a:xfrm>
                <a:off x="683568" y="5589240"/>
                <a:ext cx="5040560" cy="101931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D40B9B0-AF24-74FA-FD1E-663DC3C98C15}"/>
                  </a:ext>
                </a:extLst>
              </p:cNvPr>
              <p:cNvSpPr txBox="1"/>
              <p:nvPr/>
            </p:nvSpPr>
            <p:spPr>
              <a:xfrm>
                <a:off x="899592" y="1988840"/>
                <a:ext cx="6735305" cy="461665"/>
              </a:xfrm>
              <a:prstGeom prst="rect">
                <a:avLst/>
              </a:prstGeom>
              <a:noFill/>
            </p:spPr>
            <p:txBody>
              <a:bodyPr wrap="none" rtlCol="0">
                <a:spAutoFit/>
              </a:bodyPr>
              <a:lstStyle/>
              <a:p>
                <a:r>
                  <a:rPr kumimoji="1" lang="ja-JP" altLang="en-US" sz="2400"/>
                  <a:t>変数変換</a:t>
                </a:r>
                <a14:m>
                  <m:oMath xmlns:m="http://schemas.openxmlformats.org/officeDocument/2006/math">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𝑞</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oMath>
                </a14:m>
                <a:r>
                  <a:rPr kumimoji="1" lang="ja-JP" altLang="en-US" sz="2400"/>
                  <a:t>が正準変換であるならば</a:t>
                </a:r>
              </a:p>
            </p:txBody>
          </p:sp>
        </mc:Choice>
        <mc:Fallback xmlns="">
          <p:sp>
            <p:nvSpPr>
              <p:cNvPr id="6" name="テキスト ボックス 5">
                <a:extLst>
                  <a:ext uri="{FF2B5EF4-FFF2-40B4-BE49-F238E27FC236}">
                    <a16:creationId xmlns:a16="http://schemas.microsoft.com/office/drawing/2014/main" id="{4D40B9B0-AF24-74FA-FD1E-663DC3C98C15}"/>
                  </a:ext>
                </a:extLst>
              </p:cNvPr>
              <p:cNvSpPr txBox="1">
                <a:spLocks noRot="1" noChangeAspect="1" noMove="1" noResize="1" noEditPoints="1" noAdjustHandles="1" noChangeArrowheads="1" noChangeShapeType="1" noTextEdit="1"/>
              </p:cNvSpPr>
              <p:nvPr/>
            </p:nvSpPr>
            <p:spPr>
              <a:xfrm>
                <a:off x="899592" y="1988840"/>
                <a:ext cx="6735305" cy="461665"/>
              </a:xfrm>
              <a:prstGeom prst="rect">
                <a:avLst/>
              </a:prstGeom>
              <a:blipFill>
                <a:blip r:embed="rId4"/>
                <a:stretch>
                  <a:fillRect l="-1449" t="-14474" r="-45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5CFD1C3-9116-9195-8679-0C694B73AED2}"/>
                  </a:ext>
                </a:extLst>
              </p:cNvPr>
              <p:cNvSpPr txBox="1"/>
              <p:nvPr/>
            </p:nvSpPr>
            <p:spPr>
              <a:xfrm>
                <a:off x="1331640" y="2564904"/>
                <a:ext cx="5958408" cy="8879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800" b="0" i="1" smtClean="0">
                              <a:latin typeface="Cambria Math" panose="02040503050406030204" pitchFamily="18" charset="0"/>
                            </a:rPr>
                          </m:ctrlPr>
                        </m:sSubPr>
                        <m:e>
                          <m:d>
                            <m:dPr>
                              <m:begChr m:val="{"/>
                              <m:endChr m:val="}"/>
                              <m:ctrlPr>
                                <a:rPr kumimoji="1" lang="en-US" altLang="ja-JP" sz="4800" b="0" i="1" smtClean="0">
                                  <a:latin typeface="Cambria Math" panose="02040503050406030204" pitchFamily="18" charset="0"/>
                                </a:rPr>
                              </m:ctrlPr>
                            </m:dPr>
                            <m:e>
                              <m:r>
                                <a:rPr kumimoji="1" lang="en-US" altLang="ja-JP" sz="4800" b="0" i="1" smtClean="0">
                                  <a:latin typeface="Cambria Math" panose="02040503050406030204" pitchFamily="18" charset="0"/>
                                </a:rPr>
                                <m:t>𝑋</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𝑌</m:t>
                              </m:r>
                            </m:e>
                          </m:d>
                        </m:e>
                        <m:sub>
                          <m:r>
                            <a:rPr kumimoji="1" lang="en-US" altLang="ja-JP" sz="4800" b="0" i="1" smtClean="0">
                              <a:latin typeface="Cambria Math" panose="02040503050406030204" pitchFamily="18" charset="0"/>
                            </a:rPr>
                            <m:t>𝑞</m:t>
                          </m:r>
                          <m:r>
                            <a:rPr kumimoji="1" lang="en-US" altLang="ja-JP" sz="4800" b="0" i="1" smtClean="0">
                              <a:latin typeface="Cambria Math" panose="02040503050406030204" pitchFamily="18" charset="0"/>
                            </a:rPr>
                            <m:t>,</m:t>
                          </m:r>
                          <m:r>
                            <a:rPr kumimoji="1" lang="en-US" altLang="ja-JP" sz="4800" b="0" i="1" smtClean="0">
                              <a:latin typeface="Cambria Math" panose="02040503050406030204" pitchFamily="18" charset="0"/>
                            </a:rPr>
                            <m:t>𝑝</m:t>
                          </m:r>
                        </m:sub>
                      </m:sSub>
                      <m:r>
                        <a:rPr kumimoji="1" lang="en-US" altLang="ja-JP" sz="4800" b="0" i="1" smtClean="0">
                          <a:latin typeface="Cambria Math" panose="02040503050406030204" pitchFamily="18" charset="0"/>
                        </a:rPr>
                        <m:t>=</m:t>
                      </m:r>
                      <m:sSub>
                        <m:sSubPr>
                          <m:ctrlPr>
                            <a:rPr lang="en-US" altLang="ja-JP" sz="4800" i="1">
                              <a:latin typeface="Cambria Math" panose="02040503050406030204" pitchFamily="18" charset="0"/>
                            </a:rPr>
                          </m:ctrlPr>
                        </m:sSubPr>
                        <m:e>
                          <m:d>
                            <m:dPr>
                              <m:begChr m:val="{"/>
                              <m:endChr m:val="}"/>
                              <m:ctrlPr>
                                <a:rPr lang="en-US" altLang="ja-JP" sz="4800" i="1">
                                  <a:latin typeface="Cambria Math" panose="02040503050406030204" pitchFamily="18" charset="0"/>
                                </a:rPr>
                              </m:ctrlPr>
                            </m:dPr>
                            <m:e>
                              <m:r>
                                <a:rPr lang="en-US" altLang="ja-JP" sz="4800" i="1">
                                  <a:latin typeface="Cambria Math" panose="02040503050406030204" pitchFamily="18" charset="0"/>
                                </a:rPr>
                                <m:t>𝑋</m:t>
                              </m:r>
                              <m:r>
                                <a:rPr lang="en-US" altLang="ja-JP" sz="4800" i="1">
                                  <a:latin typeface="Cambria Math" panose="02040503050406030204" pitchFamily="18" charset="0"/>
                                </a:rPr>
                                <m:t>,</m:t>
                              </m:r>
                              <m:r>
                                <a:rPr lang="en-US" altLang="ja-JP" sz="4800" i="1">
                                  <a:latin typeface="Cambria Math" panose="02040503050406030204" pitchFamily="18" charset="0"/>
                                </a:rPr>
                                <m:t>𝑌</m:t>
                              </m:r>
                            </m:e>
                          </m:d>
                        </m:e>
                        <m:sub>
                          <m:r>
                            <a:rPr lang="en-US" altLang="ja-JP" sz="4800" b="0" i="1" smtClean="0">
                              <a:latin typeface="Cambria Math" panose="02040503050406030204" pitchFamily="18" charset="0"/>
                            </a:rPr>
                            <m:t>𝑄</m:t>
                          </m:r>
                          <m:r>
                            <a:rPr lang="en-US" altLang="ja-JP" sz="4800" i="1">
                              <a:latin typeface="Cambria Math" panose="02040503050406030204" pitchFamily="18" charset="0"/>
                            </a:rPr>
                            <m:t>,</m:t>
                          </m:r>
                          <m:r>
                            <a:rPr lang="en-US" altLang="ja-JP" sz="4800" b="0" i="1" smtClean="0">
                              <a:latin typeface="Cambria Math" panose="02040503050406030204" pitchFamily="18" charset="0"/>
                            </a:rPr>
                            <m:t>𝑃</m:t>
                          </m:r>
                        </m:sub>
                      </m:sSub>
                    </m:oMath>
                  </m:oMathPara>
                </a14:m>
                <a:endParaRPr lang="ja-JP" altLang="en-US" sz="4800"/>
              </a:p>
            </p:txBody>
          </p:sp>
        </mc:Choice>
        <mc:Fallback xmlns="">
          <p:sp>
            <p:nvSpPr>
              <p:cNvPr id="8" name="テキスト ボックス 7">
                <a:extLst>
                  <a:ext uri="{FF2B5EF4-FFF2-40B4-BE49-F238E27FC236}">
                    <a16:creationId xmlns:a16="http://schemas.microsoft.com/office/drawing/2014/main" id="{95CFD1C3-9116-9195-8679-0C694B73AED2}"/>
                  </a:ext>
                </a:extLst>
              </p:cNvPr>
              <p:cNvSpPr txBox="1">
                <a:spLocks noRot="1" noChangeAspect="1" noMove="1" noResize="1" noEditPoints="1" noAdjustHandles="1" noChangeArrowheads="1" noChangeShapeType="1" noTextEdit="1"/>
              </p:cNvSpPr>
              <p:nvPr/>
            </p:nvSpPr>
            <p:spPr>
              <a:xfrm>
                <a:off x="1331640" y="2564904"/>
                <a:ext cx="5958408" cy="887935"/>
              </a:xfrm>
              <a:prstGeom prst="rect">
                <a:avLst/>
              </a:prstGeom>
              <a:blipFill>
                <a:blip r:embed="rId5"/>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66534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E42CAE7-2A6A-FFE3-8954-39D9EF3E4974}"/>
              </a:ext>
            </a:extLst>
          </p:cNvPr>
          <p:cNvSpPr>
            <a:spLocks noGrp="1"/>
          </p:cNvSpPr>
          <p:nvPr>
            <p:ph type="body" sz="quarter" idx="10"/>
          </p:nvPr>
        </p:nvSpPr>
        <p:spPr/>
        <p:txBody>
          <a:bodyPr/>
          <a:lstStyle/>
          <a:p>
            <a:r>
              <a:rPr lang="ja-JP" altLang="en-US"/>
              <a:t>ポアソン括弧と正準変換</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FEE32BBE-EA51-89AF-021A-660FC8F7A3F0}"/>
                  </a:ext>
                </a:extLst>
              </p:cNvPr>
              <p:cNvSpPr txBox="1"/>
              <p:nvPr/>
            </p:nvSpPr>
            <p:spPr>
              <a:xfrm>
                <a:off x="827584" y="1844824"/>
                <a:ext cx="4133311" cy="984885"/>
              </a:xfrm>
              <a:prstGeom prst="rect">
                <a:avLst/>
              </a:prstGeom>
              <a:noFill/>
            </p:spPr>
            <p:txBody>
              <a:bodyPr wrap="none" lIns="0" tIns="0" rIns="0" bIns="0" rtlCol="0">
                <a:spAutoFit/>
              </a:bodyPr>
              <a:lstStyle/>
              <a:p>
                <a:pPr algn="ctr"/>
                <a14:m>
                  <m:oMath xmlns:m="http://schemas.openxmlformats.org/officeDocument/2006/math">
                    <m:r>
                      <a:rPr lang="en-US" altLang="ja-JP" sz="3200" i="1" smtClean="0">
                        <a:latin typeface="Cambria Math" panose="02040503050406030204" pitchFamily="18" charset="0"/>
                      </a:rPr>
                      <m:t>𝑋</m:t>
                    </m:r>
                    <m:r>
                      <a:rPr lang="en-US" altLang="ja-JP" sz="3200" i="1" smtClean="0">
                        <a:latin typeface="Cambria Math" panose="02040503050406030204" pitchFamily="18" charset="0"/>
                      </a:rPr>
                      <m:t>=</m:t>
                    </m:r>
                    <m:r>
                      <a:rPr lang="en-US" altLang="ja-JP" sz="3200" i="1" smtClean="0">
                        <a:latin typeface="Cambria Math" panose="02040503050406030204" pitchFamily="18" charset="0"/>
                      </a:rPr>
                      <m:t>𝑋</m:t>
                    </m:r>
                    <m:r>
                      <a:rPr lang="en-US" altLang="ja-JP" sz="3200" i="1" smtClean="0">
                        <a:latin typeface="Cambria Math" panose="02040503050406030204" pitchFamily="18" charset="0"/>
                      </a:rPr>
                      <m:t>(</m:t>
                    </m:r>
                    <m:r>
                      <a:rPr lang="en-US" altLang="ja-JP" sz="3200" i="1" smtClean="0">
                        <a:latin typeface="Cambria Math" panose="02040503050406030204" pitchFamily="18" charset="0"/>
                      </a:rPr>
                      <m:t>𝑄</m:t>
                    </m:r>
                    <m:d>
                      <m:dPr>
                        <m:ctrlPr>
                          <a:rPr lang="en-US" altLang="ja-JP" sz="3200" i="1">
                            <a:latin typeface="Cambria Math" panose="02040503050406030204" pitchFamily="18" charset="0"/>
                          </a:rPr>
                        </m:ctrlPr>
                      </m:dPr>
                      <m:e>
                        <m:r>
                          <a:rPr lang="en-US" altLang="ja-JP" sz="3200" i="1">
                            <a:latin typeface="Cambria Math" panose="02040503050406030204" pitchFamily="18" charset="0"/>
                          </a:rPr>
                          <m:t>𝑞</m:t>
                        </m:r>
                        <m:r>
                          <a:rPr lang="en-US" altLang="ja-JP" sz="3200" i="1">
                            <a:latin typeface="Cambria Math" panose="02040503050406030204" pitchFamily="18" charset="0"/>
                          </a:rPr>
                          <m:t>,</m:t>
                        </m:r>
                        <m:r>
                          <a:rPr lang="en-US" altLang="ja-JP" sz="3200" i="1">
                            <a:latin typeface="Cambria Math" panose="02040503050406030204" pitchFamily="18" charset="0"/>
                          </a:rPr>
                          <m:t>𝑝</m:t>
                        </m:r>
                      </m:e>
                    </m:d>
                    <m:r>
                      <a:rPr lang="en-US" altLang="ja-JP" sz="3200" i="1">
                        <a:latin typeface="Cambria Math" panose="02040503050406030204" pitchFamily="18" charset="0"/>
                      </a:rPr>
                      <m:t>,</m:t>
                    </m:r>
                    <m:r>
                      <a:rPr lang="en-US" altLang="ja-JP" sz="3200" i="1">
                        <a:latin typeface="Cambria Math" panose="02040503050406030204" pitchFamily="18" charset="0"/>
                      </a:rPr>
                      <m:t>𝑃</m:t>
                    </m:r>
                    <m:r>
                      <a:rPr lang="en-US" altLang="ja-JP" sz="3200" i="1">
                        <a:latin typeface="Cambria Math" panose="02040503050406030204" pitchFamily="18" charset="0"/>
                      </a:rPr>
                      <m:t>(</m:t>
                    </m:r>
                    <m:r>
                      <a:rPr lang="en-US" altLang="ja-JP" sz="3200" i="1">
                        <a:latin typeface="Cambria Math" panose="02040503050406030204" pitchFamily="18" charset="0"/>
                      </a:rPr>
                      <m:t>𝑞</m:t>
                    </m:r>
                    <m:r>
                      <a:rPr lang="en-US" altLang="ja-JP" sz="3200" i="1">
                        <a:latin typeface="Cambria Math" panose="02040503050406030204" pitchFamily="18" charset="0"/>
                      </a:rPr>
                      <m:t>,</m:t>
                    </m:r>
                    <m:r>
                      <a:rPr lang="en-US" altLang="ja-JP" sz="3200" i="1">
                        <a:latin typeface="Cambria Math" panose="02040503050406030204" pitchFamily="18" charset="0"/>
                      </a:rPr>
                      <m:t>𝑝</m:t>
                    </m:r>
                    <m:r>
                      <a:rPr lang="en-US" altLang="ja-JP" sz="3200" i="1">
                        <a:latin typeface="Cambria Math" panose="02040503050406030204" pitchFamily="18" charset="0"/>
                      </a:rPr>
                      <m:t>)</m:t>
                    </m:r>
                  </m:oMath>
                </a14:m>
                <a:r>
                  <a:rPr lang="en-US" altLang="ja-JP" sz="3200"/>
                  <a:t>)</a:t>
                </a:r>
              </a:p>
              <a:p>
                <a:pPr algn="ct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𝑌</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𝑄</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𝑞</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𝑝</m:t>
                          </m:r>
                        </m:e>
                      </m:d>
                      <m:r>
                        <a:rPr kumimoji="1" lang="en-US" altLang="ja-JP" sz="3200" b="0" i="1" smtClean="0">
                          <a:latin typeface="Cambria Math" panose="02040503050406030204" pitchFamily="18" charset="0"/>
                        </a:rPr>
                        <m:t>)</m:t>
                      </m:r>
                    </m:oMath>
                  </m:oMathPara>
                </a14:m>
                <a:endParaRPr kumimoji="1" lang="en-US" altLang="ja-JP" sz="3200" b="0"/>
              </a:p>
            </p:txBody>
          </p:sp>
        </mc:Choice>
        <mc:Fallback xmlns="">
          <p:sp>
            <p:nvSpPr>
              <p:cNvPr id="4" name="テキスト ボックス 3">
                <a:extLst>
                  <a:ext uri="{FF2B5EF4-FFF2-40B4-BE49-F238E27FC236}">
                    <a16:creationId xmlns:a16="http://schemas.microsoft.com/office/drawing/2014/main" id="{FEE32BBE-EA51-89AF-021A-660FC8F7A3F0}"/>
                  </a:ext>
                </a:extLst>
              </p:cNvPr>
              <p:cNvSpPr txBox="1">
                <a:spLocks noRot="1" noChangeAspect="1" noMove="1" noResize="1" noEditPoints="1" noAdjustHandles="1" noChangeArrowheads="1" noChangeShapeType="1" noTextEdit="1"/>
              </p:cNvSpPr>
              <p:nvPr/>
            </p:nvSpPr>
            <p:spPr>
              <a:xfrm>
                <a:off x="827584" y="1844824"/>
                <a:ext cx="4133311" cy="984885"/>
              </a:xfrm>
              <a:prstGeom prst="rect">
                <a:avLst/>
              </a:prstGeom>
              <a:blipFill>
                <a:blip r:embed="rId2"/>
                <a:stretch>
                  <a:fillRect t="-13043" r="-2655"/>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868E3BE6-30F0-3FEC-1763-66EFD20851AA}"/>
              </a:ext>
            </a:extLst>
          </p:cNvPr>
          <p:cNvSpPr txBox="1"/>
          <p:nvPr/>
        </p:nvSpPr>
        <p:spPr>
          <a:xfrm>
            <a:off x="395536" y="1177588"/>
            <a:ext cx="3416320" cy="523220"/>
          </a:xfrm>
          <a:prstGeom prst="rect">
            <a:avLst/>
          </a:prstGeom>
          <a:noFill/>
        </p:spPr>
        <p:txBody>
          <a:bodyPr wrap="none" rtlCol="0">
            <a:spAutoFit/>
          </a:bodyPr>
          <a:lstStyle/>
          <a:p>
            <a:r>
              <a:rPr lang="ja-JP" altLang="en-US" sz="2800"/>
              <a:t>物理量の変数依存性</a:t>
            </a:r>
            <a:endParaRPr kumimoji="1" lang="ja-JP" altLang="en-US" sz="28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9C04F11-780E-B220-558C-8268DD76FDD4}"/>
                  </a:ext>
                </a:extLst>
              </p:cNvPr>
              <p:cNvSpPr txBox="1"/>
              <p:nvPr/>
            </p:nvSpPr>
            <p:spPr>
              <a:xfrm>
                <a:off x="971600" y="4149080"/>
                <a:ext cx="3331360" cy="891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𝑋</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𝑞</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𝑞</m:t>
                          </m:r>
                        </m:den>
                      </m:f>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i="1">
                              <a:latin typeface="Cambria Math" panose="02040503050406030204" pitchFamily="18" charset="0"/>
                            </a:rPr>
                            <m:t>𝑋</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i="1">
                              <a:latin typeface="Cambria Math" panose="02040503050406030204" pitchFamily="18" charset="0"/>
                            </a:rPr>
                            <m:t>𝑞</m:t>
                          </m:r>
                        </m:den>
                      </m:f>
                    </m:oMath>
                  </m:oMathPara>
                </a14:m>
                <a:endParaRPr kumimoji="1" lang="ja-JP" altLang="en-US" sz="2800"/>
              </a:p>
            </p:txBody>
          </p:sp>
        </mc:Choice>
        <mc:Fallback xmlns="">
          <p:sp>
            <p:nvSpPr>
              <p:cNvPr id="6" name="テキスト ボックス 5">
                <a:extLst>
                  <a:ext uri="{FF2B5EF4-FFF2-40B4-BE49-F238E27FC236}">
                    <a16:creationId xmlns:a16="http://schemas.microsoft.com/office/drawing/2014/main" id="{29C04F11-780E-B220-558C-8268DD76FDD4}"/>
                  </a:ext>
                </a:extLst>
              </p:cNvPr>
              <p:cNvSpPr txBox="1">
                <a:spLocks noRot="1" noChangeAspect="1" noMove="1" noResize="1" noEditPoints="1" noAdjustHandles="1" noChangeArrowheads="1" noChangeShapeType="1" noTextEdit="1"/>
              </p:cNvSpPr>
              <p:nvPr/>
            </p:nvSpPr>
            <p:spPr>
              <a:xfrm>
                <a:off x="971600" y="4149080"/>
                <a:ext cx="3331360" cy="89178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4BEE771C-B819-6049-8A1A-C40347098A9D}"/>
                  </a:ext>
                </a:extLst>
              </p:cNvPr>
              <p:cNvSpPr txBox="1"/>
              <p:nvPr/>
            </p:nvSpPr>
            <p:spPr>
              <a:xfrm>
                <a:off x="971600" y="5445224"/>
                <a:ext cx="3331360" cy="8917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𝑌</m:t>
                          </m:r>
                        </m:num>
                        <m:den>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𝑝</m:t>
                          </m:r>
                        </m:den>
                      </m:f>
                      <m:r>
                        <a:rPr kumimoji="1"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𝑄</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𝑄</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r>
                        <a:rPr lang="en-US" altLang="ja-JP" sz="2800" b="0" i="1" smtClean="0">
                          <a:latin typeface="Cambria Math" panose="02040503050406030204" pitchFamily="18" charset="0"/>
                        </a:rPr>
                        <m:t>+</m:t>
                      </m:r>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𝑌</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𝑃</m:t>
                          </m:r>
                        </m:den>
                      </m:f>
                      <m:f>
                        <m:fPr>
                          <m:ctrlPr>
                            <a:rPr lang="en-US" altLang="ja-JP" sz="2800" i="1">
                              <a:latin typeface="Cambria Math" panose="02040503050406030204" pitchFamily="18" charset="0"/>
                            </a:rPr>
                          </m:ctrlPr>
                        </m:fPr>
                        <m:num>
                          <m:r>
                            <a:rPr lang="en-US" altLang="ja-JP" sz="2800" i="1">
                              <a:latin typeface="Cambria Math" panose="02040503050406030204" pitchFamily="18" charset="0"/>
                            </a:rPr>
                            <m:t>𝜕</m:t>
                          </m:r>
                          <m:r>
                            <a:rPr lang="en-US" altLang="ja-JP" sz="2800" b="0" i="1" smtClean="0">
                              <a:latin typeface="Cambria Math" panose="02040503050406030204" pitchFamily="18" charset="0"/>
                            </a:rPr>
                            <m:t>𝑃</m:t>
                          </m:r>
                        </m:num>
                        <m:den>
                          <m:r>
                            <a:rPr lang="en-US" altLang="ja-JP" sz="2800" i="1">
                              <a:latin typeface="Cambria Math" panose="02040503050406030204" pitchFamily="18" charset="0"/>
                            </a:rPr>
                            <m:t>𝜕</m:t>
                          </m:r>
                          <m:r>
                            <a:rPr lang="en-US" altLang="ja-JP" sz="2800" b="0" i="1" smtClean="0">
                              <a:latin typeface="Cambria Math" panose="02040503050406030204" pitchFamily="18" charset="0"/>
                            </a:rPr>
                            <m:t>𝑝</m:t>
                          </m:r>
                        </m:den>
                      </m:f>
                    </m:oMath>
                  </m:oMathPara>
                </a14:m>
                <a:endParaRPr kumimoji="1" lang="ja-JP" altLang="en-US" sz="2800"/>
              </a:p>
            </p:txBody>
          </p:sp>
        </mc:Choice>
        <mc:Fallback xmlns="">
          <p:sp>
            <p:nvSpPr>
              <p:cNvPr id="7" name="テキスト ボックス 6">
                <a:extLst>
                  <a:ext uri="{FF2B5EF4-FFF2-40B4-BE49-F238E27FC236}">
                    <a16:creationId xmlns:a16="http://schemas.microsoft.com/office/drawing/2014/main" id="{4BEE771C-B819-6049-8A1A-C40347098A9D}"/>
                  </a:ext>
                </a:extLst>
              </p:cNvPr>
              <p:cNvSpPr txBox="1">
                <a:spLocks noRot="1" noChangeAspect="1" noMove="1" noResize="1" noEditPoints="1" noAdjustHandles="1" noChangeArrowheads="1" noChangeShapeType="1" noTextEdit="1"/>
              </p:cNvSpPr>
              <p:nvPr/>
            </p:nvSpPr>
            <p:spPr>
              <a:xfrm>
                <a:off x="971600" y="5445224"/>
                <a:ext cx="3331360" cy="891783"/>
              </a:xfrm>
              <a:prstGeom prst="rect">
                <a:avLst/>
              </a:prstGeom>
              <a:blipFill>
                <a:blip r:embed="rId4"/>
                <a:stretch>
                  <a:fillRect/>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8F8B1750-FBD4-C3F5-1B93-AFD184C04D54}"/>
              </a:ext>
            </a:extLst>
          </p:cNvPr>
          <p:cNvSpPr txBox="1"/>
          <p:nvPr/>
        </p:nvSpPr>
        <p:spPr>
          <a:xfrm>
            <a:off x="467544" y="3212976"/>
            <a:ext cx="4275529" cy="523220"/>
          </a:xfrm>
          <a:prstGeom prst="rect">
            <a:avLst/>
          </a:prstGeom>
          <a:noFill/>
        </p:spPr>
        <p:txBody>
          <a:bodyPr wrap="none" rtlCol="0">
            <a:spAutoFit/>
          </a:bodyPr>
          <a:lstStyle/>
          <a:p>
            <a:r>
              <a:rPr lang="ja-JP" altLang="en-US" sz="2800"/>
              <a:t>それぞれ</a:t>
            </a:r>
            <a:r>
              <a:rPr lang="en-US" altLang="ja-JP" sz="2800"/>
              <a:t>q,p</a:t>
            </a:r>
            <a:r>
              <a:rPr lang="ja-JP" altLang="en-US" sz="2800"/>
              <a:t>で微分すると</a:t>
            </a:r>
            <a:endParaRPr kumimoji="1" lang="ja-JP" altLang="en-US" sz="2800"/>
          </a:p>
        </p:txBody>
      </p:sp>
    </p:spTree>
    <p:extLst>
      <p:ext uri="{BB962C8B-B14F-4D97-AF65-F5344CB8AC3E}">
        <p14:creationId xmlns:p14="http://schemas.microsoft.com/office/powerpoint/2010/main" val="255355968"/>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{11DA09EC-ABC8-2D40-8DBB-00E840906C4E}tf10001120</Template>
  <TotalTime>2856</TotalTime>
  <Words>2412</Words>
  <Application>Microsoft Office PowerPoint</Application>
  <PresentationFormat>画面に合わせる (4:3)</PresentationFormat>
  <Paragraphs>353</Paragraphs>
  <Slides>51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51</vt:i4>
      </vt:variant>
    </vt:vector>
  </HeadingPairs>
  <TitlesOfParts>
    <vt:vector size="56" baseType="lpstr">
      <vt:lpstr>HGｺﾞｼｯｸE</vt:lpstr>
      <vt:lpstr>游ゴシック</vt:lpstr>
      <vt:lpstr>Arial</vt:lpstr>
      <vt:lpstr>Cambria Math</vt:lpstr>
      <vt:lpstr>パーセル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420</cp:revision>
  <dcterms:created xsi:type="dcterms:W3CDTF">2019-01-02T05:23:01Z</dcterms:created>
  <dcterms:modified xsi:type="dcterms:W3CDTF">2023-07-17T10:30:39Z</dcterms:modified>
</cp:coreProperties>
</file>