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8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5" r:id="rId16"/>
    <p:sldId id="274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6" autoAdjust="0"/>
    <p:restoredTop sz="94660"/>
  </p:normalViewPr>
  <p:slideViewPr>
    <p:cSldViewPr>
      <p:cViewPr varScale="1">
        <p:scale>
          <a:sx n="63" d="100"/>
          <a:sy n="63" d="100"/>
        </p:scale>
        <p:origin x="148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2023/7/16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2" name="弦 1">
            <a:extLst>
              <a:ext uri="{FF2B5EF4-FFF2-40B4-BE49-F238E27FC236}">
                <a16:creationId xmlns:a16="http://schemas.microsoft.com/office/drawing/2014/main" id="{E48D6CCA-61A1-4B06-B494-2B0BDE0D3A96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479E8C-0541-4B69-B4AF-9B495F099148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/>
              <a:t>27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>
                <a:solidFill>
                  <a:srgbClr val="011893"/>
                </a:solidFill>
              </a:rPr>
              <a:t>ポアソン括弧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/>
              <a:t>数理物理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66876E9-B54E-C9D8-C67C-DCF703985A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ポアソン括弧と正準変換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7C239DC-1983-6834-2A61-8A6EAB36E4F2}"/>
                  </a:ext>
                </a:extLst>
              </p:cNvPr>
              <p:cNvSpPr txBox="1"/>
              <p:nvPr/>
            </p:nvSpPr>
            <p:spPr>
              <a:xfrm>
                <a:off x="971600" y="1196752"/>
                <a:ext cx="7017370" cy="968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7C239DC-1983-6834-2A61-8A6EAB36E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1196752"/>
                <a:ext cx="7017370" cy="968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BC86214-F68A-0B7A-4FE8-301072CE5382}"/>
                  </a:ext>
                </a:extLst>
              </p:cNvPr>
              <p:cNvSpPr txBox="1"/>
              <p:nvPr/>
            </p:nvSpPr>
            <p:spPr>
              <a:xfrm>
                <a:off x="2051720" y="2564904"/>
                <a:ext cx="4792722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BC86214-F68A-0B7A-4FE8-301072CE5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2564904"/>
                <a:ext cx="4792722" cy="891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51C0CB2-DDC8-DA1F-4CCF-9C592C91112A}"/>
                  </a:ext>
                </a:extLst>
              </p:cNvPr>
              <p:cNvSpPr txBox="1"/>
              <p:nvPr/>
            </p:nvSpPr>
            <p:spPr>
              <a:xfrm>
                <a:off x="2123728" y="3789040"/>
                <a:ext cx="4792722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51C0CB2-DDC8-DA1F-4CCF-9C592C911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789040"/>
                <a:ext cx="4792722" cy="891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3D9D1EC-2C86-4444-890E-141D78E281F0}"/>
              </a:ext>
            </a:extLst>
          </p:cNvPr>
          <p:cNvSpPr/>
          <p:nvPr/>
        </p:nvSpPr>
        <p:spPr>
          <a:xfrm>
            <a:off x="2051720" y="3573016"/>
            <a:ext cx="5184576" cy="129614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B297106-8380-E0EA-A366-5FE6D4118554}"/>
              </a:ext>
            </a:extLst>
          </p:cNvPr>
          <p:cNvSpPr txBox="1"/>
          <p:nvPr/>
        </p:nvSpPr>
        <p:spPr>
          <a:xfrm>
            <a:off x="1043608" y="5085184"/>
            <a:ext cx="6750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この項は、</a:t>
            </a:r>
            <a:r>
              <a:rPr lang="en-US" altLang="ja-JP" sz="2400"/>
              <a:t>X</a:t>
            </a:r>
            <a:r>
              <a:rPr lang="ja-JP" altLang="en-US" sz="2400"/>
              <a:t>と</a:t>
            </a:r>
            <a:r>
              <a:rPr lang="en-US" altLang="ja-JP" sz="2400"/>
              <a:t>Y</a:t>
            </a:r>
            <a:r>
              <a:rPr lang="ja-JP" altLang="en-US" sz="2400"/>
              <a:t>を入れ替えても値が変わらない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F8DC5C-050B-D913-D3A6-307540239ACF}"/>
                  </a:ext>
                </a:extLst>
              </p:cNvPr>
              <p:cNvSpPr txBox="1"/>
              <p:nvPr/>
            </p:nvSpPr>
            <p:spPr>
              <a:xfrm>
                <a:off x="1835696" y="5668506"/>
                <a:ext cx="1008112" cy="856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3CF8DC5C-050B-D913-D3A6-307540239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5668506"/>
                <a:ext cx="1008112" cy="856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38F11FB-2031-6CAD-AF89-8C7EAF60CC59}"/>
              </a:ext>
            </a:extLst>
          </p:cNvPr>
          <p:cNvSpPr txBox="1"/>
          <p:nvPr/>
        </p:nvSpPr>
        <p:spPr>
          <a:xfrm>
            <a:off x="2987824" y="5805264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を引いた時に消える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1300680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8173A5A-57F3-3278-E4B3-B41833036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ポアソン括弧と正準変換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61D381-6087-FFB5-19E3-2414CBE284BE}"/>
                  </a:ext>
                </a:extLst>
              </p:cNvPr>
              <p:cNvSpPr txBox="1"/>
              <p:nvPr/>
            </p:nvSpPr>
            <p:spPr>
              <a:xfrm>
                <a:off x="2483768" y="1916832"/>
                <a:ext cx="4116448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F61D381-6087-FFB5-19E3-2414CBE28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1916832"/>
                <a:ext cx="4116448" cy="764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FEB5BA7-AED2-1D22-1A3C-D8FC9B0D047D}"/>
                  </a:ext>
                </a:extLst>
              </p:cNvPr>
              <p:cNvSpPr txBox="1"/>
              <p:nvPr/>
            </p:nvSpPr>
            <p:spPr>
              <a:xfrm>
                <a:off x="2627784" y="2924944"/>
                <a:ext cx="3955634" cy="7645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FEB5BA7-AED2-1D22-1A3C-D8FC9B0D0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924944"/>
                <a:ext cx="3955634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723FA4-473D-B3DB-38F5-05367DA237B1}"/>
                  </a:ext>
                </a:extLst>
              </p:cNvPr>
              <p:cNvSpPr txBox="1"/>
              <p:nvPr/>
            </p:nvSpPr>
            <p:spPr>
              <a:xfrm>
                <a:off x="2555895" y="3933056"/>
                <a:ext cx="360028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723FA4-473D-B3DB-38F5-05367DA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895" y="3933056"/>
                <a:ext cx="3600281" cy="8298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3D3D506-B098-6DA6-6754-3024D35701A5}"/>
                  </a:ext>
                </a:extLst>
              </p:cNvPr>
              <p:cNvSpPr txBox="1"/>
              <p:nvPr/>
            </p:nvSpPr>
            <p:spPr>
              <a:xfrm>
                <a:off x="539552" y="980728"/>
                <a:ext cx="5040560" cy="7645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33D3D506-B098-6DA6-6754-3024D3570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5040560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DA2B753-AAB1-C689-437F-D734A2CCB899}"/>
                  </a:ext>
                </a:extLst>
              </p:cNvPr>
              <p:cNvSpPr txBox="1"/>
              <p:nvPr/>
            </p:nvSpPr>
            <p:spPr>
              <a:xfrm>
                <a:off x="2555776" y="4941168"/>
                <a:ext cx="3600281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d>
                        <m:d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DA2B753-AAB1-C689-437F-D734A2CC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4941168"/>
                <a:ext cx="3600281" cy="8298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26DF69A-64E2-B7A1-2C13-07BB79FE417E}"/>
              </a:ext>
            </a:extLst>
          </p:cNvPr>
          <p:cNvSpPr/>
          <p:nvPr/>
        </p:nvSpPr>
        <p:spPr>
          <a:xfrm>
            <a:off x="3779912" y="3861048"/>
            <a:ext cx="2376264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524D4C7C-BE5F-BA23-AB59-03E54B0D3747}"/>
              </a:ext>
            </a:extLst>
          </p:cNvPr>
          <p:cNvSpPr/>
          <p:nvPr/>
        </p:nvSpPr>
        <p:spPr>
          <a:xfrm>
            <a:off x="3779912" y="4941168"/>
            <a:ext cx="2376264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149F9F-D9AE-8011-319F-983515F84374}"/>
              </a:ext>
            </a:extLst>
          </p:cNvPr>
          <p:cNvSpPr txBox="1"/>
          <p:nvPr/>
        </p:nvSpPr>
        <p:spPr>
          <a:xfrm>
            <a:off x="6588224" y="4221088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正準変換の条件</a:t>
            </a:r>
            <a:endParaRPr kumimoji="1" lang="en-US" altLang="ja-JP"/>
          </a:p>
          <a:p>
            <a:r>
              <a:rPr lang="ja-JP" altLang="en-US"/>
              <a:t>により</a:t>
            </a:r>
            <a:r>
              <a:rPr lang="en-US" altLang="ja-JP"/>
              <a:t>1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CF8C947-68D1-F382-4452-94E6BA1F33DB}"/>
                  </a:ext>
                </a:extLst>
              </p:cNvPr>
              <p:cNvSpPr txBox="1"/>
              <p:nvPr/>
            </p:nvSpPr>
            <p:spPr>
              <a:xfrm>
                <a:off x="2195736" y="5949280"/>
                <a:ext cx="4572000" cy="849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ja-JP" altLang="en-US" sz="240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3CF8C947-68D1-F382-4452-94E6BA1F3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949280"/>
                <a:ext cx="4572000" cy="8495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958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B347D3B-A5A1-FB1C-2D70-1C9E65E0E9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ポアソン括弧と正準変換</a:t>
            </a:r>
            <a:endParaRPr kumimoji="1" lang="ja-JP" altLang="en-US"/>
          </a:p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E2F79B7-D250-D03A-0307-038640AFA13D}"/>
              </a:ext>
            </a:extLst>
          </p:cNvPr>
          <p:cNvSpPr txBox="1"/>
          <p:nvPr/>
        </p:nvSpPr>
        <p:spPr>
          <a:xfrm>
            <a:off x="323528" y="1340768"/>
            <a:ext cx="839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以上から、ポアソン括弧は正準変換に関して不変であることがわかった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1AAFB03-3101-E594-6092-4AA8D8EFF66C}"/>
                  </a:ext>
                </a:extLst>
              </p:cNvPr>
              <p:cNvSpPr txBox="1"/>
              <p:nvPr/>
            </p:nvSpPr>
            <p:spPr>
              <a:xfrm>
                <a:off x="755576" y="2276872"/>
                <a:ext cx="7272808" cy="8217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4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4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4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ja-JP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4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ja-JP" altLang="en-US" sz="44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1AAFB03-3101-E594-6092-4AA8D8EFF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276872"/>
                <a:ext cx="7272808" cy="821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524DB1-1FCE-DE8F-9223-B594B81FB4E6}"/>
              </a:ext>
            </a:extLst>
          </p:cNvPr>
          <p:cNvSpPr txBox="1"/>
          <p:nvPr/>
        </p:nvSpPr>
        <p:spPr>
          <a:xfrm>
            <a:off x="539552" y="3573016"/>
            <a:ext cx="7622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/>
              <a:t>したがって、「どの局所座標を使ったか」を表記する必要はない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BC2E5B0-FD20-434E-5C51-3097E084CB1F}"/>
              </a:ext>
            </a:extLst>
          </p:cNvPr>
          <p:cNvSpPr/>
          <p:nvPr/>
        </p:nvSpPr>
        <p:spPr>
          <a:xfrm>
            <a:off x="2267744" y="2708920"/>
            <a:ext cx="79208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E68122E-06D8-5D26-9FCD-3296E972B0BF}"/>
              </a:ext>
            </a:extLst>
          </p:cNvPr>
          <p:cNvSpPr/>
          <p:nvPr/>
        </p:nvSpPr>
        <p:spPr>
          <a:xfrm>
            <a:off x="5004048" y="2636912"/>
            <a:ext cx="792088" cy="4320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819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15945E0-732C-19CB-B170-E267B14089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多</a:t>
            </a:r>
            <a:r>
              <a:rPr kumimoji="1" lang="ja-JP" altLang="en-US"/>
              <a:t>自由度系の場合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86FAA-2417-184E-757D-80E16E52C9E7}"/>
                  </a:ext>
                </a:extLst>
              </p:cNvPr>
              <p:cNvSpPr txBox="1"/>
              <p:nvPr/>
            </p:nvSpPr>
            <p:spPr>
              <a:xfrm>
                <a:off x="3203848" y="1340768"/>
                <a:ext cx="5544616" cy="11466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CAB86FAA-2417-184E-757D-80E16E52C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40768"/>
                <a:ext cx="5544616" cy="11466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58473B-06DC-620E-F7BE-B09443A2BFE5}"/>
                  </a:ext>
                </a:extLst>
              </p:cNvPr>
              <p:cNvSpPr txBox="1"/>
              <p:nvPr/>
            </p:nvSpPr>
            <p:spPr>
              <a:xfrm>
                <a:off x="3491880" y="2924944"/>
                <a:ext cx="2701381" cy="13073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ja-JP" sz="4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ja-JP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40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ja-JP" altLang="en-US" sz="40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kumimoji="1" lang="ja-JP" altLang="en-US" sz="40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958473B-06DC-620E-F7BE-B09443A2B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2924944"/>
                <a:ext cx="2701381" cy="1307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465975-4DC6-8A53-EC65-AA01B324BCEA}"/>
              </a:ext>
            </a:extLst>
          </p:cNvPr>
          <p:cNvSpPr txBox="1"/>
          <p:nvPr/>
        </p:nvSpPr>
        <p:spPr>
          <a:xfrm>
            <a:off x="683568" y="170080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ポアソン括弧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EAEE80D-0E54-999A-C73F-496301E9EAEC}"/>
              </a:ext>
            </a:extLst>
          </p:cNvPr>
          <p:cNvSpPr txBox="1"/>
          <p:nvPr/>
        </p:nvSpPr>
        <p:spPr>
          <a:xfrm>
            <a:off x="971600" y="3356992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正準方程式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FBE53A1-467E-4F65-5490-8311D3DEE7DB}"/>
              </a:ext>
            </a:extLst>
          </p:cNvPr>
          <p:cNvSpPr txBox="1"/>
          <p:nvPr/>
        </p:nvSpPr>
        <p:spPr>
          <a:xfrm>
            <a:off x="179512" y="4869160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物理量の時間微分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6F94964-B49B-9134-E364-23B1D99BAE2C}"/>
                  </a:ext>
                </a:extLst>
              </p:cNvPr>
              <p:cNvSpPr txBox="1"/>
              <p:nvPr/>
            </p:nvSpPr>
            <p:spPr>
              <a:xfrm>
                <a:off x="3131840" y="4581128"/>
                <a:ext cx="3240360" cy="105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kumimoji="1" lang="ja-JP" altLang="en-US" sz="36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C6F94964-B49B-9134-E364-23B1D99BA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81128"/>
                <a:ext cx="3240360" cy="1051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09B484-D01A-8A6B-A9B5-5A37B0ED6CB7}"/>
              </a:ext>
            </a:extLst>
          </p:cNvPr>
          <p:cNvSpPr txBox="1"/>
          <p:nvPr/>
        </p:nvSpPr>
        <p:spPr>
          <a:xfrm>
            <a:off x="539552" y="594928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ハミルトニアンとポアソン括弧をとる　　時間微分</a:t>
            </a:r>
            <a:endParaRPr kumimoji="1" lang="ja-JP" altLang="en-US" sz="240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971124E1-A0D1-B477-BB2C-BF6A030F6E1C}"/>
              </a:ext>
            </a:extLst>
          </p:cNvPr>
          <p:cNvSpPr/>
          <p:nvPr/>
        </p:nvSpPr>
        <p:spPr>
          <a:xfrm>
            <a:off x="5868144" y="5949280"/>
            <a:ext cx="504056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2231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4AA17C1-D544-BF05-079B-4309D03A8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ポアソン括弧の性質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B4CD29-B4D3-B931-133C-E4E682A18774}"/>
                  </a:ext>
                </a:extLst>
              </p:cNvPr>
              <p:cNvSpPr txBox="1"/>
              <p:nvPr/>
            </p:nvSpPr>
            <p:spPr>
              <a:xfrm>
                <a:off x="2915816" y="980728"/>
                <a:ext cx="3456384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/>
                </a:br>
                <a:endParaRPr lang="ja-JP" altLang="en-US" sz="32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B4CD29-B4D3-B931-133C-E4E682A18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980728"/>
                <a:ext cx="3456384" cy="584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8795E2-C6D7-EC0D-AF02-0B350FC32F17}"/>
              </a:ext>
            </a:extLst>
          </p:cNvPr>
          <p:cNvSpPr txBox="1"/>
          <p:nvPr/>
        </p:nvSpPr>
        <p:spPr>
          <a:xfrm>
            <a:off x="899592" y="9807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反対称</a:t>
            </a:r>
            <a:r>
              <a:rPr lang="ja-JP" altLang="en-US" sz="3200"/>
              <a:t>性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17ACC2-B2A6-2EB1-1E76-D8D2468C6D77}"/>
              </a:ext>
            </a:extLst>
          </p:cNvPr>
          <p:cNvSpPr txBox="1"/>
          <p:nvPr/>
        </p:nvSpPr>
        <p:spPr>
          <a:xfrm>
            <a:off x="827584" y="22048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双線形性</a:t>
            </a:r>
            <a:endParaRPr kumimoji="1" lang="ja-JP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970A09-2892-9649-4CC6-5E82384B820F}"/>
                  </a:ext>
                </a:extLst>
              </p:cNvPr>
              <p:cNvSpPr txBox="1"/>
              <p:nvPr/>
            </p:nvSpPr>
            <p:spPr>
              <a:xfrm>
                <a:off x="2771800" y="1844824"/>
                <a:ext cx="6120680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𝑏𝑌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/>
                </a:br>
                <a:endParaRPr lang="ja-JP" altLang="en-US" sz="32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970A09-2892-9649-4CC6-5E82384B8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844824"/>
                <a:ext cx="6120680" cy="584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351513-6B3B-07B3-A425-8CC6B7D566CD}"/>
                  </a:ext>
                </a:extLst>
              </p:cNvPr>
              <p:cNvSpPr txBox="1"/>
              <p:nvPr/>
            </p:nvSpPr>
            <p:spPr>
              <a:xfrm>
                <a:off x="2771800" y="2564904"/>
                <a:ext cx="6120680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𝑎𝑌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𝑏𝑍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/>
                </a:br>
                <a:endParaRPr lang="ja-JP" altLang="en-US" sz="3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351513-6B3B-07B3-A425-8CC6B7D56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564904"/>
                <a:ext cx="6120680" cy="584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42026B-E6D5-9D85-A15F-A801DF07E620}"/>
              </a:ext>
            </a:extLst>
          </p:cNvPr>
          <p:cNvSpPr txBox="1"/>
          <p:nvPr/>
        </p:nvSpPr>
        <p:spPr>
          <a:xfrm>
            <a:off x="251520" y="350100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ヤコビ恒等式</a:t>
            </a:r>
            <a:endParaRPr kumimoji="1" lang="ja-JP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DA3994-C254-89B8-915A-43FED58B8938}"/>
                  </a:ext>
                </a:extLst>
              </p:cNvPr>
              <p:cNvSpPr txBox="1"/>
              <p:nvPr/>
            </p:nvSpPr>
            <p:spPr>
              <a:xfrm>
                <a:off x="2915816" y="3615407"/>
                <a:ext cx="59766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240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240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24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DA3994-C254-89B8-915A-43FED58B8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615407"/>
                <a:ext cx="597666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BB88B7-D627-0195-7B0B-C8F13763326B}"/>
              </a:ext>
            </a:extLst>
          </p:cNvPr>
          <p:cNvSpPr txBox="1"/>
          <p:nvPr/>
        </p:nvSpPr>
        <p:spPr>
          <a:xfrm>
            <a:off x="179512" y="486916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ライプニッツ</a:t>
            </a:r>
            <a:r>
              <a:rPr lang="ja-JP" altLang="en-US" sz="3200"/>
              <a:t>則</a:t>
            </a:r>
            <a:endParaRPr kumimoji="1" lang="ja-JP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CC3252C-58E4-5C1B-0FC3-DF8E7D7D1629}"/>
                  </a:ext>
                </a:extLst>
              </p:cNvPr>
              <p:cNvSpPr txBox="1"/>
              <p:nvPr/>
            </p:nvSpPr>
            <p:spPr>
              <a:xfrm>
                <a:off x="3347864" y="4797152"/>
                <a:ext cx="5112568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br>
                  <a:rPr kumimoji="1" lang="en-US" altLang="ja-JP" sz="3200" b="0"/>
                </a:br>
                <a:endParaRPr lang="ja-JP" altLang="en-US" sz="32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CC3252C-58E4-5C1B-0FC3-DF8E7D7D1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97152"/>
                <a:ext cx="5112568" cy="584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D8991F4-FE06-527F-A101-0344A08B0903}"/>
                  </a:ext>
                </a:extLst>
              </p:cNvPr>
              <p:cNvSpPr txBox="1"/>
              <p:nvPr/>
            </p:nvSpPr>
            <p:spPr>
              <a:xfrm>
                <a:off x="3347864" y="5517232"/>
                <a:ext cx="5112568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𝑌𝑍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/>
                </a:br>
                <a:endParaRPr lang="ja-JP" altLang="en-US" sz="320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D8991F4-FE06-527F-A101-0344A08B0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517232"/>
                <a:ext cx="5112568" cy="584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825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4AA17C1-D544-BF05-079B-4309D03A89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ポアソン括弧の性質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B4CD29-B4D3-B931-133C-E4E682A18774}"/>
                  </a:ext>
                </a:extLst>
              </p:cNvPr>
              <p:cNvSpPr txBox="1"/>
              <p:nvPr/>
            </p:nvSpPr>
            <p:spPr>
              <a:xfrm>
                <a:off x="2915816" y="980728"/>
                <a:ext cx="3456384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/>
                </a:br>
                <a:endParaRPr lang="ja-JP" altLang="en-US" sz="32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CB4CD29-B4D3-B931-133C-E4E682A18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980728"/>
                <a:ext cx="3456384" cy="5848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8795E2-C6D7-EC0D-AF02-0B350FC32F17}"/>
              </a:ext>
            </a:extLst>
          </p:cNvPr>
          <p:cNvSpPr txBox="1"/>
          <p:nvPr/>
        </p:nvSpPr>
        <p:spPr>
          <a:xfrm>
            <a:off x="899592" y="98072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/>
              <a:t>反対称</a:t>
            </a:r>
            <a:r>
              <a:rPr lang="ja-JP" altLang="en-US" sz="3200"/>
              <a:t>性</a:t>
            </a:r>
            <a:endParaRPr kumimoji="1" lang="ja-JP" altLang="en-US" sz="32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017ACC2-B2A6-2EB1-1E76-D8D2468C6D77}"/>
              </a:ext>
            </a:extLst>
          </p:cNvPr>
          <p:cNvSpPr txBox="1"/>
          <p:nvPr/>
        </p:nvSpPr>
        <p:spPr>
          <a:xfrm>
            <a:off x="827584" y="2204864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双線形性</a:t>
            </a:r>
            <a:endParaRPr kumimoji="1" lang="ja-JP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970A09-2892-9649-4CC6-5E82384B820F}"/>
                  </a:ext>
                </a:extLst>
              </p:cNvPr>
              <p:cNvSpPr txBox="1"/>
              <p:nvPr/>
            </p:nvSpPr>
            <p:spPr>
              <a:xfrm>
                <a:off x="2771800" y="1844824"/>
                <a:ext cx="6120680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𝑏𝑌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/>
                </a:br>
                <a:endParaRPr lang="ja-JP" altLang="en-US" sz="32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6E970A09-2892-9649-4CC6-5E82384B8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844824"/>
                <a:ext cx="6120680" cy="5848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351513-6B3B-07B3-A425-8CC6B7D566CD}"/>
                  </a:ext>
                </a:extLst>
              </p:cNvPr>
              <p:cNvSpPr txBox="1"/>
              <p:nvPr/>
            </p:nvSpPr>
            <p:spPr>
              <a:xfrm>
                <a:off x="2771800" y="2564904"/>
                <a:ext cx="6120680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𝑎𝑌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𝑏𝑍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/>
                </a:br>
                <a:endParaRPr lang="ja-JP" altLang="en-US" sz="3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27351513-6B3B-07B3-A425-8CC6B7D56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2564904"/>
                <a:ext cx="6120680" cy="584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642026B-E6D5-9D85-A15F-A801DF07E620}"/>
              </a:ext>
            </a:extLst>
          </p:cNvPr>
          <p:cNvSpPr txBox="1"/>
          <p:nvPr/>
        </p:nvSpPr>
        <p:spPr>
          <a:xfrm>
            <a:off x="251520" y="3501008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ヤコビ恒等式</a:t>
            </a:r>
            <a:endParaRPr kumimoji="1" lang="ja-JP" altLang="en-US" sz="3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DA3994-C254-89B8-915A-43FED58B8938}"/>
                  </a:ext>
                </a:extLst>
              </p:cNvPr>
              <p:cNvSpPr txBox="1"/>
              <p:nvPr/>
            </p:nvSpPr>
            <p:spPr>
              <a:xfrm>
                <a:off x="2915816" y="3615407"/>
                <a:ext cx="597666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240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400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altLang="ja-JP" sz="240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ja-JP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ja-JP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ja-JP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altLang="ja-JP" sz="24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240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FDA3994-C254-89B8-915A-43FED58B8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615407"/>
                <a:ext cx="597666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6BB88B7-D627-0195-7B0B-C8F13763326B}"/>
              </a:ext>
            </a:extLst>
          </p:cNvPr>
          <p:cNvSpPr txBox="1"/>
          <p:nvPr/>
        </p:nvSpPr>
        <p:spPr>
          <a:xfrm>
            <a:off x="179512" y="4869160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>
                <a:solidFill>
                  <a:schemeClr val="bg1">
                    <a:lumMod val="75000"/>
                  </a:schemeClr>
                </a:solidFill>
              </a:rPr>
              <a:t>ライプニッツ</a:t>
            </a:r>
            <a:r>
              <a:rPr lang="ja-JP" altLang="en-US" sz="3200">
                <a:solidFill>
                  <a:schemeClr val="bg1">
                    <a:lumMod val="75000"/>
                  </a:schemeClr>
                </a:solidFill>
              </a:rPr>
              <a:t>則</a:t>
            </a:r>
            <a:endParaRPr kumimoji="1" lang="ja-JP" altLang="en-US" sz="3200">
              <a:solidFill>
                <a:schemeClr val="bg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CC3252C-58E4-5C1B-0FC3-DF8E7D7D1629}"/>
                  </a:ext>
                </a:extLst>
              </p:cNvPr>
              <p:cNvSpPr txBox="1"/>
              <p:nvPr/>
            </p:nvSpPr>
            <p:spPr>
              <a:xfrm>
                <a:off x="3347864" y="4797152"/>
                <a:ext cx="5112568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𝑋𝑌</m:t>
                          </m:r>
                          <m: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kumimoji="1" lang="en-US" altLang="ja-JP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ja-JP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altLang="ja-JP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br>
                  <a:rPr kumimoji="1" lang="en-US" altLang="ja-JP" sz="3200" b="0">
                    <a:solidFill>
                      <a:schemeClr val="bg1">
                        <a:lumMod val="75000"/>
                      </a:schemeClr>
                    </a:solidFill>
                  </a:rPr>
                </a:br>
                <a:endParaRPr lang="ja-JP" altLang="en-US" sz="3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0CC3252C-58E4-5C1B-0FC3-DF8E7D7D1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4797152"/>
                <a:ext cx="5112568" cy="584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D8991F4-FE06-527F-A101-0344A08B0903}"/>
                  </a:ext>
                </a:extLst>
              </p:cNvPr>
              <p:cNvSpPr txBox="1"/>
              <p:nvPr/>
            </p:nvSpPr>
            <p:spPr>
              <a:xfrm>
                <a:off x="3347864" y="5517232"/>
                <a:ext cx="5112568" cy="584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𝑌𝑍</m:t>
                          </m:r>
                        </m:e>
                      </m:d>
                      <m:r>
                        <a:rPr kumimoji="1" lang="en-US" altLang="ja-JP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altLang="ja-JP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ja-JP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ja-JP" sz="32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2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3200" i="1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br>
                  <a:rPr kumimoji="1" lang="en-US" altLang="ja-JP" sz="3200" b="0">
                    <a:solidFill>
                      <a:schemeClr val="bg1">
                        <a:lumMod val="75000"/>
                      </a:schemeClr>
                    </a:solidFill>
                  </a:rPr>
                </a:br>
                <a:endParaRPr lang="ja-JP" altLang="en-US" sz="320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D8991F4-FE06-527F-A101-0344A08B0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864" y="5517232"/>
                <a:ext cx="5112568" cy="5848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B0C3DA65-1B08-BC4E-027F-7057B4BCF765}"/>
              </a:ext>
            </a:extLst>
          </p:cNvPr>
          <p:cNvSpPr/>
          <p:nvPr/>
        </p:nvSpPr>
        <p:spPr>
          <a:xfrm>
            <a:off x="251520" y="836712"/>
            <a:ext cx="8712968" cy="3600400"/>
          </a:xfrm>
          <a:prstGeom prst="roundRect">
            <a:avLst>
              <a:gd name="adj" fmla="val 13563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F8CD27-6948-B4C0-705A-E2131D2D3151}"/>
              </a:ext>
            </a:extLst>
          </p:cNvPr>
          <p:cNvSpPr txBox="1"/>
          <p:nvPr/>
        </p:nvSpPr>
        <p:spPr>
          <a:xfrm>
            <a:off x="755576" y="5157192"/>
            <a:ext cx="743504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この</a:t>
            </a:r>
            <a:r>
              <a:rPr kumimoji="1" lang="en-US" altLang="ja-JP" sz="2800"/>
              <a:t>3</a:t>
            </a:r>
            <a:r>
              <a:rPr kumimoji="1" lang="ja-JP" altLang="en-US" sz="2800"/>
              <a:t>つを満たす代数をリー代数</a:t>
            </a:r>
            <a:r>
              <a:rPr kumimoji="1" lang="en-US" altLang="ja-JP" sz="2800"/>
              <a:t>(Lie algebra)</a:t>
            </a:r>
          </a:p>
          <a:p>
            <a:r>
              <a:rPr kumimoji="1" lang="ja-JP" altLang="en-US" sz="2800"/>
              <a:t>もしくはリー環と呼ぶ</a:t>
            </a:r>
          </a:p>
        </p:txBody>
      </p: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D7968DC2-7BC5-CAEE-9997-5A84F6F34E64}"/>
              </a:ext>
            </a:extLst>
          </p:cNvPr>
          <p:cNvCxnSpPr>
            <a:stCxn id="14" idx="1"/>
            <a:endCxn id="3" idx="1"/>
          </p:cNvCxnSpPr>
          <p:nvPr/>
        </p:nvCxnSpPr>
        <p:spPr>
          <a:xfrm rot="10800000">
            <a:off x="251520" y="2636912"/>
            <a:ext cx="504056" cy="2997334"/>
          </a:xfrm>
          <a:prstGeom prst="bentConnector3">
            <a:avLst>
              <a:gd name="adj1" fmla="val 137289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220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8ED1B52-3710-2D17-A35E-C6280B1D39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代数とは？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DBF612-0D09-DC58-7935-D3B6B0656BF2}"/>
              </a:ext>
            </a:extLst>
          </p:cNvPr>
          <p:cNvSpPr txBox="1"/>
          <p:nvPr/>
        </p:nvSpPr>
        <p:spPr>
          <a:xfrm>
            <a:off x="323528" y="1196752"/>
            <a:ext cx="7843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数学の三大分野</a:t>
            </a:r>
            <a:r>
              <a:rPr lang="en-US" altLang="ja-JP" sz="3200"/>
              <a:t>(</a:t>
            </a:r>
            <a:r>
              <a:rPr lang="ja-JP" altLang="en-US" sz="3200"/>
              <a:t>代数、解析、幾何</a:t>
            </a:r>
            <a:r>
              <a:rPr lang="en-US" altLang="ja-JP" sz="3200"/>
              <a:t>)</a:t>
            </a:r>
            <a:r>
              <a:rPr lang="ja-JP" altLang="en-US" sz="3200"/>
              <a:t>の一つ</a:t>
            </a:r>
            <a:endParaRPr kumimoji="1" lang="ja-JP" altLang="en-US" sz="3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A0B029-A095-B6DA-7328-36138B46B37B}"/>
              </a:ext>
            </a:extLst>
          </p:cNvPr>
          <p:cNvSpPr txBox="1"/>
          <p:nvPr/>
        </p:nvSpPr>
        <p:spPr>
          <a:xfrm>
            <a:off x="323528" y="2132856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代数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6D0350-72F0-A694-E1AE-AE3ADEEA2FA8}"/>
              </a:ext>
            </a:extLst>
          </p:cNvPr>
          <p:cNvSpPr txBox="1"/>
          <p:nvPr/>
        </p:nvSpPr>
        <p:spPr>
          <a:xfrm>
            <a:off x="1691680" y="2132856"/>
            <a:ext cx="667848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/>
              <a:t>広い意味の演算</a:t>
            </a:r>
            <a:r>
              <a:rPr kumimoji="1" lang="en-US" altLang="ja-JP" sz="2800"/>
              <a:t>(</a:t>
            </a:r>
            <a:r>
              <a:rPr kumimoji="1" lang="ja-JP" altLang="en-US" sz="2800"/>
              <a:t>足し算や掛け算</a:t>
            </a:r>
            <a:r>
              <a:rPr kumimoji="1" lang="en-US" altLang="ja-JP" sz="2800"/>
              <a:t>)</a:t>
            </a:r>
            <a:r>
              <a:rPr kumimoji="1" lang="ja-JP" altLang="en-US" sz="2800"/>
              <a:t>の構造を調べる学問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23AB2EE-EA1A-38AE-F46B-7F9ECFDFBCAA}"/>
              </a:ext>
            </a:extLst>
          </p:cNvPr>
          <p:cNvSpPr txBox="1"/>
          <p:nvPr/>
        </p:nvSpPr>
        <p:spPr>
          <a:xfrm>
            <a:off x="323528" y="378904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/>
              <a:t>解析</a:t>
            </a:r>
            <a:endParaRPr kumimoji="1" lang="ja-JP" altLang="en-US" sz="36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B0D88E-58FD-3FE0-34FD-44923CD0F1B2}"/>
              </a:ext>
            </a:extLst>
          </p:cNvPr>
          <p:cNvSpPr txBox="1"/>
          <p:nvPr/>
        </p:nvSpPr>
        <p:spPr>
          <a:xfrm>
            <a:off x="1691680" y="3861048"/>
            <a:ext cx="6678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/>
              <a:t>極限を扱う学問。微分や積分など。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BD88DF9-15C3-525D-056E-43A39D17921E}"/>
              </a:ext>
            </a:extLst>
          </p:cNvPr>
          <p:cNvSpPr txBox="1"/>
          <p:nvPr/>
        </p:nvSpPr>
        <p:spPr>
          <a:xfrm>
            <a:off x="323528" y="530120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/>
              <a:t>幾何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E94ECF9-35D8-99C4-947C-A0515DFC4ACF}"/>
              </a:ext>
            </a:extLst>
          </p:cNvPr>
          <p:cNvSpPr txBox="1"/>
          <p:nvPr/>
        </p:nvSpPr>
        <p:spPr>
          <a:xfrm>
            <a:off x="1763688" y="5373216"/>
            <a:ext cx="66784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800"/>
              <a:t>広い意味での図形を扱う学問</a:t>
            </a:r>
          </a:p>
        </p:txBody>
      </p:sp>
    </p:spTree>
    <p:extLst>
      <p:ext uri="{BB962C8B-B14F-4D97-AF65-F5344CB8AC3E}">
        <p14:creationId xmlns:p14="http://schemas.microsoft.com/office/powerpoint/2010/main" val="2138591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本講義で学ぶこと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0C64273-E28B-F440-85A4-79B12FC99741}"/>
              </a:ext>
            </a:extLst>
          </p:cNvPr>
          <p:cNvSpPr txBox="1"/>
          <p:nvPr/>
        </p:nvSpPr>
        <p:spPr>
          <a:xfrm>
            <a:off x="1187624" y="3068960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>
                <a:solidFill>
                  <a:srgbClr val="FF0000"/>
                </a:solidFill>
              </a:rPr>
              <a:t>解析力学と代数について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15616" y="2132856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ポアソン括弧</a:t>
            </a:r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F4F734C-6D40-3786-2A7B-47DA81F04C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CFA8E8C-217D-D65C-CEED-18E94498AEA4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正準方程式を考える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9F19DD8-7A67-6AF9-10C3-C4C56E692D83}"/>
                  </a:ext>
                </a:extLst>
              </p:cNvPr>
              <p:cNvSpPr txBox="1"/>
              <p:nvPr/>
            </p:nvSpPr>
            <p:spPr>
              <a:xfrm>
                <a:off x="1043608" y="1988840"/>
                <a:ext cx="1816908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9F19DD8-7A67-6AF9-10C3-C4C56E692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1988840"/>
                <a:ext cx="1816908" cy="1942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8BCB38-AC71-7A14-A278-355A2D4CB01F}"/>
                  </a:ext>
                </a:extLst>
              </p:cNvPr>
              <p:cNvSpPr txBox="1"/>
              <p:nvPr/>
            </p:nvSpPr>
            <p:spPr>
              <a:xfrm>
                <a:off x="323528" y="4437112"/>
                <a:ext cx="69510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400"/>
                  <a:t>この系における物理量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ja-JP" altLang="en-US" sz="2400" i="1">
                        <a:latin typeface="Cambria Math" panose="02040503050406030204" pitchFamily="18" charset="0"/>
                      </a:rPr>
                      <m:t>の</m:t>
                    </m:r>
                  </m:oMath>
                </a14:m>
                <a:r>
                  <a:rPr kumimoji="1" lang="ja-JP" altLang="en-US" sz="2400"/>
                  <a:t>時間発展を考える</a:t>
                </a:r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F8BCB38-AC71-7A14-A278-355A2D4CB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37112"/>
                <a:ext cx="6951005" cy="461665"/>
              </a:xfrm>
              <a:prstGeom prst="rect">
                <a:avLst/>
              </a:prstGeom>
              <a:blipFill>
                <a:blip r:embed="rId3"/>
                <a:stretch>
                  <a:fillRect l="-1316" t="-14474" r="-43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97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50AA50-6513-EBD6-AA67-A1792A21F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E30FD1-40B6-FAAE-C313-C9BD43E57A0E}"/>
                  </a:ext>
                </a:extLst>
              </p:cNvPr>
              <p:cNvSpPr txBox="1"/>
              <p:nvPr/>
            </p:nvSpPr>
            <p:spPr>
              <a:xfrm>
                <a:off x="251520" y="1196752"/>
                <a:ext cx="43204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ja-JP" altLang="en-US" sz="2400"/>
                  <a:t>物理量</a:t>
                </a:r>
                <a14:m>
                  <m:oMath xmlns:m="http://schemas.openxmlformats.org/officeDocument/2006/math"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2400"/>
                  <a:t>の時間微分は</a:t>
                </a:r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E0E30FD1-40B6-FAAE-C313-C9BD43E57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196752"/>
                <a:ext cx="4320480" cy="461665"/>
              </a:xfrm>
              <a:prstGeom prst="rect">
                <a:avLst/>
              </a:prstGeom>
              <a:blipFill>
                <a:blip r:embed="rId2"/>
                <a:stretch>
                  <a:fillRect l="-2116" t="-14474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BAB03A3-3017-DB05-EA1F-B41EE2A2F11C}"/>
                  </a:ext>
                </a:extLst>
              </p:cNvPr>
              <p:cNvSpPr txBox="1"/>
              <p:nvPr/>
            </p:nvSpPr>
            <p:spPr>
              <a:xfrm>
                <a:off x="827584" y="1844824"/>
                <a:ext cx="3224922" cy="10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altLang="ja-JP" sz="32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acc>
                        <m:accPr>
                          <m:chr m:val="̇"/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BAB03A3-3017-DB05-EA1F-B41EE2A2F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44824"/>
                <a:ext cx="3224922" cy="1019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987D01-7B5B-DE52-3B02-C30994625C67}"/>
                  </a:ext>
                </a:extLst>
              </p:cNvPr>
              <p:cNvSpPr txBox="1"/>
              <p:nvPr/>
            </p:nvSpPr>
            <p:spPr>
              <a:xfrm>
                <a:off x="7164288" y="1700808"/>
                <a:ext cx="1297984" cy="1387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987D01-7B5B-DE52-3B02-C30994625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1700808"/>
                <a:ext cx="1297984" cy="13874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F388C3A-7875-4244-E790-A43E1BBB620D}"/>
              </a:ext>
            </a:extLst>
          </p:cNvPr>
          <p:cNvSpPr txBox="1"/>
          <p:nvPr/>
        </p:nvSpPr>
        <p:spPr>
          <a:xfrm>
            <a:off x="6948264" y="119675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正準方程式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36ED9F-D7DC-85D4-28ED-1715B10FA718}"/>
                  </a:ext>
                </a:extLst>
              </p:cNvPr>
              <p:cNvSpPr txBox="1"/>
              <p:nvPr/>
            </p:nvSpPr>
            <p:spPr>
              <a:xfrm>
                <a:off x="1547664" y="3140968"/>
                <a:ext cx="3217740" cy="10193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236ED9F-D7DC-85D4-28ED-1715B10FA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3140968"/>
                <a:ext cx="3217740" cy="10193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372493-DC79-8F35-839D-9A6A5ADBC111}"/>
              </a:ext>
            </a:extLst>
          </p:cNvPr>
          <p:cNvSpPr txBox="1"/>
          <p:nvPr/>
        </p:nvSpPr>
        <p:spPr>
          <a:xfrm>
            <a:off x="5652120" y="3284984"/>
            <a:ext cx="329769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きれいな</a:t>
            </a:r>
            <a:r>
              <a:rPr lang="en-US" altLang="ja-JP" sz="2800"/>
              <a:t>(</a:t>
            </a:r>
            <a:r>
              <a:rPr lang="ja-JP" altLang="en-US" sz="2800"/>
              <a:t>対称的な</a:t>
            </a:r>
            <a:r>
              <a:rPr lang="en-US" altLang="ja-JP" sz="2800"/>
              <a:t>)</a:t>
            </a:r>
          </a:p>
          <a:p>
            <a:r>
              <a:rPr lang="ja-JP" altLang="en-US" sz="2800"/>
              <a:t>形になっている</a:t>
            </a:r>
            <a:endParaRPr kumimoji="1" lang="ja-JP" altLang="en-US" sz="2800"/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B4ECC94B-F349-C5BA-D5E4-1FE6F8778324}"/>
              </a:ext>
            </a:extLst>
          </p:cNvPr>
          <p:cNvSpPr/>
          <p:nvPr/>
        </p:nvSpPr>
        <p:spPr>
          <a:xfrm rot="5400000">
            <a:off x="5004048" y="3501008"/>
            <a:ext cx="504056" cy="50405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F776852-D65D-B873-3B13-1B8AE1D7C5E8}"/>
              </a:ext>
            </a:extLst>
          </p:cNvPr>
          <p:cNvSpPr txBox="1"/>
          <p:nvPr/>
        </p:nvSpPr>
        <p:spPr>
          <a:xfrm>
            <a:off x="179512" y="436510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以下の括弧式を</a:t>
            </a:r>
            <a:r>
              <a:rPr lang="ja-JP" altLang="en-US" sz="2400"/>
              <a:t>定義</a:t>
            </a:r>
            <a:r>
              <a:rPr kumimoji="1" lang="ja-JP" altLang="en-US" sz="2400"/>
              <a:t>する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4A9043-5A1B-D83F-DB2B-C0E9CF44D699}"/>
                  </a:ext>
                </a:extLst>
              </p:cNvPr>
              <p:cNvSpPr txBox="1"/>
              <p:nvPr/>
            </p:nvSpPr>
            <p:spPr>
              <a:xfrm>
                <a:off x="1547664" y="4941168"/>
                <a:ext cx="5040560" cy="10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94A9043-5A1B-D83F-DB2B-C0E9CF44D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4941168"/>
                <a:ext cx="5040560" cy="10193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84D245-1D1C-E116-33FC-B0FC13A69AE3}"/>
              </a:ext>
            </a:extLst>
          </p:cNvPr>
          <p:cNvSpPr txBox="1"/>
          <p:nvPr/>
        </p:nvSpPr>
        <p:spPr>
          <a:xfrm>
            <a:off x="467544" y="6165304"/>
            <a:ext cx="7330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これをポアソン括弧</a:t>
            </a:r>
            <a:r>
              <a:rPr lang="en-US" altLang="ja-JP" sz="2800"/>
              <a:t>(Poisson Bracket)</a:t>
            </a:r>
            <a:r>
              <a:rPr lang="ja-JP" altLang="en-US" sz="2800"/>
              <a:t>と呼ぶ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84558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B22EC6E-B760-1FEB-970B-E31E3A747D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102590-255A-18EA-7A22-F16903E5FC12}"/>
                  </a:ext>
                </a:extLst>
              </p:cNvPr>
              <p:cNvSpPr txBox="1"/>
              <p:nvPr/>
            </p:nvSpPr>
            <p:spPr>
              <a:xfrm>
                <a:off x="1979712" y="2348880"/>
                <a:ext cx="5040560" cy="1051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num>
                        <m:den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sz="36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83102590-255A-18EA-7A22-F16903E5F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2348880"/>
                <a:ext cx="5040560" cy="105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CE8D56-1142-D7C4-EEE8-7E09EADC1562}"/>
              </a:ext>
            </a:extLst>
          </p:cNvPr>
          <p:cNvSpPr txBox="1"/>
          <p:nvPr/>
        </p:nvSpPr>
        <p:spPr>
          <a:xfrm>
            <a:off x="467544" y="1196752"/>
            <a:ext cx="78790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ポアソン括弧を使うと、時間微分が以下のように書ける</a:t>
            </a:r>
            <a:endParaRPr lang="en-US" altLang="ja-JP" sz="2400"/>
          </a:p>
          <a:p>
            <a:r>
              <a:rPr kumimoji="1" lang="en-US" altLang="ja-JP" sz="2400"/>
              <a:t>(</a:t>
            </a:r>
            <a:r>
              <a:rPr kumimoji="1" lang="ja-JP" altLang="en-US" sz="2400"/>
              <a:t>時間微分から定義を作ったから当然</a:t>
            </a:r>
            <a:r>
              <a:rPr kumimoji="1" lang="en-US" altLang="ja-JP" sz="2400"/>
              <a:t>)</a:t>
            </a:r>
            <a:endParaRPr kumimoji="1" lang="ja-JP" altLang="en-US" sz="24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333A44-C484-35AE-3932-1227DD4EC66E}"/>
              </a:ext>
            </a:extLst>
          </p:cNvPr>
          <p:cNvSpPr txBox="1"/>
          <p:nvPr/>
        </p:nvSpPr>
        <p:spPr>
          <a:xfrm>
            <a:off x="395536" y="378904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なぜポアソン括弧を使うか？</a:t>
            </a:r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0C1B63-927A-A0B1-585C-38900E6F304E}"/>
              </a:ext>
            </a:extLst>
          </p:cNvPr>
          <p:cNvSpPr txBox="1"/>
          <p:nvPr/>
        </p:nvSpPr>
        <p:spPr>
          <a:xfrm>
            <a:off x="1763688" y="4941168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>
                <a:solidFill>
                  <a:srgbClr val="FF0000"/>
                </a:solidFill>
              </a:rPr>
              <a:t>正準変換で不変だから</a:t>
            </a:r>
          </a:p>
        </p:txBody>
      </p:sp>
    </p:spTree>
    <p:extLst>
      <p:ext uri="{BB962C8B-B14F-4D97-AF65-F5344CB8AC3E}">
        <p14:creationId xmlns:p14="http://schemas.microsoft.com/office/powerpoint/2010/main" val="668624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CA5C0CD-D752-A43C-3FB0-EFE5DAE7C8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正準変換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8AEA457-EEDF-8811-95E7-255C0CDED81C}"/>
              </a:ext>
            </a:extLst>
          </p:cNvPr>
          <p:cNvSpPr txBox="1"/>
          <p:nvPr/>
        </p:nvSpPr>
        <p:spPr>
          <a:xfrm>
            <a:off x="179512" y="1052736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以下の変数変換を考える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A11C9FE-364E-64C5-6442-D169A1FDCD81}"/>
                  </a:ext>
                </a:extLst>
              </p:cNvPr>
              <p:cNvSpPr txBox="1"/>
              <p:nvPr/>
            </p:nvSpPr>
            <p:spPr>
              <a:xfrm>
                <a:off x="899592" y="1844824"/>
                <a:ext cx="2392258" cy="1098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2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A11C9FE-364E-64C5-6442-D169A1FDC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844824"/>
                <a:ext cx="2392258" cy="10985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F775BD-A7DF-CC76-38E4-6690DAE17E19}"/>
              </a:ext>
            </a:extLst>
          </p:cNvPr>
          <p:cNvSpPr txBox="1"/>
          <p:nvPr/>
        </p:nvSpPr>
        <p:spPr>
          <a:xfrm>
            <a:off x="179512" y="3140968"/>
            <a:ext cx="88024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この変換が正準方程式の形を変えない時、正準変換と</a:t>
            </a:r>
            <a:endParaRPr lang="en-US" altLang="ja-JP" sz="2800"/>
          </a:p>
          <a:p>
            <a:r>
              <a:rPr lang="ja-JP" altLang="en-US" sz="2800"/>
              <a:t>呼ぶ</a:t>
            </a:r>
            <a:endParaRPr lang="en-US" altLang="ja-JP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5D6E24F-C202-C776-8259-117661093B8D}"/>
                  </a:ext>
                </a:extLst>
              </p:cNvPr>
              <p:cNvSpPr txBox="1"/>
              <p:nvPr/>
            </p:nvSpPr>
            <p:spPr>
              <a:xfrm>
                <a:off x="1403648" y="4293096"/>
                <a:ext cx="1816908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5D6E24F-C202-C776-8259-117661093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4293096"/>
                <a:ext cx="1816908" cy="1942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6E12C57-3B9C-1A55-D815-C5CC0DB98F0E}"/>
                  </a:ext>
                </a:extLst>
              </p:cNvPr>
              <p:cNvSpPr txBox="1"/>
              <p:nvPr/>
            </p:nvSpPr>
            <p:spPr>
              <a:xfrm>
                <a:off x="5076056" y="4365104"/>
                <a:ext cx="1843773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6E12C57-3B9C-1A55-D815-C5CC0DB98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365104"/>
                <a:ext cx="1843773" cy="194245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矢印: 左右 7">
            <a:extLst>
              <a:ext uri="{FF2B5EF4-FFF2-40B4-BE49-F238E27FC236}">
                <a16:creationId xmlns:a16="http://schemas.microsoft.com/office/drawing/2014/main" id="{B4D2BFB3-47D5-D440-7152-A3DA89BE6825}"/>
              </a:ext>
            </a:extLst>
          </p:cNvPr>
          <p:cNvSpPr/>
          <p:nvPr/>
        </p:nvSpPr>
        <p:spPr>
          <a:xfrm>
            <a:off x="3563888" y="501317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74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6F6DC3-9BD0-A973-C7F0-85756F158F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正準変換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9AF6622-C6A9-7B55-A806-C60D10ABE16F}"/>
                  </a:ext>
                </a:extLst>
              </p:cNvPr>
              <p:cNvSpPr txBox="1"/>
              <p:nvPr/>
            </p:nvSpPr>
            <p:spPr>
              <a:xfrm>
                <a:off x="1763688" y="1052736"/>
                <a:ext cx="1816908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A9AF6622-C6A9-7B55-A806-C60D10ABE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052736"/>
                <a:ext cx="1816908" cy="1942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F8F847F-3817-C726-4947-B2477D8705BD}"/>
                  </a:ext>
                </a:extLst>
              </p:cNvPr>
              <p:cNvSpPr txBox="1"/>
              <p:nvPr/>
            </p:nvSpPr>
            <p:spPr>
              <a:xfrm>
                <a:off x="5436096" y="1124744"/>
                <a:ext cx="1843773" cy="1942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Q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num>
                                <m:den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den>
                              </m:f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F8F847F-3817-C726-4947-B2477D870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124744"/>
                <a:ext cx="1843773" cy="19424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矢印: 左右 4">
            <a:extLst>
              <a:ext uri="{FF2B5EF4-FFF2-40B4-BE49-F238E27FC236}">
                <a16:creationId xmlns:a16="http://schemas.microsoft.com/office/drawing/2014/main" id="{6521BB40-4970-FB11-DBD4-DB4B4B9EBCE1}"/>
              </a:ext>
            </a:extLst>
          </p:cNvPr>
          <p:cNvSpPr/>
          <p:nvPr/>
        </p:nvSpPr>
        <p:spPr>
          <a:xfrm>
            <a:off x="3923928" y="1772816"/>
            <a:ext cx="1216152" cy="484632"/>
          </a:xfrm>
          <a:prstGeom prst="left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6A256A-E5E7-DEAE-E9CC-79A703C69566}"/>
              </a:ext>
            </a:extLst>
          </p:cNvPr>
          <p:cNvSpPr txBox="1"/>
          <p:nvPr/>
        </p:nvSpPr>
        <p:spPr>
          <a:xfrm>
            <a:off x="251520" y="314096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/>
              <a:t>正準変換の条件</a:t>
            </a:r>
            <a:endParaRPr kumimoji="1" lang="ja-JP" altLang="en-US" sz="3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B849F26-03C4-7990-4E44-E2CC1A00E463}"/>
              </a:ext>
            </a:extLst>
          </p:cNvPr>
          <p:cNvSpPr txBox="1"/>
          <p:nvPr/>
        </p:nvSpPr>
        <p:spPr>
          <a:xfrm>
            <a:off x="5868144" y="6237312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/>
              <a:t>※</a:t>
            </a:r>
            <a:r>
              <a:rPr kumimoji="1" lang="ja-JP" altLang="en-US" sz="2400"/>
              <a:t>詳細は次回に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B593B4-DFEE-A904-F709-1D90BDFCFD0F}"/>
                  </a:ext>
                </a:extLst>
              </p:cNvPr>
              <p:cNvSpPr txBox="1"/>
              <p:nvPr/>
            </p:nvSpPr>
            <p:spPr>
              <a:xfrm>
                <a:off x="1907704" y="4005064"/>
                <a:ext cx="2279022" cy="1845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num>
                                  <m:den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num>
                                  <m:den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num>
                                  <m:den>
                                    <m:r>
                                      <a:rPr lang="en-US" altLang="ja-JP" sz="28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ja-JP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B593B4-DFEE-A904-F709-1D90BDFCF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005064"/>
                <a:ext cx="2279022" cy="18454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0F94D98-3229-5E30-D9D6-3D5FFDA78C68}"/>
              </a:ext>
            </a:extLst>
          </p:cNvPr>
          <p:cNvSpPr txBox="1"/>
          <p:nvPr/>
        </p:nvSpPr>
        <p:spPr>
          <a:xfrm>
            <a:off x="4716016" y="4653136"/>
            <a:ext cx="3918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/>
              <a:t>変換のヤコビアンが</a:t>
            </a:r>
            <a:r>
              <a:rPr lang="en-US" altLang="ja-JP" sz="2000"/>
              <a:t>1</a:t>
            </a:r>
            <a:r>
              <a:rPr lang="ja-JP" altLang="en-US" sz="2000"/>
              <a:t>であること</a:t>
            </a:r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372401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5EB15E0-3503-3913-289D-A5F43FCE10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ポアソン括弧と正準変換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69716B-C2D1-3FCA-6262-DE3BFEF3F4E7}"/>
              </a:ext>
            </a:extLst>
          </p:cNvPr>
          <p:cNvSpPr txBox="1"/>
          <p:nvPr/>
        </p:nvSpPr>
        <p:spPr>
          <a:xfrm>
            <a:off x="251520" y="11247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証明したいこと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2C0F40B-E66F-FE3F-7B4C-9F3B7730DD19}"/>
                  </a:ext>
                </a:extLst>
              </p:cNvPr>
              <p:cNvSpPr txBox="1"/>
              <p:nvPr/>
            </p:nvSpPr>
            <p:spPr>
              <a:xfrm>
                <a:off x="611560" y="4149080"/>
                <a:ext cx="5040560" cy="10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32C0F40B-E66F-FE3F-7B4C-9F3B7730D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149080"/>
                <a:ext cx="5040560" cy="1019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FB2244D-37A0-535E-B51C-7746DB8E5830}"/>
                  </a:ext>
                </a:extLst>
              </p:cNvPr>
              <p:cNvSpPr txBox="1"/>
              <p:nvPr/>
            </p:nvSpPr>
            <p:spPr>
              <a:xfrm>
                <a:off x="683568" y="5589240"/>
                <a:ext cx="5040560" cy="10193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ja-JP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3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kumimoji="1" lang="ja-JP" altLang="en-US" sz="320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9FB2244D-37A0-535E-B51C-7746DB8E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589240"/>
                <a:ext cx="5040560" cy="10193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40B9B0-AF24-74FA-FD1E-663DC3C98C15}"/>
                  </a:ext>
                </a:extLst>
              </p:cNvPr>
              <p:cNvSpPr txBox="1"/>
              <p:nvPr/>
            </p:nvSpPr>
            <p:spPr>
              <a:xfrm>
                <a:off x="899592" y="1988840"/>
                <a:ext cx="67353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400"/>
                  <a:t>変数変換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ja-JP" altLang="en-US" sz="2400"/>
                  <a:t>が正準変換であるならば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4D40B9B0-AF24-74FA-FD1E-663DC3C98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988840"/>
                <a:ext cx="6735305" cy="461665"/>
              </a:xfrm>
              <a:prstGeom prst="rect">
                <a:avLst/>
              </a:prstGeom>
              <a:blipFill>
                <a:blip r:embed="rId4"/>
                <a:stretch>
                  <a:fillRect l="-1449" t="-14474" r="-453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5CFD1C3-9116-9195-8679-0C694B73AED2}"/>
                  </a:ext>
                </a:extLst>
              </p:cNvPr>
              <p:cNvSpPr txBox="1"/>
              <p:nvPr/>
            </p:nvSpPr>
            <p:spPr>
              <a:xfrm>
                <a:off x="1331640" y="2564904"/>
                <a:ext cx="5958408" cy="887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ja-JP" sz="4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kumimoji="1" lang="en-US" altLang="ja-JP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ja-JP" sz="4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4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ja-JP" sz="4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ja-JP" sz="4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b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ja-JP" sz="4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ja-JP" sz="4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ja-JP" altLang="en-US" sz="48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5CFD1C3-9116-9195-8679-0C694B73A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564904"/>
                <a:ext cx="5958408" cy="88793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6534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E42CAE7-2A6A-FFE3-8954-39D9EF3E4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ポアソン括弧と正準変換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E32BBE-EA51-89AF-021A-660FC8F7A3F0}"/>
                  </a:ext>
                </a:extLst>
              </p:cNvPr>
              <p:cNvSpPr txBox="1"/>
              <p:nvPr/>
            </p:nvSpPr>
            <p:spPr>
              <a:xfrm>
                <a:off x="827584" y="1844824"/>
                <a:ext cx="4133311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ja-JP" sz="32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ja-JP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ja-JP" sz="3200"/>
                  <a:t>)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3200" b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EE32BBE-EA51-89AF-021A-660FC8F7A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844824"/>
                <a:ext cx="4133311" cy="984885"/>
              </a:xfrm>
              <a:prstGeom prst="rect">
                <a:avLst/>
              </a:prstGeom>
              <a:blipFill>
                <a:blip r:embed="rId2"/>
                <a:stretch>
                  <a:fillRect t="-13043" r="-26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8E3BE6-30F0-3FEC-1763-66EFD20851AA}"/>
              </a:ext>
            </a:extLst>
          </p:cNvPr>
          <p:cNvSpPr txBox="1"/>
          <p:nvPr/>
        </p:nvSpPr>
        <p:spPr>
          <a:xfrm>
            <a:off x="395536" y="1177588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物理量の変数依存性</a:t>
            </a:r>
            <a:endParaRPr kumimoji="1" lang="ja-JP" alt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9C04F11-780E-B220-558C-8268DD76FDD4}"/>
                  </a:ext>
                </a:extLst>
              </p:cNvPr>
              <p:cNvSpPr txBox="1"/>
              <p:nvPr/>
            </p:nvSpPr>
            <p:spPr>
              <a:xfrm>
                <a:off x="971600" y="4149080"/>
                <a:ext cx="3331360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9C04F11-780E-B220-558C-8268DD76F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149080"/>
                <a:ext cx="3331360" cy="8917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EE771C-B819-6049-8A1A-C40347098A9D}"/>
                  </a:ext>
                </a:extLst>
              </p:cNvPr>
              <p:cNvSpPr txBox="1"/>
              <p:nvPr/>
            </p:nvSpPr>
            <p:spPr>
              <a:xfrm>
                <a:off x="971600" y="5445224"/>
                <a:ext cx="3331360" cy="8917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en-US" altLang="ja-JP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en-US" altLang="ja-JP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kumimoji="1" lang="ja-JP" altLang="en-US" sz="28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4BEE771C-B819-6049-8A1A-C40347098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445224"/>
                <a:ext cx="3331360" cy="8917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8B1750-FBD4-C3F5-1B93-AFD184C04D54}"/>
              </a:ext>
            </a:extLst>
          </p:cNvPr>
          <p:cNvSpPr txBox="1"/>
          <p:nvPr/>
        </p:nvSpPr>
        <p:spPr>
          <a:xfrm>
            <a:off x="467544" y="3212976"/>
            <a:ext cx="4275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それぞれ</a:t>
            </a:r>
            <a:r>
              <a:rPr lang="en-US" altLang="ja-JP" sz="2800"/>
              <a:t>q,p</a:t>
            </a:r>
            <a:r>
              <a:rPr lang="ja-JP" altLang="en-US" sz="2800"/>
              <a:t>で微分すると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55355968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2566</TotalTime>
  <Words>656</Words>
  <Application>Microsoft Office PowerPoint</Application>
  <PresentationFormat>画面に合わせる (4:3)</PresentationFormat>
  <Paragraphs>116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HGｺﾞｼｯｸE</vt:lpstr>
      <vt:lpstr>游ゴシック</vt:lpstr>
      <vt:lpstr>Arial</vt:lpstr>
      <vt:lpstr>Cambria Math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395</cp:revision>
  <dcterms:created xsi:type="dcterms:W3CDTF">2019-01-02T05:23:01Z</dcterms:created>
  <dcterms:modified xsi:type="dcterms:W3CDTF">2023-07-16T13:57:55Z</dcterms:modified>
</cp:coreProperties>
</file>