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1"/>
  </p:notesMasterIdLst>
  <p:sldIdLst>
    <p:sldId id="256" r:id="rId2"/>
    <p:sldId id="261" r:id="rId3"/>
    <p:sldId id="313" r:id="rId4"/>
    <p:sldId id="314" r:id="rId5"/>
    <p:sldId id="311" r:id="rId6"/>
    <p:sldId id="312"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10"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18" autoAdjust="0"/>
    <p:restoredTop sz="94660"/>
  </p:normalViewPr>
  <p:slideViewPr>
    <p:cSldViewPr>
      <p:cViewPr varScale="1">
        <p:scale>
          <a:sx n="128" d="100"/>
          <a:sy n="128" d="100"/>
        </p:scale>
        <p:origin x="186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image" Target="../media/image89.png"/></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2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4" Type="http://schemas.openxmlformats.org/officeDocument/2006/relationships/image" Target="../media/image96.png"/></Relationships>
</file>

<file path=ppt/slides/_rels/slide26.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7.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正準変換</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FFA160-0749-E8CC-C9BD-C90D8FA63B11}"/>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D92D1B7-CCBC-2C44-C023-A79D2A29CD0E}"/>
                  </a:ext>
                </a:extLst>
              </p:cNvPr>
              <p:cNvSpPr txBox="1"/>
              <p:nvPr/>
            </p:nvSpPr>
            <p:spPr>
              <a:xfrm>
                <a:off x="1619672" y="2419584"/>
                <a:ext cx="4407489" cy="158203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r>
                        <a:rPr lang="en-US" altLang="ja-JP" sz="2400" i="1">
                          <a:latin typeface="Cambria Math" panose="02040503050406030204" pitchFamily="18" charset="0"/>
                        </a:rPr>
                        <m:t>= </m:t>
                      </m:r>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kumimoji="1" lang="en-US" altLang="ja-JP" sz="2400" b="0" i="1" smtClean="0">
                          <a:latin typeface="Cambria Math" panose="02040503050406030204" pitchFamily="18" charset="0"/>
                        </a:rPr>
                        <m:t>=1</m:t>
                      </m:r>
                    </m:oMath>
                  </m:oMathPara>
                </a14:m>
                <a:endParaRPr kumimoji="1" lang="ja-JP" altLang="en-US" sz="2400"/>
              </a:p>
            </p:txBody>
          </p:sp>
        </mc:Choice>
        <mc:Fallback>
          <p:sp>
            <p:nvSpPr>
              <p:cNvPr id="4" name="テキスト ボックス 3">
                <a:extLst>
                  <a:ext uri="{FF2B5EF4-FFF2-40B4-BE49-F238E27FC236}">
                    <a16:creationId xmlns:a16="http://schemas.microsoft.com/office/drawing/2014/main" id="{FD92D1B7-CCBC-2C44-C023-A79D2A29CD0E}"/>
                  </a:ext>
                </a:extLst>
              </p:cNvPr>
              <p:cNvSpPr txBox="1">
                <a:spLocks noRot="1" noChangeAspect="1" noMove="1" noResize="1" noEditPoints="1" noAdjustHandles="1" noChangeArrowheads="1" noChangeShapeType="1" noTextEdit="1"/>
              </p:cNvSpPr>
              <p:nvPr/>
            </p:nvSpPr>
            <p:spPr>
              <a:xfrm>
                <a:off x="1619672" y="2419584"/>
                <a:ext cx="4407489" cy="1582036"/>
              </a:xfrm>
              <a:prstGeom prst="rect">
                <a:avLst/>
              </a:prstGeom>
              <a:blipFill>
                <a:blip r:embed="rId2"/>
                <a:stretch>
                  <a:fillRect l="-1724" t="-1600" r="-862" b="-8000"/>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E984232-F96D-4DA7-9CA1-6956902008E3}"/>
              </a:ext>
            </a:extLst>
          </p:cNvPr>
          <p:cNvSpPr txBox="1"/>
          <p:nvPr/>
        </p:nvSpPr>
        <p:spPr>
          <a:xfrm>
            <a:off x="467544" y="1310190"/>
            <a:ext cx="2698175" cy="523220"/>
          </a:xfrm>
          <a:prstGeom prst="rect">
            <a:avLst/>
          </a:prstGeom>
          <a:noFill/>
        </p:spPr>
        <p:txBody>
          <a:bodyPr wrap="none" rtlCol="0">
            <a:spAutoFit/>
          </a:bodyPr>
          <a:lstStyle/>
          <a:p>
            <a:r>
              <a:rPr kumimoji="1" lang="ja-JP" altLang="en-US" sz="2800"/>
              <a:t>正準変換の条件</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E696A93-645D-1814-A813-69597E95F12F}"/>
                  </a:ext>
                </a:extLst>
              </p:cNvPr>
              <p:cNvSpPr txBox="1"/>
              <p:nvPr/>
            </p:nvSpPr>
            <p:spPr>
              <a:xfrm>
                <a:off x="683568" y="4629225"/>
                <a:ext cx="8029121" cy="523220"/>
              </a:xfrm>
              <a:prstGeom prst="rect">
                <a:avLst/>
              </a:prstGeom>
              <a:noFill/>
            </p:spPr>
            <p:txBody>
              <a:bodyPr wrap="none" rtlCol="0">
                <a:spAutoFit/>
              </a:bodyPr>
              <a:lstStyle/>
              <a:p>
                <a14:m>
                  <m:oMath xmlns:m="http://schemas.openxmlformats.org/officeDocument/2006/math">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a14:m>
                <a:r>
                  <a:rPr kumimoji="1" lang="ja-JP" altLang="en-US" sz="2800"/>
                  <a:t>の変換のヤコビアンが</a:t>
                </a:r>
                <a:r>
                  <a:rPr kumimoji="1" lang="en-US" altLang="ja-JP" sz="2800" dirty="0"/>
                  <a:t>1</a:t>
                </a:r>
                <a:r>
                  <a:rPr kumimoji="1" lang="ja-JP" altLang="en-US" sz="2800"/>
                  <a:t>であること</a:t>
                </a:r>
              </a:p>
            </p:txBody>
          </p:sp>
        </mc:Choice>
        <mc:Fallback>
          <p:sp>
            <p:nvSpPr>
              <p:cNvPr id="6" name="テキスト ボックス 5">
                <a:extLst>
                  <a:ext uri="{FF2B5EF4-FFF2-40B4-BE49-F238E27FC236}">
                    <a16:creationId xmlns:a16="http://schemas.microsoft.com/office/drawing/2014/main" id="{2E696A93-645D-1814-A813-69597E95F12F}"/>
                  </a:ext>
                </a:extLst>
              </p:cNvPr>
              <p:cNvSpPr txBox="1">
                <a:spLocks noRot="1" noChangeAspect="1" noMove="1" noResize="1" noEditPoints="1" noAdjustHandles="1" noChangeArrowheads="1" noChangeShapeType="1" noTextEdit="1"/>
              </p:cNvSpPr>
              <p:nvPr/>
            </p:nvSpPr>
            <p:spPr>
              <a:xfrm>
                <a:off x="683568" y="4629225"/>
                <a:ext cx="8029121" cy="523220"/>
              </a:xfrm>
              <a:prstGeom prst="rect">
                <a:avLst/>
              </a:prstGeom>
              <a:blipFill>
                <a:blip r:embed="rId3"/>
                <a:stretch>
                  <a:fillRect t="-14286" r="-632"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8774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78FE24-8714-9DCF-1738-F7B6C7991D23}"/>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E0F3FC5-48A6-A755-9A96-E52ECBBBFB27}"/>
                  </a:ext>
                </a:extLst>
              </p:cNvPr>
              <p:cNvSpPr txBox="1"/>
              <p:nvPr/>
            </p:nvSpPr>
            <p:spPr>
              <a:xfrm>
                <a:off x="494317" y="1000430"/>
                <a:ext cx="6567247" cy="400110"/>
              </a:xfrm>
              <a:prstGeom prst="rect">
                <a:avLst/>
              </a:prstGeom>
              <a:noFill/>
            </p:spPr>
            <p:txBody>
              <a:bodyPr wrap="none" rtlCol="0">
                <a:spAutoFit/>
              </a:bodyPr>
              <a:lstStyle/>
              <a:p>
                <a:r>
                  <a:rPr kumimoji="1" lang="ja-JP" altLang="en-US" sz="2000" b="0"/>
                  <a:t>ラグランジアン</a:t>
                </a:r>
                <a14:m>
                  <m:oMath xmlns:m="http://schemas.openxmlformats.org/officeDocument/2006/math">
                    <m:r>
                      <a:rPr kumimoji="1" lang="en-US" altLang="ja-JP" sz="2000" b="0" i="1" smtClean="0">
                        <a:latin typeface="Cambria Math" panose="02040503050406030204" pitchFamily="18" charset="0"/>
                      </a:rPr>
                      <m:t>𝐿</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oMath>
                </a14:m>
                <a:r>
                  <a:rPr lang="ja-JP" altLang="en-US" sz="2000"/>
                  <a:t>で記述される系の</a:t>
                </a:r>
                <a:r>
                  <a:rPr kumimoji="1" lang="ja-JP" altLang="en-US" sz="2000"/>
                  <a:t>点変換を考える</a:t>
                </a:r>
              </a:p>
            </p:txBody>
          </p:sp>
        </mc:Choice>
        <mc:Fallback>
          <p:sp>
            <p:nvSpPr>
              <p:cNvPr id="3" name="テキスト ボックス 2">
                <a:extLst>
                  <a:ext uri="{FF2B5EF4-FFF2-40B4-BE49-F238E27FC236}">
                    <a16:creationId xmlns:a16="http://schemas.microsoft.com/office/drawing/2014/main" id="{1E0F3FC5-48A6-A755-9A96-E52ECBBBFB27}"/>
                  </a:ext>
                </a:extLst>
              </p:cNvPr>
              <p:cNvSpPr txBox="1">
                <a:spLocks noRot="1" noChangeAspect="1" noMove="1" noResize="1" noEditPoints="1" noAdjustHandles="1" noChangeArrowheads="1" noChangeShapeType="1" noTextEdit="1"/>
              </p:cNvSpPr>
              <p:nvPr/>
            </p:nvSpPr>
            <p:spPr>
              <a:xfrm>
                <a:off x="494317" y="1000430"/>
                <a:ext cx="6567247" cy="400110"/>
              </a:xfrm>
              <a:prstGeom prst="rect">
                <a:avLst/>
              </a:prstGeom>
              <a:blipFill>
                <a:blip r:embed="rId2"/>
                <a:stretch>
                  <a:fillRect l="-772" t="-9091" b="-212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5998B509-E7A4-D719-1702-1C283BC26A0E}"/>
                  </a:ext>
                </a:extLst>
              </p:cNvPr>
              <p:cNvSpPr txBox="1"/>
              <p:nvPr/>
            </p:nvSpPr>
            <p:spPr>
              <a:xfrm>
                <a:off x="3629246" y="1576271"/>
                <a:ext cx="157479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5998B509-E7A4-D719-1702-1C283BC26A0E}"/>
                  </a:ext>
                </a:extLst>
              </p:cNvPr>
              <p:cNvSpPr txBox="1">
                <a:spLocks noRot="1" noChangeAspect="1" noMove="1" noResize="1" noEditPoints="1" noAdjustHandles="1" noChangeArrowheads="1" noChangeShapeType="1" noTextEdit="1"/>
              </p:cNvSpPr>
              <p:nvPr/>
            </p:nvSpPr>
            <p:spPr>
              <a:xfrm>
                <a:off x="3629246" y="1576271"/>
                <a:ext cx="1574790" cy="430887"/>
              </a:xfrm>
              <a:prstGeom prst="rect">
                <a:avLst/>
              </a:prstGeom>
              <a:blipFill>
                <a:blip r:embed="rId3"/>
                <a:stretch>
                  <a:fillRect l="-6400" r="-7200" b="-3823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973B29A-DBDE-E8F5-A0E9-6DCA0B807530}"/>
                  </a:ext>
                </a:extLst>
              </p:cNvPr>
              <p:cNvSpPr txBox="1"/>
              <p:nvPr/>
            </p:nvSpPr>
            <p:spPr>
              <a:xfrm>
                <a:off x="3614640" y="2522347"/>
                <a:ext cx="152708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8" name="テキスト ボックス 7">
                <a:extLst>
                  <a:ext uri="{FF2B5EF4-FFF2-40B4-BE49-F238E27FC236}">
                    <a16:creationId xmlns:a16="http://schemas.microsoft.com/office/drawing/2014/main" id="{1973B29A-DBDE-E8F5-A0E9-6DCA0B807530}"/>
                  </a:ext>
                </a:extLst>
              </p:cNvPr>
              <p:cNvSpPr txBox="1">
                <a:spLocks noRot="1" noChangeAspect="1" noMove="1" noResize="1" noEditPoints="1" noAdjustHandles="1" noChangeArrowheads="1" noChangeShapeType="1" noTextEdit="1"/>
              </p:cNvSpPr>
              <p:nvPr/>
            </p:nvSpPr>
            <p:spPr>
              <a:xfrm>
                <a:off x="3614640" y="2522347"/>
                <a:ext cx="1527085" cy="430887"/>
              </a:xfrm>
              <a:prstGeom prst="rect">
                <a:avLst/>
              </a:prstGeom>
              <a:blipFill>
                <a:blip r:embed="rId4"/>
                <a:stretch>
                  <a:fillRect l="-4132" r="-7438" b="-34286"/>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7425BF1-5A2B-9883-71B8-44D3B61683F1}"/>
              </a:ext>
            </a:extLst>
          </p:cNvPr>
          <p:cNvSpPr txBox="1"/>
          <p:nvPr/>
        </p:nvSpPr>
        <p:spPr>
          <a:xfrm>
            <a:off x="523323" y="2125077"/>
            <a:ext cx="1980029" cy="400110"/>
          </a:xfrm>
          <a:prstGeom prst="rect">
            <a:avLst/>
          </a:prstGeom>
          <a:noFill/>
        </p:spPr>
        <p:txBody>
          <a:bodyPr wrap="none" rtlCol="0">
            <a:spAutoFit/>
          </a:bodyPr>
          <a:lstStyle/>
          <a:p>
            <a:r>
              <a:rPr kumimoji="1" lang="ja-JP" altLang="en-US" sz="2000"/>
              <a:t>逆変換を考える</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BFF84333-C163-95AB-6AC1-D93FD3BAC093}"/>
                  </a:ext>
                </a:extLst>
              </p:cNvPr>
              <p:cNvSpPr txBox="1"/>
              <p:nvPr/>
            </p:nvSpPr>
            <p:spPr>
              <a:xfrm>
                <a:off x="3518107" y="3265117"/>
                <a:ext cx="3247235" cy="8834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𝑞</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𝑄</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den>
                      </m:f>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kumimoji="1" lang="ja-JP" altLang="en-US" sz="2800"/>
              </a:p>
            </p:txBody>
          </p:sp>
        </mc:Choice>
        <mc:Fallback>
          <p:sp>
            <p:nvSpPr>
              <p:cNvPr id="10" name="テキスト ボックス 9">
                <a:extLst>
                  <a:ext uri="{FF2B5EF4-FFF2-40B4-BE49-F238E27FC236}">
                    <a16:creationId xmlns:a16="http://schemas.microsoft.com/office/drawing/2014/main" id="{BFF84333-C163-95AB-6AC1-D93FD3BAC093}"/>
                  </a:ext>
                </a:extLst>
              </p:cNvPr>
              <p:cNvSpPr txBox="1">
                <a:spLocks noRot="1" noChangeAspect="1" noMove="1" noResize="1" noEditPoints="1" noAdjustHandles="1" noChangeArrowheads="1" noChangeShapeType="1" noTextEdit="1"/>
              </p:cNvSpPr>
              <p:nvPr/>
            </p:nvSpPr>
            <p:spPr>
              <a:xfrm>
                <a:off x="3518107" y="3265117"/>
                <a:ext cx="3247235" cy="883447"/>
              </a:xfrm>
              <a:prstGeom prst="rect">
                <a:avLst/>
              </a:prstGeom>
              <a:blipFill>
                <a:blip r:embed="rId5"/>
                <a:stretch>
                  <a:fillRect l="-389" t="-2857" r="-1556" b="-1571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2602957-D9FD-6543-1404-3A719810C924}"/>
              </a:ext>
            </a:extLst>
          </p:cNvPr>
          <p:cNvSpPr txBox="1"/>
          <p:nvPr/>
        </p:nvSpPr>
        <p:spPr>
          <a:xfrm>
            <a:off x="554763" y="3093054"/>
            <a:ext cx="1723549" cy="400110"/>
          </a:xfrm>
          <a:prstGeom prst="rect">
            <a:avLst/>
          </a:prstGeom>
          <a:noFill/>
        </p:spPr>
        <p:txBody>
          <a:bodyPr wrap="none" rtlCol="0">
            <a:spAutoFit/>
          </a:bodyPr>
          <a:lstStyle/>
          <a:p>
            <a:r>
              <a:rPr kumimoji="1" lang="ja-JP" altLang="en-US" sz="2000"/>
              <a:t>時間微分する</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6CBDD652-6E11-7A3D-7D39-6B74AF00AD2D}"/>
                  </a:ext>
                </a:extLst>
              </p:cNvPr>
              <p:cNvSpPr txBox="1"/>
              <p:nvPr/>
            </p:nvSpPr>
            <p:spPr>
              <a:xfrm>
                <a:off x="523323" y="4425688"/>
                <a:ext cx="3719352" cy="411844"/>
              </a:xfrm>
              <a:prstGeom prst="rect">
                <a:avLst/>
              </a:prstGeom>
              <a:noFill/>
            </p:spPr>
            <p:txBody>
              <a:bodyPr wrap="none" rtlCol="0">
                <a:spAutoFit/>
              </a:bodyPr>
              <a:lstStyle/>
              <a:p>
                <a:r>
                  <a:rPr kumimoji="1" lang="ja-JP" altLang="en-US" sz="2000"/>
                  <a:t>ラグランジアンを</a:t>
                </a:r>
                <a14:m>
                  <m:oMath xmlns:m="http://schemas.openxmlformats.org/officeDocument/2006/math">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oMath>
                </a14:m>
                <a:r>
                  <a:rPr kumimoji="1" lang="ja-JP" altLang="en-US" sz="2000"/>
                  <a:t>で書くと</a:t>
                </a:r>
              </a:p>
            </p:txBody>
          </p:sp>
        </mc:Choice>
        <mc:Fallback>
          <p:sp>
            <p:nvSpPr>
              <p:cNvPr id="12" name="テキスト ボックス 11">
                <a:extLst>
                  <a:ext uri="{FF2B5EF4-FFF2-40B4-BE49-F238E27FC236}">
                    <a16:creationId xmlns:a16="http://schemas.microsoft.com/office/drawing/2014/main" id="{6CBDD652-6E11-7A3D-7D39-6B74AF00AD2D}"/>
                  </a:ext>
                </a:extLst>
              </p:cNvPr>
              <p:cNvSpPr txBox="1">
                <a:spLocks noRot="1" noChangeAspect="1" noMove="1" noResize="1" noEditPoints="1" noAdjustHandles="1" noChangeArrowheads="1" noChangeShapeType="1" noTextEdit="1"/>
              </p:cNvSpPr>
              <p:nvPr/>
            </p:nvSpPr>
            <p:spPr>
              <a:xfrm>
                <a:off x="523323" y="4425688"/>
                <a:ext cx="3719352" cy="411844"/>
              </a:xfrm>
              <a:prstGeom prst="rect">
                <a:avLst/>
              </a:prstGeom>
              <a:blipFill>
                <a:blip r:embed="rId6"/>
                <a:stretch>
                  <a:fillRect l="-1701" t="-11765" r="-68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8303423A-7229-98DA-2BAC-FB52F7DF1394}"/>
                  </a:ext>
                </a:extLst>
              </p:cNvPr>
              <p:cNvSpPr txBox="1"/>
              <p:nvPr/>
            </p:nvSpPr>
            <p:spPr>
              <a:xfrm>
                <a:off x="2382999" y="5168402"/>
                <a:ext cx="4572000" cy="5395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oMath>
                  </m:oMathPara>
                </a14:m>
                <a:endParaRPr lang="ja-JP" altLang="en-US" sz="2800"/>
              </a:p>
            </p:txBody>
          </p:sp>
        </mc:Choice>
        <mc:Fallback>
          <p:sp>
            <p:nvSpPr>
              <p:cNvPr id="14" name="テキスト ボックス 13">
                <a:extLst>
                  <a:ext uri="{FF2B5EF4-FFF2-40B4-BE49-F238E27FC236}">
                    <a16:creationId xmlns:a16="http://schemas.microsoft.com/office/drawing/2014/main" id="{8303423A-7229-98DA-2BAC-FB52F7DF1394}"/>
                  </a:ext>
                </a:extLst>
              </p:cNvPr>
              <p:cNvSpPr txBox="1">
                <a:spLocks noRot="1" noChangeAspect="1" noMove="1" noResize="1" noEditPoints="1" noAdjustHandles="1" noChangeArrowheads="1" noChangeShapeType="1" noTextEdit="1"/>
              </p:cNvSpPr>
              <p:nvPr/>
            </p:nvSpPr>
            <p:spPr>
              <a:xfrm>
                <a:off x="2382999" y="5168402"/>
                <a:ext cx="4572000" cy="539571"/>
              </a:xfrm>
              <a:prstGeom prst="rect">
                <a:avLst/>
              </a:prstGeom>
              <a:blipFill>
                <a:blip r:embed="rId7"/>
                <a:stretch>
                  <a:fillRect b="-209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3373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37D73B-2FC0-70A3-5A9A-F988D2DC5125}"/>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5AC5E3A-01DE-1E0E-91E3-FBAFCC6B95FC}"/>
                  </a:ext>
                </a:extLst>
              </p:cNvPr>
              <p:cNvSpPr txBox="1"/>
              <p:nvPr/>
            </p:nvSpPr>
            <p:spPr>
              <a:xfrm>
                <a:off x="2202553" y="1536588"/>
                <a:ext cx="4572000" cy="8747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den>
                      </m:f>
                      <m:r>
                        <a:rPr kumimoji="1"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m:oMathPara>
                </a14:m>
                <a:endParaRPr lang="ja-JP" altLang="en-US" sz="2400"/>
              </a:p>
            </p:txBody>
          </p:sp>
        </mc:Choice>
        <mc:Fallback>
          <p:sp>
            <p:nvSpPr>
              <p:cNvPr id="3" name="テキスト ボックス 2">
                <a:extLst>
                  <a:ext uri="{FF2B5EF4-FFF2-40B4-BE49-F238E27FC236}">
                    <a16:creationId xmlns:a16="http://schemas.microsoft.com/office/drawing/2014/main" id="{B5AC5E3A-01DE-1E0E-91E3-FBAFCC6B95FC}"/>
                  </a:ext>
                </a:extLst>
              </p:cNvPr>
              <p:cNvSpPr txBox="1">
                <a:spLocks noRot="1" noChangeAspect="1" noMove="1" noResize="1" noEditPoints="1" noAdjustHandles="1" noChangeArrowheads="1" noChangeShapeType="1" noTextEdit="1"/>
              </p:cNvSpPr>
              <p:nvPr/>
            </p:nvSpPr>
            <p:spPr>
              <a:xfrm>
                <a:off x="2202553" y="1536588"/>
                <a:ext cx="4572000" cy="874727"/>
              </a:xfrm>
              <a:prstGeom prst="rect">
                <a:avLst/>
              </a:prstGeom>
              <a:blipFill>
                <a:blip r:embed="rId2"/>
                <a:stretch>
                  <a:fillRect b="-70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C9BF6EA-99FF-7494-BED0-CBC0C33DCE63}"/>
                  </a:ext>
                </a:extLst>
              </p:cNvPr>
              <p:cNvSpPr txBox="1"/>
              <p:nvPr/>
            </p:nvSpPr>
            <p:spPr>
              <a:xfrm>
                <a:off x="395536" y="1124744"/>
                <a:ext cx="6540637" cy="411844"/>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oMath>
                </a14:m>
                <a:r>
                  <a:rPr kumimoji="1" lang="ja-JP" altLang="en-US" sz="2000"/>
                  <a:t>で書かれたラグランジアンをルジャンドル変換する</a:t>
                </a:r>
              </a:p>
            </p:txBody>
          </p:sp>
        </mc:Choice>
        <mc:Fallback>
          <p:sp>
            <p:nvSpPr>
              <p:cNvPr id="4" name="テキスト ボックス 3">
                <a:extLst>
                  <a:ext uri="{FF2B5EF4-FFF2-40B4-BE49-F238E27FC236}">
                    <a16:creationId xmlns:a16="http://schemas.microsoft.com/office/drawing/2014/main" id="{DC9BF6EA-99FF-7494-BED0-CBC0C33DCE63}"/>
                  </a:ext>
                </a:extLst>
              </p:cNvPr>
              <p:cNvSpPr txBox="1">
                <a:spLocks noRot="1" noChangeAspect="1" noMove="1" noResize="1" noEditPoints="1" noAdjustHandles="1" noChangeArrowheads="1" noChangeShapeType="1" noTextEdit="1"/>
              </p:cNvSpPr>
              <p:nvPr/>
            </p:nvSpPr>
            <p:spPr>
              <a:xfrm>
                <a:off x="395536" y="1124744"/>
                <a:ext cx="6540637" cy="411844"/>
              </a:xfrm>
              <a:prstGeom prst="rect">
                <a:avLst/>
              </a:prstGeom>
              <a:blipFill>
                <a:blip r:embed="rId3"/>
                <a:stretch>
                  <a:fillRect l="-388" t="-12121" b="-212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7014729-8168-568D-1D8A-62D618A615B1}"/>
                  </a:ext>
                </a:extLst>
              </p:cNvPr>
              <p:cNvSpPr txBox="1"/>
              <p:nvPr/>
            </p:nvSpPr>
            <p:spPr>
              <a:xfrm>
                <a:off x="2652205" y="2425145"/>
                <a:ext cx="2135819" cy="8747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den>
                      </m:f>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den>
                      </m:f>
                    </m:oMath>
                  </m:oMathPara>
                </a14:m>
                <a:endParaRPr lang="ja-JP" altLang="en-US" sz="2400"/>
              </a:p>
            </p:txBody>
          </p:sp>
        </mc:Choice>
        <mc:Fallback>
          <p:sp>
            <p:nvSpPr>
              <p:cNvPr id="5" name="テキスト ボックス 4">
                <a:extLst>
                  <a:ext uri="{FF2B5EF4-FFF2-40B4-BE49-F238E27FC236}">
                    <a16:creationId xmlns:a16="http://schemas.microsoft.com/office/drawing/2014/main" id="{F7014729-8168-568D-1D8A-62D618A615B1}"/>
                  </a:ext>
                </a:extLst>
              </p:cNvPr>
              <p:cNvSpPr txBox="1">
                <a:spLocks noRot="1" noChangeAspect="1" noMove="1" noResize="1" noEditPoints="1" noAdjustHandles="1" noChangeArrowheads="1" noChangeShapeType="1" noTextEdit="1"/>
              </p:cNvSpPr>
              <p:nvPr/>
            </p:nvSpPr>
            <p:spPr>
              <a:xfrm>
                <a:off x="2652205" y="2425145"/>
                <a:ext cx="2135819" cy="874727"/>
              </a:xfrm>
              <a:prstGeom prst="rect">
                <a:avLst/>
              </a:prstGeom>
              <a:blipFill>
                <a:blip r:embed="rId4"/>
                <a:stretch>
                  <a:fillRect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93E1BEF-11D9-CC99-730E-60C7E4B86C12}"/>
                  </a:ext>
                </a:extLst>
              </p:cNvPr>
              <p:cNvSpPr txBox="1"/>
              <p:nvPr/>
            </p:nvSpPr>
            <p:spPr>
              <a:xfrm>
                <a:off x="5667137" y="2766082"/>
                <a:ext cx="1538434" cy="8834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den>
                      </m:f>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C93E1BEF-11D9-CC99-730E-60C7E4B86C12}"/>
                  </a:ext>
                </a:extLst>
              </p:cNvPr>
              <p:cNvSpPr txBox="1">
                <a:spLocks noRot="1" noChangeAspect="1" noMove="1" noResize="1" noEditPoints="1" noAdjustHandles="1" noChangeArrowheads="1" noChangeShapeType="1" noTextEdit="1"/>
              </p:cNvSpPr>
              <p:nvPr/>
            </p:nvSpPr>
            <p:spPr>
              <a:xfrm>
                <a:off x="5667137" y="2766082"/>
                <a:ext cx="1538434" cy="883447"/>
              </a:xfrm>
              <a:prstGeom prst="rect">
                <a:avLst/>
              </a:prstGeom>
              <a:blipFill>
                <a:blip r:embed="rId5"/>
                <a:stretch>
                  <a:fillRect l="-4098" t="-1408" r="-5738" b="-154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39F6D8A-749E-0AFB-B99B-17EA6FA76E5A}"/>
                  </a:ext>
                </a:extLst>
              </p:cNvPr>
              <p:cNvSpPr txBox="1"/>
              <p:nvPr/>
            </p:nvSpPr>
            <p:spPr>
              <a:xfrm>
                <a:off x="5220072" y="3861048"/>
                <a:ext cx="2135819" cy="10051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den>
                      </m:f>
                    </m:oMath>
                  </m:oMathPara>
                </a14:m>
                <a:endParaRPr lang="ja-JP" altLang="en-US" sz="2800"/>
              </a:p>
            </p:txBody>
          </p:sp>
        </mc:Choice>
        <mc:Fallback>
          <p:sp>
            <p:nvSpPr>
              <p:cNvPr id="7" name="テキスト ボックス 6">
                <a:extLst>
                  <a:ext uri="{FF2B5EF4-FFF2-40B4-BE49-F238E27FC236}">
                    <a16:creationId xmlns:a16="http://schemas.microsoft.com/office/drawing/2014/main" id="{739F6D8A-749E-0AFB-B99B-17EA6FA76E5A}"/>
                  </a:ext>
                </a:extLst>
              </p:cNvPr>
              <p:cNvSpPr txBox="1">
                <a:spLocks noRot="1" noChangeAspect="1" noMove="1" noResize="1" noEditPoints="1" noAdjustHandles="1" noChangeArrowheads="1" noChangeShapeType="1" noTextEdit="1"/>
              </p:cNvSpPr>
              <p:nvPr/>
            </p:nvSpPr>
            <p:spPr>
              <a:xfrm>
                <a:off x="5220072" y="3861048"/>
                <a:ext cx="2135819" cy="1005147"/>
              </a:xfrm>
              <a:prstGeom prst="rect">
                <a:avLst/>
              </a:prstGeom>
              <a:blipFill>
                <a:blip r:embed="rId6"/>
                <a:stretch>
                  <a:fillRect b="-37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1BA04EC-EC64-3090-3C89-FC58F367F174}"/>
                  </a:ext>
                </a:extLst>
              </p:cNvPr>
              <p:cNvSpPr txBox="1"/>
              <p:nvPr/>
            </p:nvSpPr>
            <p:spPr>
              <a:xfrm>
                <a:off x="2537137" y="3277844"/>
                <a:ext cx="213581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𝑑𝑄</m:t>
                          </m:r>
                        </m:den>
                      </m:f>
                    </m:oMath>
                  </m:oMathPara>
                </a14:m>
                <a:endParaRPr lang="ja-JP" altLang="en-US" sz="2400"/>
              </a:p>
            </p:txBody>
          </p:sp>
        </mc:Choice>
        <mc:Fallback>
          <p:sp>
            <p:nvSpPr>
              <p:cNvPr id="8" name="テキスト ボックス 7">
                <a:extLst>
                  <a:ext uri="{FF2B5EF4-FFF2-40B4-BE49-F238E27FC236}">
                    <a16:creationId xmlns:a16="http://schemas.microsoft.com/office/drawing/2014/main" id="{91BA04EC-EC64-3090-3C89-FC58F367F174}"/>
                  </a:ext>
                </a:extLst>
              </p:cNvPr>
              <p:cNvSpPr txBox="1">
                <a:spLocks noRot="1" noChangeAspect="1" noMove="1" noResize="1" noEditPoints="1" noAdjustHandles="1" noChangeArrowheads="1" noChangeShapeType="1" noTextEdit="1"/>
              </p:cNvSpPr>
              <p:nvPr/>
            </p:nvSpPr>
            <p:spPr>
              <a:xfrm>
                <a:off x="2537137" y="3277844"/>
                <a:ext cx="2135819" cy="848566"/>
              </a:xfrm>
              <a:prstGeom prst="rect">
                <a:avLst/>
              </a:prstGeom>
              <a:blipFill>
                <a:blip r:embed="rId7"/>
                <a:stretch>
                  <a:fillRect b="-89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745F772-76BF-3EA6-956C-5E863683DCA8}"/>
                  </a:ext>
                </a:extLst>
              </p:cNvPr>
              <p:cNvSpPr txBox="1"/>
              <p:nvPr/>
            </p:nvSpPr>
            <p:spPr>
              <a:xfrm>
                <a:off x="2352734" y="4174072"/>
                <a:ext cx="2135819" cy="7798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den>
                      </m:f>
                    </m:oMath>
                  </m:oMathPara>
                </a14:m>
                <a:endParaRPr lang="ja-JP" altLang="en-US" sz="2400"/>
              </a:p>
            </p:txBody>
          </p:sp>
        </mc:Choice>
        <mc:Fallback>
          <p:sp>
            <p:nvSpPr>
              <p:cNvPr id="9" name="テキスト ボックス 8">
                <a:extLst>
                  <a:ext uri="{FF2B5EF4-FFF2-40B4-BE49-F238E27FC236}">
                    <a16:creationId xmlns:a16="http://schemas.microsoft.com/office/drawing/2014/main" id="{3745F772-76BF-3EA6-956C-5E863683DCA8}"/>
                  </a:ext>
                </a:extLst>
              </p:cNvPr>
              <p:cNvSpPr txBox="1">
                <a:spLocks noRot="1" noChangeAspect="1" noMove="1" noResize="1" noEditPoints="1" noAdjustHandles="1" noChangeArrowheads="1" noChangeShapeType="1" noTextEdit="1"/>
              </p:cNvSpPr>
              <p:nvPr/>
            </p:nvSpPr>
            <p:spPr>
              <a:xfrm>
                <a:off x="2352734" y="4174072"/>
                <a:ext cx="2135819" cy="779829"/>
              </a:xfrm>
              <a:prstGeom prst="rect">
                <a:avLst/>
              </a:prstGeom>
              <a:blipFill>
                <a:blip r:embed="rId8"/>
                <a:stretch>
                  <a:fillRect b="-9524"/>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E1C5458A-5BAA-AD5C-ABA4-B3E5DE93396E}"/>
              </a:ext>
            </a:extLst>
          </p:cNvPr>
          <p:cNvSpPr txBox="1"/>
          <p:nvPr/>
        </p:nvSpPr>
        <p:spPr>
          <a:xfrm>
            <a:off x="553062" y="4953901"/>
            <a:ext cx="1338828" cy="369332"/>
          </a:xfrm>
          <a:prstGeom prst="rect">
            <a:avLst/>
          </a:prstGeom>
          <a:noFill/>
        </p:spPr>
        <p:txBody>
          <a:bodyPr wrap="none" rtlCol="0">
            <a:spAutoFit/>
          </a:bodyPr>
          <a:lstStyle/>
          <a:p>
            <a:r>
              <a:rPr kumimoji="1" lang="ja-JP" altLang="en-US"/>
              <a:t>以上から、</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DF6F7151-ABE5-E139-78E5-C94E8D126D08}"/>
                  </a:ext>
                </a:extLst>
              </p:cNvPr>
              <p:cNvSpPr txBox="1"/>
              <p:nvPr/>
            </p:nvSpPr>
            <p:spPr>
              <a:xfrm>
                <a:off x="2765473" y="5408586"/>
                <a:ext cx="1909281" cy="96116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e>
                            </m:mr>
                          </m:m>
                        </m:e>
                      </m:d>
                    </m:oMath>
                  </m:oMathPara>
                </a14:m>
                <a:endParaRPr kumimoji="1" lang="ja-JP" altLang="en-US" sz="2800"/>
              </a:p>
            </p:txBody>
          </p:sp>
        </mc:Choice>
        <mc:Fallback>
          <p:sp>
            <p:nvSpPr>
              <p:cNvPr id="15" name="テキスト ボックス 14">
                <a:extLst>
                  <a:ext uri="{FF2B5EF4-FFF2-40B4-BE49-F238E27FC236}">
                    <a16:creationId xmlns:a16="http://schemas.microsoft.com/office/drawing/2014/main" id="{DF6F7151-ABE5-E139-78E5-C94E8D126D08}"/>
                  </a:ext>
                </a:extLst>
              </p:cNvPr>
              <p:cNvSpPr txBox="1">
                <a:spLocks noRot="1" noChangeAspect="1" noMove="1" noResize="1" noEditPoints="1" noAdjustHandles="1" noChangeArrowheads="1" noChangeShapeType="1" noTextEdit="1"/>
              </p:cNvSpPr>
              <p:nvPr/>
            </p:nvSpPr>
            <p:spPr>
              <a:xfrm>
                <a:off x="2765473" y="5408586"/>
                <a:ext cx="1909281" cy="961161"/>
              </a:xfrm>
              <a:prstGeom prst="rect">
                <a:avLst/>
              </a:prstGeom>
              <a:blipFill>
                <a:blip r:embed="rId9"/>
                <a:stretch>
                  <a:fillRect l="-86842" t="-223377" r="-1974" b="-324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319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0DEFD6-789E-D807-9952-F595FF7BF9E9}"/>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3BFBA3B-8DBD-FC74-85AF-617BD7C0781D}"/>
                  </a:ext>
                </a:extLst>
              </p:cNvPr>
              <p:cNvSpPr txBox="1"/>
              <p:nvPr/>
            </p:nvSpPr>
            <p:spPr>
              <a:xfrm>
                <a:off x="1259632" y="1844824"/>
                <a:ext cx="1909281" cy="96116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e>
                            </m:mr>
                          </m:m>
                        </m:e>
                      </m:d>
                    </m:oMath>
                  </m:oMathPara>
                </a14:m>
                <a:endParaRPr kumimoji="1" lang="ja-JP" altLang="en-US" sz="2800"/>
              </a:p>
            </p:txBody>
          </p:sp>
        </mc:Choice>
        <mc:Fallback>
          <p:sp>
            <p:nvSpPr>
              <p:cNvPr id="13" name="テキスト ボックス 12">
                <a:extLst>
                  <a:ext uri="{FF2B5EF4-FFF2-40B4-BE49-F238E27FC236}">
                    <a16:creationId xmlns:a16="http://schemas.microsoft.com/office/drawing/2014/main" id="{A3BFBA3B-8DBD-FC74-85AF-617BD7C0781D}"/>
                  </a:ext>
                </a:extLst>
              </p:cNvPr>
              <p:cNvSpPr txBox="1">
                <a:spLocks noRot="1" noChangeAspect="1" noMove="1" noResize="1" noEditPoints="1" noAdjustHandles="1" noChangeArrowheads="1" noChangeShapeType="1" noTextEdit="1"/>
              </p:cNvSpPr>
              <p:nvPr/>
            </p:nvSpPr>
            <p:spPr>
              <a:xfrm>
                <a:off x="1259632" y="1844824"/>
                <a:ext cx="1909281" cy="961161"/>
              </a:xfrm>
              <a:prstGeom prst="rect">
                <a:avLst/>
              </a:prstGeom>
              <a:blipFill>
                <a:blip r:embed="rId2"/>
                <a:stretch>
                  <a:fillRect l="-87417" t="-226316" r="-1987" b="-3289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125376CC-BD79-7F1C-A8B8-D11C68450E11}"/>
                  </a:ext>
                </a:extLst>
              </p:cNvPr>
              <p:cNvSpPr txBox="1"/>
              <p:nvPr/>
            </p:nvSpPr>
            <p:spPr>
              <a:xfrm>
                <a:off x="1855957" y="3657736"/>
                <a:ext cx="4572000" cy="1674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0</m:t>
                                </m:r>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e>
                            </m:mr>
                          </m:m>
                        </m:e>
                      </m:d>
                      <m:r>
                        <a:rPr lang="en-US" altLang="ja-JP" sz="2400" b="0" i="1" smtClean="0">
                          <a:latin typeface="Cambria Math" panose="02040503050406030204" pitchFamily="18" charset="0"/>
                        </a:rPr>
                        <m:t>=1</m:t>
                      </m:r>
                    </m:oMath>
                  </m:oMathPara>
                </a14:m>
                <a:endParaRPr lang="ja-JP" altLang="en-US" sz="2400"/>
              </a:p>
            </p:txBody>
          </p:sp>
        </mc:Choice>
        <mc:Fallback>
          <p:sp>
            <p:nvSpPr>
              <p:cNvPr id="15" name="テキスト ボックス 14">
                <a:extLst>
                  <a:ext uri="{FF2B5EF4-FFF2-40B4-BE49-F238E27FC236}">
                    <a16:creationId xmlns:a16="http://schemas.microsoft.com/office/drawing/2014/main" id="{125376CC-BD79-7F1C-A8B8-D11C68450E11}"/>
                  </a:ext>
                </a:extLst>
              </p:cNvPr>
              <p:cNvSpPr txBox="1">
                <a:spLocks noRot="1" noChangeAspect="1" noMove="1" noResize="1" noEditPoints="1" noAdjustHandles="1" noChangeArrowheads="1" noChangeShapeType="1" noTextEdit="1"/>
              </p:cNvSpPr>
              <p:nvPr/>
            </p:nvSpPr>
            <p:spPr>
              <a:xfrm>
                <a:off x="1855957" y="3657736"/>
                <a:ext cx="4572000" cy="1674369"/>
              </a:xfrm>
              <a:prstGeom prst="rect">
                <a:avLst/>
              </a:prstGeom>
              <a:blipFill>
                <a:blip r:embed="rId3"/>
                <a:stretch>
                  <a:fillRect b="-375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198EC511-9ABF-BBA8-85D3-5DB9E4FEA128}"/>
              </a:ext>
            </a:extLst>
          </p:cNvPr>
          <p:cNvSpPr txBox="1"/>
          <p:nvPr/>
        </p:nvSpPr>
        <p:spPr>
          <a:xfrm>
            <a:off x="395536" y="944195"/>
            <a:ext cx="6032421" cy="461665"/>
          </a:xfrm>
          <a:prstGeom prst="rect">
            <a:avLst/>
          </a:prstGeom>
          <a:noFill/>
        </p:spPr>
        <p:txBody>
          <a:bodyPr wrap="none" rtlCol="0">
            <a:spAutoFit/>
          </a:bodyPr>
          <a:lstStyle/>
          <a:p>
            <a:r>
              <a:rPr kumimoji="1" lang="ja-JP" altLang="en-US" sz="2400"/>
              <a:t>点変換による一般化座標と運動量の変換則</a:t>
            </a:r>
          </a:p>
        </p:txBody>
      </p:sp>
      <p:sp>
        <p:nvSpPr>
          <p:cNvPr id="17" name="テキスト ボックス 16">
            <a:extLst>
              <a:ext uri="{FF2B5EF4-FFF2-40B4-BE49-F238E27FC236}">
                <a16:creationId xmlns:a16="http://schemas.microsoft.com/office/drawing/2014/main" id="{8B04BA53-DE03-C3AD-FB0F-84F45B1FED54}"/>
              </a:ext>
            </a:extLst>
          </p:cNvPr>
          <p:cNvSpPr txBox="1"/>
          <p:nvPr/>
        </p:nvSpPr>
        <p:spPr>
          <a:xfrm>
            <a:off x="295154" y="3094796"/>
            <a:ext cx="2646878" cy="461665"/>
          </a:xfrm>
          <a:prstGeom prst="rect">
            <a:avLst/>
          </a:prstGeom>
          <a:noFill/>
        </p:spPr>
        <p:txBody>
          <a:bodyPr wrap="none" rtlCol="0">
            <a:spAutoFit/>
          </a:bodyPr>
          <a:lstStyle/>
          <a:p>
            <a:r>
              <a:rPr kumimoji="1" lang="ja-JP" altLang="en-US" sz="2400"/>
              <a:t>ヤコビアンを計算</a:t>
            </a:r>
          </a:p>
        </p:txBody>
      </p:sp>
      <p:sp>
        <p:nvSpPr>
          <p:cNvPr id="18" name="テキスト ボックス 17">
            <a:extLst>
              <a:ext uri="{FF2B5EF4-FFF2-40B4-BE49-F238E27FC236}">
                <a16:creationId xmlns:a16="http://schemas.microsoft.com/office/drawing/2014/main" id="{0C51F436-C534-8873-FF65-833C4498850A}"/>
              </a:ext>
            </a:extLst>
          </p:cNvPr>
          <p:cNvSpPr txBox="1"/>
          <p:nvPr/>
        </p:nvSpPr>
        <p:spPr>
          <a:xfrm>
            <a:off x="2411760" y="5707062"/>
            <a:ext cx="2646878" cy="461665"/>
          </a:xfrm>
          <a:prstGeom prst="rect">
            <a:avLst/>
          </a:prstGeom>
          <a:noFill/>
        </p:spPr>
        <p:txBody>
          <a:bodyPr wrap="none" rtlCol="0">
            <a:spAutoFit/>
          </a:bodyPr>
          <a:lstStyle/>
          <a:p>
            <a:r>
              <a:rPr kumimoji="1" lang="ja-JP" altLang="en-US" sz="2400"/>
              <a:t>点変換は正準変換</a:t>
            </a:r>
          </a:p>
        </p:txBody>
      </p:sp>
    </p:spTree>
    <p:extLst>
      <p:ext uri="{BB962C8B-B14F-4D97-AF65-F5344CB8AC3E}">
        <p14:creationId xmlns:p14="http://schemas.microsoft.com/office/powerpoint/2010/main" val="426987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B867FA-0CF5-5AB8-D03E-D0C731F216FB}"/>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入れ替え</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605CF5E-38EF-44EA-F5BD-11C634C23EC5}"/>
                  </a:ext>
                </a:extLst>
              </p:cNvPr>
              <p:cNvSpPr txBox="1"/>
              <p:nvPr/>
            </p:nvSpPr>
            <p:spPr>
              <a:xfrm>
                <a:off x="1115616" y="1844824"/>
                <a:ext cx="1909281" cy="96116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e>
                            </m:mr>
                          </m:m>
                        </m:e>
                      </m:d>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D605CF5E-38EF-44EA-F5BD-11C634C23EC5}"/>
                  </a:ext>
                </a:extLst>
              </p:cNvPr>
              <p:cNvSpPr txBox="1">
                <a:spLocks noRot="1" noChangeAspect="1" noMove="1" noResize="1" noEditPoints="1" noAdjustHandles="1" noChangeArrowheads="1" noChangeShapeType="1" noTextEdit="1"/>
              </p:cNvSpPr>
              <p:nvPr/>
            </p:nvSpPr>
            <p:spPr>
              <a:xfrm>
                <a:off x="1115616" y="1844824"/>
                <a:ext cx="1909281" cy="961161"/>
              </a:xfrm>
              <a:prstGeom prst="rect">
                <a:avLst/>
              </a:prstGeom>
              <a:blipFill>
                <a:blip r:embed="rId2"/>
                <a:stretch>
                  <a:fillRect l="-78289" t="-226316" r="-9211" b="-3289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B90A7A3-5384-00D8-A83C-96748513A6F3}"/>
                  </a:ext>
                </a:extLst>
              </p:cNvPr>
              <p:cNvSpPr txBox="1"/>
              <p:nvPr/>
            </p:nvSpPr>
            <p:spPr>
              <a:xfrm>
                <a:off x="3706386" y="1545677"/>
                <a:ext cx="4572000" cy="1674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1</m:t>
                                </m:r>
                              </m:e>
                            </m:mr>
                            <m:mr>
                              <m:e>
                                <m:r>
                                  <a:rPr lang="en-US" altLang="ja-JP" sz="2400" b="0" i="1" smtClean="0">
                                    <a:latin typeface="Cambria Math" panose="02040503050406030204" pitchFamily="18" charset="0"/>
                                  </a:rPr>
                                  <m:t>−1</m:t>
                                </m:r>
                              </m:e>
                              <m:e>
                                <m:r>
                                  <a:rPr lang="en-US" altLang="ja-JP" sz="2400" b="0" i="1" smtClean="0">
                                    <a:latin typeface="Cambria Math" panose="02040503050406030204" pitchFamily="18" charset="0"/>
                                  </a:rPr>
                                  <m:t>0</m:t>
                                </m:r>
                              </m:e>
                            </m:mr>
                          </m:m>
                        </m:e>
                      </m:d>
                      <m:r>
                        <a:rPr lang="en-US" altLang="ja-JP" sz="2400" b="0" i="1" smtClean="0">
                          <a:latin typeface="Cambria Math" panose="02040503050406030204" pitchFamily="18" charset="0"/>
                        </a:rPr>
                        <m:t>=1</m:t>
                      </m:r>
                    </m:oMath>
                  </m:oMathPara>
                </a14:m>
                <a:endParaRPr lang="ja-JP" altLang="en-US" sz="2400"/>
              </a:p>
            </p:txBody>
          </p:sp>
        </mc:Choice>
        <mc:Fallback>
          <p:sp>
            <p:nvSpPr>
              <p:cNvPr id="4" name="テキスト ボックス 3">
                <a:extLst>
                  <a:ext uri="{FF2B5EF4-FFF2-40B4-BE49-F238E27FC236}">
                    <a16:creationId xmlns:a16="http://schemas.microsoft.com/office/drawing/2014/main" id="{EB90A7A3-5384-00D8-A83C-96748513A6F3}"/>
                  </a:ext>
                </a:extLst>
              </p:cNvPr>
              <p:cNvSpPr txBox="1">
                <a:spLocks noRot="1" noChangeAspect="1" noMove="1" noResize="1" noEditPoints="1" noAdjustHandles="1" noChangeArrowheads="1" noChangeShapeType="1" noTextEdit="1"/>
              </p:cNvSpPr>
              <p:nvPr/>
            </p:nvSpPr>
            <p:spPr>
              <a:xfrm>
                <a:off x="3706386" y="1545677"/>
                <a:ext cx="4572000" cy="1674369"/>
              </a:xfrm>
              <a:prstGeom prst="rect">
                <a:avLst/>
              </a:prstGeom>
              <a:blipFill>
                <a:blip r:embed="rId3"/>
                <a:stretch>
                  <a:fillRect b="-4511"/>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F5D5421-FA82-EF45-F164-F6F0C20D3F9C}"/>
              </a:ext>
            </a:extLst>
          </p:cNvPr>
          <p:cNvSpPr txBox="1"/>
          <p:nvPr/>
        </p:nvSpPr>
        <p:spPr>
          <a:xfrm>
            <a:off x="683568" y="1025177"/>
            <a:ext cx="6417141" cy="369332"/>
          </a:xfrm>
          <a:prstGeom prst="rect">
            <a:avLst/>
          </a:prstGeom>
          <a:noFill/>
        </p:spPr>
        <p:txBody>
          <a:bodyPr wrap="none" rtlCol="0">
            <a:spAutoFit/>
          </a:bodyPr>
          <a:lstStyle/>
          <a:p>
            <a:r>
              <a:rPr kumimoji="1" lang="ja-JP" altLang="en-US"/>
              <a:t>座標と運動量を入れ替えて負符号をつける変換は正準変換</a:t>
            </a:r>
          </a:p>
        </p:txBody>
      </p:sp>
      <p:sp>
        <p:nvSpPr>
          <p:cNvPr id="6" name="右矢印 5">
            <a:extLst>
              <a:ext uri="{FF2B5EF4-FFF2-40B4-BE49-F238E27FC236}">
                <a16:creationId xmlns:a16="http://schemas.microsoft.com/office/drawing/2014/main" id="{26BF63E7-947D-E9D5-3366-CAA2E77F1CD3}"/>
              </a:ext>
            </a:extLst>
          </p:cNvPr>
          <p:cNvSpPr/>
          <p:nvPr/>
        </p:nvSpPr>
        <p:spPr>
          <a:xfrm>
            <a:off x="3218700" y="2067589"/>
            <a:ext cx="561212" cy="50013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7B9F3F2-CE21-ADB2-23A5-66E3C0151496}"/>
                  </a:ext>
                </a:extLst>
              </p:cNvPr>
              <p:cNvSpPr txBox="1"/>
              <p:nvPr/>
            </p:nvSpPr>
            <p:spPr>
              <a:xfrm>
                <a:off x="683568" y="3658712"/>
                <a:ext cx="5119265" cy="199439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acc>
                                  <m:accPr>
                                    <m:chr m:val="̇"/>
                                    <m:ctrlPr>
                                      <a:rPr lang="en-US" altLang="ja-JP" sz="2800" b="0" i="1" smtClean="0">
                                        <a:latin typeface="Cambria Math" panose="02040503050406030204" pitchFamily="18" charset="0"/>
                                      </a:rPr>
                                    </m:ctrlPr>
                                  </m:accPr>
                                  <m:e>
                                    <m:r>
                                      <m:rPr>
                                        <m:brk m:alnAt="7"/>
                                      </m:rPr>
                                      <a:rPr lang="en-US" altLang="ja-JP" sz="2800" b="0" i="1" smtClean="0">
                                        <a:latin typeface="Cambria Math" panose="02040503050406030204" pitchFamily="18" charset="0"/>
                                      </a:rPr>
                                      <m:t>𝑄</m:t>
                                    </m:r>
                                  </m:e>
                                </m:acc>
                                <m:r>
                                  <m:rPr>
                                    <m:brk m:alnAt="7"/>
                                  </m:rP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m:rPr>
                                        <m:brk m:alnAt="7"/>
                                      </m:rPr>
                                      <a:rPr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mr>
                            <m:m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den>
                                </m:f>
                              </m:e>
                            </m:mr>
                          </m:m>
                        </m:e>
                      </m:d>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77B9F3F2-CE21-ADB2-23A5-66E3C0151496}"/>
                  </a:ext>
                </a:extLst>
              </p:cNvPr>
              <p:cNvSpPr txBox="1">
                <a:spLocks noRot="1" noChangeAspect="1" noMove="1" noResize="1" noEditPoints="1" noAdjustHandles="1" noChangeArrowheads="1" noChangeShapeType="1" noTextEdit="1"/>
              </p:cNvSpPr>
              <p:nvPr/>
            </p:nvSpPr>
            <p:spPr>
              <a:xfrm>
                <a:off x="683568" y="3658712"/>
                <a:ext cx="5119265" cy="1994392"/>
              </a:xfrm>
              <a:prstGeom prst="rect">
                <a:avLst/>
              </a:prstGeom>
              <a:blipFill>
                <a:blip r:embed="rId4"/>
                <a:stretch>
                  <a:fillRect b="-4459"/>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C4DBA81-7004-4C1C-988B-6A283E2A660B}"/>
              </a:ext>
            </a:extLst>
          </p:cNvPr>
          <p:cNvSpPr txBox="1"/>
          <p:nvPr/>
        </p:nvSpPr>
        <p:spPr>
          <a:xfrm>
            <a:off x="2345234" y="6093296"/>
            <a:ext cx="4801314" cy="461665"/>
          </a:xfrm>
          <a:prstGeom prst="rect">
            <a:avLst/>
          </a:prstGeom>
          <a:noFill/>
        </p:spPr>
        <p:txBody>
          <a:bodyPr wrap="none" rtlCol="0">
            <a:spAutoFit/>
          </a:bodyPr>
          <a:lstStyle/>
          <a:p>
            <a:r>
              <a:rPr lang="ja-JP" altLang="en-US" sz="2400"/>
              <a:t>正準方程式が共変に保たれている</a:t>
            </a:r>
            <a:endParaRPr kumimoji="1" lang="ja-JP" altLang="en-US" sz="2400"/>
          </a:p>
        </p:txBody>
      </p:sp>
    </p:spTree>
    <p:extLst>
      <p:ext uri="{BB962C8B-B14F-4D97-AF65-F5344CB8AC3E}">
        <p14:creationId xmlns:p14="http://schemas.microsoft.com/office/powerpoint/2010/main" val="226811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D0FF3B-6DEE-3074-2131-640DEAB04C0E}"/>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回転</a:t>
            </a:r>
            <a:r>
              <a:rPr kumimoji="1" lang="en-US" altLang="ja-JP" dirty="0"/>
              <a:t>)</a:t>
            </a:r>
            <a:endParaRPr kumimoji="1" lang="ja-JP" altLang="en-US"/>
          </a:p>
          <a:p>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F1E4C2F-54B2-1D94-0E5E-71476B80AF8B}"/>
                  </a:ext>
                </a:extLst>
              </p:cNvPr>
              <p:cNvSpPr txBox="1"/>
              <p:nvPr/>
            </p:nvSpPr>
            <p:spPr>
              <a:xfrm>
                <a:off x="827584" y="1772816"/>
                <a:ext cx="3096344" cy="137563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ad>
                                  <m:radPr>
                                    <m:degHide m:val="on"/>
                                    <m:ctrlPr>
                                      <a:rPr lang="en-US" altLang="ja-JP" sz="2800" b="0" i="1" smtClean="0">
                                        <a:latin typeface="Cambria Math" panose="02040503050406030204" pitchFamily="18" charset="0"/>
                                      </a:rPr>
                                    </m:ctrlPr>
                                  </m:radPr>
                                  <m:deg/>
                                  <m:e>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𝑞</m:t>
                                    </m:r>
                                  </m:e>
                                </m:rad>
                                <m:func>
                                  <m:funcPr>
                                    <m:ctrlPr>
                                      <a:rPr lang="en-US" altLang="ja-JP" sz="2800" b="0" i="1" smtClean="0">
                                        <a:latin typeface="Cambria Math" panose="02040503050406030204" pitchFamily="18" charset="0"/>
                                      </a:rPr>
                                    </m:ctrlPr>
                                  </m:funcPr>
                                  <m:fName>
                                    <m:r>
                                      <m:rPr>
                                        <m:sty m:val="p"/>
                                        <m:brk m:alnAt="7"/>
                                      </m:rPr>
                                      <a:rPr lang="en-US" altLang="ja-JP" sz="2800" b="0" i="0" smtClean="0">
                                        <a:latin typeface="Cambria Math" panose="02040503050406030204" pitchFamily="18" charset="0"/>
                                      </a:rPr>
                                      <m:t>cos</m:t>
                                    </m:r>
                                  </m:fName>
                                  <m:e>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 </m:t>
                                    </m:r>
                                  </m:e>
                                </m:func>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ad>
                                  <m:radPr>
                                    <m:degHide m:val="on"/>
                                    <m:ctrlPr>
                                      <a:rPr lang="en-US" altLang="ja-JP" sz="2800" i="1">
                                        <a:latin typeface="Cambria Math" panose="02040503050406030204" pitchFamily="18" charset="0"/>
                                      </a:rPr>
                                    </m:ctrlPr>
                                  </m:radPr>
                                  <m:deg/>
                                  <m:e>
                                    <m:r>
                                      <a:rPr lang="en-US" altLang="ja-JP" sz="2800" i="1">
                                        <a:latin typeface="Cambria Math" panose="02040503050406030204" pitchFamily="18" charset="0"/>
                                      </a:rPr>
                                      <m:t>2</m:t>
                                    </m:r>
                                    <m:r>
                                      <a:rPr lang="en-US" altLang="ja-JP" sz="2800" i="1">
                                        <a:latin typeface="Cambria Math" panose="02040503050406030204" pitchFamily="18" charset="0"/>
                                      </a:rPr>
                                      <m:t>𝑞</m:t>
                                    </m:r>
                                  </m:e>
                                </m:rad>
                                <m:func>
                                  <m:funcPr>
                                    <m:ctrlPr>
                                      <a:rPr lang="en-US" altLang="ja-JP" sz="2800" i="1">
                                        <a:latin typeface="Cambria Math" panose="02040503050406030204" pitchFamily="18" charset="0"/>
                                      </a:rPr>
                                    </m:ctrlPr>
                                  </m:funcPr>
                                  <m:fName>
                                    <m:r>
                                      <m:rPr>
                                        <m:sty m:val="p"/>
                                      </m:rPr>
                                      <a:rPr lang="en-US" altLang="ja-JP" sz="2800" b="0" i="0" smtClean="0">
                                        <a:latin typeface="Cambria Math" panose="02040503050406030204" pitchFamily="18" charset="0"/>
                                      </a:rPr>
                                      <m:t>sin</m:t>
                                    </m:r>
                                  </m:fName>
                                  <m:e>
                                    <m:r>
                                      <a:rPr lang="en-US" altLang="ja-JP" sz="2800" i="1">
                                        <a:latin typeface="Cambria Math" panose="02040503050406030204" pitchFamily="18" charset="0"/>
                                      </a:rPr>
                                      <m:t>𝑝</m:t>
                                    </m:r>
                                    <m:r>
                                      <a:rPr lang="en-US" altLang="ja-JP" sz="2800" i="1">
                                        <a:latin typeface="Cambria Math" panose="02040503050406030204" pitchFamily="18" charset="0"/>
                                      </a:rPr>
                                      <m:t> </m:t>
                                    </m:r>
                                  </m:e>
                                </m:func>
                              </m:e>
                            </m:mr>
                          </m:m>
                        </m:e>
                      </m:d>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DF1E4C2F-54B2-1D94-0E5E-71476B80AF8B}"/>
                  </a:ext>
                </a:extLst>
              </p:cNvPr>
              <p:cNvSpPr txBox="1">
                <a:spLocks noRot="1" noChangeAspect="1" noMove="1" noResize="1" noEditPoints="1" noAdjustHandles="1" noChangeArrowheads="1" noChangeShapeType="1" noTextEdit="1"/>
              </p:cNvSpPr>
              <p:nvPr/>
            </p:nvSpPr>
            <p:spPr>
              <a:xfrm>
                <a:off x="827584" y="1772816"/>
                <a:ext cx="3096344" cy="1375633"/>
              </a:xfrm>
              <a:prstGeom prst="rect">
                <a:avLst/>
              </a:prstGeom>
              <a:blipFill>
                <a:blip r:embed="rId2"/>
                <a:stretch>
                  <a:fillRect l="-74694" t="-232110" b="-3302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FFC9A88-8A3C-9A3F-1C34-0B145F52C957}"/>
              </a:ext>
            </a:extLst>
          </p:cNvPr>
          <p:cNvSpPr txBox="1"/>
          <p:nvPr/>
        </p:nvSpPr>
        <p:spPr>
          <a:xfrm>
            <a:off x="467544" y="1127673"/>
            <a:ext cx="2954655" cy="461665"/>
          </a:xfrm>
          <a:prstGeom prst="rect">
            <a:avLst/>
          </a:prstGeom>
          <a:noFill/>
        </p:spPr>
        <p:txBody>
          <a:bodyPr wrap="none" rtlCol="0">
            <a:spAutoFit/>
          </a:bodyPr>
          <a:lstStyle/>
          <a:p>
            <a:r>
              <a:rPr kumimoji="1" lang="ja-JP" altLang="en-US" sz="2400"/>
              <a:t>以下の変換を考える</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03432A34-4F37-65CB-16AF-44FF978AE44D}"/>
                  </a:ext>
                </a:extLst>
              </p:cNvPr>
              <p:cNvSpPr txBox="1"/>
              <p:nvPr/>
            </p:nvSpPr>
            <p:spPr>
              <a:xfrm>
                <a:off x="899592" y="3447459"/>
                <a:ext cx="7514706" cy="17204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b="0" i="1" smtClean="0">
                                        <a:latin typeface="Cambria Math" panose="02040503050406030204" pitchFamily="18" charset="0"/>
                                      </a:rPr>
                                    </m:ctrlPr>
                                  </m:fPr>
                                  <m:num>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en-US" altLang="ja-JP" sz="2400" b="0" i="1" smtClean="0">
                                            <a:latin typeface="Cambria Math" panose="02040503050406030204" pitchFamily="18" charset="0"/>
                                          </a:rPr>
                                          <m:t>𝑝</m:t>
                                        </m:r>
                                      </m:e>
                                    </m:func>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den>
                                </m:f>
                              </m:e>
                              <m:e>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en-US" altLang="ja-JP" sz="2400" b="0" i="1" smtClean="0">
                                        <a:latin typeface="Cambria Math" panose="02040503050406030204" pitchFamily="18" charset="0"/>
                                      </a:rPr>
                                      <m:t>𝑝</m:t>
                                    </m:r>
                                  </m:e>
                                </m:func>
                              </m:e>
                            </m:mr>
                            <m:mr>
                              <m:e>
                                <m:f>
                                  <m:fPr>
                                    <m:ctrlPr>
                                      <a:rPr lang="en-US" altLang="ja-JP" sz="2400" i="1">
                                        <a:latin typeface="Cambria Math" panose="02040503050406030204" pitchFamily="18" charset="0"/>
                                      </a:rPr>
                                    </m:ctrlPr>
                                  </m:fPr>
                                  <m:num>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𝑝</m:t>
                                        </m:r>
                                      </m:e>
                                    </m:func>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den>
                                </m:f>
                              </m:e>
                              <m:e>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en-US" altLang="ja-JP" sz="2400" b="0" i="1" smtClean="0">
                                        <a:latin typeface="Cambria Math" panose="02040503050406030204" pitchFamily="18" charset="0"/>
                                      </a:rPr>
                                      <m:t>𝑝</m:t>
                                    </m:r>
                                  </m:e>
                                </m:func>
                              </m:e>
                            </m:mr>
                          </m:m>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sSup>
                            <m:sSupPr>
                              <m:ctrlPr>
                                <a:rPr lang="en-US" altLang="ja-JP" sz="2400" b="0" i="1" smtClean="0">
                                  <a:latin typeface="Cambria Math" panose="02040503050406030204" pitchFamily="18" charset="0"/>
                                </a:rPr>
                              </m:ctrlPr>
                            </m:sSupPr>
                            <m:e>
                              <m:r>
                                <m:rPr>
                                  <m:sty m:val="p"/>
                                </m:rPr>
                                <a:rPr lang="en-US" altLang="ja-JP" sz="2400" b="0" i="0" smtClean="0">
                                  <a:latin typeface="Cambria Math" panose="02040503050406030204" pitchFamily="18" charset="0"/>
                                </a:rPr>
                                <m:t>cos</m:t>
                              </m:r>
                            </m:e>
                            <m:sup>
                              <m:r>
                                <a:rPr lang="en-US" altLang="ja-JP" sz="2400" b="0" i="1" smtClean="0">
                                  <a:latin typeface="Cambria Math" panose="02040503050406030204" pitchFamily="18" charset="0"/>
                                </a:rPr>
                                <m:t>2</m:t>
                              </m:r>
                            </m:sup>
                          </m:sSup>
                        </m:fName>
                        <m:e>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sSup>
                                <m:sSupPr>
                                  <m:ctrlPr>
                                    <a:rPr lang="en-US" altLang="ja-JP" sz="2400" b="0" i="1" smtClean="0">
                                      <a:latin typeface="Cambria Math" panose="02040503050406030204" pitchFamily="18" charset="0"/>
                                    </a:rPr>
                                  </m:ctrlPr>
                                </m:sSupPr>
                                <m:e>
                                  <m:r>
                                    <m:rPr>
                                      <m:sty m:val="p"/>
                                    </m:rPr>
                                    <a:rPr lang="en-US" altLang="ja-JP" sz="2400" b="0" i="0" smtClean="0">
                                      <a:latin typeface="Cambria Math" panose="02040503050406030204" pitchFamily="18" charset="0"/>
                                    </a:rPr>
                                    <m:t>sin</m:t>
                                  </m:r>
                                </m:e>
                                <m:sup>
                                  <m:r>
                                    <a:rPr lang="en-US" altLang="ja-JP" sz="2400" b="0" i="1" smtClean="0">
                                      <a:latin typeface="Cambria Math" panose="02040503050406030204" pitchFamily="18" charset="0"/>
                                    </a:rPr>
                                    <m:t>2</m:t>
                                  </m:r>
                                </m:sup>
                              </m:sSup>
                            </m:fName>
                            <m:e>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e>
                          </m:func>
                        </m:e>
                      </m:func>
                      <m:r>
                        <a:rPr lang="en-US" altLang="ja-JP" sz="2400" b="0" i="1" smtClean="0">
                          <a:latin typeface="Cambria Math" panose="02040503050406030204" pitchFamily="18" charset="0"/>
                        </a:rPr>
                        <m:t>1</m:t>
                      </m:r>
                    </m:oMath>
                  </m:oMathPara>
                </a14:m>
                <a:endParaRPr lang="ja-JP" altLang="en-US" sz="2400"/>
              </a:p>
            </p:txBody>
          </p:sp>
        </mc:Choice>
        <mc:Fallback>
          <p:sp>
            <p:nvSpPr>
              <p:cNvPr id="5" name="テキスト ボックス 4">
                <a:extLst>
                  <a:ext uri="{FF2B5EF4-FFF2-40B4-BE49-F238E27FC236}">
                    <a16:creationId xmlns:a16="http://schemas.microsoft.com/office/drawing/2014/main" id="{03432A34-4F37-65CB-16AF-44FF978AE44D}"/>
                  </a:ext>
                </a:extLst>
              </p:cNvPr>
              <p:cNvSpPr txBox="1">
                <a:spLocks noRot="1" noChangeAspect="1" noMove="1" noResize="1" noEditPoints="1" noAdjustHandles="1" noChangeArrowheads="1" noChangeShapeType="1" noTextEdit="1"/>
              </p:cNvSpPr>
              <p:nvPr/>
            </p:nvSpPr>
            <p:spPr>
              <a:xfrm>
                <a:off x="899592" y="3447459"/>
                <a:ext cx="7514706" cy="1720407"/>
              </a:xfrm>
              <a:prstGeom prst="rect">
                <a:avLst/>
              </a:prstGeom>
              <a:blipFill>
                <a:blip r:embed="rId3"/>
                <a:stretch>
                  <a:fillRect b="-292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5372E95-14F0-D85D-EEB4-B175D79DA805}"/>
              </a:ext>
            </a:extLst>
          </p:cNvPr>
          <p:cNvSpPr txBox="1"/>
          <p:nvPr/>
        </p:nvSpPr>
        <p:spPr>
          <a:xfrm>
            <a:off x="2123728" y="5651713"/>
            <a:ext cx="4305987" cy="461665"/>
          </a:xfrm>
          <a:prstGeom prst="rect">
            <a:avLst/>
          </a:prstGeom>
          <a:noFill/>
        </p:spPr>
        <p:txBody>
          <a:bodyPr wrap="none" rtlCol="0">
            <a:spAutoFit/>
          </a:bodyPr>
          <a:lstStyle/>
          <a:p>
            <a:r>
              <a:rPr lang="en-US" altLang="ja-JP" sz="2400" dirty="0" err="1"/>
              <a:t>q,p</a:t>
            </a:r>
            <a:r>
              <a:rPr lang="ja-JP" altLang="en-US" sz="2400"/>
              <a:t>を混ぜるような変換も可能</a:t>
            </a:r>
            <a:endParaRPr kumimoji="1" lang="ja-JP" altLang="en-US" sz="2400"/>
          </a:p>
        </p:txBody>
      </p:sp>
    </p:spTree>
    <p:extLst>
      <p:ext uri="{BB962C8B-B14F-4D97-AF65-F5344CB8AC3E}">
        <p14:creationId xmlns:p14="http://schemas.microsoft.com/office/powerpoint/2010/main" val="109012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B04FF5-8A4B-FFC7-6894-BC569B5B1DCC}"/>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56B5CC4F-8CB0-12E2-511A-98E935094C11}"/>
              </a:ext>
            </a:extLst>
          </p:cNvPr>
          <p:cNvSpPr txBox="1"/>
          <p:nvPr/>
        </p:nvSpPr>
        <p:spPr>
          <a:xfrm>
            <a:off x="1523932" y="1196752"/>
            <a:ext cx="5929828" cy="523220"/>
          </a:xfrm>
          <a:prstGeom prst="rect">
            <a:avLst/>
          </a:prstGeom>
          <a:noFill/>
        </p:spPr>
        <p:txBody>
          <a:bodyPr wrap="none" rtlCol="0">
            <a:spAutoFit/>
          </a:bodyPr>
          <a:lstStyle/>
          <a:p>
            <a:r>
              <a:rPr kumimoji="1" lang="ja-JP" altLang="en-US" sz="2800"/>
              <a:t>正準方程式は変分原理から導かれる</a:t>
            </a:r>
          </a:p>
        </p:txBody>
      </p:sp>
      <p:sp>
        <p:nvSpPr>
          <p:cNvPr id="4" name="テキスト ボックス 3">
            <a:extLst>
              <a:ext uri="{FF2B5EF4-FFF2-40B4-BE49-F238E27FC236}">
                <a16:creationId xmlns:a16="http://schemas.microsoft.com/office/drawing/2014/main" id="{141F1096-9E17-F9E9-DBE6-DC85904242F2}"/>
              </a:ext>
            </a:extLst>
          </p:cNvPr>
          <p:cNvSpPr txBox="1"/>
          <p:nvPr/>
        </p:nvSpPr>
        <p:spPr>
          <a:xfrm>
            <a:off x="1643573" y="4391904"/>
            <a:ext cx="6288901" cy="523220"/>
          </a:xfrm>
          <a:prstGeom prst="rect">
            <a:avLst/>
          </a:prstGeom>
          <a:noFill/>
        </p:spPr>
        <p:txBody>
          <a:bodyPr wrap="none" rtlCol="0">
            <a:spAutoFit/>
          </a:bodyPr>
          <a:lstStyle/>
          <a:p>
            <a:r>
              <a:rPr kumimoji="1" lang="ja-JP" altLang="en-US" sz="2800"/>
              <a:t>正準変換も変分原理から導かれるはず</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736E77B-FAAD-E263-D679-0D0ECB678348}"/>
                  </a:ext>
                </a:extLst>
              </p:cNvPr>
              <p:cNvSpPr txBox="1"/>
              <p:nvPr/>
            </p:nvSpPr>
            <p:spPr>
              <a:xfrm>
                <a:off x="6019657" y="1955085"/>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A736E77B-FAAD-E263-D679-0D0ECB678348}"/>
                  </a:ext>
                </a:extLst>
              </p:cNvPr>
              <p:cNvSpPr txBox="1">
                <a:spLocks noRot="1" noChangeAspect="1" noMove="1" noResize="1" noEditPoints="1" noAdjustHandles="1" noChangeArrowheads="1" noChangeShapeType="1" noTextEdit="1"/>
              </p:cNvSpPr>
              <p:nvPr/>
            </p:nvSpPr>
            <p:spPr>
              <a:xfrm>
                <a:off x="6019657" y="1955085"/>
                <a:ext cx="1816908" cy="1942455"/>
              </a:xfrm>
              <a:prstGeom prst="rect">
                <a:avLst/>
              </a:prstGeom>
              <a:blipFill>
                <a:blip r:embed="rId2"/>
                <a:stretch>
                  <a:fillRect r="-3448" b="-45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BB3ADC9-9884-2E7B-75D0-86FDB680EC19}"/>
                  </a:ext>
                </a:extLst>
              </p:cNvPr>
              <p:cNvSpPr txBox="1"/>
              <p:nvPr/>
            </p:nvSpPr>
            <p:spPr>
              <a:xfrm>
                <a:off x="1534479" y="2445174"/>
                <a:ext cx="3083152" cy="10142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5BB3ADC9-9884-2E7B-75D0-86FDB680EC19}"/>
                  </a:ext>
                </a:extLst>
              </p:cNvPr>
              <p:cNvSpPr txBox="1">
                <a:spLocks noRot="1" noChangeAspect="1" noMove="1" noResize="1" noEditPoints="1" noAdjustHandles="1" noChangeArrowheads="1" noChangeShapeType="1" noTextEdit="1"/>
              </p:cNvSpPr>
              <p:nvPr/>
            </p:nvSpPr>
            <p:spPr>
              <a:xfrm>
                <a:off x="1534479" y="2445174"/>
                <a:ext cx="3083152" cy="1014252"/>
              </a:xfrm>
              <a:prstGeom prst="rect">
                <a:avLst/>
              </a:prstGeom>
              <a:blipFill>
                <a:blip r:embed="rId3"/>
                <a:stretch>
                  <a:fillRect l="-27459" t="-172840" r="-2049" b="-246914"/>
                </a:stretch>
              </a:blipFill>
            </p:spPr>
            <p:txBody>
              <a:bodyPr/>
              <a:lstStyle/>
              <a:p>
                <a:r>
                  <a:rPr lang="ja-JP" altLang="en-US">
                    <a:noFill/>
                  </a:rPr>
                  <a:t> </a:t>
                </a:r>
              </a:p>
            </p:txBody>
          </p:sp>
        </mc:Fallback>
      </mc:AlternateContent>
      <p:sp>
        <p:nvSpPr>
          <p:cNvPr id="7" name="右矢印 6">
            <a:extLst>
              <a:ext uri="{FF2B5EF4-FFF2-40B4-BE49-F238E27FC236}">
                <a16:creationId xmlns:a16="http://schemas.microsoft.com/office/drawing/2014/main" id="{260EEDAF-DF2D-60BC-13A5-75242E415B9F}"/>
              </a:ext>
            </a:extLst>
          </p:cNvPr>
          <p:cNvSpPr/>
          <p:nvPr/>
        </p:nvSpPr>
        <p:spPr>
          <a:xfrm>
            <a:off x="4788024" y="2706534"/>
            <a:ext cx="7506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449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BAFD4F-E7DF-9B99-5CC4-7BEB9BA80CCD}"/>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194B86B-51F4-95E9-0A15-5CC8B40701B0}"/>
                  </a:ext>
                </a:extLst>
              </p:cNvPr>
              <p:cNvSpPr txBox="1"/>
              <p:nvPr/>
            </p:nvSpPr>
            <p:spPr>
              <a:xfrm>
                <a:off x="1403648" y="1467398"/>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4194B86B-51F4-95E9-0A15-5CC8B40701B0}"/>
                  </a:ext>
                </a:extLst>
              </p:cNvPr>
              <p:cNvSpPr txBox="1">
                <a:spLocks noRot="1" noChangeAspect="1" noMove="1" noResize="1" noEditPoints="1" noAdjustHandles="1" noChangeArrowheads="1" noChangeShapeType="1" noTextEdit="1"/>
              </p:cNvSpPr>
              <p:nvPr/>
            </p:nvSpPr>
            <p:spPr>
              <a:xfrm>
                <a:off x="1403648" y="1467398"/>
                <a:ext cx="1816908" cy="1942455"/>
              </a:xfrm>
              <a:prstGeom prst="rect">
                <a:avLst/>
              </a:prstGeom>
              <a:blipFill>
                <a:blip r:embed="rId2"/>
                <a:stretch>
                  <a:fillRect r="-3472" b="-45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879296D-DAD5-E7B8-B753-7F36178BFD54}"/>
                  </a:ext>
                </a:extLst>
              </p:cNvPr>
              <p:cNvSpPr txBox="1"/>
              <p:nvPr/>
            </p:nvSpPr>
            <p:spPr>
              <a:xfrm>
                <a:off x="615349" y="4787066"/>
                <a:ext cx="3083152" cy="10142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B879296D-DAD5-E7B8-B753-7F36178BFD54}"/>
                  </a:ext>
                </a:extLst>
              </p:cNvPr>
              <p:cNvSpPr txBox="1">
                <a:spLocks noRot="1" noChangeAspect="1" noMove="1" noResize="1" noEditPoints="1" noAdjustHandles="1" noChangeArrowheads="1" noChangeShapeType="1" noTextEdit="1"/>
              </p:cNvSpPr>
              <p:nvPr/>
            </p:nvSpPr>
            <p:spPr>
              <a:xfrm>
                <a:off x="615349" y="4787066"/>
                <a:ext cx="3083152" cy="1014252"/>
              </a:xfrm>
              <a:prstGeom prst="rect">
                <a:avLst/>
              </a:prstGeom>
              <a:blipFill>
                <a:blip r:embed="rId3"/>
                <a:stretch>
                  <a:fillRect l="-27459" t="-172840" r="-1639" b="-24814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8DFA4C7-B76A-EE3D-EDD1-D8DB8944012D}"/>
                  </a:ext>
                </a:extLst>
              </p:cNvPr>
              <p:cNvSpPr txBox="1"/>
              <p:nvPr/>
            </p:nvSpPr>
            <p:spPr>
              <a:xfrm>
                <a:off x="5457728" y="4778694"/>
                <a:ext cx="3182346" cy="10142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F8DFA4C7-B76A-EE3D-EDD1-D8DB8944012D}"/>
                  </a:ext>
                </a:extLst>
              </p:cNvPr>
              <p:cNvSpPr txBox="1">
                <a:spLocks noRot="1" noChangeAspect="1" noMove="1" noResize="1" noEditPoints="1" noAdjustHandles="1" noChangeArrowheads="1" noChangeShapeType="1" noTextEdit="1"/>
              </p:cNvSpPr>
              <p:nvPr/>
            </p:nvSpPr>
            <p:spPr>
              <a:xfrm>
                <a:off x="5457728" y="4778694"/>
                <a:ext cx="3182346" cy="1014252"/>
              </a:xfrm>
              <a:prstGeom prst="rect">
                <a:avLst/>
              </a:prstGeom>
              <a:blipFill>
                <a:blip r:embed="rId4"/>
                <a:stretch>
                  <a:fillRect l="-26587" t="-172840" r="-1587" b="-2469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029AE6E-7AB8-9A89-E38D-598C51C12E8E}"/>
                  </a:ext>
                </a:extLst>
              </p:cNvPr>
              <p:cNvSpPr txBox="1"/>
              <p:nvPr/>
            </p:nvSpPr>
            <p:spPr>
              <a:xfrm>
                <a:off x="5205128" y="1427727"/>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1029AE6E-7AB8-9A89-E38D-598C51C12E8E}"/>
                  </a:ext>
                </a:extLst>
              </p:cNvPr>
              <p:cNvSpPr txBox="1">
                <a:spLocks noRot="1" noChangeAspect="1" noMove="1" noResize="1" noEditPoints="1" noAdjustHandles="1" noChangeArrowheads="1" noChangeShapeType="1" noTextEdit="1"/>
              </p:cNvSpPr>
              <p:nvPr/>
            </p:nvSpPr>
            <p:spPr>
              <a:xfrm>
                <a:off x="5205128" y="1427727"/>
                <a:ext cx="1843773" cy="1942455"/>
              </a:xfrm>
              <a:prstGeom prst="rect">
                <a:avLst/>
              </a:prstGeom>
              <a:blipFill>
                <a:blip r:embed="rId5"/>
                <a:stretch>
                  <a:fillRect r="-4795" b="-3247"/>
                </a:stretch>
              </a:blipFill>
            </p:spPr>
            <p:txBody>
              <a:bodyPr/>
              <a:lstStyle/>
              <a:p>
                <a:r>
                  <a:rPr lang="ja-JP" altLang="en-US">
                    <a:noFill/>
                  </a:rPr>
                  <a:t> </a:t>
                </a:r>
              </a:p>
            </p:txBody>
          </p:sp>
        </mc:Fallback>
      </mc:AlternateContent>
      <p:sp>
        <p:nvSpPr>
          <p:cNvPr id="8" name="左右矢印 7">
            <a:extLst>
              <a:ext uri="{FF2B5EF4-FFF2-40B4-BE49-F238E27FC236}">
                <a16:creationId xmlns:a16="http://schemas.microsoft.com/office/drawing/2014/main" id="{5E931A15-617B-A5E4-80A0-FBA9E2888876}"/>
              </a:ext>
            </a:extLst>
          </p:cNvPr>
          <p:cNvSpPr/>
          <p:nvPr/>
        </p:nvSpPr>
        <p:spPr>
          <a:xfrm>
            <a:off x="3814458" y="218844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1508571-F195-933D-9B50-AD992FE53CCF}"/>
              </a:ext>
            </a:extLst>
          </p:cNvPr>
          <p:cNvSpPr txBox="1"/>
          <p:nvPr/>
        </p:nvSpPr>
        <p:spPr>
          <a:xfrm>
            <a:off x="3911848" y="1675553"/>
            <a:ext cx="1107996" cy="369332"/>
          </a:xfrm>
          <a:prstGeom prst="rect">
            <a:avLst/>
          </a:prstGeom>
          <a:noFill/>
        </p:spPr>
        <p:txBody>
          <a:bodyPr wrap="none" rtlCol="0">
            <a:spAutoFit/>
          </a:bodyPr>
          <a:lstStyle/>
          <a:p>
            <a:r>
              <a:rPr kumimoji="1" lang="ja-JP" altLang="en-US"/>
              <a:t>正準変換</a:t>
            </a:r>
          </a:p>
        </p:txBody>
      </p:sp>
      <p:sp>
        <p:nvSpPr>
          <p:cNvPr id="10" name="左右矢印 9">
            <a:extLst>
              <a:ext uri="{FF2B5EF4-FFF2-40B4-BE49-F238E27FC236}">
                <a16:creationId xmlns:a16="http://schemas.microsoft.com/office/drawing/2014/main" id="{7F2B87CE-FE20-9D0C-54C7-B71292CA71EC}"/>
              </a:ext>
            </a:extLst>
          </p:cNvPr>
          <p:cNvSpPr/>
          <p:nvPr/>
        </p:nvSpPr>
        <p:spPr>
          <a:xfrm rot="5400000">
            <a:off x="2135965" y="3818230"/>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a:extLst>
              <a:ext uri="{FF2B5EF4-FFF2-40B4-BE49-F238E27FC236}">
                <a16:creationId xmlns:a16="http://schemas.microsoft.com/office/drawing/2014/main" id="{9F50FBD6-F09C-8956-6014-65668AC1C9FB}"/>
              </a:ext>
            </a:extLst>
          </p:cNvPr>
          <p:cNvSpPr/>
          <p:nvPr/>
        </p:nvSpPr>
        <p:spPr>
          <a:xfrm rot="5400000">
            <a:off x="5986780" y="3808088"/>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EB7E673-A2B3-177E-B3DE-5470FD5641EE}"/>
              </a:ext>
            </a:extLst>
          </p:cNvPr>
          <p:cNvSpPr txBox="1"/>
          <p:nvPr/>
        </p:nvSpPr>
        <p:spPr>
          <a:xfrm>
            <a:off x="1164886" y="3855227"/>
            <a:ext cx="1107996" cy="369332"/>
          </a:xfrm>
          <a:prstGeom prst="rect">
            <a:avLst/>
          </a:prstGeom>
          <a:noFill/>
        </p:spPr>
        <p:txBody>
          <a:bodyPr wrap="none" rtlCol="0">
            <a:spAutoFit/>
          </a:bodyPr>
          <a:lstStyle/>
          <a:p>
            <a:r>
              <a:rPr kumimoji="1" lang="ja-JP" altLang="en-US"/>
              <a:t>変分原理</a:t>
            </a:r>
          </a:p>
        </p:txBody>
      </p:sp>
      <p:sp>
        <p:nvSpPr>
          <p:cNvPr id="14" name="テキスト ボックス 13">
            <a:extLst>
              <a:ext uri="{FF2B5EF4-FFF2-40B4-BE49-F238E27FC236}">
                <a16:creationId xmlns:a16="http://schemas.microsoft.com/office/drawing/2014/main" id="{38464F2B-DCCE-AB3C-6B96-749E8F0E78D4}"/>
              </a:ext>
            </a:extLst>
          </p:cNvPr>
          <p:cNvSpPr txBox="1"/>
          <p:nvPr/>
        </p:nvSpPr>
        <p:spPr>
          <a:xfrm>
            <a:off x="6804248" y="3882500"/>
            <a:ext cx="1107996" cy="369332"/>
          </a:xfrm>
          <a:prstGeom prst="rect">
            <a:avLst/>
          </a:prstGeom>
          <a:noFill/>
        </p:spPr>
        <p:txBody>
          <a:bodyPr wrap="none" rtlCol="0">
            <a:spAutoFit/>
          </a:bodyPr>
          <a:lstStyle/>
          <a:p>
            <a:r>
              <a:rPr kumimoji="1" lang="ja-JP" altLang="en-US"/>
              <a:t>変分原理</a:t>
            </a:r>
          </a:p>
        </p:txBody>
      </p:sp>
      <p:sp>
        <p:nvSpPr>
          <p:cNvPr id="15" name="左右矢印 14">
            <a:extLst>
              <a:ext uri="{FF2B5EF4-FFF2-40B4-BE49-F238E27FC236}">
                <a16:creationId xmlns:a16="http://schemas.microsoft.com/office/drawing/2014/main" id="{9157C3E5-4C12-58C5-13B9-8672E701983C}"/>
              </a:ext>
            </a:extLst>
          </p:cNvPr>
          <p:cNvSpPr/>
          <p:nvPr/>
        </p:nvSpPr>
        <p:spPr>
          <a:xfrm>
            <a:off x="3857770" y="505187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6FA3DC6-88E1-AF02-1F8E-1516F211D59D}"/>
              </a:ext>
            </a:extLst>
          </p:cNvPr>
          <p:cNvSpPr txBox="1"/>
          <p:nvPr/>
        </p:nvSpPr>
        <p:spPr>
          <a:xfrm>
            <a:off x="2722332" y="5996199"/>
            <a:ext cx="3877985" cy="369332"/>
          </a:xfrm>
          <a:prstGeom prst="rect">
            <a:avLst/>
          </a:prstGeom>
          <a:noFill/>
        </p:spPr>
        <p:txBody>
          <a:bodyPr wrap="none" rtlCol="0">
            <a:spAutoFit/>
          </a:bodyPr>
          <a:lstStyle/>
          <a:p>
            <a:r>
              <a:rPr kumimoji="1" lang="ja-JP" altLang="en-US"/>
              <a:t>ここにはどのような関係があるか？</a:t>
            </a:r>
          </a:p>
        </p:txBody>
      </p:sp>
    </p:spTree>
    <p:extLst>
      <p:ext uri="{BB962C8B-B14F-4D97-AF65-F5344CB8AC3E}">
        <p14:creationId xmlns:p14="http://schemas.microsoft.com/office/powerpoint/2010/main" val="166022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AB728A-8D89-8DD4-612C-3EB50E4F4B5C}"/>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A43B28B3-8FB0-D7A6-71F4-03289CC0352D}"/>
              </a:ext>
            </a:extLst>
          </p:cNvPr>
          <p:cNvSpPr txBox="1"/>
          <p:nvPr/>
        </p:nvSpPr>
        <p:spPr>
          <a:xfrm>
            <a:off x="395536" y="1052736"/>
            <a:ext cx="8424936" cy="830997"/>
          </a:xfrm>
          <a:prstGeom prst="rect">
            <a:avLst/>
          </a:prstGeom>
          <a:noFill/>
        </p:spPr>
        <p:txBody>
          <a:bodyPr wrap="square" rtlCol="0">
            <a:spAutoFit/>
          </a:bodyPr>
          <a:lstStyle/>
          <a:p>
            <a:r>
              <a:rPr kumimoji="1" lang="ja-JP" altLang="en-US" sz="2400"/>
              <a:t>作用積分はスカラー関数を積分するものであるから、作用積分で考えれば正準変換はスカラー関数の差として現れるはず</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D7B3F6A-FA12-CF10-55E1-737C89E28670}"/>
                  </a:ext>
                </a:extLst>
              </p:cNvPr>
              <p:cNvSpPr txBox="1"/>
              <p:nvPr/>
            </p:nvSpPr>
            <p:spPr>
              <a:xfrm>
                <a:off x="2415479" y="2497495"/>
                <a:ext cx="3924472" cy="10142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8D7B3F6A-FA12-CF10-55E1-737C89E28670}"/>
                  </a:ext>
                </a:extLst>
              </p:cNvPr>
              <p:cNvSpPr txBox="1">
                <a:spLocks noRot="1" noChangeAspect="1" noMove="1" noResize="1" noEditPoints="1" noAdjustHandles="1" noChangeArrowheads="1" noChangeShapeType="1" noTextEdit="1"/>
              </p:cNvSpPr>
              <p:nvPr/>
            </p:nvSpPr>
            <p:spPr>
              <a:xfrm>
                <a:off x="2415479" y="2497495"/>
                <a:ext cx="3924472" cy="1014252"/>
              </a:xfrm>
              <a:prstGeom prst="rect">
                <a:avLst/>
              </a:prstGeom>
              <a:blipFill>
                <a:blip r:embed="rId2"/>
                <a:stretch>
                  <a:fillRect l="-21613" t="-172840" r="-1290" b="-2469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0781186-48D9-5B97-12B8-DAACFACED712}"/>
                  </a:ext>
                </a:extLst>
              </p:cNvPr>
              <p:cNvSpPr txBox="1"/>
              <p:nvPr/>
            </p:nvSpPr>
            <p:spPr>
              <a:xfrm>
                <a:off x="2408989" y="3680504"/>
                <a:ext cx="5426549" cy="10142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𝐼</m:t>
                          </m:r>
                        </m:e>
                      </m:acc>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𝐹</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90781186-48D9-5B97-12B8-DAACFACED712}"/>
                  </a:ext>
                </a:extLst>
              </p:cNvPr>
              <p:cNvSpPr txBox="1">
                <a:spLocks noRot="1" noChangeAspect="1" noMove="1" noResize="1" noEditPoints="1" noAdjustHandles="1" noChangeArrowheads="1" noChangeShapeType="1" noTextEdit="1"/>
              </p:cNvSpPr>
              <p:nvPr/>
            </p:nvSpPr>
            <p:spPr>
              <a:xfrm>
                <a:off x="2408989" y="3680504"/>
                <a:ext cx="5426549" cy="1014252"/>
              </a:xfrm>
              <a:prstGeom prst="rect">
                <a:avLst/>
              </a:prstGeom>
              <a:blipFill>
                <a:blip r:embed="rId3"/>
                <a:stretch>
                  <a:fillRect l="-15421" t="-172840" r="-935" b="-246914"/>
                </a:stretch>
              </a:blipFill>
            </p:spPr>
            <p:txBody>
              <a:bodyPr/>
              <a:lstStyle/>
              <a:p>
                <a:r>
                  <a:rPr lang="ja-JP" altLang="en-US">
                    <a:noFill/>
                  </a:rPr>
                  <a:t> </a:t>
                </a:r>
              </a:p>
            </p:txBody>
          </p:sp>
        </mc:Fallback>
      </mc:AlternateContent>
      <p:cxnSp>
        <p:nvCxnSpPr>
          <p:cNvPr id="7" name="カギ線コネクタ 6">
            <a:extLst>
              <a:ext uri="{FF2B5EF4-FFF2-40B4-BE49-F238E27FC236}">
                <a16:creationId xmlns:a16="http://schemas.microsoft.com/office/drawing/2014/main" id="{B3984260-E8A1-8078-68E7-741048A9EE9B}"/>
              </a:ext>
            </a:extLst>
          </p:cNvPr>
          <p:cNvCxnSpPr>
            <a:cxnSpLocks/>
            <a:endCxn id="5" idx="1"/>
          </p:cNvCxnSpPr>
          <p:nvPr/>
        </p:nvCxnSpPr>
        <p:spPr>
          <a:xfrm rot="10800000" flipV="1">
            <a:off x="2408989" y="2979878"/>
            <a:ext cx="12982" cy="1207752"/>
          </a:xfrm>
          <a:prstGeom prst="bentConnector3">
            <a:avLst>
              <a:gd name="adj1" fmla="val 18609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8EEB28C5-4065-F54E-2B3E-8F1778A1F243}"/>
                  </a:ext>
                </a:extLst>
              </p:cNvPr>
              <p:cNvSpPr txBox="1"/>
              <p:nvPr/>
            </p:nvSpPr>
            <p:spPr>
              <a:xfrm>
                <a:off x="2284065" y="5229200"/>
                <a:ext cx="4187300" cy="10142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𝐼</m:t>
                          </m:r>
                        </m:e>
                      </m:acc>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e>
                              </m:d>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p:sp>
            <p:nvSpPr>
              <p:cNvPr id="8" name="テキスト ボックス 7">
                <a:extLst>
                  <a:ext uri="{FF2B5EF4-FFF2-40B4-BE49-F238E27FC236}">
                    <a16:creationId xmlns:a16="http://schemas.microsoft.com/office/drawing/2014/main" id="{8EEB28C5-4065-F54E-2B3E-8F1778A1F243}"/>
                  </a:ext>
                </a:extLst>
              </p:cNvPr>
              <p:cNvSpPr txBox="1">
                <a:spLocks noRot="1" noChangeAspect="1" noMove="1" noResize="1" noEditPoints="1" noAdjustHandles="1" noChangeArrowheads="1" noChangeShapeType="1" noTextEdit="1"/>
              </p:cNvSpPr>
              <p:nvPr/>
            </p:nvSpPr>
            <p:spPr>
              <a:xfrm>
                <a:off x="2284065" y="5229200"/>
                <a:ext cx="4187300" cy="1014252"/>
              </a:xfrm>
              <a:prstGeom prst="rect">
                <a:avLst/>
              </a:prstGeom>
              <a:blipFill>
                <a:blip r:embed="rId4"/>
                <a:stretch>
                  <a:fillRect l="-20606" t="-172840" r="-1212" b="-246914"/>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5BB60F4-3E18-D0F2-21EE-621A2EB5AC0A}"/>
              </a:ext>
            </a:extLst>
          </p:cNvPr>
          <p:cNvSpPr txBox="1"/>
          <p:nvPr/>
        </p:nvSpPr>
        <p:spPr>
          <a:xfrm>
            <a:off x="21907" y="3197660"/>
            <a:ext cx="2262158" cy="646331"/>
          </a:xfrm>
          <a:prstGeom prst="rect">
            <a:avLst/>
          </a:prstGeom>
          <a:noFill/>
        </p:spPr>
        <p:txBody>
          <a:bodyPr wrap="none" rtlCol="0">
            <a:spAutoFit/>
          </a:bodyPr>
          <a:lstStyle/>
          <a:p>
            <a:r>
              <a:rPr lang="ja-JP" altLang="en-US"/>
              <a:t>作用積分に</a:t>
            </a:r>
            <a:r>
              <a:rPr kumimoji="1" lang="ja-JP" altLang="en-US"/>
              <a:t>スカラー</a:t>
            </a:r>
            <a:endParaRPr kumimoji="1" lang="en-US" altLang="ja-JP" dirty="0"/>
          </a:p>
          <a:p>
            <a:r>
              <a:rPr kumimoji="1" lang="ja-JP" altLang="en-US"/>
              <a:t>関数を加える</a:t>
            </a:r>
          </a:p>
        </p:txBody>
      </p:sp>
      <p:sp>
        <p:nvSpPr>
          <p:cNvPr id="10" name="右矢印 9">
            <a:extLst>
              <a:ext uri="{FF2B5EF4-FFF2-40B4-BE49-F238E27FC236}">
                <a16:creationId xmlns:a16="http://schemas.microsoft.com/office/drawing/2014/main" id="{D6886CF1-DD0D-BEE8-69E6-49DDA968A832}"/>
              </a:ext>
            </a:extLst>
          </p:cNvPr>
          <p:cNvSpPr/>
          <p:nvPr/>
        </p:nvSpPr>
        <p:spPr>
          <a:xfrm rot="5400000">
            <a:off x="4083963" y="4725382"/>
            <a:ext cx="587504" cy="47319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DA687B43-5B69-D98B-4F1B-622049964014}"/>
                  </a:ext>
                </a:extLst>
              </p:cNvPr>
              <p:cNvSpPr txBox="1"/>
              <p:nvPr/>
            </p:nvSpPr>
            <p:spPr>
              <a:xfrm>
                <a:off x="7081326" y="2409882"/>
                <a:ext cx="1039387" cy="1139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eqArr>
                            <m:eqArrPr>
                              <m:ctrlPr>
                                <a:rPr kumimoji="1" lang="en-US" altLang="ja-JP" sz="1600" i="1" smtClean="0">
                                  <a:latin typeface="Cambria Math" panose="02040503050406030204" pitchFamily="18" charset="0"/>
                                </a:rPr>
                              </m:ctrlPr>
                            </m:eqArr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𝑞</m:t>
                                  </m:r>
                                </m:e>
                              </m:acc>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𝐻</m:t>
                                  </m:r>
                                </m:num>
                                <m:den>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𝑝</m:t>
                                  </m:r>
                                </m:den>
                              </m:f>
                            </m:e>
                            <m:e>
                              <m:acc>
                                <m:accPr>
                                  <m:chr m:val="̇"/>
                                  <m:ctrlPr>
                                    <a:rPr lang="en-US" altLang="ja-JP" sz="1600" i="1">
                                      <a:latin typeface="Cambria Math" panose="02040503050406030204" pitchFamily="18" charset="0"/>
                                    </a:rPr>
                                  </m:ctrlPr>
                                </m:accPr>
                                <m:e>
                                  <m:r>
                                    <a:rPr lang="en-US" altLang="ja-JP" sz="1600" b="0" i="1" smtClean="0">
                                      <a:latin typeface="Cambria Math" panose="02040503050406030204" pitchFamily="18" charset="0"/>
                                    </a:rPr>
                                    <m:t>𝑝</m:t>
                                  </m:r>
                                </m:e>
                              </m:acc>
                              <m:r>
                                <a:rPr lang="en-US" altLang="ja-JP" sz="1600" i="1">
                                  <a:latin typeface="Cambria Math" panose="02040503050406030204" pitchFamily="18" charset="0"/>
                                </a:rPr>
                                <m:t>=</m:t>
                              </m:r>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𝐻</m:t>
                                  </m:r>
                                </m:num>
                                <m:den>
                                  <m:r>
                                    <a:rPr lang="en-US" altLang="ja-JP" sz="1600" i="1">
                                      <a:latin typeface="Cambria Math" panose="02040503050406030204" pitchFamily="18" charset="0"/>
                                    </a:rPr>
                                    <m:t>𝜕</m:t>
                                  </m:r>
                                  <m:r>
                                    <a:rPr lang="en-US" altLang="ja-JP" sz="1600" b="0" i="1" smtClean="0">
                                      <a:latin typeface="Cambria Math" panose="02040503050406030204" pitchFamily="18" charset="0"/>
                                    </a:rPr>
                                    <m:t>𝑞</m:t>
                                  </m:r>
                                </m:den>
                              </m:f>
                            </m:e>
                          </m:eqArr>
                        </m:e>
                      </m:d>
                    </m:oMath>
                  </m:oMathPara>
                </a14:m>
                <a:endParaRPr kumimoji="1" lang="ja-JP" altLang="en-US" sz="1600"/>
              </a:p>
            </p:txBody>
          </p:sp>
        </mc:Choice>
        <mc:Fallback>
          <p:sp>
            <p:nvSpPr>
              <p:cNvPr id="13" name="テキスト ボックス 12">
                <a:extLst>
                  <a:ext uri="{FF2B5EF4-FFF2-40B4-BE49-F238E27FC236}">
                    <a16:creationId xmlns:a16="http://schemas.microsoft.com/office/drawing/2014/main" id="{DA687B43-5B69-D98B-4F1B-622049964014}"/>
                  </a:ext>
                </a:extLst>
              </p:cNvPr>
              <p:cNvSpPr txBox="1">
                <a:spLocks noRot="1" noChangeAspect="1" noMove="1" noResize="1" noEditPoints="1" noAdjustHandles="1" noChangeArrowheads="1" noChangeShapeType="1" noTextEdit="1"/>
              </p:cNvSpPr>
              <p:nvPr/>
            </p:nvSpPr>
            <p:spPr>
              <a:xfrm>
                <a:off x="7081326" y="2409882"/>
                <a:ext cx="1039387" cy="1139992"/>
              </a:xfrm>
              <a:prstGeom prst="rect">
                <a:avLst/>
              </a:prstGeom>
              <a:blipFill>
                <a:blip r:embed="rId5"/>
                <a:stretch>
                  <a:fillRect r="-3614" b="-1099"/>
                </a:stretch>
              </a:blipFill>
            </p:spPr>
            <p:txBody>
              <a:bodyPr/>
              <a:lstStyle/>
              <a:p>
                <a:r>
                  <a:rPr lang="ja-JP" altLang="en-US">
                    <a:noFill/>
                  </a:rPr>
                  <a:t> </a:t>
                </a:r>
              </a:p>
            </p:txBody>
          </p:sp>
        </mc:Fallback>
      </mc:AlternateContent>
      <p:sp>
        <p:nvSpPr>
          <p:cNvPr id="14" name="左右矢印 13">
            <a:extLst>
              <a:ext uri="{FF2B5EF4-FFF2-40B4-BE49-F238E27FC236}">
                <a16:creationId xmlns:a16="http://schemas.microsoft.com/office/drawing/2014/main" id="{7B36363B-B66D-5905-E7AE-AAA6FD0738B5}"/>
              </a:ext>
            </a:extLst>
          </p:cNvPr>
          <p:cNvSpPr/>
          <p:nvPr/>
        </p:nvSpPr>
        <p:spPr>
          <a:xfrm>
            <a:off x="6429636" y="2773557"/>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右矢印 14">
            <a:extLst>
              <a:ext uri="{FF2B5EF4-FFF2-40B4-BE49-F238E27FC236}">
                <a16:creationId xmlns:a16="http://schemas.microsoft.com/office/drawing/2014/main" id="{B885D398-439B-2890-1425-C084F85CB584}"/>
              </a:ext>
            </a:extLst>
          </p:cNvPr>
          <p:cNvSpPr/>
          <p:nvPr/>
        </p:nvSpPr>
        <p:spPr>
          <a:xfrm>
            <a:off x="6589176" y="5564159"/>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EC9F506-216A-85B9-47BE-90EA41F6692C}"/>
                  </a:ext>
                </a:extLst>
              </p:cNvPr>
              <p:cNvSpPr txBox="1"/>
              <p:nvPr/>
            </p:nvSpPr>
            <p:spPr>
              <a:xfrm>
                <a:off x="7308182" y="5131526"/>
                <a:ext cx="1054711" cy="1109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eqArr>
                            <m:eqArrPr>
                              <m:ctrlPr>
                                <a:rPr kumimoji="1" lang="en-US" altLang="ja-JP" sz="1600" i="1" smtClean="0">
                                  <a:latin typeface="Cambria Math" panose="02040503050406030204" pitchFamily="18" charset="0"/>
                                </a:rPr>
                              </m:ctrlPr>
                            </m:eqArr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𝑄</m:t>
                                  </m:r>
                                </m:e>
                              </m:acc>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𝐻</m:t>
                                  </m:r>
                                </m:num>
                                <m:den>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𝑃</m:t>
                                  </m:r>
                                </m:den>
                              </m:f>
                            </m:e>
                            <m:e>
                              <m:acc>
                                <m:accPr>
                                  <m:chr m:val="̇"/>
                                  <m:ctrlPr>
                                    <a:rPr lang="en-US" altLang="ja-JP" sz="1600" i="1">
                                      <a:latin typeface="Cambria Math" panose="02040503050406030204" pitchFamily="18" charset="0"/>
                                    </a:rPr>
                                  </m:ctrlPr>
                                </m:accPr>
                                <m:e>
                                  <m:r>
                                    <a:rPr lang="en-US" altLang="ja-JP" sz="1600" b="0" i="1" smtClean="0">
                                      <a:latin typeface="Cambria Math" panose="02040503050406030204" pitchFamily="18" charset="0"/>
                                    </a:rPr>
                                    <m:t>𝑃</m:t>
                                  </m:r>
                                </m:e>
                              </m:acc>
                              <m:r>
                                <a:rPr lang="en-US" altLang="ja-JP" sz="1600" i="1">
                                  <a:latin typeface="Cambria Math" panose="02040503050406030204" pitchFamily="18" charset="0"/>
                                </a:rPr>
                                <m:t>=</m:t>
                              </m:r>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𝐻</m:t>
                                  </m:r>
                                </m:num>
                                <m:den>
                                  <m:r>
                                    <a:rPr lang="en-US" altLang="ja-JP" sz="1600" i="1">
                                      <a:latin typeface="Cambria Math" panose="02040503050406030204" pitchFamily="18" charset="0"/>
                                    </a:rPr>
                                    <m:t>𝜕</m:t>
                                  </m:r>
                                  <m:r>
                                    <a:rPr lang="en-US" altLang="ja-JP" sz="1600" b="0" i="1" smtClean="0">
                                      <a:latin typeface="Cambria Math" panose="02040503050406030204" pitchFamily="18" charset="0"/>
                                    </a:rPr>
                                    <m:t>𝑄</m:t>
                                  </m:r>
                                </m:den>
                              </m:f>
                            </m:e>
                          </m:eqArr>
                        </m:e>
                      </m:d>
                    </m:oMath>
                  </m:oMathPara>
                </a14:m>
                <a:endParaRPr kumimoji="1" lang="ja-JP" altLang="en-US" sz="1600"/>
              </a:p>
            </p:txBody>
          </p:sp>
        </mc:Choice>
        <mc:Fallback>
          <p:sp>
            <p:nvSpPr>
              <p:cNvPr id="16" name="テキスト ボックス 15">
                <a:extLst>
                  <a:ext uri="{FF2B5EF4-FFF2-40B4-BE49-F238E27FC236}">
                    <a16:creationId xmlns:a16="http://schemas.microsoft.com/office/drawing/2014/main" id="{0EC9F506-216A-85B9-47BE-90EA41F6692C}"/>
                  </a:ext>
                </a:extLst>
              </p:cNvPr>
              <p:cNvSpPr txBox="1">
                <a:spLocks noRot="1" noChangeAspect="1" noMove="1" noResize="1" noEditPoints="1" noAdjustHandles="1" noChangeArrowheads="1" noChangeShapeType="1" noTextEdit="1"/>
              </p:cNvSpPr>
              <p:nvPr/>
            </p:nvSpPr>
            <p:spPr>
              <a:xfrm>
                <a:off x="7308182" y="5131526"/>
                <a:ext cx="1054711" cy="1109856"/>
              </a:xfrm>
              <a:prstGeom prst="rect">
                <a:avLst/>
              </a:prstGeom>
              <a:blipFill>
                <a:blip r:embed="rId6"/>
                <a:stretch>
                  <a:fillRect r="-3571" b="-2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5486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0D6059-5D46-B86F-E087-32086625851A}"/>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0AD662F-B2BC-BDE3-C351-2825CF278288}"/>
                  </a:ext>
                </a:extLst>
              </p:cNvPr>
              <p:cNvSpPr txBox="1"/>
              <p:nvPr/>
            </p:nvSpPr>
            <p:spPr>
              <a:xfrm>
                <a:off x="467544" y="1196752"/>
                <a:ext cx="5980483" cy="523220"/>
              </a:xfrm>
              <a:prstGeom prst="rect">
                <a:avLst/>
              </a:prstGeom>
              <a:noFill/>
            </p:spPr>
            <p:txBody>
              <a:bodyPr wrap="none" rtlCol="0">
                <a:spAutoFit/>
              </a:bodyPr>
              <a:lstStyle/>
              <a:p>
                <a:r>
                  <a:rPr kumimoji="1" lang="ja-JP" altLang="en-US" sz="2800"/>
                  <a:t>作用積分に</a:t>
                </a:r>
                <a14:m>
                  <m:oMath xmlns:m="http://schemas.openxmlformats.org/officeDocument/2006/math">
                    <m:r>
                      <a:rPr kumimoji="1" lang="en-US" altLang="ja-JP" sz="2800" b="0" i="1" smtClean="0">
                        <a:latin typeface="Cambria Math" panose="02040503050406030204" pitchFamily="18" charset="0"/>
                      </a:rPr>
                      <m:t>𝑞</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oMath>
                </a14:m>
                <a:r>
                  <a:rPr kumimoji="1" lang="ja-JP" altLang="en-US" sz="2800"/>
                  <a:t>という量を加えてみる</a:t>
                </a:r>
              </a:p>
            </p:txBody>
          </p:sp>
        </mc:Choice>
        <mc:Fallback>
          <p:sp>
            <p:nvSpPr>
              <p:cNvPr id="3" name="テキスト ボックス 2">
                <a:extLst>
                  <a:ext uri="{FF2B5EF4-FFF2-40B4-BE49-F238E27FC236}">
                    <a16:creationId xmlns:a16="http://schemas.microsoft.com/office/drawing/2014/main" id="{D0AD662F-B2BC-BDE3-C351-2825CF278288}"/>
                  </a:ext>
                </a:extLst>
              </p:cNvPr>
              <p:cNvSpPr txBox="1">
                <a:spLocks noRot="1" noChangeAspect="1" noMove="1" noResize="1" noEditPoints="1" noAdjustHandles="1" noChangeArrowheads="1" noChangeShapeType="1" noTextEdit="1"/>
              </p:cNvSpPr>
              <p:nvPr/>
            </p:nvSpPr>
            <p:spPr>
              <a:xfrm>
                <a:off x="467544" y="1196752"/>
                <a:ext cx="5980483" cy="523220"/>
              </a:xfrm>
              <a:prstGeom prst="rect">
                <a:avLst/>
              </a:prstGeom>
              <a:blipFill>
                <a:blip r:embed="rId2"/>
                <a:stretch>
                  <a:fillRect l="-2119" t="-14286" r="-1271"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3293AB1-4530-8FA0-0769-8E4819E2E90C}"/>
                  </a:ext>
                </a:extLst>
              </p:cNvPr>
              <p:cNvSpPr txBox="1"/>
              <p:nvPr/>
            </p:nvSpPr>
            <p:spPr>
              <a:xfrm>
                <a:off x="588302" y="2043374"/>
                <a:ext cx="597125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𝛿</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𝛿</m:t>
                      </m:r>
                      <m:r>
                        <a:rPr lang="en-US" altLang="ja-JP" sz="2800" b="0" i="1" smtClean="0">
                          <a:latin typeface="Cambria Math" panose="02040503050406030204" pitchFamily="18" charset="0"/>
                        </a:rPr>
                        <m:t>(</m:t>
                      </m:r>
                      <m:r>
                        <a:rPr lang="en-US" altLang="ja-JP" sz="2800" i="1">
                          <a:latin typeface="Cambria Math" panose="02040503050406030204" pitchFamily="18" charset="0"/>
                        </a:rPr>
                        <m:t>𝑞</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m:t>
                      </m:r>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33293AB1-4530-8FA0-0769-8E4819E2E90C}"/>
                  </a:ext>
                </a:extLst>
              </p:cNvPr>
              <p:cNvSpPr txBox="1">
                <a:spLocks noRot="1" noChangeAspect="1" noMove="1" noResize="1" noEditPoints="1" noAdjustHandles="1" noChangeArrowheads="1" noChangeShapeType="1" noTextEdit="1"/>
              </p:cNvSpPr>
              <p:nvPr/>
            </p:nvSpPr>
            <p:spPr>
              <a:xfrm>
                <a:off x="588302" y="2043374"/>
                <a:ext cx="5971250" cy="430887"/>
              </a:xfrm>
              <a:prstGeom prst="rect">
                <a:avLst/>
              </a:prstGeom>
              <a:blipFill>
                <a:blip r:embed="rId3"/>
                <a:stretch>
                  <a:fillRect l="-849" r="-1486" b="-3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0D4F871-7B1E-BF74-EFA3-565BEA458F69}"/>
                  </a:ext>
                </a:extLst>
              </p:cNvPr>
              <p:cNvSpPr txBox="1"/>
              <p:nvPr/>
            </p:nvSpPr>
            <p:spPr>
              <a:xfrm>
                <a:off x="3037113" y="2603707"/>
                <a:ext cx="414171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𝛿</m:t>
                      </m:r>
                      <m:r>
                        <a:rPr lang="en-US" altLang="ja-JP" sz="2800" i="1">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𝛿</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B0D4F871-7B1E-BF74-EFA3-565BEA458F69}"/>
                  </a:ext>
                </a:extLst>
              </p:cNvPr>
              <p:cNvSpPr txBox="1">
                <a:spLocks noRot="1" noChangeAspect="1" noMove="1" noResize="1" noEditPoints="1" noAdjustHandles="1" noChangeArrowheads="1" noChangeShapeType="1" noTextEdit="1"/>
              </p:cNvSpPr>
              <p:nvPr/>
            </p:nvSpPr>
            <p:spPr>
              <a:xfrm>
                <a:off x="3037113" y="2603707"/>
                <a:ext cx="4141711" cy="430887"/>
              </a:xfrm>
              <a:prstGeom prst="rect">
                <a:avLst/>
              </a:prstGeom>
              <a:blipFill>
                <a:blip r:embed="rId4"/>
                <a:stretch>
                  <a:fillRect l="-306" r="-917"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3DC71B5-BD05-87B2-9DD1-C6637370E6ED}"/>
                  </a:ext>
                </a:extLst>
              </p:cNvPr>
              <p:cNvSpPr txBox="1"/>
              <p:nvPr/>
            </p:nvSpPr>
            <p:spPr>
              <a:xfrm>
                <a:off x="3059832" y="3213556"/>
                <a:ext cx="413856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𝛿</m:t>
                      </m:r>
                      <m:r>
                        <a:rPr lang="en-US" altLang="ja-JP" sz="2800" i="1">
                          <a:latin typeface="Cambria Math" panose="02040503050406030204" pitchFamily="18" charset="0"/>
                        </a:rPr>
                        <m:t>𝑞</m:t>
                      </m:r>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𝛿</m:t>
                      </m:r>
                      <m:r>
                        <a:rPr lang="en-US" altLang="ja-JP" sz="2800" i="1">
                          <a:latin typeface="Cambria Math" panose="02040503050406030204" pitchFamily="18" charset="0"/>
                        </a:rPr>
                        <m:t>𝑞</m:t>
                      </m:r>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63DC71B5-BD05-87B2-9DD1-C6637370E6ED}"/>
                  </a:ext>
                </a:extLst>
              </p:cNvPr>
              <p:cNvSpPr txBox="1">
                <a:spLocks noRot="1" noChangeAspect="1" noMove="1" noResize="1" noEditPoints="1" noAdjustHandles="1" noChangeArrowheads="1" noChangeShapeType="1" noTextEdit="1"/>
              </p:cNvSpPr>
              <p:nvPr/>
            </p:nvSpPr>
            <p:spPr>
              <a:xfrm>
                <a:off x="3059832" y="3213556"/>
                <a:ext cx="4138569" cy="430887"/>
              </a:xfrm>
              <a:prstGeom prst="rect">
                <a:avLst/>
              </a:prstGeom>
              <a:blipFill>
                <a:blip r:embed="rId5"/>
                <a:stretch>
                  <a:fillRect r="-2141" b="-33333"/>
                </a:stretch>
              </a:blipFill>
            </p:spPr>
            <p:txBody>
              <a:bodyPr/>
              <a:lstStyle/>
              <a:p>
                <a:r>
                  <a:rPr lang="ja-JP" altLang="en-US">
                    <a:noFill/>
                  </a:rPr>
                  <a:t> </a:t>
                </a:r>
              </a:p>
            </p:txBody>
          </p:sp>
        </mc:Fallback>
      </mc:AlternateContent>
      <p:sp>
        <p:nvSpPr>
          <p:cNvPr id="7" name="角丸四角形 6">
            <a:extLst>
              <a:ext uri="{FF2B5EF4-FFF2-40B4-BE49-F238E27FC236}">
                <a16:creationId xmlns:a16="http://schemas.microsoft.com/office/drawing/2014/main" id="{4A0D8A89-3D58-EDF8-4E44-EA3C48BFA54C}"/>
              </a:ext>
            </a:extLst>
          </p:cNvPr>
          <p:cNvSpPr/>
          <p:nvPr/>
        </p:nvSpPr>
        <p:spPr>
          <a:xfrm>
            <a:off x="6132918" y="2603707"/>
            <a:ext cx="1065482" cy="519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3DF13BF2-6F4B-187D-3558-1CFA88E17F9B}"/>
              </a:ext>
            </a:extLst>
          </p:cNvPr>
          <p:cNvSpPr/>
          <p:nvPr/>
        </p:nvSpPr>
        <p:spPr>
          <a:xfrm>
            <a:off x="6132918" y="3213556"/>
            <a:ext cx="1065482" cy="519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a:extLst>
              <a:ext uri="{FF2B5EF4-FFF2-40B4-BE49-F238E27FC236}">
                <a16:creationId xmlns:a16="http://schemas.microsoft.com/office/drawing/2014/main" id="{5A9C917B-22A1-1F24-FCE6-84DD6BA1A7EB}"/>
              </a:ext>
            </a:extLst>
          </p:cNvPr>
          <p:cNvCxnSpPr>
            <a:stCxn id="7" idx="3"/>
            <a:endCxn id="6" idx="3"/>
          </p:cNvCxnSpPr>
          <p:nvPr/>
        </p:nvCxnSpPr>
        <p:spPr>
          <a:xfrm>
            <a:off x="7198400" y="2863601"/>
            <a:ext cx="1" cy="565399"/>
          </a:xfrm>
          <a:prstGeom prst="bentConnector3">
            <a:avLst>
              <a:gd name="adj1" fmla="val 2286010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68AB985-B0D9-A20A-CC48-DF9A48917F5A}"/>
              </a:ext>
            </a:extLst>
          </p:cNvPr>
          <p:cNvSpPr txBox="1"/>
          <p:nvPr/>
        </p:nvSpPr>
        <p:spPr>
          <a:xfrm>
            <a:off x="7501070" y="2971346"/>
            <a:ext cx="1107996" cy="369332"/>
          </a:xfrm>
          <a:prstGeom prst="rect">
            <a:avLst/>
          </a:prstGeom>
          <a:noFill/>
        </p:spPr>
        <p:txBody>
          <a:bodyPr wrap="none" rtlCol="0">
            <a:spAutoFit/>
          </a:bodyPr>
          <a:lstStyle/>
          <a:p>
            <a:r>
              <a:rPr kumimoji="1" lang="ja-JP" altLang="en-US"/>
              <a:t>部分積分</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6E4F964F-A144-5BD6-A50B-BFEB2E9DE1F3}"/>
                  </a:ext>
                </a:extLst>
              </p:cNvPr>
              <p:cNvSpPr txBox="1"/>
              <p:nvPr/>
            </p:nvSpPr>
            <p:spPr>
              <a:xfrm>
                <a:off x="3131840" y="3918329"/>
                <a:ext cx="207992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oMath>
                  </m:oMathPara>
                </a14:m>
                <a:endParaRPr kumimoji="1" lang="ja-JP" altLang="en-US" sz="2800"/>
              </a:p>
            </p:txBody>
          </p:sp>
        </mc:Choice>
        <mc:Fallback>
          <p:sp>
            <p:nvSpPr>
              <p:cNvPr id="12" name="テキスト ボックス 11">
                <a:extLst>
                  <a:ext uri="{FF2B5EF4-FFF2-40B4-BE49-F238E27FC236}">
                    <a16:creationId xmlns:a16="http://schemas.microsoft.com/office/drawing/2014/main" id="{6E4F964F-A144-5BD6-A50B-BFEB2E9DE1F3}"/>
                  </a:ext>
                </a:extLst>
              </p:cNvPr>
              <p:cNvSpPr txBox="1">
                <a:spLocks noRot="1" noChangeAspect="1" noMove="1" noResize="1" noEditPoints="1" noAdjustHandles="1" noChangeArrowheads="1" noChangeShapeType="1" noTextEdit="1"/>
              </p:cNvSpPr>
              <p:nvPr/>
            </p:nvSpPr>
            <p:spPr>
              <a:xfrm>
                <a:off x="3131840" y="3918329"/>
                <a:ext cx="2079928" cy="430887"/>
              </a:xfrm>
              <a:prstGeom prst="rect">
                <a:avLst/>
              </a:prstGeom>
              <a:blipFill>
                <a:blip r:embed="rId6"/>
                <a:stretch>
                  <a:fillRect l="-1212" b="-25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59336E00-D0A6-EBA5-2E1D-2E2ADDB72453}"/>
                  </a:ext>
                </a:extLst>
              </p:cNvPr>
              <p:cNvSpPr txBox="1"/>
              <p:nvPr/>
            </p:nvSpPr>
            <p:spPr>
              <a:xfrm>
                <a:off x="442600" y="4830912"/>
                <a:ext cx="7335470"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oMath>
                </a14:m>
                <a:r>
                  <a:rPr kumimoji="1" lang="ja-JP" altLang="en-US" sz="2400"/>
                  <a:t>という変換は正準方程式を変化させない</a:t>
                </a:r>
              </a:p>
            </p:txBody>
          </p:sp>
        </mc:Choice>
        <mc:Fallback>
          <p:sp>
            <p:nvSpPr>
              <p:cNvPr id="13" name="テキスト ボックス 12">
                <a:extLst>
                  <a:ext uri="{FF2B5EF4-FFF2-40B4-BE49-F238E27FC236}">
                    <a16:creationId xmlns:a16="http://schemas.microsoft.com/office/drawing/2014/main" id="{59336E00-D0A6-EBA5-2E1D-2E2ADDB72453}"/>
                  </a:ext>
                </a:extLst>
              </p:cNvPr>
              <p:cNvSpPr txBox="1">
                <a:spLocks noRot="1" noChangeAspect="1" noMove="1" noResize="1" noEditPoints="1" noAdjustHandles="1" noChangeArrowheads="1" noChangeShapeType="1" noTextEdit="1"/>
              </p:cNvSpPr>
              <p:nvPr/>
            </p:nvSpPr>
            <p:spPr>
              <a:xfrm>
                <a:off x="442600" y="4830912"/>
                <a:ext cx="7335470" cy="461665"/>
              </a:xfrm>
              <a:prstGeom prst="rect">
                <a:avLst/>
              </a:prstGeom>
              <a:blipFill>
                <a:blip r:embed="rId7"/>
                <a:stretch>
                  <a:fillRect l="-346" t="-13514" r="-346"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9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539552" y="1988840"/>
            <a:ext cx="8084264" cy="1446550"/>
          </a:xfrm>
          <a:prstGeom prst="rect">
            <a:avLst/>
          </a:prstGeom>
          <a:noFill/>
        </p:spPr>
        <p:txBody>
          <a:bodyPr wrap="none" rtlCol="0">
            <a:spAutoFit/>
          </a:bodyPr>
          <a:lstStyle/>
          <a:p>
            <a:r>
              <a:rPr kumimoji="1" lang="ja-JP" altLang="en-US" sz="4400"/>
              <a:t>正準変換</a:t>
            </a:r>
            <a:endParaRPr kumimoji="1" lang="en-US" altLang="ja-JP" sz="4400"/>
          </a:p>
          <a:p>
            <a:r>
              <a:rPr kumimoji="1" lang="ja-JP" altLang="en-US" sz="4400"/>
              <a:t>微小正準変換とネーターの定理</a:t>
            </a:r>
          </a:p>
        </p:txBody>
      </p:sp>
    </p:spTree>
    <p:extLst>
      <p:ext uri="{BB962C8B-B14F-4D97-AF65-F5344CB8AC3E}">
        <p14:creationId xmlns:p14="http://schemas.microsoft.com/office/powerpoint/2010/main" val="414273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AA95A5-2573-C1B5-83A8-A04C7ED11CFE}"/>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F400A2D-48E1-632C-3238-1216330EB814}"/>
                  </a:ext>
                </a:extLst>
              </p:cNvPr>
              <p:cNvSpPr txBox="1"/>
              <p:nvPr/>
            </p:nvSpPr>
            <p:spPr>
              <a:xfrm>
                <a:off x="683568" y="1052736"/>
                <a:ext cx="6507807" cy="536750"/>
              </a:xfrm>
              <a:prstGeom prst="rect">
                <a:avLst/>
              </a:prstGeom>
              <a:noFill/>
            </p:spPr>
            <p:txBody>
              <a:bodyPr wrap="none" rtlCol="0">
                <a:spAutoFit/>
              </a:bodyPr>
              <a:lstStyle/>
              <a:p>
                <a:r>
                  <a:rPr kumimoji="1" lang="ja-JP" altLang="en-US" sz="2800"/>
                  <a:t>作用積分に</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𝑊</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oMath>
                </a14:m>
                <a:r>
                  <a:rPr kumimoji="1" lang="ja-JP" altLang="en-US" sz="2800"/>
                  <a:t>という量を加えてみる</a:t>
                </a:r>
              </a:p>
            </p:txBody>
          </p:sp>
        </mc:Choice>
        <mc:Fallback>
          <p:sp>
            <p:nvSpPr>
              <p:cNvPr id="3" name="テキスト ボックス 2">
                <a:extLst>
                  <a:ext uri="{FF2B5EF4-FFF2-40B4-BE49-F238E27FC236}">
                    <a16:creationId xmlns:a16="http://schemas.microsoft.com/office/drawing/2014/main" id="{3F400A2D-48E1-632C-3238-1216330EB814}"/>
                  </a:ext>
                </a:extLst>
              </p:cNvPr>
              <p:cNvSpPr txBox="1">
                <a:spLocks noRot="1" noChangeAspect="1" noMove="1" noResize="1" noEditPoints="1" noAdjustHandles="1" noChangeArrowheads="1" noChangeShapeType="1" noTextEdit="1"/>
              </p:cNvSpPr>
              <p:nvPr/>
            </p:nvSpPr>
            <p:spPr>
              <a:xfrm>
                <a:off x="683568" y="1052736"/>
                <a:ext cx="6507807" cy="536750"/>
              </a:xfrm>
              <a:prstGeom prst="rect">
                <a:avLst/>
              </a:prstGeom>
              <a:blipFill>
                <a:blip r:embed="rId2"/>
                <a:stretch>
                  <a:fillRect l="-1946" t="-16279" r="-973" b="-255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5046598-C471-6C09-87A5-621320E8628B}"/>
                  </a:ext>
                </a:extLst>
              </p:cNvPr>
              <p:cNvSpPr txBox="1"/>
              <p:nvPr/>
            </p:nvSpPr>
            <p:spPr>
              <a:xfrm>
                <a:off x="323528" y="1833140"/>
                <a:ext cx="6003567" cy="70910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e>
                      </m:d>
                    </m:oMath>
                  </m:oMathPara>
                </a14:m>
                <a:endParaRPr kumimoji="1" lang="ja-JP" altLang="en-US" sz="2400"/>
              </a:p>
            </p:txBody>
          </p:sp>
        </mc:Choice>
        <mc:Fallback>
          <p:sp>
            <p:nvSpPr>
              <p:cNvPr id="4" name="テキスト ボックス 3">
                <a:extLst>
                  <a:ext uri="{FF2B5EF4-FFF2-40B4-BE49-F238E27FC236}">
                    <a16:creationId xmlns:a16="http://schemas.microsoft.com/office/drawing/2014/main" id="{05046598-C471-6C09-87A5-621320E8628B}"/>
                  </a:ext>
                </a:extLst>
              </p:cNvPr>
              <p:cNvSpPr txBox="1">
                <a:spLocks noRot="1" noChangeAspect="1" noMove="1" noResize="1" noEditPoints="1" noAdjustHandles="1" noChangeArrowheads="1" noChangeShapeType="1" noTextEdit="1"/>
              </p:cNvSpPr>
              <p:nvPr/>
            </p:nvSpPr>
            <p:spPr>
              <a:xfrm>
                <a:off x="323528" y="1833140"/>
                <a:ext cx="6003567" cy="709105"/>
              </a:xfrm>
              <a:prstGeom prst="rect">
                <a:avLst/>
              </a:prstGeom>
              <a:blipFill>
                <a:blip r:embed="rId3"/>
                <a:stretch>
                  <a:fillRect l="-633" t="-3509" b="-122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E3163DA-E11F-593C-473B-CD9A0FF03FAF}"/>
                  </a:ext>
                </a:extLst>
              </p:cNvPr>
              <p:cNvSpPr txBox="1"/>
              <p:nvPr/>
            </p:nvSpPr>
            <p:spPr>
              <a:xfrm>
                <a:off x="2775656" y="2827683"/>
                <a:ext cx="487235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i="1">
                              <a:latin typeface="Cambria Math" panose="02040503050406030204" pitchFamily="18" charset="0"/>
                            </a:rPr>
                            <m:t>𝑊</m:t>
                          </m:r>
                        </m:e>
                        <m:sup>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p:sp>
            <p:nvSpPr>
              <p:cNvPr id="5" name="テキスト ボックス 4">
                <a:extLst>
                  <a:ext uri="{FF2B5EF4-FFF2-40B4-BE49-F238E27FC236}">
                    <a16:creationId xmlns:a16="http://schemas.microsoft.com/office/drawing/2014/main" id="{7E3163DA-E11F-593C-473B-CD9A0FF03FAF}"/>
                  </a:ext>
                </a:extLst>
              </p:cNvPr>
              <p:cNvSpPr txBox="1">
                <a:spLocks noRot="1" noChangeAspect="1" noMove="1" noResize="1" noEditPoints="1" noAdjustHandles="1" noChangeArrowheads="1" noChangeShapeType="1" noTextEdit="1"/>
              </p:cNvSpPr>
              <p:nvPr/>
            </p:nvSpPr>
            <p:spPr>
              <a:xfrm>
                <a:off x="2775656" y="2827683"/>
                <a:ext cx="4872359" cy="369332"/>
              </a:xfrm>
              <a:prstGeom prst="rect">
                <a:avLst/>
              </a:prstGeom>
              <a:blipFill>
                <a:blip r:embed="rId4"/>
                <a:stretch>
                  <a:fillRect r="-519"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90D5DFDB-AC54-717A-50B9-1C1FFBB28818}"/>
                  </a:ext>
                </a:extLst>
              </p:cNvPr>
              <p:cNvSpPr txBox="1"/>
              <p:nvPr/>
            </p:nvSpPr>
            <p:spPr>
              <a:xfrm>
                <a:off x="2775656" y="3472974"/>
                <a:ext cx="487235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i="1">
                              <a:latin typeface="Cambria Math" panose="02040503050406030204" pitchFamily="18" charset="0"/>
                            </a:rPr>
                            <m:t>𝑊</m:t>
                          </m:r>
                        </m:e>
                        <m:sup>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p:sp>
            <p:nvSpPr>
              <p:cNvPr id="12" name="テキスト ボックス 11">
                <a:extLst>
                  <a:ext uri="{FF2B5EF4-FFF2-40B4-BE49-F238E27FC236}">
                    <a16:creationId xmlns:a16="http://schemas.microsoft.com/office/drawing/2014/main" id="{90D5DFDB-AC54-717A-50B9-1C1FFBB28818}"/>
                  </a:ext>
                </a:extLst>
              </p:cNvPr>
              <p:cNvSpPr txBox="1">
                <a:spLocks noRot="1" noChangeAspect="1" noMove="1" noResize="1" noEditPoints="1" noAdjustHandles="1" noChangeArrowheads="1" noChangeShapeType="1" noTextEdit="1"/>
              </p:cNvSpPr>
              <p:nvPr/>
            </p:nvSpPr>
            <p:spPr>
              <a:xfrm>
                <a:off x="2775656" y="3472974"/>
                <a:ext cx="4872359" cy="369332"/>
              </a:xfrm>
              <a:prstGeom prst="rect">
                <a:avLst/>
              </a:prstGeom>
              <a:blipFill>
                <a:blip r:embed="rId5"/>
                <a:stretch>
                  <a:fillRect r="-519"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E25622D-6E5D-C7CD-0190-24041D3B6613}"/>
                  </a:ext>
                </a:extLst>
              </p:cNvPr>
              <p:cNvSpPr txBox="1"/>
              <p:nvPr/>
            </p:nvSpPr>
            <p:spPr>
              <a:xfrm>
                <a:off x="2775656" y="4118265"/>
                <a:ext cx="512691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i="1">
                              <a:latin typeface="Cambria Math" panose="02040503050406030204" pitchFamily="18" charset="0"/>
                            </a:rPr>
                            <m:t>𝑊</m:t>
                          </m:r>
                        </m:e>
                        <m:sup>
                          <m:r>
                            <a:rPr lang="en-US" altLang="ja-JP" sz="2400" b="0" i="1" smtClean="0">
                              <a:latin typeface="Cambria Math" panose="02040503050406030204" pitchFamily="18" charset="0"/>
                            </a:rPr>
                            <m:t>′</m:t>
                          </m:r>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p:sp>
            <p:nvSpPr>
              <p:cNvPr id="13" name="テキスト ボックス 12">
                <a:extLst>
                  <a:ext uri="{FF2B5EF4-FFF2-40B4-BE49-F238E27FC236}">
                    <a16:creationId xmlns:a16="http://schemas.microsoft.com/office/drawing/2014/main" id="{CE25622D-6E5D-C7CD-0190-24041D3B6613}"/>
                  </a:ext>
                </a:extLst>
              </p:cNvPr>
              <p:cNvSpPr txBox="1">
                <a:spLocks noRot="1" noChangeAspect="1" noMove="1" noResize="1" noEditPoints="1" noAdjustHandles="1" noChangeArrowheads="1" noChangeShapeType="1" noTextEdit="1"/>
              </p:cNvSpPr>
              <p:nvPr/>
            </p:nvSpPr>
            <p:spPr>
              <a:xfrm>
                <a:off x="2775656" y="4118265"/>
                <a:ext cx="5126916" cy="369332"/>
              </a:xfrm>
              <a:prstGeom prst="rect">
                <a:avLst/>
              </a:prstGeom>
              <a:blipFill>
                <a:blip r:embed="rId6"/>
                <a:stretch>
                  <a:fillRect r="-494"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B63B77BD-F21F-5BCB-3306-10A3A46DAF59}"/>
                  </a:ext>
                </a:extLst>
              </p:cNvPr>
              <p:cNvSpPr txBox="1"/>
              <p:nvPr/>
            </p:nvSpPr>
            <p:spPr>
              <a:xfrm>
                <a:off x="2775656" y="4763556"/>
                <a:ext cx="536941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i="1">
                              <a:latin typeface="Cambria Math" panose="02040503050406030204" pitchFamily="18" charset="0"/>
                            </a:rPr>
                            <m:t>𝑊</m:t>
                          </m:r>
                        </m:e>
                        <m:sup>
                          <m:r>
                            <a:rPr lang="en-US" altLang="ja-JP" sz="2400" b="0" i="1" smtClean="0">
                              <a:latin typeface="Cambria Math" panose="02040503050406030204" pitchFamily="18" charset="0"/>
                            </a:rPr>
                            <m:t>′</m:t>
                          </m:r>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kumimoji="1" lang="ja-JP" altLang="en-US" sz="2400"/>
              </a:p>
            </p:txBody>
          </p:sp>
        </mc:Choice>
        <mc:Fallback>
          <p:sp>
            <p:nvSpPr>
              <p:cNvPr id="14" name="テキスト ボックス 13">
                <a:extLst>
                  <a:ext uri="{FF2B5EF4-FFF2-40B4-BE49-F238E27FC236}">
                    <a16:creationId xmlns:a16="http://schemas.microsoft.com/office/drawing/2014/main" id="{B63B77BD-F21F-5BCB-3306-10A3A46DAF59}"/>
                  </a:ext>
                </a:extLst>
              </p:cNvPr>
              <p:cNvSpPr txBox="1">
                <a:spLocks noRot="1" noChangeAspect="1" noMove="1" noResize="1" noEditPoints="1" noAdjustHandles="1" noChangeArrowheads="1" noChangeShapeType="1" noTextEdit="1"/>
              </p:cNvSpPr>
              <p:nvPr/>
            </p:nvSpPr>
            <p:spPr>
              <a:xfrm>
                <a:off x="2775656" y="4763556"/>
                <a:ext cx="5369419" cy="369332"/>
              </a:xfrm>
              <a:prstGeom prst="rect">
                <a:avLst/>
              </a:prstGeom>
              <a:blipFill>
                <a:blip r:embed="rId7"/>
                <a:stretch>
                  <a:fillRect r="-1179" b="-32258"/>
                </a:stretch>
              </a:blipFill>
            </p:spPr>
            <p:txBody>
              <a:bodyPr/>
              <a:lstStyle/>
              <a:p>
                <a:r>
                  <a:rPr lang="ja-JP" altLang="en-US">
                    <a:noFill/>
                  </a:rPr>
                  <a:t> </a:t>
                </a:r>
              </a:p>
            </p:txBody>
          </p:sp>
        </mc:Fallback>
      </mc:AlternateContent>
      <p:sp>
        <p:nvSpPr>
          <p:cNvPr id="15" name="角丸四角形 14">
            <a:extLst>
              <a:ext uri="{FF2B5EF4-FFF2-40B4-BE49-F238E27FC236}">
                <a16:creationId xmlns:a16="http://schemas.microsoft.com/office/drawing/2014/main" id="{E1ACD42E-204B-EA57-63A8-BB7C38004669}"/>
              </a:ext>
            </a:extLst>
          </p:cNvPr>
          <p:cNvSpPr/>
          <p:nvPr/>
        </p:nvSpPr>
        <p:spPr>
          <a:xfrm>
            <a:off x="6355427" y="4022463"/>
            <a:ext cx="1677981" cy="6031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0B686232-3245-146B-BD77-A43C7F126B6C}"/>
              </a:ext>
            </a:extLst>
          </p:cNvPr>
          <p:cNvSpPr/>
          <p:nvPr/>
        </p:nvSpPr>
        <p:spPr>
          <a:xfrm>
            <a:off x="6369442" y="4667754"/>
            <a:ext cx="1775633" cy="6031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CB526BD7-FE82-704D-D406-ACEDB325EF8F}"/>
                  </a:ext>
                </a:extLst>
              </p:cNvPr>
              <p:cNvSpPr txBox="1"/>
              <p:nvPr/>
            </p:nvSpPr>
            <p:spPr>
              <a:xfrm>
                <a:off x="2795761" y="5352296"/>
                <a:ext cx="1781513"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oMath>
                  </m:oMathPara>
                </a14:m>
                <a:endParaRPr kumimoji="1" lang="ja-JP" altLang="en-US" sz="2400"/>
              </a:p>
            </p:txBody>
          </p:sp>
        </mc:Choice>
        <mc:Fallback>
          <p:sp>
            <p:nvSpPr>
              <p:cNvPr id="17" name="テキスト ボックス 16">
                <a:extLst>
                  <a:ext uri="{FF2B5EF4-FFF2-40B4-BE49-F238E27FC236}">
                    <a16:creationId xmlns:a16="http://schemas.microsoft.com/office/drawing/2014/main" id="{CB526BD7-FE82-704D-D406-ACEDB325EF8F}"/>
                  </a:ext>
                </a:extLst>
              </p:cNvPr>
              <p:cNvSpPr txBox="1">
                <a:spLocks noRot="1" noChangeAspect="1" noMove="1" noResize="1" noEditPoints="1" noAdjustHandles="1" noChangeArrowheads="1" noChangeShapeType="1" noTextEdit="1"/>
              </p:cNvSpPr>
              <p:nvPr/>
            </p:nvSpPr>
            <p:spPr>
              <a:xfrm>
                <a:off x="2795761" y="5352296"/>
                <a:ext cx="1781513" cy="369332"/>
              </a:xfrm>
              <a:prstGeom prst="rect">
                <a:avLst/>
              </a:prstGeom>
              <a:blipFill>
                <a:blip r:embed="rId8"/>
                <a:stretch>
                  <a:fillRect l="-1418"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265D4458-7198-0C88-33A6-12C462643172}"/>
                  </a:ext>
                </a:extLst>
              </p:cNvPr>
              <p:cNvSpPr txBox="1"/>
              <p:nvPr/>
            </p:nvSpPr>
            <p:spPr>
              <a:xfrm>
                <a:off x="547673" y="6043594"/>
                <a:ext cx="7354899" cy="624273"/>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oMath>
                </a14:m>
                <a:r>
                  <a:rPr kumimoji="1" lang="ja-JP" altLang="en-US" sz="2400"/>
                  <a:t>という変換は正準方程式を変化させない</a:t>
                </a:r>
              </a:p>
            </p:txBody>
          </p:sp>
        </mc:Choice>
        <mc:Fallback>
          <p:sp>
            <p:nvSpPr>
              <p:cNvPr id="18" name="テキスト ボックス 17">
                <a:extLst>
                  <a:ext uri="{FF2B5EF4-FFF2-40B4-BE49-F238E27FC236}">
                    <a16:creationId xmlns:a16="http://schemas.microsoft.com/office/drawing/2014/main" id="{265D4458-7198-0C88-33A6-12C462643172}"/>
                  </a:ext>
                </a:extLst>
              </p:cNvPr>
              <p:cNvSpPr txBox="1">
                <a:spLocks noRot="1" noChangeAspect="1" noMove="1" noResize="1" noEditPoints="1" noAdjustHandles="1" noChangeArrowheads="1" noChangeShapeType="1" noTextEdit="1"/>
              </p:cNvSpPr>
              <p:nvPr/>
            </p:nvSpPr>
            <p:spPr>
              <a:xfrm>
                <a:off x="547673" y="6043594"/>
                <a:ext cx="7354899" cy="624273"/>
              </a:xfrm>
              <a:prstGeom prst="rect">
                <a:avLst/>
              </a:prstGeom>
              <a:blipFill>
                <a:blip r:embed="rId9"/>
                <a:stretch>
                  <a:fillRect l="-172" r="-172" b="-39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4600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3925F41-5914-E59D-668A-7BEFCD861385}"/>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6C0C65E-CC85-6910-7BCA-7735C4BD6DE6}"/>
                  </a:ext>
                </a:extLst>
              </p:cNvPr>
              <p:cNvSpPr txBox="1"/>
              <p:nvPr/>
            </p:nvSpPr>
            <p:spPr>
              <a:xfrm>
                <a:off x="683568" y="1052736"/>
                <a:ext cx="6846105" cy="536750"/>
              </a:xfrm>
              <a:prstGeom prst="rect">
                <a:avLst/>
              </a:prstGeom>
              <a:noFill/>
            </p:spPr>
            <p:txBody>
              <a:bodyPr wrap="none" rtlCol="0">
                <a:spAutoFit/>
              </a:bodyPr>
              <a:lstStyle/>
              <a:p>
                <a:r>
                  <a:rPr kumimoji="1" lang="ja-JP" altLang="en-US" sz="2800"/>
                  <a:t>作用積分に</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𝑊</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 </m:t>
                    </m:r>
                  </m:oMath>
                </a14:m>
                <a:r>
                  <a:rPr kumimoji="1" lang="ja-JP" altLang="en-US" sz="2800"/>
                  <a:t>という量を加えてみる</a:t>
                </a:r>
              </a:p>
            </p:txBody>
          </p:sp>
        </mc:Choice>
        <mc:Fallback>
          <p:sp>
            <p:nvSpPr>
              <p:cNvPr id="3" name="テキスト ボックス 2">
                <a:extLst>
                  <a:ext uri="{FF2B5EF4-FFF2-40B4-BE49-F238E27FC236}">
                    <a16:creationId xmlns:a16="http://schemas.microsoft.com/office/drawing/2014/main" id="{B6C0C65E-CC85-6910-7BCA-7735C4BD6DE6}"/>
                  </a:ext>
                </a:extLst>
              </p:cNvPr>
              <p:cNvSpPr txBox="1">
                <a:spLocks noRot="1" noChangeAspect="1" noMove="1" noResize="1" noEditPoints="1" noAdjustHandles="1" noChangeArrowheads="1" noChangeShapeType="1" noTextEdit="1"/>
              </p:cNvSpPr>
              <p:nvPr/>
            </p:nvSpPr>
            <p:spPr>
              <a:xfrm>
                <a:off x="683568" y="1052736"/>
                <a:ext cx="6846105" cy="536750"/>
              </a:xfrm>
              <a:prstGeom prst="rect">
                <a:avLst/>
              </a:prstGeom>
              <a:blipFill>
                <a:blip r:embed="rId2"/>
                <a:stretch>
                  <a:fillRect l="-1852" t="-16279" r="-926" b="-255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8668048-D0B1-7104-90E2-C4D6587003DE}"/>
                  </a:ext>
                </a:extLst>
              </p:cNvPr>
              <p:cNvSpPr txBox="1"/>
              <p:nvPr/>
            </p:nvSpPr>
            <p:spPr>
              <a:xfrm>
                <a:off x="1043608" y="1772816"/>
                <a:ext cx="5577104" cy="70910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oMath>
                  </m:oMathPara>
                </a14:m>
                <a:endParaRPr kumimoji="1" lang="ja-JP" altLang="en-US" sz="2400"/>
              </a:p>
            </p:txBody>
          </p:sp>
        </mc:Choice>
        <mc:Fallback>
          <p:sp>
            <p:nvSpPr>
              <p:cNvPr id="4" name="テキスト ボックス 3">
                <a:extLst>
                  <a:ext uri="{FF2B5EF4-FFF2-40B4-BE49-F238E27FC236}">
                    <a16:creationId xmlns:a16="http://schemas.microsoft.com/office/drawing/2014/main" id="{78668048-D0B1-7104-90E2-C4D6587003DE}"/>
                  </a:ext>
                </a:extLst>
              </p:cNvPr>
              <p:cNvSpPr txBox="1">
                <a:spLocks noRot="1" noChangeAspect="1" noMove="1" noResize="1" noEditPoints="1" noAdjustHandles="1" noChangeArrowheads="1" noChangeShapeType="1" noTextEdit="1"/>
              </p:cNvSpPr>
              <p:nvPr/>
            </p:nvSpPr>
            <p:spPr>
              <a:xfrm>
                <a:off x="1043608" y="1772816"/>
                <a:ext cx="5577104" cy="709105"/>
              </a:xfrm>
              <a:prstGeom prst="rect">
                <a:avLst/>
              </a:prstGeom>
              <a:blipFill>
                <a:blip r:embed="rId3"/>
                <a:stretch>
                  <a:fillRect l="-909" t="-3509" b="-12281"/>
                </a:stretch>
              </a:blipFill>
            </p:spPr>
            <p:txBody>
              <a:bodyPr/>
              <a:lstStyle/>
              <a:p>
                <a:r>
                  <a:rPr lang="ja-JP" altLang="en-US">
                    <a:noFill/>
                  </a:rPr>
                  <a:t> </a:t>
                </a:r>
              </a:p>
            </p:txBody>
          </p:sp>
        </mc:Fallback>
      </mc:AlternateContent>
      <p:sp>
        <p:nvSpPr>
          <p:cNvPr id="5" name="角丸四角形 4">
            <a:extLst>
              <a:ext uri="{FF2B5EF4-FFF2-40B4-BE49-F238E27FC236}">
                <a16:creationId xmlns:a16="http://schemas.microsoft.com/office/drawing/2014/main" id="{5E628D8E-D6EA-5226-0D63-8CCCBB2814E6}"/>
              </a:ext>
            </a:extLst>
          </p:cNvPr>
          <p:cNvSpPr/>
          <p:nvPr/>
        </p:nvSpPr>
        <p:spPr>
          <a:xfrm>
            <a:off x="5508105" y="1698026"/>
            <a:ext cx="1112607" cy="8668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4DD0630-2131-5FCB-2B7D-CC046F853AD3}"/>
                  </a:ext>
                </a:extLst>
              </p:cNvPr>
              <p:cNvSpPr txBox="1"/>
              <p:nvPr/>
            </p:nvSpPr>
            <p:spPr>
              <a:xfrm>
                <a:off x="899592" y="2852936"/>
                <a:ext cx="3985835" cy="8568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r>
                        <a:rPr lang="en-US" altLang="ja-JP" sz="2400" i="1">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e>
                      </m:d>
                    </m:oMath>
                  </m:oMathPara>
                </a14:m>
                <a:endParaRPr kumimoji="1" lang="ja-JP" altLang="en-US" sz="2400"/>
              </a:p>
            </p:txBody>
          </p:sp>
        </mc:Choice>
        <mc:Fallback>
          <p:sp>
            <p:nvSpPr>
              <p:cNvPr id="6" name="テキスト ボックス 5">
                <a:extLst>
                  <a:ext uri="{FF2B5EF4-FFF2-40B4-BE49-F238E27FC236}">
                    <a16:creationId xmlns:a16="http://schemas.microsoft.com/office/drawing/2014/main" id="{E4DD0630-2131-5FCB-2B7D-CC046F853AD3}"/>
                  </a:ext>
                </a:extLst>
              </p:cNvPr>
              <p:cNvSpPr txBox="1">
                <a:spLocks noRot="1" noChangeAspect="1" noMove="1" noResize="1" noEditPoints="1" noAdjustHandles="1" noChangeArrowheads="1" noChangeShapeType="1" noTextEdit="1"/>
              </p:cNvSpPr>
              <p:nvPr/>
            </p:nvSpPr>
            <p:spPr>
              <a:xfrm>
                <a:off x="899592" y="2852936"/>
                <a:ext cx="3985835" cy="856838"/>
              </a:xfrm>
              <a:prstGeom prst="rect">
                <a:avLst/>
              </a:prstGeom>
              <a:blipFill>
                <a:blip r:embed="rId4"/>
                <a:stretch>
                  <a:fillRect b="-101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D1345B5-F486-A12F-23F1-4B0721EC1CAC}"/>
                  </a:ext>
                </a:extLst>
              </p:cNvPr>
              <p:cNvSpPr txBox="1"/>
              <p:nvPr/>
            </p:nvSpPr>
            <p:spPr>
              <a:xfrm>
                <a:off x="2023633" y="3709774"/>
                <a:ext cx="5906232" cy="8568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e>
                      </m:d>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i="1">
                          <a:latin typeface="Cambria Math" panose="02040503050406030204" pitchFamily="18" charset="0"/>
                        </a:rPr>
                        <m:t>𝛿</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oMath>
                  </m:oMathPara>
                </a14:m>
                <a:endParaRPr kumimoji="1" lang="ja-JP" altLang="en-US" sz="2400"/>
              </a:p>
            </p:txBody>
          </p:sp>
        </mc:Choice>
        <mc:Fallback>
          <p:sp>
            <p:nvSpPr>
              <p:cNvPr id="7" name="テキスト ボックス 6">
                <a:extLst>
                  <a:ext uri="{FF2B5EF4-FFF2-40B4-BE49-F238E27FC236}">
                    <a16:creationId xmlns:a16="http://schemas.microsoft.com/office/drawing/2014/main" id="{DD1345B5-F486-A12F-23F1-4B0721EC1CAC}"/>
                  </a:ext>
                </a:extLst>
              </p:cNvPr>
              <p:cNvSpPr txBox="1">
                <a:spLocks noRot="1" noChangeAspect="1" noMove="1" noResize="1" noEditPoints="1" noAdjustHandles="1" noChangeArrowheads="1" noChangeShapeType="1" noTextEdit="1"/>
              </p:cNvSpPr>
              <p:nvPr/>
            </p:nvSpPr>
            <p:spPr>
              <a:xfrm>
                <a:off x="2023633" y="3709774"/>
                <a:ext cx="5906232" cy="856838"/>
              </a:xfrm>
              <a:prstGeom prst="rect">
                <a:avLst/>
              </a:prstGeom>
              <a:blipFill>
                <a:blip r:embed="rId5"/>
                <a:stretch>
                  <a:fillRect b="-11765"/>
                </a:stretch>
              </a:blipFill>
            </p:spPr>
            <p:txBody>
              <a:bodyPr/>
              <a:lstStyle/>
              <a:p>
                <a:r>
                  <a:rPr lang="ja-JP" altLang="en-US">
                    <a:noFill/>
                  </a:rPr>
                  <a:t> </a:t>
                </a:r>
              </a:p>
            </p:txBody>
          </p:sp>
        </mc:Fallback>
      </mc:AlternateContent>
      <p:sp>
        <p:nvSpPr>
          <p:cNvPr id="10" name="角丸四角形 9">
            <a:extLst>
              <a:ext uri="{FF2B5EF4-FFF2-40B4-BE49-F238E27FC236}">
                <a16:creationId xmlns:a16="http://schemas.microsoft.com/office/drawing/2014/main" id="{2223559B-B1EB-E8C9-16A5-FFBBABF545B3}"/>
              </a:ext>
            </a:extLst>
          </p:cNvPr>
          <p:cNvSpPr/>
          <p:nvPr/>
        </p:nvSpPr>
        <p:spPr>
          <a:xfrm>
            <a:off x="1043608" y="2828374"/>
            <a:ext cx="1112607" cy="8668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カギ線コネクタ 11">
            <a:extLst>
              <a:ext uri="{FF2B5EF4-FFF2-40B4-BE49-F238E27FC236}">
                <a16:creationId xmlns:a16="http://schemas.microsoft.com/office/drawing/2014/main" id="{C16D37D1-FE98-560B-C669-AF290B622832}"/>
              </a:ext>
            </a:extLst>
          </p:cNvPr>
          <p:cNvCxnSpPr>
            <a:stCxn id="5" idx="2"/>
            <a:endCxn id="10" idx="0"/>
          </p:cNvCxnSpPr>
          <p:nvPr/>
        </p:nvCxnSpPr>
        <p:spPr>
          <a:xfrm rot="5400000">
            <a:off x="3700426" y="464390"/>
            <a:ext cx="263471" cy="446449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角丸四角形 12">
            <a:extLst>
              <a:ext uri="{FF2B5EF4-FFF2-40B4-BE49-F238E27FC236}">
                <a16:creationId xmlns:a16="http://schemas.microsoft.com/office/drawing/2014/main" id="{2D8F31A7-C270-18B5-2E7A-5EF82C838FE9}"/>
              </a:ext>
            </a:extLst>
          </p:cNvPr>
          <p:cNvSpPr/>
          <p:nvPr/>
        </p:nvSpPr>
        <p:spPr>
          <a:xfrm>
            <a:off x="2483768" y="3704755"/>
            <a:ext cx="2520280" cy="948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71C39B42-4C8C-8342-BCEA-E7D3519CF62E}"/>
                  </a:ext>
                </a:extLst>
              </p:cNvPr>
              <p:cNvSpPr txBox="1"/>
              <p:nvPr/>
            </p:nvSpPr>
            <p:spPr>
              <a:xfrm>
                <a:off x="395536" y="5283064"/>
                <a:ext cx="7056784"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d>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𝑑𝑡</m:t>
                          </m:r>
                        </m:den>
                      </m:f>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p:sp>
            <p:nvSpPr>
              <p:cNvPr id="15" name="テキスト ボックス 14">
                <a:extLst>
                  <a:ext uri="{FF2B5EF4-FFF2-40B4-BE49-F238E27FC236}">
                    <a16:creationId xmlns:a16="http://schemas.microsoft.com/office/drawing/2014/main" id="{71C39B42-4C8C-8342-BCEA-E7D3519CF62E}"/>
                  </a:ext>
                </a:extLst>
              </p:cNvPr>
              <p:cNvSpPr txBox="1">
                <a:spLocks noRot="1" noChangeAspect="1" noMove="1" noResize="1" noEditPoints="1" noAdjustHandles="1" noChangeArrowheads="1" noChangeShapeType="1" noTextEdit="1"/>
              </p:cNvSpPr>
              <p:nvPr/>
            </p:nvSpPr>
            <p:spPr>
              <a:xfrm>
                <a:off x="395536" y="5283064"/>
                <a:ext cx="7056784" cy="856838"/>
              </a:xfrm>
              <a:prstGeom prst="rect">
                <a:avLst/>
              </a:prstGeom>
              <a:blipFill>
                <a:blip r:embed="rId6"/>
                <a:stretch>
                  <a:fillRect b="-11765"/>
                </a:stretch>
              </a:blipFill>
            </p:spPr>
            <p:txBody>
              <a:bodyPr/>
              <a:lstStyle/>
              <a:p>
                <a:r>
                  <a:rPr lang="ja-JP" altLang="en-US">
                    <a:noFill/>
                  </a:rPr>
                  <a:t> </a:t>
                </a:r>
              </a:p>
            </p:txBody>
          </p:sp>
        </mc:Fallback>
      </mc:AlternateContent>
      <p:sp>
        <p:nvSpPr>
          <p:cNvPr id="16" name="角丸四角形 15">
            <a:extLst>
              <a:ext uri="{FF2B5EF4-FFF2-40B4-BE49-F238E27FC236}">
                <a16:creationId xmlns:a16="http://schemas.microsoft.com/office/drawing/2014/main" id="{A5F6EB3B-84DF-C514-697E-1DFD3DD6325C}"/>
              </a:ext>
            </a:extLst>
          </p:cNvPr>
          <p:cNvSpPr/>
          <p:nvPr/>
        </p:nvSpPr>
        <p:spPr>
          <a:xfrm>
            <a:off x="894967" y="5247500"/>
            <a:ext cx="2520280" cy="948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カギ線コネクタ 17">
            <a:extLst>
              <a:ext uri="{FF2B5EF4-FFF2-40B4-BE49-F238E27FC236}">
                <a16:creationId xmlns:a16="http://schemas.microsoft.com/office/drawing/2014/main" id="{C1A726D6-65CE-046F-5E9D-8A584EAC606E}"/>
              </a:ext>
            </a:extLst>
          </p:cNvPr>
          <p:cNvCxnSpPr>
            <a:stCxn id="13" idx="2"/>
            <a:endCxn id="16" idx="0"/>
          </p:cNvCxnSpPr>
          <p:nvPr/>
        </p:nvCxnSpPr>
        <p:spPr>
          <a:xfrm rot="5400000">
            <a:off x="2652326" y="4155918"/>
            <a:ext cx="594364" cy="158880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F841197-BDFB-973A-40F0-1E3544B8DD9E}"/>
              </a:ext>
            </a:extLst>
          </p:cNvPr>
          <p:cNvSpPr txBox="1"/>
          <p:nvPr/>
        </p:nvSpPr>
        <p:spPr>
          <a:xfrm>
            <a:off x="5364088" y="6195881"/>
            <a:ext cx="1107996" cy="369332"/>
          </a:xfrm>
          <a:prstGeom prst="rect">
            <a:avLst/>
          </a:prstGeom>
          <a:noFill/>
        </p:spPr>
        <p:txBody>
          <a:bodyPr wrap="none" rtlCol="0">
            <a:spAutoFit/>
          </a:bodyPr>
          <a:lstStyle/>
          <a:p>
            <a:r>
              <a:rPr kumimoji="1" lang="ja-JP" altLang="en-US"/>
              <a:t>部分積分</a:t>
            </a:r>
          </a:p>
        </p:txBody>
      </p:sp>
    </p:spTree>
    <p:extLst>
      <p:ext uri="{BB962C8B-B14F-4D97-AF65-F5344CB8AC3E}">
        <p14:creationId xmlns:p14="http://schemas.microsoft.com/office/powerpoint/2010/main" val="24601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DE6BF3-F05F-4219-2801-ECB524F8E43A}"/>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1F3782B-E6F1-BCFD-8888-5CF90F744F33}"/>
                  </a:ext>
                </a:extLst>
              </p:cNvPr>
              <p:cNvSpPr txBox="1"/>
              <p:nvPr/>
            </p:nvSpPr>
            <p:spPr>
              <a:xfrm>
                <a:off x="29412" y="944195"/>
                <a:ext cx="7056784"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d>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𝑑𝑡</m:t>
                          </m:r>
                        </m:den>
                      </m:f>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p:sp>
            <p:nvSpPr>
              <p:cNvPr id="3" name="テキスト ボックス 2">
                <a:extLst>
                  <a:ext uri="{FF2B5EF4-FFF2-40B4-BE49-F238E27FC236}">
                    <a16:creationId xmlns:a16="http://schemas.microsoft.com/office/drawing/2014/main" id="{31F3782B-E6F1-BCFD-8888-5CF90F744F33}"/>
                  </a:ext>
                </a:extLst>
              </p:cNvPr>
              <p:cNvSpPr txBox="1">
                <a:spLocks noRot="1" noChangeAspect="1" noMove="1" noResize="1" noEditPoints="1" noAdjustHandles="1" noChangeArrowheads="1" noChangeShapeType="1" noTextEdit="1"/>
              </p:cNvSpPr>
              <p:nvPr/>
            </p:nvSpPr>
            <p:spPr>
              <a:xfrm>
                <a:off x="29412" y="944195"/>
                <a:ext cx="7056784" cy="856838"/>
              </a:xfrm>
              <a:prstGeom prst="rect">
                <a:avLst/>
              </a:prstGeom>
              <a:blipFill>
                <a:blip r:embed="rId2"/>
                <a:stretch>
                  <a:fillRect b="-117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CCAEFDE-8200-DF6C-07CC-6BC011536E9C}"/>
                  </a:ext>
                </a:extLst>
              </p:cNvPr>
              <p:cNvSpPr txBox="1"/>
              <p:nvPr/>
            </p:nvSpPr>
            <p:spPr>
              <a:xfrm>
                <a:off x="1259632" y="2491307"/>
                <a:ext cx="7056784" cy="9376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𝑞</m:t>
                              </m:r>
                            </m:e>
                            <m:sup>
                              <m:r>
                                <a:rPr lang="en-US" altLang="ja-JP" sz="2400" b="0" i="1" smtClean="0">
                                  <a:latin typeface="Cambria Math" panose="02040503050406030204" pitchFamily="18" charset="0"/>
                                </a:rPr>
                                <m:t>2</m:t>
                              </m:r>
                            </m:sup>
                          </m:sSup>
                        </m:den>
                      </m:f>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𝑞</m:t>
                              </m:r>
                            </m:e>
                            <m:sup>
                              <m:r>
                                <a:rPr lang="en-US" altLang="ja-JP" sz="2400" b="0" i="1" smtClean="0">
                                  <a:latin typeface="Cambria Math" panose="02040503050406030204" pitchFamily="18" charset="0"/>
                                </a:rPr>
                                <m:t>2</m:t>
                              </m:r>
                            </m:sup>
                          </m:sSup>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e>
                      </m:acc>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p:sp>
            <p:nvSpPr>
              <p:cNvPr id="4" name="テキスト ボックス 3">
                <a:extLst>
                  <a:ext uri="{FF2B5EF4-FFF2-40B4-BE49-F238E27FC236}">
                    <a16:creationId xmlns:a16="http://schemas.microsoft.com/office/drawing/2014/main" id="{1CCAEFDE-8200-DF6C-07CC-6BC011536E9C}"/>
                  </a:ext>
                </a:extLst>
              </p:cNvPr>
              <p:cNvSpPr txBox="1">
                <a:spLocks noRot="1" noChangeAspect="1" noMove="1" noResize="1" noEditPoints="1" noAdjustHandles="1" noChangeArrowheads="1" noChangeShapeType="1" noTextEdit="1"/>
              </p:cNvSpPr>
              <p:nvPr/>
            </p:nvSpPr>
            <p:spPr>
              <a:xfrm>
                <a:off x="1259632" y="2491307"/>
                <a:ext cx="7056784" cy="937693"/>
              </a:xfrm>
              <a:prstGeom prst="rect">
                <a:avLst/>
              </a:prstGeom>
              <a:blipFill>
                <a:blip r:embed="rId3"/>
                <a:stretch>
                  <a:fillRect b="-8000"/>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B1CFA373-6124-658A-9DAC-B8FA5E07B543}"/>
              </a:ext>
            </a:extLst>
          </p:cNvPr>
          <p:cNvCxnSpPr/>
          <p:nvPr/>
        </p:nvCxnSpPr>
        <p:spPr>
          <a:xfrm>
            <a:off x="4067944" y="1801033"/>
            <a:ext cx="0"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0ACB297-8816-C586-15E1-590AC01F36FC}"/>
              </a:ext>
            </a:extLst>
          </p:cNvPr>
          <p:cNvCxnSpPr/>
          <p:nvPr/>
        </p:nvCxnSpPr>
        <p:spPr>
          <a:xfrm flipH="1">
            <a:off x="2555776" y="1801033"/>
            <a:ext cx="1296144"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EC30ED5-53ED-BD90-9F84-7A058CB1E00B}"/>
              </a:ext>
            </a:extLst>
          </p:cNvPr>
          <p:cNvCxnSpPr/>
          <p:nvPr/>
        </p:nvCxnSpPr>
        <p:spPr>
          <a:xfrm flipH="1">
            <a:off x="5436096" y="1801033"/>
            <a:ext cx="216024"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48ECBD8-421C-1040-2719-69830A9E0C1C}"/>
              </a:ext>
            </a:extLst>
          </p:cNvPr>
          <p:cNvCxnSpPr/>
          <p:nvPr/>
        </p:nvCxnSpPr>
        <p:spPr>
          <a:xfrm>
            <a:off x="5940152" y="1801033"/>
            <a:ext cx="792088"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EC19A7C-94C6-A5B3-2656-E7259D5E583B}"/>
              </a:ext>
            </a:extLst>
          </p:cNvPr>
          <p:cNvCxnSpPr/>
          <p:nvPr/>
        </p:nvCxnSpPr>
        <p:spPr>
          <a:xfrm flipV="1">
            <a:off x="1974742" y="2666365"/>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EA4E7D5-1A3F-0A37-E50E-9ADC17FC05C0}"/>
              </a:ext>
            </a:extLst>
          </p:cNvPr>
          <p:cNvCxnSpPr/>
          <p:nvPr/>
        </p:nvCxnSpPr>
        <p:spPr>
          <a:xfrm flipV="1">
            <a:off x="4963074" y="2722028"/>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EF7C3EB-3EED-FAC0-DD8D-EDFFC21952CD}"/>
              </a:ext>
            </a:extLst>
          </p:cNvPr>
          <p:cNvSpPr txBox="1"/>
          <p:nvPr/>
        </p:nvSpPr>
        <p:spPr>
          <a:xfrm>
            <a:off x="899592" y="3717032"/>
            <a:ext cx="1569660" cy="369332"/>
          </a:xfrm>
          <a:prstGeom prst="rect">
            <a:avLst/>
          </a:prstGeom>
          <a:noFill/>
        </p:spPr>
        <p:txBody>
          <a:bodyPr wrap="none" rtlCol="0">
            <a:spAutoFit/>
          </a:bodyPr>
          <a:lstStyle/>
          <a:p>
            <a:r>
              <a:rPr kumimoji="1" lang="ja-JP" altLang="en-US"/>
              <a:t>したがって、</a:t>
            </a:r>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25B52E0-20B5-CD61-54B4-3196FA9FF997}"/>
                  </a:ext>
                </a:extLst>
              </p:cNvPr>
              <p:cNvSpPr txBox="1"/>
              <p:nvPr/>
            </p:nvSpPr>
            <p:spPr>
              <a:xfrm>
                <a:off x="2843808" y="4119274"/>
                <a:ext cx="1523174" cy="8956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p:sp>
            <p:nvSpPr>
              <p:cNvPr id="16" name="テキスト ボックス 15">
                <a:extLst>
                  <a:ext uri="{FF2B5EF4-FFF2-40B4-BE49-F238E27FC236}">
                    <a16:creationId xmlns:a16="http://schemas.microsoft.com/office/drawing/2014/main" id="{425B52E0-20B5-CD61-54B4-3196FA9FF997}"/>
                  </a:ext>
                </a:extLst>
              </p:cNvPr>
              <p:cNvSpPr txBox="1">
                <a:spLocks noRot="1" noChangeAspect="1" noMove="1" noResize="1" noEditPoints="1" noAdjustHandles="1" noChangeArrowheads="1" noChangeShapeType="1" noTextEdit="1"/>
              </p:cNvSpPr>
              <p:nvPr/>
            </p:nvSpPr>
            <p:spPr>
              <a:xfrm>
                <a:off x="2843808" y="4119274"/>
                <a:ext cx="1523174" cy="895694"/>
              </a:xfrm>
              <a:prstGeom prst="rect">
                <a:avLst/>
              </a:prstGeom>
              <a:blipFill>
                <a:blip r:embed="rId4"/>
                <a:stretch>
                  <a:fillRect l="-833" b="-9722"/>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BC24E1C-AF19-B397-18B9-EFE0F1947902}"/>
              </a:ext>
            </a:extLst>
          </p:cNvPr>
          <p:cNvSpPr txBox="1"/>
          <p:nvPr/>
        </p:nvSpPr>
        <p:spPr>
          <a:xfrm>
            <a:off x="755576" y="4985025"/>
            <a:ext cx="1569660" cy="369332"/>
          </a:xfrm>
          <a:prstGeom prst="rect">
            <a:avLst/>
          </a:prstGeom>
          <a:noFill/>
        </p:spPr>
        <p:txBody>
          <a:bodyPr wrap="none" rtlCol="0">
            <a:spAutoFit/>
          </a:bodyPr>
          <a:lstStyle/>
          <a:p>
            <a:r>
              <a:rPr lang="ja-JP" altLang="en-US"/>
              <a:t>であるならば</a:t>
            </a:r>
            <a:endParaRPr kumimoji="1" lang="ja-JP" altLang="en-US"/>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BD8331D4-400B-8171-9E14-E3AC988CBBE9}"/>
                  </a:ext>
                </a:extLst>
              </p:cNvPr>
              <p:cNvSpPr txBox="1"/>
              <p:nvPr/>
            </p:nvSpPr>
            <p:spPr>
              <a:xfrm>
                <a:off x="2467021" y="5372573"/>
                <a:ext cx="2345230"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p:sp>
            <p:nvSpPr>
              <p:cNvPr id="18" name="テキスト ボックス 17">
                <a:extLst>
                  <a:ext uri="{FF2B5EF4-FFF2-40B4-BE49-F238E27FC236}">
                    <a16:creationId xmlns:a16="http://schemas.microsoft.com/office/drawing/2014/main" id="{BD8331D4-400B-8171-9E14-E3AC988CBBE9}"/>
                  </a:ext>
                </a:extLst>
              </p:cNvPr>
              <p:cNvSpPr txBox="1">
                <a:spLocks noRot="1" noChangeAspect="1" noMove="1" noResize="1" noEditPoints="1" noAdjustHandles="1" noChangeArrowheads="1" noChangeShapeType="1" noTextEdit="1"/>
              </p:cNvSpPr>
              <p:nvPr/>
            </p:nvSpPr>
            <p:spPr>
              <a:xfrm>
                <a:off x="2467021" y="5372573"/>
                <a:ext cx="2345230" cy="856838"/>
              </a:xfrm>
              <a:prstGeom prst="rect">
                <a:avLst/>
              </a:prstGeom>
              <a:blipFill>
                <a:blip r:embed="rId5"/>
                <a:stretch>
                  <a:fillRect b="-10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05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FCF0E2A-788C-87F6-320B-02040F9EFE96}"/>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B3A3FE27-E8D8-BE89-EDBB-B0D26573613D}"/>
              </a:ext>
            </a:extLst>
          </p:cNvPr>
          <p:cNvSpPr txBox="1"/>
          <p:nvPr/>
        </p:nvSpPr>
        <p:spPr>
          <a:xfrm>
            <a:off x="395536" y="1052736"/>
            <a:ext cx="1338828" cy="369332"/>
          </a:xfrm>
          <a:prstGeom prst="rect">
            <a:avLst/>
          </a:prstGeom>
          <a:noFill/>
        </p:spPr>
        <p:txBody>
          <a:bodyPr wrap="none" rtlCol="0">
            <a:spAutoFit/>
          </a:bodyPr>
          <a:lstStyle/>
          <a:p>
            <a:r>
              <a:rPr kumimoji="1" lang="ja-JP" altLang="en-US"/>
              <a:t>同様にして</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20B418D-99FB-CC52-0302-6B5D18A6CA0E}"/>
                  </a:ext>
                </a:extLst>
              </p:cNvPr>
              <p:cNvSpPr txBox="1"/>
              <p:nvPr/>
            </p:nvSpPr>
            <p:spPr>
              <a:xfrm>
                <a:off x="2339752" y="1454978"/>
                <a:ext cx="1523174" cy="8956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p:sp>
            <p:nvSpPr>
              <p:cNvPr id="4" name="テキスト ボックス 3">
                <a:extLst>
                  <a:ext uri="{FF2B5EF4-FFF2-40B4-BE49-F238E27FC236}">
                    <a16:creationId xmlns:a16="http://schemas.microsoft.com/office/drawing/2014/main" id="{620B418D-99FB-CC52-0302-6B5D18A6CA0E}"/>
                  </a:ext>
                </a:extLst>
              </p:cNvPr>
              <p:cNvSpPr txBox="1">
                <a:spLocks noRot="1" noChangeAspect="1" noMove="1" noResize="1" noEditPoints="1" noAdjustHandles="1" noChangeArrowheads="1" noChangeShapeType="1" noTextEdit="1"/>
              </p:cNvSpPr>
              <p:nvPr/>
            </p:nvSpPr>
            <p:spPr>
              <a:xfrm>
                <a:off x="2339752" y="1454978"/>
                <a:ext cx="1523174" cy="895694"/>
              </a:xfrm>
              <a:prstGeom prst="rect">
                <a:avLst/>
              </a:prstGeom>
              <a:blipFill>
                <a:blip r:embed="rId2"/>
                <a:stretch>
                  <a:fillRect l="-826" b="-972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F1C7911-EA98-B0FE-6F05-EC855729E806}"/>
              </a:ext>
            </a:extLst>
          </p:cNvPr>
          <p:cNvSpPr txBox="1"/>
          <p:nvPr/>
        </p:nvSpPr>
        <p:spPr>
          <a:xfrm>
            <a:off x="340857" y="2350672"/>
            <a:ext cx="1569660" cy="369332"/>
          </a:xfrm>
          <a:prstGeom prst="rect">
            <a:avLst/>
          </a:prstGeom>
          <a:noFill/>
        </p:spPr>
        <p:txBody>
          <a:bodyPr wrap="none" rtlCol="0">
            <a:spAutoFit/>
          </a:bodyPr>
          <a:lstStyle/>
          <a:p>
            <a:r>
              <a:rPr lang="ja-JP" altLang="en-US"/>
              <a:t>であるならば</a:t>
            </a: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F15FBC0-70FF-2776-8155-6AF67AA1A0C0}"/>
                  </a:ext>
                </a:extLst>
              </p:cNvPr>
              <p:cNvSpPr txBox="1"/>
              <p:nvPr/>
            </p:nvSpPr>
            <p:spPr>
              <a:xfrm>
                <a:off x="1928724" y="2704959"/>
                <a:ext cx="2345230"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p:sp>
            <p:nvSpPr>
              <p:cNvPr id="6" name="テキスト ボックス 5">
                <a:extLst>
                  <a:ext uri="{FF2B5EF4-FFF2-40B4-BE49-F238E27FC236}">
                    <a16:creationId xmlns:a16="http://schemas.microsoft.com/office/drawing/2014/main" id="{7F15FBC0-70FF-2776-8155-6AF67AA1A0C0}"/>
                  </a:ext>
                </a:extLst>
              </p:cNvPr>
              <p:cNvSpPr txBox="1">
                <a:spLocks noRot="1" noChangeAspect="1" noMove="1" noResize="1" noEditPoints="1" noAdjustHandles="1" noChangeArrowheads="1" noChangeShapeType="1" noTextEdit="1"/>
              </p:cNvSpPr>
              <p:nvPr/>
            </p:nvSpPr>
            <p:spPr>
              <a:xfrm>
                <a:off x="1928724" y="2704959"/>
                <a:ext cx="2345230" cy="856838"/>
              </a:xfrm>
              <a:prstGeom prst="rect">
                <a:avLst/>
              </a:prstGeom>
              <a:blipFill>
                <a:blip r:embed="rId3"/>
                <a:stretch>
                  <a:fillRect b="-735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51A2ABA-29EA-890B-49A3-60E5D958944E}"/>
              </a:ext>
            </a:extLst>
          </p:cNvPr>
          <p:cNvSpPr txBox="1"/>
          <p:nvPr/>
        </p:nvSpPr>
        <p:spPr>
          <a:xfrm>
            <a:off x="467544" y="3941815"/>
            <a:ext cx="1338828" cy="369332"/>
          </a:xfrm>
          <a:prstGeom prst="rect">
            <a:avLst/>
          </a:prstGeom>
          <a:noFill/>
        </p:spPr>
        <p:txBody>
          <a:bodyPr wrap="none" rtlCol="0">
            <a:spAutoFit/>
          </a:bodyPr>
          <a:lstStyle/>
          <a:p>
            <a:r>
              <a:rPr lang="ja-JP" altLang="en-US"/>
              <a:t>以上から、</a:t>
            </a: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F508EB94-5C57-7469-1109-607BEF2DC4B5}"/>
                  </a:ext>
                </a:extLst>
              </p:cNvPr>
              <p:cNvSpPr txBox="1"/>
              <p:nvPr/>
            </p:nvSpPr>
            <p:spPr>
              <a:xfrm>
                <a:off x="1727467" y="4507328"/>
                <a:ext cx="1523174" cy="8956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p:sp>
            <p:nvSpPr>
              <p:cNvPr id="8" name="テキスト ボックス 7">
                <a:extLst>
                  <a:ext uri="{FF2B5EF4-FFF2-40B4-BE49-F238E27FC236}">
                    <a16:creationId xmlns:a16="http://schemas.microsoft.com/office/drawing/2014/main" id="{F508EB94-5C57-7469-1109-607BEF2DC4B5}"/>
                  </a:ext>
                </a:extLst>
              </p:cNvPr>
              <p:cNvSpPr txBox="1">
                <a:spLocks noRot="1" noChangeAspect="1" noMove="1" noResize="1" noEditPoints="1" noAdjustHandles="1" noChangeArrowheads="1" noChangeShapeType="1" noTextEdit="1"/>
              </p:cNvSpPr>
              <p:nvPr/>
            </p:nvSpPr>
            <p:spPr>
              <a:xfrm>
                <a:off x="1727467" y="4507328"/>
                <a:ext cx="1523174" cy="895694"/>
              </a:xfrm>
              <a:prstGeom prst="rect">
                <a:avLst/>
              </a:prstGeom>
              <a:blipFill>
                <a:blip r:embed="rId4"/>
                <a:stretch>
                  <a:fillRect b="-9722"/>
                </a:stretch>
              </a:blipFill>
            </p:spPr>
            <p:txBody>
              <a:bodyPr/>
              <a:lstStyle/>
              <a:p>
                <a:r>
                  <a:rPr lang="ja-JP" altLang="en-US">
                    <a:noFill/>
                  </a:rPr>
                  <a:t> </a:t>
                </a:r>
              </a:p>
            </p:txBody>
          </p:sp>
        </mc:Fallback>
      </mc:AlternateContent>
      <p:sp>
        <p:nvSpPr>
          <p:cNvPr id="9" name="左右矢印 8">
            <a:extLst>
              <a:ext uri="{FF2B5EF4-FFF2-40B4-BE49-F238E27FC236}">
                <a16:creationId xmlns:a16="http://schemas.microsoft.com/office/drawing/2014/main" id="{8D7877EA-639D-6005-7CE2-8B789EDDF13C}"/>
              </a:ext>
            </a:extLst>
          </p:cNvPr>
          <p:cNvSpPr/>
          <p:nvPr/>
        </p:nvSpPr>
        <p:spPr>
          <a:xfrm>
            <a:off x="3491880" y="4725144"/>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B96A55B5-F784-C9CE-6EB3-7AAED68D96E1}"/>
                  </a:ext>
                </a:extLst>
              </p:cNvPr>
              <p:cNvSpPr txBox="1"/>
              <p:nvPr/>
            </p:nvSpPr>
            <p:spPr>
              <a:xfrm>
                <a:off x="4355976" y="4554456"/>
                <a:ext cx="2016224" cy="801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𝑑𝑡</m:t>
                              </m:r>
                            </m:den>
                          </m:f>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p:sp>
            <p:nvSpPr>
              <p:cNvPr id="10" name="テキスト ボックス 9">
                <a:extLst>
                  <a:ext uri="{FF2B5EF4-FFF2-40B4-BE49-F238E27FC236}">
                    <a16:creationId xmlns:a16="http://schemas.microsoft.com/office/drawing/2014/main" id="{B96A55B5-F784-C9CE-6EB3-7AAED68D96E1}"/>
                  </a:ext>
                </a:extLst>
              </p:cNvPr>
              <p:cNvSpPr txBox="1">
                <a:spLocks noRot="1" noChangeAspect="1" noMove="1" noResize="1" noEditPoints="1" noAdjustHandles="1" noChangeArrowheads="1" noChangeShapeType="1" noTextEdit="1"/>
              </p:cNvSpPr>
              <p:nvPr/>
            </p:nvSpPr>
            <p:spPr>
              <a:xfrm>
                <a:off x="4355976" y="4554456"/>
                <a:ext cx="2016224" cy="801438"/>
              </a:xfrm>
              <a:prstGeom prst="rect">
                <a:avLst/>
              </a:prstGeom>
              <a:blipFill>
                <a:blip r:embed="rId5"/>
                <a:stretch>
                  <a:fillRect b="-46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6403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360237-08E9-7F01-4366-4D7D8728CB14}"/>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7EEE4578-6BAD-30C8-BDC0-43E85C91AA79}"/>
                  </a:ext>
                </a:extLst>
              </p:cNvPr>
              <p:cNvSpPr txBox="1"/>
              <p:nvPr/>
            </p:nvSpPr>
            <p:spPr>
              <a:xfrm>
                <a:off x="1331640" y="2223856"/>
                <a:ext cx="5559086"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7EEE4578-6BAD-30C8-BDC0-43E85C91AA79}"/>
                  </a:ext>
                </a:extLst>
              </p:cNvPr>
              <p:cNvSpPr txBox="1">
                <a:spLocks noRot="1" noChangeAspect="1" noMove="1" noResize="1" noEditPoints="1" noAdjustHandles="1" noChangeArrowheads="1" noChangeShapeType="1" noTextEdit="1"/>
              </p:cNvSpPr>
              <p:nvPr/>
            </p:nvSpPr>
            <p:spPr>
              <a:xfrm>
                <a:off x="1331640" y="2223856"/>
                <a:ext cx="5559086" cy="818044"/>
              </a:xfrm>
              <a:prstGeom prst="rect">
                <a:avLst/>
              </a:prstGeom>
              <a:blipFill>
                <a:blip r:embed="rId2"/>
                <a:stretch>
                  <a:fillRect l="-1139" t="-1538" r="-2050" b="-1384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2F35AB0-1C64-FE53-D5A0-B1289098D419}"/>
              </a:ext>
            </a:extLst>
          </p:cNvPr>
          <p:cNvSpPr txBox="1"/>
          <p:nvPr/>
        </p:nvSpPr>
        <p:spPr>
          <a:xfrm>
            <a:off x="323528" y="1006806"/>
            <a:ext cx="8280920" cy="646331"/>
          </a:xfrm>
          <a:prstGeom prst="rect">
            <a:avLst/>
          </a:prstGeom>
          <a:noFill/>
        </p:spPr>
        <p:txBody>
          <a:bodyPr wrap="square" rtlCol="0">
            <a:spAutoFit/>
          </a:bodyPr>
          <a:lstStyle/>
          <a:p>
            <a:r>
              <a:rPr lang="ja-JP" altLang="en-US"/>
              <a:t>ハミルトニアンに条件を満たす関数の時間微分を加えても変分原理の結果が変わらない</a:t>
            </a:r>
            <a:endParaRPr kumimoji="1" lang="ja-JP" altLang="en-US"/>
          </a:p>
        </p:txBody>
      </p:sp>
      <p:sp>
        <p:nvSpPr>
          <p:cNvPr id="5" name="テキスト ボックス 4">
            <a:extLst>
              <a:ext uri="{FF2B5EF4-FFF2-40B4-BE49-F238E27FC236}">
                <a16:creationId xmlns:a16="http://schemas.microsoft.com/office/drawing/2014/main" id="{A3B864BC-63CC-8803-293B-294C662218B2}"/>
              </a:ext>
            </a:extLst>
          </p:cNvPr>
          <p:cNvSpPr txBox="1"/>
          <p:nvPr/>
        </p:nvSpPr>
        <p:spPr>
          <a:xfrm>
            <a:off x="2123728" y="6184296"/>
            <a:ext cx="4185761" cy="461665"/>
          </a:xfrm>
          <a:prstGeom prst="rect">
            <a:avLst/>
          </a:prstGeom>
          <a:noFill/>
        </p:spPr>
        <p:txBody>
          <a:bodyPr wrap="none" rtlCol="0">
            <a:spAutoFit/>
          </a:bodyPr>
          <a:lstStyle/>
          <a:p>
            <a:r>
              <a:rPr lang="ja-JP" altLang="en-US" sz="2400"/>
              <a:t>この関数が正準変換を与える</a:t>
            </a:r>
            <a:endParaRPr kumimoji="1" lang="ja-JP" altLang="en-US" sz="2400"/>
          </a:p>
        </p:txBody>
      </p:sp>
      <p:sp>
        <p:nvSpPr>
          <p:cNvPr id="6" name="左右矢印 5">
            <a:extLst>
              <a:ext uri="{FF2B5EF4-FFF2-40B4-BE49-F238E27FC236}">
                <a16:creationId xmlns:a16="http://schemas.microsoft.com/office/drawing/2014/main" id="{D15D2891-1E4B-F432-609B-7AE39A24CD63}"/>
              </a:ext>
            </a:extLst>
          </p:cNvPr>
          <p:cNvSpPr/>
          <p:nvPr/>
        </p:nvSpPr>
        <p:spPr>
          <a:xfrm rot="5400000">
            <a:off x="2163615" y="3408105"/>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9912604-3E41-65EC-48A5-872E33EF43AE}"/>
                  </a:ext>
                </a:extLst>
              </p:cNvPr>
              <p:cNvSpPr txBox="1"/>
              <p:nvPr/>
            </p:nvSpPr>
            <p:spPr>
              <a:xfrm>
                <a:off x="1893708" y="4231089"/>
                <a:ext cx="1297984"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p:sp>
            <p:nvSpPr>
              <p:cNvPr id="7" name="テキスト ボックス 6">
                <a:extLst>
                  <a:ext uri="{FF2B5EF4-FFF2-40B4-BE49-F238E27FC236}">
                    <a16:creationId xmlns:a16="http://schemas.microsoft.com/office/drawing/2014/main" id="{F9912604-3E41-65EC-48A5-872E33EF43AE}"/>
                  </a:ext>
                </a:extLst>
              </p:cNvPr>
              <p:cNvSpPr txBox="1">
                <a:spLocks noRot="1" noChangeAspect="1" noMove="1" noResize="1" noEditPoints="1" noAdjustHandles="1" noChangeArrowheads="1" noChangeShapeType="1" noTextEdit="1"/>
              </p:cNvSpPr>
              <p:nvPr/>
            </p:nvSpPr>
            <p:spPr>
              <a:xfrm>
                <a:off x="1893708" y="4231089"/>
                <a:ext cx="1297984" cy="1424814"/>
              </a:xfrm>
              <a:prstGeom prst="rect">
                <a:avLst/>
              </a:prstGeom>
              <a:blipFill>
                <a:blip r:embed="rId3"/>
                <a:stretch>
                  <a:fillRect r="-3883" b="-1770"/>
                </a:stretch>
              </a:blipFill>
            </p:spPr>
            <p:txBody>
              <a:bodyPr/>
              <a:lstStyle/>
              <a:p>
                <a:r>
                  <a:rPr lang="ja-JP" altLang="en-US">
                    <a:noFill/>
                  </a:rPr>
                  <a:t> </a:t>
                </a:r>
              </a:p>
            </p:txBody>
          </p:sp>
        </mc:Fallback>
      </mc:AlternateContent>
      <p:sp>
        <p:nvSpPr>
          <p:cNvPr id="8" name="左右矢印 7">
            <a:extLst>
              <a:ext uri="{FF2B5EF4-FFF2-40B4-BE49-F238E27FC236}">
                <a16:creationId xmlns:a16="http://schemas.microsoft.com/office/drawing/2014/main" id="{3252595C-9C21-C9BB-8B15-835C6F270AE6}"/>
              </a:ext>
            </a:extLst>
          </p:cNvPr>
          <p:cNvSpPr/>
          <p:nvPr/>
        </p:nvSpPr>
        <p:spPr>
          <a:xfrm rot="5400000">
            <a:off x="5410494" y="3408105"/>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F3F9C8D0-2432-91F1-8E94-FF0FF1D78E70}"/>
                  </a:ext>
                </a:extLst>
              </p:cNvPr>
              <p:cNvSpPr txBox="1"/>
              <p:nvPr/>
            </p:nvSpPr>
            <p:spPr>
              <a:xfrm>
                <a:off x="5140587" y="4231089"/>
                <a:ext cx="1317155"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e>
                          </m:eqArr>
                        </m:e>
                      </m:d>
                    </m:oMath>
                  </m:oMathPara>
                </a14:m>
                <a:endParaRPr kumimoji="1" lang="ja-JP" altLang="en-US" sz="2000"/>
              </a:p>
            </p:txBody>
          </p:sp>
        </mc:Choice>
        <mc:Fallback>
          <p:sp>
            <p:nvSpPr>
              <p:cNvPr id="9" name="テキスト ボックス 8">
                <a:extLst>
                  <a:ext uri="{FF2B5EF4-FFF2-40B4-BE49-F238E27FC236}">
                    <a16:creationId xmlns:a16="http://schemas.microsoft.com/office/drawing/2014/main" id="{F3F9C8D0-2432-91F1-8E94-FF0FF1D78E70}"/>
                  </a:ext>
                </a:extLst>
              </p:cNvPr>
              <p:cNvSpPr txBox="1">
                <a:spLocks noRot="1" noChangeAspect="1" noMove="1" noResize="1" noEditPoints="1" noAdjustHandles="1" noChangeArrowheads="1" noChangeShapeType="1" noTextEdit="1"/>
              </p:cNvSpPr>
              <p:nvPr/>
            </p:nvSpPr>
            <p:spPr>
              <a:xfrm>
                <a:off x="5140587" y="4231089"/>
                <a:ext cx="1317155" cy="1424814"/>
              </a:xfrm>
              <a:prstGeom prst="rect">
                <a:avLst/>
              </a:prstGeom>
              <a:blipFill>
                <a:blip r:embed="rId4"/>
                <a:stretch>
                  <a:fillRect r="-381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8A158B4-D327-A550-A0BC-612FC4106A9C}"/>
              </a:ext>
            </a:extLst>
          </p:cNvPr>
          <p:cNvSpPr txBox="1"/>
          <p:nvPr/>
        </p:nvSpPr>
        <p:spPr>
          <a:xfrm>
            <a:off x="2783078" y="1736407"/>
            <a:ext cx="2300630" cy="261610"/>
          </a:xfrm>
          <a:prstGeom prst="rect">
            <a:avLst/>
          </a:prstGeom>
          <a:noFill/>
        </p:spPr>
        <p:txBody>
          <a:bodyPr wrap="none" rtlCol="0">
            <a:spAutoFit/>
          </a:bodyPr>
          <a:lstStyle/>
          <a:p>
            <a:r>
              <a:rPr lang="en-US" altLang="ja-JP" sz="1100" dirty="0"/>
              <a:t>※</a:t>
            </a:r>
            <a:r>
              <a:rPr lang="ja-JP" altLang="en-US" sz="1100"/>
              <a:t>後のために負符号をつけておく</a:t>
            </a:r>
            <a:endParaRPr kumimoji="1" lang="ja-JP" altLang="en-US" sz="1100"/>
          </a:p>
        </p:txBody>
      </p:sp>
      <p:cxnSp>
        <p:nvCxnSpPr>
          <p:cNvPr id="12" name="直線矢印コネクタ 11">
            <a:extLst>
              <a:ext uri="{FF2B5EF4-FFF2-40B4-BE49-F238E27FC236}">
                <a16:creationId xmlns:a16="http://schemas.microsoft.com/office/drawing/2014/main" id="{80B2ECEE-9917-8578-0037-8C7C88EF23D6}"/>
              </a:ext>
            </a:extLst>
          </p:cNvPr>
          <p:cNvCxnSpPr/>
          <p:nvPr/>
        </p:nvCxnSpPr>
        <p:spPr>
          <a:xfrm>
            <a:off x="3563888" y="2033788"/>
            <a:ext cx="0" cy="4952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58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F5AC37-B2A3-7068-FE2E-DA9AC3A69F77}"/>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ACD3895-6817-924B-995B-43AA22B85407}"/>
                  </a:ext>
                </a:extLst>
              </p:cNvPr>
              <p:cNvSpPr txBox="1"/>
              <p:nvPr/>
            </p:nvSpPr>
            <p:spPr>
              <a:xfrm>
                <a:off x="1392671" y="2492896"/>
                <a:ext cx="5559086" cy="8180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2ACD3895-6817-924B-995B-43AA22B85407}"/>
                  </a:ext>
                </a:extLst>
              </p:cNvPr>
              <p:cNvSpPr txBox="1">
                <a:spLocks noRot="1" noChangeAspect="1" noMove="1" noResize="1" noEditPoints="1" noAdjustHandles="1" noChangeArrowheads="1" noChangeShapeType="1" noTextEdit="1"/>
              </p:cNvSpPr>
              <p:nvPr/>
            </p:nvSpPr>
            <p:spPr>
              <a:xfrm>
                <a:off x="1392671" y="2492896"/>
                <a:ext cx="5559086" cy="818044"/>
              </a:xfrm>
              <a:prstGeom prst="rect">
                <a:avLst/>
              </a:prstGeom>
              <a:blipFill>
                <a:blip r:embed="rId2"/>
                <a:stretch>
                  <a:fillRect l="-1139" r="-2050" b="-1384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4575DEE-457C-A3D3-2394-7DCF8295B4B4}"/>
              </a:ext>
            </a:extLst>
          </p:cNvPr>
          <p:cNvSpPr txBox="1"/>
          <p:nvPr/>
        </p:nvSpPr>
        <p:spPr>
          <a:xfrm>
            <a:off x="611560" y="944195"/>
            <a:ext cx="6340197" cy="461665"/>
          </a:xfrm>
          <a:prstGeom prst="rect">
            <a:avLst/>
          </a:prstGeom>
          <a:noFill/>
        </p:spPr>
        <p:txBody>
          <a:bodyPr wrap="none" rtlCol="0">
            <a:spAutoFit/>
          </a:bodyPr>
          <a:lstStyle/>
          <a:p>
            <a:r>
              <a:rPr kumimoji="1" lang="ja-JP" altLang="en-US" sz="2400"/>
              <a:t>ハミルトニアンが時間に陽に依存しない場合</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49F202C-BD28-6799-1A30-4AE730DAC1D8}"/>
                  </a:ext>
                </a:extLst>
              </p:cNvPr>
              <p:cNvSpPr txBox="1"/>
              <p:nvPr/>
            </p:nvSpPr>
            <p:spPr>
              <a:xfrm>
                <a:off x="1907704" y="1560948"/>
                <a:ext cx="4572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lang="ja-JP" altLang="en-US" sz="3200"/>
              </a:p>
            </p:txBody>
          </p:sp>
        </mc:Choice>
        <mc:Fallback>
          <p:sp>
            <p:nvSpPr>
              <p:cNvPr id="6" name="テキスト ボックス 5">
                <a:extLst>
                  <a:ext uri="{FF2B5EF4-FFF2-40B4-BE49-F238E27FC236}">
                    <a16:creationId xmlns:a16="http://schemas.microsoft.com/office/drawing/2014/main" id="{F49F202C-BD28-6799-1A30-4AE730DAC1D8}"/>
                  </a:ext>
                </a:extLst>
              </p:cNvPr>
              <p:cNvSpPr txBox="1">
                <a:spLocks noRot="1" noChangeAspect="1" noMove="1" noResize="1" noEditPoints="1" noAdjustHandles="1" noChangeArrowheads="1" noChangeShapeType="1" noTextEdit="1"/>
              </p:cNvSpPr>
              <p:nvPr/>
            </p:nvSpPr>
            <p:spPr>
              <a:xfrm>
                <a:off x="1907704" y="1560948"/>
                <a:ext cx="4572000" cy="584775"/>
              </a:xfrm>
              <a:prstGeom prst="rect">
                <a:avLst/>
              </a:prstGeom>
              <a:blipFill>
                <a:blip r:embed="rId3"/>
                <a:stretch>
                  <a:fillRect b="-23404"/>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39E0CA8-22F0-EC40-4F7A-266E9787FFDA}"/>
              </a:ext>
            </a:extLst>
          </p:cNvPr>
          <p:cNvCxnSpPr/>
          <p:nvPr/>
        </p:nvCxnSpPr>
        <p:spPr>
          <a:xfrm flipV="1">
            <a:off x="2267744" y="2614553"/>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8DFB674-100C-9513-A65D-E1AA399CD3BE}"/>
              </a:ext>
            </a:extLst>
          </p:cNvPr>
          <p:cNvCxnSpPr/>
          <p:nvPr/>
        </p:nvCxnSpPr>
        <p:spPr>
          <a:xfrm flipV="1">
            <a:off x="5714191" y="2614553"/>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F2ECA51C-CEE7-2210-E013-4EF1C50591DD}"/>
                  </a:ext>
                </a:extLst>
              </p:cNvPr>
              <p:cNvSpPr txBox="1"/>
              <p:nvPr/>
            </p:nvSpPr>
            <p:spPr>
              <a:xfrm>
                <a:off x="2270178" y="4741207"/>
                <a:ext cx="35459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lang="ja-JP" altLang="en-US" sz="2800"/>
              </a:p>
            </p:txBody>
          </p:sp>
        </mc:Choice>
        <mc:Fallback>
          <p:sp>
            <p:nvSpPr>
              <p:cNvPr id="10" name="テキスト ボックス 9">
                <a:extLst>
                  <a:ext uri="{FF2B5EF4-FFF2-40B4-BE49-F238E27FC236}">
                    <a16:creationId xmlns:a16="http://schemas.microsoft.com/office/drawing/2014/main" id="{F2ECA51C-CEE7-2210-E013-4EF1C50591DD}"/>
                  </a:ext>
                </a:extLst>
              </p:cNvPr>
              <p:cNvSpPr txBox="1">
                <a:spLocks noRot="1" noChangeAspect="1" noMove="1" noResize="1" noEditPoints="1" noAdjustHandles="1" noChangeArrowheads="1" noChangeShapeType="1" noTextEdit="1"/>
              </p:cNvSpPr>
              <p:nvPr/>
            </p:nvSpPr>
            <p:spPr>
              <a:xfrm>
                <a:off x="2270178" y="4741207"/>
                <a:ext cx="3545936" cy="910377"/>
              </a:xfrm>
              <a:prstGeom prst="rect">
                <a:avLst/>
              </a:prstGeom>
              <a:blipFill>
                <a:blip r:embed="rId4"/>
                <a:stretch>
                  <a:fillRect b="-8333"/>
                </a:stretch>
              </a:blipFill>
            </p:spPr>
            <p:txBody>
              <a:bodyPr/>
              <a:lstStyle/>
              <a:p>
                <a:r>
                  <a:rPr lang="ja-JP" altLang="en-US">
                    <a:noFill/>
                  </a:rPr>
                  <a:t> </a:t>
                </a:r>
              </a:p>
            </p:txBody>
          </p:sp>
        </mc:Fallback>
      </mc:AlternateContent>
      <p:sp>
        <p:nvSpPr>
          <p:cNvPr id="12" name="下矢印 11">
            <a:extLst>
              <a:ext uri="{FF2B5EF4-FFF2-40B4-BE49-F238E27FC236}">
                <a16:creationId xmlns:a16="http://schemas.microsoft.com/office/drawing/2014/main" id="{CAF60428-A87D-2732-F8CC-71EA62E695B8}"/>
              </a:ext>
            </a:extLst>
          </p:cNvPr>
          <p:cNvSpPr/>
          <p:nvPr/>
        </p:nvSpPr>
        <p:spPr>
          <a:xfrm>
            <a:off x="3683119" y="3547061"/>
            <a:ext cx="484632" cy="97840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135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D3B676-EB39-2B63-4029-AC320C19CBE0}"/>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18D2611-89F4-2142-1DF4-762CB89DC03D}"/>
                  </a:ext>
                </a:extLst>
              </p:cNvPr>
              <p:cNvSpPr txBox="1"/>
              <p:nvPr/>
            </p:nvSpPr>
            <p:spPr>
              <a:xfrm>
                <a:off x="2267744" y="1145415"/>
                <a:ext cx="35459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𝑑𝑞</m:t>
                          </m:r>
                        </m:num>
                        <m:den>
                          <m:r>
                            <a:rPr lang="en-US" altLang="ja-JP" sz="2800" i="1">
                              <a:latin typeface="Cambria Math" panose="02040503050406030204" pitchFamily="18" charset="0"/>
                            </a:rPr>
                            <m:t>𝑑𝑡</m:t>
                          </m:r>
                        </m:den>
                      </m:f>
                      <m:r>
                        <a:rPr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𝑑𝑄</m:t>
                          </m:r>
                        </m:num>
                        <m:den>
                          <m:r>
                            <a:rPr kumimoji="1" lang="en-US" altLang="ja-JP" sz="2800" b="0" i="1" smtClean="0">
                              <a:latin typeface="Cambria Math" panose="02040503050406030204" pitchFamily="18" charset="0"/>
                            </a:rPr>
                            <m:t>𝑑𝑡</m:t>
                          </m:r>
                        </m:den>
                      </m:f>
                    </m:oMath>
                  </m:oMathPara>
                </a14:m>
                <a:endParaRPr lang="ja-JP" altLang="en-US" sz="2800"/>
              </a:p>
            </p:txBody>
          </p:sp>
        </mc:Choice>
        <mc:Fallback>
          <p:sp>
            <p:nvSpPr>
              <p:cNvPr id="3" name="テキスト ボックス 2">
                <a:extLst>
                  <a:ext uri="{FF2B5EF4-FFF2-40B4-BE49-F238E27FC236}">
                    <a16:creationId xmlns:a16="http://schemas.microsoft.com/office/drawing/2014/main" id="{918D2611-89F4-2142-1DF4-762CB89DC03D}"/>
                  </a:ext>
                </a:extLst>
              </p:cNvPr>
              <p:cNvSpPr txBox="1">
                <a:spLocks noRot="1" noChangeAspect="1" noMove="1" noResize="1" noEditPoints="1" noAdjustHandles="1" noChangeArrowheads="1" noChangeShapeType="1" noTextEdit="1"/>
              </p:cNvSpPr>
              <p:nvPr/>
            </p:nvSpPr>
            <p:spPr>
              <a:xfrm>
                <a:off x="2267744" y="1145415"/>
                <a:ext cx="3545936" cy="910377"/>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10DF1CC-1F9F-6002-BB6D-8F8104B4EB96}"/>
                  </a:ext>
                </a:extLst>
              </p:cNvPr>
              <p:cNvSpPr txBox="1"/>
              <p:nvPr/>
            </p:nvSpPr>
            <p:spPr>
              <a:xfrm>
                <a:off x="832249" y="2216510"/>
                <a:ext cx="5224507" cy="369332"/>
              </a:xfrm>
              <a:prstGeom prst="rect">
                <a:avLst/>
              </a:prstGeom>
              <a:noFill/>
            </p:spPr>
            <p:txBody>
              <a:bodyPr wrap="none" rtlCol="0">
                <a:spAutoFit/>
              </a:bodyPr>
              <a:lstStyle/>
              <a:p>
                <a:r>
                  <a:rPr kumimoji="1" lang="ja-JP" altLang="en-US"/>
                  <a:t>形式的に</a:t>
                </a:r>
                <a14:m>
                  <m:oMath xmlns:m="http://schemas.openxmlformats.org/officeDocument/2006/math">
                    <m:r>
                      <a:rPr lang="en-US" altLang="ja-JP" sz="1800" b="0" i="1" smtClean="0">
                        <a:latin typeface="Cambria Math" panose="02040503050406030204" pitchFamily="18" charset="0"/>
                      </a:rPr>
                      <m:t>𝑑𝑡</m:t>
                    </m:r>
                  </m:oMath>
                </a14:m>
                <a:r>
                  <a:rPr kumimoji="1" lang="ja-JP" altLang="en-US"/>
                  <a:t>を両辺にかけると、全微分の形になる</a:t>
                </a:r>
              </a:p>
            </p:txBody>
          </p:sp>
        </mc:Choice>
        <mc:Fallback>
          <p:sp>
            <p:nvSpPr>
              <p:cNvPr id="4" name="テキスト ボックス 3">
                <a:extLst>
                  <a:ext uri="{FF2B5EF4-FFF2-40B4-BE49-F238E27FC236}">
                    <a16:creationId xmlns:a16="http://schemas.microsoft.com/office/drawing/2014/main" id="{B10DF1CC-1F9F-6002-BB6D-8F8104B4EB96}"/>
                  </a:ext>
                </a:extLst>
              </p:cNvPr>
              <p:cNvSpPr txBox="1">
                <a:spLocks noRot="1" noChangeAspect="1" noMove="1" noResize="1" noEditPoints="1" noAdjustHandles="1" noChangeArrowheads="1" noChangeShapeType="1" noTextEdit="1"/>
              </p:cNvSpPr>
              <p:nvPr/>
            </p:nvSpPr>
            <p:spPr>
              <a:xfrm>
                <a:off x="832249" y="2216510"/>
                <a:ext cx="5224507" cy="369332"/>
              </a:xfrm>
              <a:prstGeom prst="rect">
                <a:avLst/>
              </a:prstGeom>
              <a:blipFill>
                <a:blip r:embed="rId3"/>
                <a:stretch>
                  <a:fillRect l="-969" t="-10000" r="-726"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F90376B-CC2D-E20B-71D0-48DA48B7E89D}"/>
                  </a:ext>
                </a:extLst>
              </p:cNvPr>
              <p:cNvSpPr txBox="1"/>
              <p:nvPr/>
            </p:nvSpPr>
            <p:spPr>
              <a:xfrm>
                <a:off x="2498244" y="2691880"/>
                <a:ext cx="354593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𝑑𝑊</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𝑝𝑑𝑞</m:t>
                      </m:r>
                      <m:r>
                        <a:rPr lang="en-US" altLang="ja-JP" sz="2800" b="0" i="1" smtClean="0">
                          <a:latin typeface="Cambria Math" panose="02040503050406030204" pitchFamily="18" charset="0"/>
                        </a:rPr>
                        <m:t>−</m:t>
                      </m:r>
                      <m:r>
                        <a:rPr lang="en-US" altLang="ja-JP" sz="2800" i="1">
                          <a:latin typeface="Cambria Math" panose="02040503050406030204" pitchFamily="18" charset="0"/>
                        </a:rPr>
                        <m:t>𝑃𝑑𝑄</m:t>
                      </m:r>
                    </m:oMath>
                  </m:oMathPara>
                </a14:m>
                <a:endParaRPr lang="ja-JP" altLang="en-US" sz="2800"/>
              </a:p>
            </p:txBody>
          </p:sp>
        </mc:Choice>
        <mc:Fallback>
          <p:sp>
            <p:nvSpPr>
              <p:cNvPr id="5" name="テキスト ボックス 4">
                <a:extLst>
                  <a:ext uri="{FF2B5EF4-FFF2-40B4-BE49-F238E27FC236}">
                    <a16:creationId xmlns:a16="http://schemas.microsoft.com/office/drawing/2014/main" id="{7F90376B-CC2D-E20B-71D0-48DA48B7E89D}"/>
                  </a:ext>
                </a:extLst>
              </p:cNvPr>
              <p:cNvSpPr txBox="1">
                <a:spLocks noRot="1" noChangeAspect="1" noMove="1" noResize="1" noEditPoints="1" noAdjustHandles="1" noChangeArrowheads="1" noChangeShapeType="1" noTextEdit="1"/>
              </p:cNvSpPr>
              <p:nvPr/>
            </p:nvSpPr>
            <p:spPr>
              <a:xfrm>
                <a:off x="2498244" y="2691880"/>
                <a:ext cx="3545936" cy="523220"/>
              </a:xfrm>
              <a:prstGeom prst="rect">
                <a:avLst/>
              </a:prstGeom>
              <a:blipFill>
                <a:blip r:embed="rId4"/>
                <a:stretch>
                  <a:fillRect b="-219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FFD4FD8-FFC2-1486-F401-C33FE69CEB24}"/>
                  </a:ext>
                </a:extLst>
              </p:cNvPr>
              <p:cNvSpPr txBox="1"/>
              <p:nvPr/>
            </p:nvSpPr>
            <p:spPr>
              <a:xfrm>
                <a:off x="832249" y="3356735"/>
                <a:ext cx="4379660" cy="461665"/>
              </a:xfrm>
              <a:prstGeom prst="rect">
                <a:avLst/>
              </a:prstGeom>
              <a:noFill/>
            </p:spPr>
            <p:txBody>
              <a:bodyPr wrap="none" rtlCol="0">
                <a:spAutoFit/>
              </a:bodyPr>
              <a:lstStyle/>
              <a:p>
                <a14:m>
                  <m:oMath xmlns:m="http://schemas.openxmlformats.org/officeDocument/2006/math">
                    <m:r>
                      <a:rPr lang="en-US" altLang="ja-JP" sz="2400" b="0" i="1" smtClean="0">
                        <a:latin typeface="Cambria Math" panose="02040503050406030204" pitchFamily="18" charset="0"/>
                      </a:rPr>
                      <m:t>𝑊</m:t>
                    </m:r>
                  </m:oMath>
                </a14:m>
                <a:r>
                  <a:rPr lang="ja-JP" altLang="en-US" sz="2400"/>
                  <a:t>の自由変数が</a:t>
                </a:r>
                <a14:m>
                  <m:oMath xmlns:m="http://schemas.openxmlformats.org/officeDocument/2006/math">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oMath>
                </a14:m>
                <a:r>
                  <a:rPr lang="ja-JP" altLang="en-US" sz="2400"/>
                  <a:t>であるから</a:t>
                </a:r>
                <a:endParaRPr kumimoji="1" lang="ja-JP" altLang="en-US" sz="2400"/>
              </a:p>
            </p:txBody>
          </p:sp>
        </mc:Choice>
        <mc:Fallback>
          <p:sp>
            <p:nvSpPr>
              <p:cNvPr id="6" name="テキスト ボックス 5">
                <a:extLst>
                  <a:ext uri="{FF2B5EF4-FFF2-40B4-BE49-F238E27FC236}">
                    <a16:creationId xmlns:a16="http://schemas.microsoft.com/office/drawing/2014/main" id="{9FFD4FD8-FFC2-1486-F401-C33FE69CEB24}"/>
                  </a:ext>
                </a:extLst>
              </p:cNvPr>
              <p:cNvSpPr txBox="1">
                <a:spLocks noRot="1" noChangeAspect="1" noMove="1" noResize="1" noEditPoints="1" noAdjustHandles="1" noChangeArrowheads="1" noChangeShapeType="1" noTextEdit="1"/>
              </p:cNvSpPr>
              <p:nvPr/>
            </p:nvSpPr>
            <p:spPr>
              <a:xfrm>
                <a:off x="832249" y="3356735"/>
                <a:ext cx="4379660" cy="461665"/>
              </a:xfrm>
              <a:prstGeom prst="rect">
                <a:avLst/>
              </a:prstGeom>
              <a:blipFill>
                <a:blip r:embed="rId5"/>
                <a:stretch>
                  <a:fillRect l="-289" t="-13514" r="-1156" b="-270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52C81AE-A338-90EE-A503-2CFAD8CFFC6E}"/>
                  </a:ext>
                </a:extLst>
              </p:cNvPr>
              <p:cNvSpPr txBox="1"/>
              <p:nvPr/>
            </p:nvSpPr>
            <p:spPr>
              <a:xfrm>
                <a:off x="2227276" y="3900802"/>
                <a:ext cx="4849347"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𝑑𝑊</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𝑑</m:t>
                      </m:r>
                      <m:r>
                        <a:rPr lang="en-US" altLang="ja-JP" sz="2800" i="1">
                          <a:latin typeface="Cambria Math" panose="02040503050406030204" pitchFamily="18" charset="0"/>
                        </a:rPr>
                        <m:t>𝑞</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r>
                        <a:rPr lang="en-US" altLang="ja-JP" sz="2800" i="1">
                          <a:latin typeface="Cambria Math" panose="02040503050406030204" pitchFamily="18" charset="0"/>
                        </a:rPr>
                        <m:t>𝑑𝑄</m:t>
                      </m:r>
                    </m:oMath>
                  </m:oMathPara>
                </a14:m>
                <a:endParaRPr lang="ja-JP" altLang="en-US" sz="2800"/>
              </a:p>
            </p:txBody>
          </p:sp>
        </mc:Choice>
        <mc:Fallback>
          <p:sp>
            <p:nvSpPr>
              <p:cNvPr id="7" name="テキスト ボックス 6">
                <a:extLst>
                  <a:ext uri="{FF2B5EF4-FFF2-40B4-BE49-F238E27FC236}">
                    <a16:creationId xmlns:a16="http://schemas.microsoft.com/office/drawing/2014/main" id="{752C81AE-A338-90EE-A503-2CFAD8CFFC6E}"/>
                  </a:ext>
                </a:extLst>
              </p:cNvPr>
              <p:cNvSpPr txBox="1">
                <a:spLocks noRot="1" noChangeAspect="1" noMove="1" noResize="1" noEditPoints="1" noAdjustHandles="1" noChangeArrowheads="1" noChangeShapeType="1" noTextEdit="1"/>
              </p:cNvSpPr>
              <p:nvPr/>
            </p:nvSpPr>
            <p:spPr>
              <a:xfrm>
                <a:off x="2227276" y="3900802"/>
                <a:ext cx="4849347" cy="984116"/>
              </a:xfrm>
              <a:prstGeom prst="rect">
                <a:avLst/>
              </a:prstGeom>
              <a:blipFill>
                <a:blip r:embed="rId6"/>
                <a:stretch>
                  <a:fillRect b="-11538"/>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A64EB54-BA74-4B1A-1846-7C6578FA21DF}"/>
              </a:ext>
            </a:extLst>
          </p:cNvPr>
          <p:cNvSpPr txBox="1"/>
          <p:nvPr/>
        </p:nvSpPr>
        <p:spPr>
          <a:xfrm>
            <a:off x="524516" y="4902527"/>
            <a:ext cx="1723549" cy="461665"/>
          </a:xfrm>
          <a:prstGeom prst="rect">
            <a:avLst/>
          </a:prstGeom>
          <a:noFill/>
        </p:spPr>
        <p:txBody>
          <a:bodyPr wrap="none" rtlCol="0">
            <a:spAutoFit/>
          </a:bodyPr>
          <a:lstStyle/>
          <a:p>
            <a:r>
              <a:rPr kumimoji="1" lang="ja-JP" altLang="en-US" sz="2400"/>
              <a:t>比較すると</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2170B03A-D262-0902-7986-B09D944843A8}"/>
                  </a:ext>
                </a:extLst>
              </p:cNvPr>
              <p:cNvSpPr txBox="1"/>
              <p:nvPr/>
            </p:nvSpPr>
            <p:spPr>
              <a:xfrm>
                <a:off x="2555776" y="5364192"/>
                <a:ext cx="3789011"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den>
                      </m:f>
                    </m:oMath>
                  </m:oMathPara>
                </a14:m>
                <a:endParaRPr lang="ja-JP" altLang="en-US" sz="2800"/>
              </a:p>
            </p:txBody>
          </p:sp>
        </mc:Choice>
        <mc:Fallback>
          <p:sp>
            <p:nvSpPr>
              <p:cNvPr id="9" name="テキスト ボックス 8">
                <a:extLst>
                  <a:ext uri="{FF2B5EF4-FFF2-40B4-BE49-F238E27FC236}">
                    <a16:creationId xmlns:a16="http://schemas.microsoft.com/office/drawing/2014/main" id="{2170B03A-D262-0902-7986-B09D944843A8}"/>
                  </a:ext>
                </a:extLst>
              </p:cNvPr>
              <p:cNvSpPr txBox="1">
                <a:spLocks noRot="1" noChangeAspect="1" noMove="1" noResize="1" noEditPoints="1" noAdjustHandles="1" noChangeArrowheads="1" noChangeShapeType="1" noTextEdit="1"/>
              </p:cNvSpPr>
              <p:nvPr/>
            </p:nvSpPr>
            <p:spPr>
              <a:xfrm>
                <a:off x="2555776" y="5364192"/>
                <a:ext cx="3789011" cy="984116"/>
              </a:xfrm>
              <a:prstGeom prst="rect">
                <a:avLst/>
              </a:prstGeom>
              <a:blipFill>
                <a:blip r:embed="rId7"/>
                <a:stretch>
                  <a:fillRect b="-89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667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C3E708-002B-B9C2-A539-0ECD81A100C3}"/>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B8EA38F-08C2-DAF4-7F12-EDD8589D80CD}"/>
                  </a:ext>
                </a:extLst>
              </p:cNvPr>
              <p:cNvSpPr txBox="1"/>
              <p:nvPr/>
            </p:nvSpPr>
            <p:spPr>
              <a:xfrm>
                <a:off x="45031" y="993039"/>
                <a:ext cx="4919039" cy="400110"/>
              </a:xfrm>
              <a:prstGeom prst="rect">
                <a:avLst/>
              </a:prstGeom>
              <a:noFill/>
            </p:spPr>
            <p:txBody>
              <a:bodyPr wrap="none" rtlCol="0">
                <a:spAutoFit/>
              </a:bodyPr>
              <a:lstStyle/>
              <a:p>
                <a:r>
                  <a:rPr kumimoji="1" lang="ja-JP" altLang="en-US" sz="2000"/>
                  <a:t>条件を満たす任意の関数</a:t>
                </a:r>
                <a14:m>
                  <m:oMath xmlns:m="http://schemas.openxmlformats.org/officeDocument/2006/math">
                    <m:r>
                      <a:rPr kumimoji="1" lang="en-US" altLang="ja-JP" sz="2000" b="0" i="1" smtClean="0">
                        <a:latin typeface="Cambria Math" panose="02040503050406030204" pitchFamily="18" charset="0"/>
                      </a:rPr>
                      <m:t>𝑊</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oMath>
                </a14:m>
                <a:r>
                  <a:rPr kumimoji="1" lang="ja-JP" altLang="en-US" sz="2000"/>
                  <a:t>を考える</a:t>
                </a:r>
              </a:p>
            </p:txBody>
          </p:sp>
        </mc:Choice>
        <mc:Fallback>
          <p:sp>
            <p:nvSpPr>
              <p:cNvPr id="4" name="テキスト ボックス 3">
                <a:extLst>
                  <a:ext uri="{FF2B5EF4-FFF2-40B4-BE49-F238E27FC236}">
                    <a16:creationId xmlns:a16="http://schemas.microsoft.com/office/drawing/2014/main" id="{BB8EA38F-08C2-DAF4-7F12-EDD8589D80CD}"/>
                  </a:ext>
                </a:extLst>
              </p:cNvPr>
              <p:cNvSpPr txBox="1">
                <a:spLocks noRot="1" noChangeAspect="1" noMove="1" noResize="1" noEditPoints="1" noAdjustHandles="1" noChangeArrowheads="1" noChangeShapeType="1" noTextEdit="1"/>
              </p:cNvSpPr>
              <p:nvPr/>
            </p:nvSpPr>
            <p:spPr>
              <a:xfrm>
                <a:off x="45031" y="993039"/>
                <a:ext cx="4919039" cy="400110"/>
              </a:xfrm>
              <a:prstGeom prst="rect">
                <a:avLst/>
              </a:prstGeom>
              <a:blipFill>
                <a:blip r:embed="rId2"/>
                <a:stretch>
                  <a:fillRect l="-1289" t="-12500" r="-515" b="-25000"/>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555AFDC-D933-B52B-824C-F02A0FF50BD6}"/>
              </a:ext>
            </a:extLst>
          </p:cNvPr>
          <p:cNvSpPr txBox="1"/>
          <p:nvPr/>
        </p:nvSpPr>
        <p:spPr>
          <a:xfrm>
            <a:off x="45031" y="1498202"/>
            <a:ext cx="9161482" cy="400110"/>
          </a:xfrm>
          <a:prstGeom prst="rect">
            <a:avLst/>
          </a:prstGeom>
          <a:noFill/>
        </p:spPr>
        <p:txBody>
          <a:bodyPr wrap="none" rtlCol="0">
            <a:spAutoFit/>
          </a:bodyPr>
          <a:lstStyle/>
          <a:p>
            <a:r>
              <a:rPr kumimoji="1" lang="ja-JP" altLang="en-US" sz="2000"/>
              <a:t>ハミルトニアンにこの関数の時間微分を加えても変分原理の結果が変わらない</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52B7A7F-77E1-6C23-709A-3876216772F1}"/>
                  </a:ext>
                </a:extLst>
              </p:cNvPr>
              <p:cNvSpPr txBox="1"/>
              <p:nvPr/>
            </p:nvSpPr>
            <p:spPr>
              <a:xfrm>
                <a:off x="611560" y="2105039"/>
                <a:ext cx="7359130" cy="70910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𝑑𝑊</m:t>
                              </m:r>
                            </m:num>
                            <m:den>
                              <m:r>
                                <a:rPr lang="en-US" altLang="ja-JP" sz="2400" i="1">
                                  <a:latin typeface="Cambria Math" panose="02040503050406030204" pitchFamily="18" charset="0"/>
                                </a:rPr>
                                <m:t>𝑑𝑡</m:t>
                              </m:r>
                            </m:den>
                          </m:f>
                        </m:e>
                      </m:d>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oMath>
                  </m:oMathPara>
                </a14:m>
                <a:endParaRPr kumimoji="1" lang="ja-JP" altLang="en-US" sz="2400"/>
              </a:p>
            </p:txBody>
          </p:sp>
        </mc:Choice>
        <mc:Fallback>
          <p:sp>
            <p:nvSpPr>
              <p:cNvPr id="6" name="テキスト ボックス 5">
                <a:extLst>
                  <a:ext uri="{FF2B5EF4-FFF2-40B4-BE49-F238E27FC236}">
                    <a16:creationId xmlns:a16="http://schemas.microsoft.com/office/drawing/2014/main" id="{F52B7A7F-77E1-6C23-709A-3876216772F1}"/>
                  </a:ext>
                </a:extLst>
              </p:cNvPr>
              <p:cNvSpPr txBox="1">
                <a:spLocks noRot="1" noChangeAspect="1" noMove="1" noResize="1" noEditPoints="1" noAdjustHandles="1" noChangeArrowheads="1" noChangeShapeType="1" noTextEdit="1"/>
              </p:cNvSpPr>
              <p:nvPr/>
            </p:nvSpPr>
            <p:spPr>
              <a:xfrm>
                <a:off x="611560" y="2105039"/>
                <a:ext cx="7359130" cy="709105"/>
              </a:xfrm>
              <a:prstGeom prst="rect">
                <a:avLst/>
              </a:prstGeom>
              <a:blipFill>
                <a:blip r:embed="rId3"/>
                <a:stretch>
                  <a:fillRect l="-517" t="-1754" b="-1228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FEA9625-3418-C9BC-8749-8175FE041F88}"/>
              </a:ext>
            </a:extLst>
          </p:cNvPr>
          <p:cNvSpPr txBox="1"/>
          <p:nvPr/>
        </p:nvSpPr>
        <p:spPr>
          <a:xfrm>
            <a:off x="251520" y="3020871"/>
            <a:ext cx="5827236" cy="400110"/>
          </a:xfrm>
          <a:prstGeom prst="rect">
            <a:avLst/>
          </a:prstGeom>
          <a:noFill/>
        </p:spPr>
        <p:txBody>
          <a:bodyPr wrap="none" rtlCol="0">
            <a:spAutoFit/>
          </a:bodyPr>
          <a:lstStyle/>
          <a:p>
            <a:r>
              <a:rPr lang="ja-JP" altLang="en-US" sz="2000"/>
              <a:t>この関数を加えた作用積分を新たな変数とみなす</a:t>
            </a:r>
            <a:endParaRPr kumimoji="1" lang="ja-JP" altLang="en-US" sz="200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CA6F4DA-E724-2B8D-F9BC-F34A26A77E51}"/>
                  </a:ext>
                </a:extLst>
              </p:cNvPr>
              <p:cNvSpPr txBox="1"/>
              <p:nvPr/>
            </p:nvSpPr>
            <p:spPr>
              <a:xfrm>
                <a:off x="1377507" y="3408513"/>
                <a:ext cx="58272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lang="ja-JP" altLang="en-US" sz="2800"/>
              </a:p>
            </p:txBody>
          </p:sp>
        </mc:Choice>
        <mc:Fallback>
          <p:sp>
            <p:nvSpPr>
              <p:cNvPr id="9" name="テキスト ボックス 8">
                <a:extLst>
                  <a:ext uri="{FF2B5EF4-FFF2-40B4-BE49-F238E27FC236}">
                    <a16:creationId xmlns:a16="http://schemas.microsoft.com/office/drawing/2014/main" id="{CCA6F4DA-E724-2B8D-F9BC-F34A26A77E51}"/>
                  </a:ext>
                </a:extLst>
              </p:cNvPr>
              <p:cNvSpPr txBox="1">
                <a:spLocks noRot="1" noChangeAspect="1" noMove="1" noResize="1" noEditPoints="1" noAdjustHandles="1" noChangeArrowheads="1" noChangeShapeType="1" noTextEdit="1"/>
              </p:cNvSpPr>
              <p:nvPr/>
            </p:nvSpPr>
            <p:spPr>
              <a:xfrm>
                <a:off x="1377507" y="3408513"/>
                <a:ext cx="5827236" cy="910377"/>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A359B74B-CF4E-3EA4-C6A1-BBB87B0E22B1}"/>
                  </a:ext>
                </a:extLst>
              </p:cNvPr>
              <p:cNvSpPr txBox="1"/>
              <p:nvPr/>
            </p:nvSpPr>
            <p:spPr>
              <a:xfrm>
                <a:off x="2909696" y="4877363"/>
                <a:ext cx="2826548" cy="858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𝑃</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𝑄</m:t>
                          </m:r>
                        </m:den>
                      </m:f>
                    </m:oMath>
                  </m:oMathPara>
                </a14:m>
                <a:endParaRPr lang="ja-JP" altLang="en-US" sz="2400"/>
              </a:p>
            </p:txBody>
          </p:sp>
        </mc:Choice>
        <mc:Fallback>
          <p:sp>
            <p:nvSpPr>
              <p:cNvPr id="10" name="テキスト ボックス 9">
                <a:extLst>
                  <a:ext uri="{FF2B5EF4-FFF2-40B4-BE49-F238E27FC236}">
                    <a16:creationId xmlns:a16="http://schemas.microsoft.com/office/drawing/2014/main" id="{A359B74B-CF4E-3EA4-C6A1-BBB87B0E22B1}"/>
                  </a:ext>
                </a:extLst>
              </p:cNvPr>
              <p:cNvSpPr txBox="1">
                <a:spLocks noRot="1" noChangeAspect="1" noMove="1" noResize="1" noEditPoints="1" noAdjustHandles="1" noChangeArrowheads="1" noChangeShapeType="1" noTextEdit="1"/>
              </p:cNvSpPr>
              <p:nvPr/>
            </p:nvSpPr>
            <p:spPr>
              <a:xfrm>
                <a:off x="2909696" y="4877363"/>
                <a:ext cx="2826548" cy="858055"/>
              </a:xfrm>
              <a:prstGeom prst="rect">
                <a:avLst/>
              </a:prstGeom>
              <a:blipFill>
                <a:blip r:embed="rId5"/>
                <a:stretch>
                  <a:fillRect b="-882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ECD5F80-9D0F-0DCB-5972-9E6C6CFDBE21}"/>
              </a:ext>
            </a:extLst>
          </p:cNvPr>
          <p:cNvSpPr txBox="1"/>
          <p:nvPr/>
        </p:nvSpPr>
        <p:spPr>
          <a:xfrm>
            <a:off x="291097" y="4408482"/>
            <a:ext cx="5314275" cy="400110"/>
          </a:xfrm>
          <a:prstGeom prst="rect">
            <a:avLst/>
          </a:prstGeom>
          <a:noFill/>
        </p:spPr>
        <p:txBody>
          <a:bodyPr wrap="none" rtlCol="0">
            <a:spAutoFit/>
          </a:bodyPr>
          <a:lstStyle/>
          <a:p>
            <a:r>
              <a:rPr kumimoji="1" lang="ja-JP" altLang="en-US" sz="2000"/>
              <a:t>新たな変数は以下を満たさなければならない</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DB808F30-D0B9-72F2-2387-5CA52A9C6CF0}"/>
                  </a:ext>
                </a:extLst>
              </p:cNvPr>
              <p:cNvSpPr txBox="1"/>
              <p:nvPr/>
            </p:nvSpPr>
            <p:spPr>
              <a:xfrm>
                <a:off x="291097" y="5826908"/>
                <a:ext cx="7649082" cy="707886"/>
              </a:xfrm>
              <a:prstGeom prst="rect">
                <a:avLst/>
              </a:prstGeom>
              <a:noFill/>
            </p:spPr>
            <p:txBody>
              <a:bodyPr wrap="none" rtlCol="0">
                <a:spAutoFit/>
              </a:bodyPr>
              <a:lstStyle/>
              <a:p>
                <a:r>
                  <a:rPr kumimoji="1" lang="ja-JP" altLang="en-US" sz="2000"/>
                  <a:t>これは</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oMath>
                </a14:m>
                <a:r>
                  <a:rPr kumimoji="1" lang="ja-JP" altLang="en-US" sz="2000"/>
                  <a:t>の変換を与えるので、</a:t>
                </a:r>
                <a:r>
                  <a:rPr lang="en-US" altLang="ja-JP" sz="2000" dirty="0"/>
                  <a:t> </a:t>
                </a:r>
                <a14:m>
                  <m:oMath xmlns:m="http://schemas.openxmlformats.org/officeDocument/2006/math">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𝑄</m:t>
                        </m:r>
                      </m:e>
                    </m:d>
                  </m:oMath>
                </a14:m>
                <a:r>
                  <a:rPr kumimoji="1" lang="ja-JP" altLang="en-US" sz="2000"/>
                  <a:t>について解けば</a:t>
                </a:r>
                <a:endParaRPr kumimoji="1" lang="en-US" altLang="ja-JP" sz="2000" dirty="0"/>
              </a:p>
              <a:p>
                <a:r>
                  <a:rPr lang="ja-JP" altLang="en-US" sz="2000"/>
                  <a:t>正準変換</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oMath>
                </a14:m>
                <a:r>
                  <a:rPr kumimoji="1" lang="ja-JP" altLang="en-US" sz="2000"/>
                  <a:t>を得る</a:t>
                </a:r>
              </a:p>
            </p:txBody>
          </p:sp>
        </mc:Choice>
        <mc:Fallback>
          <p:sp>
            <p:nvSpPr>
              <p:cNvPr id="12" name="テキスト ボックス 11">
                <a:extLst>
                  <a:ext uri="{FF2B5EF4-FFF2-40B4-BE49-F238E27FC236}">
                    <a16:creationId xmlns:a16="http://schemas.microsoft.com/office/drawing/2014/main" id="{DB808F30-D0B9-72F2-2387-5CA52A9C6CF0}"/>
                  </a:ext>
                </a:extLst>
              </p:cNvPr>
              <p:cNvSpPr txBox="1">
                <a:spLocks noRot="1" noChangeAspect="1" noMove="1" noResize="1" noEditPoints="1" noAdjustHandles="1" noChangeArrowheads="1" noChangeShapeType="1" noTextEdit="1"/>
              </p:cNvSpPr>
              <p:nvPr/>
            </p:nvSpPr>
            <p:spPr>
              <a:xfrm>
                <a:off x="291097" y="5826908"/>
                <a:ext cx="7649082" cy="707886"/>
              </a:xfrm>
              <a:prstGeom prst="rect">
                <a:avLst/>
              </a:prstGeom>
              <a:blipFill>
                <a:blip r:embed="rId6"/>
                <a:stretch>
                  <a:fillRect l="-995" t="-5263" b="-122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432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B6F698-0D30-0E57-F48E-6E4759ADA942}"/>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04980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F4C070-B8C3-3BDA-948A-117A42117272}"/>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6B27DB60-D3D6-D568-ADDA-4F4F4C2821AA}"/>
              </a:ext>
            </a:extLst>
          </p:cNvPr>
          <p:cNvSpPr txBox="1"/>
          <p:nvPr/>
        </p:nvSpPr>
        <p:spPr>
          <a:xfrm>
            <a:off x="179512" y="1268760"/>
            <a:ext cx="8712968" cy="483209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時間微分と正準方程式からポアソン括弧を定義した</a:t>
            </a:r>
            <a:endParaRPr lang="en-US" altLang="ja-JP" sz="2800"/>
          </a:p>
          <a:p>
            <a:pPr marL="457200" indent="-457200">
              <a:buFont typeface="Arial" panose="020B0604020202020204" pitchFamily="34" charset="0"/>
              <a:buChar char="•"/>
            </a:pPr>
            <a:r>
              <a:rPr kumimoji="1" lang="ja-JP" altLang="en-US" sz="2800"/>
              <a:t>ポアソン括弧が作る代数構造はリー環になっている</a:t>
            </a:r>
            <a:endParaRPr kumimoji="1" lang="en-US" altLang="ja-JP" sz="2800"/>
          </a:p>
          <a:p>
            <a:pPr marL="457200" indent="-457200">
              <a:buFont typeface="Arial" panose="020B0604020202020204" pitchFamily="34" charset="0"/>
              <a:buChar char="•"/>
            </a:pPr>
            <a:r>
              <a:rPr lang="ja-JP" altLang="en-US" sz="2800"/>
              <a:t>微小変化を引き起こす演算子を生成子と呼び、それを指数関数の肩に乗せると有限の変化を引き起こす演算子になる</a:t>
            </a:r>
            <a:endParaRPr lang="en-US" altLang="ja-JP" sz="2800"/>
          </a:p>
          <a:p>
            <a:pPr marL="457200" indent="-457200">
              <a:buFont typeface="Arial" panose="020B0604020202020204" pitchFamily="34" charset="0"/>
              <a:buChar char="•"/>
            </a:pPr>
            <a:r>
              <a:rPr lang="ja-JP" altLang="en-US" sz="2800"/>
              <a:t>ポアソン括弧に何かを入れると、正準共役な量で微分したことになる</a:t>
            </a:r>
            <a:endParaRPr lang="en-US" altLang="ja-JP" sz="2800"/>
          </a:p>
          <a:p>
            <a:pPr marL="457200" indent="-457200">
              <a:buFont typeface="Arial" panose="020B0604020202020204" pitchFamily="34" charset="0"/>
              <a:buChar char="•"/>
            </a:pPr>
            <a:r>
              <a:rPr lang="ja-JP" altLang="en-US" sz="2800"/>
              <a:t>ポアソン括弧で交換可能である→対応する操作に対して不変である</a:t>
            </a:r>
            <a:endParaRPr lang="en-US" altLang="ja-JP" sz="2800"/>
          </a:p>
        </p:txBody>
      </p:sp>
    </p:spTree>
    <p:extLst>
      <p:ext uri="{BB962C8B-B14F-4D97-AF65-F5344CB8AC3E}">
        <p14:creationId xmlns:p14="http://schemas.microsoft.com/office/powerpoint/2010/main" val="232814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72F9D5-398B-C0C2-F6C9-0FD52BF20BF0}"/>
              </a:ext>
            </a:extLst>
          </p:cNvPr>
          <p:cNvSpPr>
            <a:spLocks noGrp="1"/>
          </p:cNvSpPr>
          <p:nvPr>
            <p:ph type="body" sz="quarter" idx="10"/>
          </p:nvPr>
        </p:nvSpPr>
        <p:spPr/>
        <p:txBody>
          <a:bodyPr/>
          <a:lstStyle/>
          <a:p>
            <a:r>
              <a:rPr lang="ja-JP" altLang="en-US"/>
              <a:t>ハミルトン形式の力学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82419C-B0AA-04F8-54DC-2775E2F0C43F}"/>
                  </a:ext>
                </a:extLst>
              </p:cNvPr>
              <p:cNvSpPr txBox="1"/>
              <p:nvPr/>
            </p:nvSpPr>
            <p:spPr>
              <a:xfrm>
                <a:off x="5940152" y="3501008"/>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C082419C-B0AA-04F8-54DC-2775E2F0C43F}"/>
                  </a:ext>
                </a:extLst>
              </p:cNvPr>
              <p:cNvSpPr txBox="1">
                <a:spLocks noRot="1" noChangeAspect="1" noMove="1" noResize="1" noEditPoints="1" noAdjustHandles="1" noChangeArrowheads="1" noChangeShapeType="1" noTextEdit="1"/>
              </p:cNvSpPr>
              <p:nvPr/>
            </p:nvSpPr>
            <p:spPr>
              <a:xfrm>
                <a:off x="5940152" y="3501008"/>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54B84E8-4D96-90EC-D67D-D0641D4D8BF7}"/>
                  </a:ext>
                </a:extLst>
              </p:cNvPr>
              <p:cNvSpPr txBox="1"/>
              <p:nvPr/>
            </p:nvSpPr>
            <p:spPr>
              <a:xfrm>
                <a:off x="755576" y="3618623"/>
                <a:ext cx="3245632"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𝑑𝑡</m:t>
                          </m:r>
                        </m:den>
                      </m:f>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den>
                          </m:f>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F54B84E8-4D96-90EC-D67D-D0641D4D8BF7}"/>
                  </a:ext>
                </a:extLst>
              </p:cNvPr>
              <p:cNvSpPr txBox="1">
                <a:spLocks noRot="1" noChangeAspect="1" noMove="1" noResize="1" noEditPoints="1" noAdjustHandles="1" noChangeArrowheads="1" noChangeShapeType="1" noTextEdit="1"/>
              </p:cNvSpPr>
              <p:nvPr/>
            </p:nvSpPr>
            <p:spPr>
              <a:xfrm>
                <a:off x="755576" y="3618623"/>
                <a:ext cx="3245632" cy="11065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5D5AD58-F718-F467-7C61-FF59A1C3B004}"/>
                  </a:ext>
                </a:extLst>
              </p:cNvPr>
              <p:cNvSpPr txBox="1"/>
              <p:nvPr/>
            </p:nvSpPr>
            <p:spPr>
              <a:xfrm>
                <a:off x="1403648" y="1628800"/>
                <a:ext cx="162583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𝐿</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𝑞</m:t>
                          </m:r>
                        </m:e>
                      </m:acc>
                      <m:r>
                        <a:rPr kumimoji="1" lang="en-US" altLang="ja-JP" sz="4000" b="0" i="1" smtClean="0">
                          <a:latin typeface="Cambria Math" panose="02040503050406030204" pitchFamily="18" charset="0"/>
                        </a:rPr>
                        <m:t>)</m:t>
                      </m:r>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D5D5AD58-F718-F467-7C61-FF59A1C3B004}"/>
                  </a:ext>
                </a:extLst>
              </p:cNvPr>
              <p:cNvSpPr txBox="1">
                <a:spLocks noRot="1" noChangeAspect="1" noMove="1" noResize="1" noEditPoints="1" noAdjustHandles="1" noChangeArrowheads="1" noChangeShapeType="1" noTextEdit="1"/>
              </p:cNvSpPr>
              <p:nvPr/>
            </p:nvSpPr>
            <p:spPr>
              <a:xfrm>
                <a:off x="1403648" y="1628800"/>
                <a:ext cx="1625830"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290E87-09EA-0693-59B7-97A45FCBFA22}"/>
                  </a:ext>
                </a:extLst>
              </p:cNvPr>
              <p:cNvSpPr txBox="1"/>
              <p:nvPr/>
            </p:nvSpPr>
            <p:spPr>
              <a:xfrm>
                <a:off x="5868144" y="1700808"/>
                <a:ext cx="173130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ja-JP" altLang="en-US" sz="4000"/>
              </a:p>
            </p:txBody>
          </p:sp>
        </mc:Choice>
        <mc:Fallback xmlns="">
          <p:sp>
            <p:nvSpPr>
              <p:cNvPr id="6" name="テキスト ボックス 5">
                <a:extLst>
                  <a:ext uri="{FF2B5EF4-FFF2-40B4-BE49-F238E27FC236}">
                    <a16:creationId xmlns:a16="http://schemas.microsoft.com/office/drawing/2014/main" id="{23290E87-09EA-0693-59B7-97A45FCBFA22}"/>
                  </a:ext>
                </a:extLst>
              </p:cNvPr>
              <p:cNvSpPr txBox="1">
                <a:spLocks noRot="1" noChangeAspect="1" noMove="1" noResize="1" noEditPoints="1" noAdjustHandles="1" noChangeArrowheads="1" noChangeShapeType="1" noTextEdit="1"/>
              </p:cNvSpPr>
              <p:nvPr/>
            </p:nvSpPr>
            <p:spPr>
              <a:xfrm>
                <a:off x="5868144" y="1700808"/>
                <a:ext cx="1731308" cy="615553"/>
              </a:xfrm>
              <a:prstGeom prst="rect">
                <a:avLst/>
              </a:prstGeom>
              <a:blipFill>
                <a:blip r:embed="rId5"/>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74B188EA-0F29-6F19-E701-4E78929F723C}"/>
              </a:ext>
            </a:extLst>
          </p:cNvPr>
          <p:cNvSpPr/>
          <p:nvPr/>
        </p:nvSpPr>
        <p:spPr>
          <a:xfrm>
            <a:off x="3995936" y="1772816"/>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310BA7E-E7B7-1235-843A-B2AF9787527D}"/>
              </a:ext>
            </a:extLst>
          </p:cNvPr>
          <p:cNvSpPr txBox="1"/>
          <p:nvPr/>
        </p:nvSpPr>
        <p:spPr>
          <a:xfrm>
            <a:off x="539552" y="1052736"/>
            <a:ext cx="3057247" cy="584775"/>
          </a:xfrm>
          <a:prstGeom prst="rect">
            <a:avLst/>
          </a:prstGeom>
          <a:noFill/>
        </p:spPr>
        <p:txBody>
          <a:bodyPr wrap="none" rtlCol="0">
            <a:spAutoFit/>
          </a:bodyPr>
          <a:lstStyle/>
          <a:p>
            <a:r>
              <a:rPr lang="ja-JP" altLang="en-US" sz="3200"/>
              <a:t>ラグランジアン</a:t>
            </a:r>
            <a:endParaRPr kumimoji="1" lang="ja-JP" altLang="en-US" sz="3200"/>
          </a:p>
        </p:txBody>
      </p:sp>
      <p:sp>
        <p:nvSpPr>
          <p:cNvPr id="9" name="テキスト ボックス 8">
            <a:extLst>
              <a:ext uri="{FF2B5EF4-FFF2-40B4-BE49-F238E27FC236}">
                <a16:creationId xmlns:a16="http://schemas.microsoft.com/office/drawing/2014/main" id="{3C07E824-8057-3B26-4221-0A64763970CB}"/>
              </a:ext>
            </a:extLst>
          </p:cNvPr>
          <p:cNvSpPr txBox="1"/>
          <p:nvPr/>
        </p:nvSpPr>
        <p:spPr>
          <a:xfrm>
            <a:off x="5403185" y="1044025"/>
            <a:ext cx="3057247" cy="584775"/>
          </a:xfrm>
          <a:prstGeom prst="rect">
            <a:avLst/>
          </a:prstGeom>
          <a:noFill/>
        </p:spPr>
        <p:txBody>
          <a:bodyPr wrap="none" rtlCol="0">
            <a:spAutoFit/>
          </a:bodyPr>
          <a:lstStyle/>
          <a:p>
            <a:r>
              <a:rPr kumimoji="1" lang="ja-JP" altLang="en-US" sz="3200"/>
              <a:t>ハミルトニアン</a:t>
            </a:r>
          </a:p>
        </p:txBody>
      </p:sp>
      <p:sp>
        <p:nvSpPr>
          <p:cNvPr id="10" name="テキスト ボックス 9">
            <a:extLst>
              <a:ext uri="{FF2B5EF4-FFF2-40B4-BE49-F238E27FC236}">
                <a16:creationId xmlns:a16="http://schemas.microsoft.com/office/drawing/2014/main" id="{5F7B7096-AA07-D3F0-462E-95592288EE8D}"/>
              </a:ext>
            </a:extLst>
          </p:cNvPr>
          <p:cNvSpPr txBox="1"/>
          <p:nvPr/>
        </p:nvSpPr>
        <p:spPr>
          <a:xfrm>
            <a:off x="467544" y="2924944"/>
            <a:ext cx="3518912" cy="400110"/>
          </a:xfrm>
          <a:prstGeom prst="rect">
            <a:avLst/>
          </a:prstGeom>
          <a:noFill/>
        </p:spPr>
        <p:txBody>
          <a:bodyPr wrap="none" rtlCol="0">
            <a:spAutoFit/>
          </a:bodyPr>
          <a:lstStyle/>
          <a:p>
            <a:r>
              <a:rPr kumimoji="1" lang="ja-JP" altLang="en-US" sz="2000"/>
              <a:t>オイラーラグランジュ方程式</a:t>
            </a:r>
          </a:p>
        </p:txBody>
      </p:sp>
      <p:sp>
        <p:nvSpPr>
          <p:cNvPr id="11" name="テキスト ボックス 10">
            <a:extLst>
              <a:ext uri="{FF2B5EF4-FFF2-40B4-BE49-F238E27FC236}">
                <a16:creationId xmlns:a16="http://schemas.microsoft.com/office/drawing/2014/main" id="{61FA8EDC-753C-577E-1383-BC6364BA775D}"/>
              </a:ext>
            </a:extLst>
          </p:cNvPr>
          <p:cNvSpPr txBox="1"/>
          <p:nvPr/>
        </p:nvSpPr>
        <p:spPr>
          <a:xfrm>
            <a:off x="6084168" y="2852936"/>
            <a:ext cx="1467068" cy="400110"/>
          </a:xfrm>
          <a:prstGeom prst="rect">
            <a:avLst/>
          </a:prstGeom>
          <a:noFill/>
        </p:spPr>
        <p:txBody>
          <a:bodyPr wrap="none" rtlCol="0">
            <a:spAutoFit/>
          </a:bodyPr>
          <a:lstStyle/>
          <a:p>
            <a:r>
              <a:rPr kumimoji="1" lang="ja-JP" altLang="en-US" sz="2000"/>
              <a:t>正準方程式</a:t>
            </a:r>
          </a:p>
        </p:txBody>
      </p:sp>
    </p:spTree>
    <p:extLst>
      <p:ext uri="{BB962C8B-B14F-4D97-AF65-F5344CB8AC3E}">
        <p14:creationId xmlns:p14="http://schemas.microsoft.com/office/powerpoint/2010/main" val="161357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9E859F-B621-A1A0-2B2A-1482587CFA11}"/>
              </a:ext>
            </a:extLst>
          </p:cNvPr>
          <p:cNvSpPr>
            <a:spLocks noGrp="1"/>
          </p:cNvSpPr>
          <p:nvPr>
            <p:ph type="body" sz="quarter" idx="10"/>
          </p:nvPr>
        </p:nvSpPr>
        <p:spPr/>
        <p:txBody>
          <a:bodyPr/>
          <a:lstStyle/>
          <a:p>
            <a:r>
              <a:rPr lang="ja-JP" altLang="en-US"/>
              <a:t>ハミルトン形式の力学</a:t>
            </a:r>
            <a:endParaRPr kumimoji="1" lang="ja-JP" altLang="en-US"/>
          </a:p>
        </p:txBody>
      </p:sp>
      <p:sp>
        <p:nvSpPr>
          <p:cNvPr id="3" name="テキスト ボックス 2">
            <a:extLst>
              <a:ext uri="{FF2B5EF4-FFF2-40B4-BE49-F238E27FC236}">
                <a16:creationId xmlns:a16="http://schemas.microsoft.com/office/drawing/2014/main" id="{6F22357A-85F5-E3BD-B9F0-AAE142C32341}"/>
              </a:ext>
            </a:extLst>
          </p:cNvPr>
          <p:cNvSpPr txBox="1"/>
          <p:nvPr/>
        </p:nvSpPr>
        <p:spPr>
          <a:xfrm>
            <a:off x="359024" y="1124744"/>
            <a:ext cx="8461448" cy="954107"/>
          </a:xfrm>
          <a:prstGeom prst="rect">
            <a:avLst/>
          </a:prstGeom>
          <a:noFill/>
        </p:spPr>
        <p:txBody>
          <a:bodyPr wrap="square" rtlCol="0">
            <a:spAutoFit/>
          </a:bodyPr>
          <a:lstStyle/>
          <a:p>
            <a:r>
              <a:rPr lang="ja-JP" altLang="en-US" sz="2800"/>
              <a:t>なぜラグランジュ形式の力学からハミルトン形式の力学に移るのか？</a:t>
            </a:r>
            <a:endParaRPr kumimoji="1" lang="ja-JP" altLang="en-US" sz="2800"/>
          </a:p>
        </p:txBody>
      </p:sp>
      <p:sp>
        <p:nvSpPr>
          <p:cNvPr id="4" name="テキスト ボックス 3">
            <a:extLst>
              <a:ext uri="{FF2B5EF4-FFF2-40B4-BE49-F238E27FC236}">
                <a16:creationId xmlns:a16="http://schemas.microsoft.com/office/drawing/2014/main" id="{BB4415A4-69EF-A0A8-EE84-D82CBB08A3EE}"/>
              </a:ext>
            </a:extLst>
          </p:cNvPr>
          <p:cNvSpPr txBox="1"/>
          <p:nvPr/>
        </p:nvSpPr>
        <p:spPr>
          <a:xfrm>
            <a:off x="323528" y="2492896"/>
            <a:ext cx="8461448" cy="954107"/>
          </a:xfrm>
          <a:prstGeom prst="rect">
            <a:avLst/>
          </a:prstGeom>
          <a:noFill/>
        </p:spPr>
        <p:txBody>
          <a:bodyPr wrap="square" rtlCol="0">
            <a:spAutoFit/>
          </a:bodyPr>
          <a:lstStyle/>
          <a:p>
            <a:r>
              <a:rPr kumimoji="1" lang="ja-JP" altLang="en-US" sz="2800"/>
              <a:t>正準方程式が、ラグランジュ形式の力学より広い範囲の変数変換に対して</a:t>
            </a:r>
            <a:r>
              <a:rPr kumimoji="1" lang="ja-JP" altLang="en-US" sz="2800">
                <a:solidFill>
                  <a:srgbClr val="FF0000"/>
                </a:solidFill>
              </a:rPr>
              <a:t>共変</a:t>
            </a:r>
            <a:r>
              <a:rPr kumimoji="1" lang="ja-JP" altLang="en-US" sz="2800"/>
              <a:t>だから</a:t>
            </a:r>
          </a:p>
        </p:txBody>
      </p:sp>
      <p:sp>
        <p:nvSpPr>
          <p:cNvPr id="5" name="テキスト ボックス 4">
            <a:extLst>
              <a:ext uri="{FF2B5EF4-FFF2-40B4-BE49-F238E27FC236}">
                <a16:creationId xmlns:a16="http://schemas.microsoft.com/office/drawing/2014/main" id="{E1C91725-208F-538A-DC89-2995BB4336E9}"/>
              </a:ext>
            </a:extLst>
          </p:cNvPr>
          <p:cNvSpPr txBox="1"/>
          <p:nvPr/>
        </p:nvSpPr>
        <p:spPr>
          <a:xfrm>
            <a:off x="179512" y="3933056"/>
            <a:ext cx="8802410" cy="830997"/>
          </a:xfrm>
          <a:prstGeom prst="rect">
            <a:avLst/>
          </a:prstGeom>
          <a:noFill/>
        </p:spPr>
        <p:txBody>
          <a:bodyPr wrap="none" rtlCol="0">
            <a:spAutoFit/>
          </a:bodyPr>
          <a:lstStyle/>
          <a:p>
            <a:r>
              <a:rPr kumimoji="1" lang="ja-JP" altLang="en-US" sz="2400"/>
              <a:t>オイラー・ラグランジュ方程式は、任意の点変換について共変</a:t>
            </a:r>
            <a:endParaRPr kumimoji="1" lang="en-US" altLang="ja-JP" sz="2400"/>
          </a:p>
          <a:p>
            <a:r>
              <a:rPr kumimoji="1" lang="ja-JP" altLang="en-US" sz="2400"/>
              <a:t>点変換：一般化座標同士の変換</a:t>
            </a:r>
          </a:p>
        </p:txBody>
      </p:sp>
      <p:sp>
        <p:nvSpPr>
          <p:cNvPr id="6" name="テキスト ボックス 5">
            <a:extLst>
              <a:ext uri="{FF2B5EF4-FFF2-40B4-BE49-F238E27FC236}">
                <a16:creationId xmlns:a16="http://schemas.microsoft.com/office/drawing/2014/main" id="{BADB4D2C-28DD-177B-5BB3-CDDC7118485D}"/>
              </a:ext>
            </a:extLst>
          </p:cNvPr>
          <p:cNvSpPr txBox="1"/>
          <p:nvPr/>
        </p:nvSpPr>
        <p:spPr>
          <a:xfrm>
            <a:off x="179512" y="5157192"/>
            <a:ext cx="9110186" cy="830997"/>
          </a:xfrm>
          <a:prstGeom prst="rect">
            <a:avLst/>
          </a:prstGeom>
          <a:noFill/>
        </p:spPr>
        <p:txBody>
          <a:bodyPr wrap="none" rtlCol="0">
            <a:spAutoFit/>
          </a:bodyPr>
          <a:lstStyle/>
          <a:p>
            <a:r>
              <a:rPr kumimoji="1" lang="ja-JP" altLang="en-US" sz="2400"/>
              <a:t>正準方程式は、座標と運動量を混ぜるような変換についても共変</a:t>
            </a:r>
            <a:endParaRPr kumimoji="1" lang="en-US" altLang="ja-JP" sz="2400"/>
          </a:p>
          <a:p>
            <a:r>
              <a:rPr lang="ja-JP" altLang="en-US" sz="2400"/>
              <a:t>ただし、その変換則には</a:t>
            </a:r>
            <a:r>
              <a:rPr lang="ja-JP" altLang="en-US" sz="2400">
                <a:solidFill>
                  <a:srgbClr val="FF0000"/>
                </a:solidFill>
              </a:rPr>
              <a:t>条件</a:t>
            </a:r>
            <a:r>
              <a:rPr lang="ja-JP" altLang="en-US" sz="2400"/>
              <a:t>が付く</a:t>
            </a:r>
            <a:endParaRPr kumimoji="1" lang="ja-JP" altLang="en-US" sz="2400"/>
          </a:p>
        </p:txBody>
      </p:sp>
    </p:spTree>
    <p:extLst>
      <p:ext uri="{BB962C8B-B14F-4D97-AF65-F5344CB8AC3E}">
        <p14:creationId xmlns:p14="http://schemas.microsoft.com/office/powerpoint/2010/main" val="416497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C2F72D-7706-954A-48D9-FC7454F9D8D8}"/>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F38D6A4D-D489-C681-14BE-ED52148503A4}"/>
              </a:ext>
            </a:extLst>
          </p:cNvPr>
          <p:cNvSpPr txBox="1"/>
          <p:nvPr/>
        </p:nvSpPr>
        <p:spPr>
          <a:xfrm>
            <a:off x="179512" y="1052736"/>
            <a:ext cx="4698722" cy="584775"/>
          </a:xfrm>
          <a:prstGeom prst="rect">
            <a:avLst/>
          </a:prstGeom>
          <a:noFill/>
        </p:spPr>
        <p:txBody>
          <a:bodyPr wrap="none" rtlCol="0">
            <a:spAutoFit/>
          </a:bodyPr>
          <a:lstStyle/>
          <a:p>
            <a:r>
              <a:rPr lang="ja-JP" altLang="en-US" sz="3200"/>
              <a:t>以下の変数変換を考える</a:t>
            </a:r>
            <a:endParaRPr kumimoji="1" lang="ja-JP" altLang="en-US" sz="32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B659150-3700-D4E8-8DB1-4486E6D6AFCB}"/>
                  </a:ext>
                </a:extLst>
              </p:cNvPr>
              <p:cNvSpPr txBox="1"/>
              <p:nvPr/>
            </p:nvSpPr>
            <p:spPr>
              <a:xfrm>
                <a:off x="3131840" y="1628800"/>
                <a:ext cx="2702663"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e>
                      </m:d>
                    </m:oMath>
                  </m:oMathPara>
                </a14:m>
                <a:endParaRPr kumimoji="1" lang="en-US" altLang="ja-JP" sz="4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en-US" altLang="ja-JP" sz="4000" b="0" dirty="0"/>
              </a:p>
            </p:txBody>
          </p:sp>
        </mc:Choice>
        <mc:Fallback xmlns="">
          <p:sp>
            <p:nvSpPr>
              <p:cNvPr id="4" name="テキスト ボックス 3">
                <a:extLst>
                  <a:ext uri="{FF2B5EF4-FFF2-40B4-BE49-F238E27FC236}">
                    <a16:creationId xmlns:a16="http://schemas.microsoft.com/office/drawing/2014/main" id="{0B659150-3700-D4E8-8DB1-4486E6D6AFCB}"/>
                  </a:ext>
                </a:extLst>
              </p:cNvPr>
              <p:cNvSpPr txBox="1">
                <a:spLocks noRot="1" noChangeAspect="1" noMove="1" noResize="1" noEditPoints="1" noAdjustHandles="1" noChangeArrowheads="1" noChangeShapeType="1" noTextEdit="1"/>
              </p:cNvSpPr>
              <p:nvPr/>
            </p:nvSpPr>
            <p:spPr>
              <a:xfrm>
                <a:off x="3131840" y="1628800"/>
                <a:ext cx="2702663" cy="12311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F768E5-9EB1-37AF-7B5A-B9054E28E650}"/>
              </a:ext>
            </a:extLst>
          </p:cNvPr>
          <p:cNvSpPr txBox="1"/>
          <p:nvPr/>
        </p:nvSpPr>
        <p:spPr>
          <a:xfrm>
            <a:off x="251520" y="2988241"/>
            <a:ext cx="7571303" cy="584775"/>
          </a:xfrm>
          <a:prstGeom prst="rect">
            <a:avLst/>
          </a:prstGeom>
          <a:noFill/>
        </p:spPr>
        <p:txBody>
          <a:bodyPr wrap="none" rtlCol="0">
            <a:spAutoFit/>
          </a:bodyPr>
          <a:lstStyle/>
          <a:p>
            <a:r>
              <a:rPr lang="ja-JP" altLang="en-US" sz="3200"/>
              <a:t>この変換で正準方程式が形を変えない時</a:t>
            </a:r>
            <a:endParaRPr lang="en-US" altLang="ja-JP"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1FB012C-4DBC-9C93-D233-FF0BADC03B45}"/>
                  </a:ext>
                </a:extLst>
              </p:cNvPr>
              <p:cNvSpPr txBox="1"/>
              <p:nvPr/>
            </p:nvSpPr>
            <p:spPr>
              <a:xfrm>
                <a:off x="1475656" y="3789040"/>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41FB012C-4DBC-9C93-D233-FF0BADC03B45}"/>
                  </a:ext>
                </a:extLst>
              </p:cNvPr>
              <p:cNvSpPr txBox="1">
                <a:spLocks noRot="1" noChangeAspect="1" noMove="1" noResize="1" noEditPoints="1" noAdjustHandles="1" noChangeArrowheads="1" noChangeShapeType="1" noTextEdit="1"/>
              </p:cNvSpPr>
              <p:nvPr/>
            </p:nvSpPr>
            <p:spPr>
              <a:xfrm>
                <a:off x="1475656" y="3789040"/>
                <a:ext cx="1816908" cy="1942455"/>
              </a:xfrm>
              <a:prstGeom prst="rect">
                <a:avLst/>
              </a:prstGeom>
              <a:blipFill>
                <a:blip r:embed="rId3"/>
                <a:stretch>
                  <a:fillRect/>
                </a:stretch>
              </a:blipFill>
            </p:spPr>
            <p:txBody>
              <a:bodyPr/>
              <a:lstStyle/>
              <a:p>
                <a:r>
                  <a:rPr lang="ja-JP" altLang="en-US">
                    <a:noFill/>
                  </a:rPr>
                  <a:t> </a:t>
                </a:r>
              </a:p>
            </p:txBody>
          </p:sp>
        </mc:Fallback>
      </mc:AlternateContent>
      <p:sp>
        <p:nvSpPr>
          <p:cNvPr id="7" name="矢印: 左右 6">
            <a:extLst>
              <a:ext uri="{FF2B5EF4-FFF2-40B4-BE49-F238E27FC236}">
                <a16:creationId xmlns:a16="http://schemas.microsoft.com/office/drawing/2014/main" id="{9B23D701-0C39-7CF9-E212-02E5337310ED}"/>
              </a:ext>
            </a:extLst>
          </p:cNvPr>
          <p:cNvSpPr/>
          <p:nvPr/>
        </p:nvSpPr>
        <p:spPr>
          <a:xfrm>
            <a:off x="3779912" y="4437112"/>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D44FFE0-9CAF-92C1-483C-C3C58AAE1D8C}"/>
                  </a:ext>
                </a:extLst>
              </p:cNvPr>
              <p:cNvSpPr txBox="1"/>
              <p:nvPr/>
            </p:nvSpPr>
            <p:spPr>
              <a:xfrm>
                <a:off x="5508104" y="3717032"/>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D44FFE0-9CAF-92C1-483C-C3C58AAE1D8C}"/>
                  </a:ext>
                </a:extLst>
              </p:cNvPr>
              <p:cNvSpPr txBox="1">
                <a:spLocks noRot="1" noChangeAspect="1" noMove="1" noResize="1" noEditPoints="1" noAdjustHandles="1" noChangeArrowheads="1" noChangeShapeType="1" noTextEdit="1"/>
              </p:cNvSpPr>
              <p:nvPr/>
            </p:nvSpPr>
            <p:spPr>
              <a:xfrm>
                <a:off x="5508104" y="3717032"/>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DC7B5F0-1FF9-A7D9-5C15-2926EA7BED7D}"/>
              </a:ext>
            </a:extLst>
          </p:cNvPr>
          <p:cNvSpPr txBox="1"/>
          <p:nvPr/>
        </p:nvSpPr>
        <p:spPr>
          <a:xfrm>
            <a:off x="1551141" y="6021288"/>
            <a:ext cx="5109091" cy="584775"/>
          </a:xfrm>
          <a:prstGeom prst="rect">
            <a:avLst/>
          </a:prstGeom>
          <a:noFill/>
        </p:spPr>
        <p:txBody>
          <a:bodyPr wrap="none" rtlCol="0">
            <a:spAutoFit/>
          </a:bodyPr>
          <a:lstStyle/>
          <a:p>
            <a:r>
              <a:rPr lang="ja-JP" altLang="en-US" sz="3200"/>
              <a:t>この変換を</a:t>
            </a:r>
            <a:r>
              <a:rPr lang="ja-JP" altLang="en-US" sz="3200">
                <a:solidFill>
                  <a:srgbClr val="FF0000"/>
                </a:solidFill>
              </a:rPr>
              <a:t>正準変換</a:t>
            </a:r>
            <a:r>
              <a:rPr lang="ja-JP" altLang="en-US" sz="3200"/>
              <a:t>と呼ぶ</a:t>
            </a:r>
            <a:endParaRPr lang="en-US" altLang="ja-JP" sz="3200"/>
          </a:p>
        </p:txBody>
      </p:sp>
    </p:spTree>
    <p:extLst>
      <p:ext uri="{BB962C8B-B14F-4D97-AF65-F5344CB8AC3E}">
        <p14:creationId xmlns:p14="http://schemas.microsoft.com/office/powerpoint/2010/main" val="315045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25DF25-126B-8A09-2761-8B675249921E}"/>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05BC8F2-D80F-DD50-D594-7E647FD5518E}"/>
                  </a:ext>
                </a:extLst>
              </p:cNvPr>
              <p:cNvSpPr txBox="1"/>
              <p:nvPr/>
            </p:nvSpPr>
            <p:spPr>
              <a:xfrm>
                <a:off x="2507167" y="2060848"/>
                <a:ext cx="339522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C05BC8F2-D80F-DD50-D594-7E647FD5518E}"/>
                  </a:ext>
                </a:extLst>
              </p:cNvPr>
              <p:cNvSpPr txBox="1">
                <a:spLocks noRot="1" noChangeAspect="1" noMove="1" noResize="1" noEditPoints="1" noAdjustHandles="1" noChangeArrowheads="1" noChangeShapeType="1" noTextEdit="1"/>
              </p:cNvSpPr>
              <p:nvPr/>
            </p:nvSpPr>
            <p:spPr>
              <a:xfrm>
                <a:off x="2507167" y="2060848"/>
                <a:ext cx="3395225" cy="492443"/>
              </a:xfrm>
              <a:prstGeom prst="rect">
                <a:avLst/>
              </a:prstGeom>
              <a:blipFill>
                <a:blip r:embed="rId2"/>
                <a:stretch>
                  <a:fillRect l="-1866" r="-3731" b="-35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E22A24C-4DC1-9AF7-57A3-F8CB79AEDA45}"/>
              </a:ext>
            </a:extLst>
          </p:cNvPr>
          <p:cNvSpPr txBox="1"/>
          <p:nvPr/>
        </p:nvSpPr>
        <p:spPr>
          <a:xfrm>
            <a:off x="467544" y="980728"/>
            <a:ext cx="7560840" cy="830997"/>
          </a:xfrm>
          <a:prstGeom prst="rect">
            <a:avLst/>
          </a:prstGeom>
          <a:noFill/>
        </p:spPr>
        <p:txBody>
          <a:bodyPr wrap="square" rtlCol="0">
            <a:spAutoFit/>
          </a:bodyPr>
          <a:lstStyle/>
          <a:p>
            <a:r>
              <a:rPr lang="ja-JP" altLang="en-US" sz="2400"/>
              <a:t>ハミルトニアンを、</a:t>
            </a:r>
            <a:r>
              <a:rPr lang="ja-JP" altLang="en-US" sz="2400">
                <a:solidFill>
                  <a:srgbClr val="FF0000"/>
                </a:solidFill>
              </a:rPr>
              <a:t>変換後の変数</a:t>
            </a:r>
            <a:r>
              <a:rPr lang="ja-JP" altLang="en-US" sz="2400"/>
              <a:t>で記述し、</a:t>
            </a:r>
            <a:r>
              <a:rPr lang="ja-JP" altLang="en-US" sz="2400">
                <a:solidFill>
                  <a:srgbClr val="FF0000"/>
                </a:solidFill>
              </a:rPr>
              <a:t>変換後の変数</a:t>
            </a:r>
            <a:r>
              <a:rPr lang="ja-JP" altLang="en-US" sz="2400"/>
              <a:t>を</a:t>
            </a:r>
            <a:r>
              <a:rPr lang="ja-JP" altLang="en-US" sz="2400">
                <a:solidFill>
                  <a:srgbClr val="011893"/>
                </a:solidFill>
              </a:rPr>
              <a:t>変換前の変数</a:t>
            </a:r>
            <a:r>
              <a:rPr lang="ja-JP" altLang="en-US" sz="2400"/>
              <a:t>で書いておく</a:t>
            </a:r>
            <a:endParaRPr kumimoji="1" lang="ja-JP" altLang="en-US" sz="24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ECA23EC-6855-F517-2F8E-619E7C936EC3}"/>
                  </a:ext>
                </a:extLst>
              </p:cNvPr>
              <p:cNvSpPr txBox="1"/>
              <p:nvPr/>
            </p:nvSpPr>
            <p:spPr>
              <a:xfrm>
                <a:off x="2339752" y="3429000"/>
                <a:ext cx="392088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𝑄</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𝑃</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EECA23EC-6855-F517-2F8E-619E7C936EC3}"/>
                  </a:ext>
                </a:extLst>
              </p:cNvPr>
              <p:cNvSpPr txBox="1">
                <a:spLocks noRot="1" noChangeAspect="1" noMove="1" noResize="1" noEditPoints="1" noAdjustHandles="1" noChangeArrowheads="1" noChangeShapeType="1" noTextEdit="1"/>
              </p:cNvSpPr>
              <p:nvPr/>
            </p:nvSpPr>
            <p:spPr>
              <a:xfrm>
                <a:off x="2339752" y="3429000"/>
                <a:ext cx="3920882" cy="1019318"/>
              </a:xfrm>
              <a:prstGeom prst="rect">
                <a:avLst/>
              </a:prstGeom>
              <a:blipFill>
                <a:blip r:embed="rId3"/>
                <a:stretch>
                  <a:fillRect l="-1618" t="-2469" r="-971" b="-1604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EE38AD-53F9-B123-3F4A-EB189344EE0F}"/>
              </a:ext>
            </a:extLst>
          </p:cNvPr>
          <p:cNvSpPr txBox="1"/>
          <p:nvPr/>
        </p:nvSpPr>
        <p:spPr>
          <a:xfrm>
            <a:off x="323528" y="2780928"/>
            <a:ext cx="6045245" cy="369332"/>
          </a:xfrm>
          <a:prstGeom prst="rect">
            <a:avLst/>
          </a:prstGeom>
          <a:noFill/>
        </p:spPr>
        <p:txBody>
          <a:bodyPr wrap="none" rtlCol="0">
            <a:spAutoFit/>
          </a:bodyPr>
          <a:lstStyle/>
          <a:p>
            <a:r>
              <a:rPr kumimoji="1" lang="ja-JP" altLang="en-US"/>
              <a:t>すると、</a:t>
            </a:r>
            <a:r>
              <a:rPr lang="en-US" altLang="ja-JP" dirty="0" err="1"/>
              <a:t>q,p</a:t>
            </a:r>
            <a:r>
              <a:rPr kumimoji="1" lang="ja-JP" altLang="en-US"/>
              <a:t>による偏微分はそれぞれ以下のように書ける</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C7A51C7-BCB1-9BD4-BC1B-52ED84778CA0}"/>
                  </a:ext>
                </a:extLst>
              </p:cNvPr>
              <p:cNvSpPr txBox="1"/>
              <p:nvPr/>
            </p:nvSpPr>
            <p:spPr>
              <a:xfrm>
                <a:off x="2339752" y="4734547"/>
                <a:ext cx="392088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𝑄</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𝑃</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8C7A51C7-BCB1-9BD4-BC1B-52ED84778CA0}"/>
                  </a:ext>
                </a:extLst>
              </p:cNvPr>
              <p:cNvSpPr txBox="1">
                <a:spLocks noRot="1" noChangeAspect="1" noMove="1" noResize="1" noEditPoints="1" noAdjustHandles="1" noChangeArrowheads="1" noChangeShapeType="1" noTextEdit="1"/>
              </p:cNvSpPr>
              <p:nvPr/>
            </p:nvSpPr>
            <p:spPr>
              <a:xfrm>
                <a:off x="2339752" y="4734547"/>
                <a:ext cx="3920882" cy="1019318"/>
              </a:xfrm>
              <a:prstGeom prst="rect">
                <a:avLst/>
              </a:prstGeom>
              <a:blipFill>
                <a:blip r:embed="rId4"/>
                <a:stretch>
                  <a:fillRect l="-1618" t="-1220" r="-971" b="-158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369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D8BC2B-9112-48A7-59B4-BAADFD79CBC7}"/>
              </a:ext>
            </a:extLst>
          </p:cNvPr>
          <p:cNvSpPr>
            <a:spLocks noGrp="1"/>
          </p:cNvSpPr>
          <p:nvPr>
            <p:ph type="body" sz="quarter" idx="10"/>
          </p:nvPr>
        </p:nvSpPr>
        <p:spPr/>
        <p:txBody>
          <a:bodyPr/>
          <a:lstStyle/>
          <a:p>
            <a:r>
              <a:rPr lang="ja-JP" altLang="en-US"/>
              <a:t>正準変換の条件</a:t>
            </a:r>
            <a:endParaRPr kumimoji="1" lang="ja-JP" altLang="en-US"/>
          </a:p>
          <a:p>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A110250-1165-3DA1-9423-E5F7507DB217}"/>
                  </a:ext>
                </a:extLst>
              </p:cNvPr>
              <p:cNvSpPr txBox="1"/>
              <p:nvPr/>
            </p:nvSpPr>
            <p:spPr>
              <a:xfrm>
                <a:off x="395536" y="2132856"/>
                <a:ext cx="518457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a:p>
            </p:txBody>
          </p:sp>
        </mc:Choice>
        <mc:Fallback>
          <p:sp>
            <p:nvSpPr>
              <p:cNvPr id="4" name="テキスト ボックス 3">
                <a:extLst>
                  <a:ext uri="{FF2B5EF4-FFF2-40B4-BE49-F238E27FC236}">
                    <a16:creationId xmlns:a16="http://schemas.microsoft.com/office/drawing/2014/main" id="{DA110250-1165-3DA1-9423-E5F7507DB217}"/>
                  </a:ext>
                </a:extLst>
              </p:cNvPr>
              <p:cNvSpPr txBox="1">
                <a:spLocks noRot="1" noChangeAspect="1" noMove="1" noResize="1" noEditPoints="1" noAdjustHandles="1" noChangeArrowheads="1" noChangeShapeType="1" noTextEdit="1"/>
              </p:cNvSpPr>
              <p:nvPr/>
            </p:nvSpPr>
            <p:spPr>
              <a:xfrm>
                <a:off x="395536" y="2132856"/>
                <a:ext cx="5184576" cy="984116"/>
              </a:xfrm>
              <a:prstGeom prst="rect">
                <a:avLst/>
              </a:prstGeom>
              <a:blipFill>
                <a:blip r:embed="rId2"/>
                <a:stretch>
                  <a:fillRect b="-102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086C5614-2D7F-455E-B903-B2693A754104}"/>
                  </a:ext>
                </a:extLst>
              </p:cNvPr>
              <p:cNvSpPr txBox="1"/>
              <p:nvPr/>
            </p:nvSpPr>
            <p:spPr>
              <a:xfrm>
                <a:off x="7308304" y="1200100"/>
                <a:ext cx="1297984"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p:sp>
            <p:nvSpPr>
              <p:cNvPr id="5" name="テキスト ボックス 4">
                <a:extLst>
                  <a:ext uri="{FF2B5EF4-FFF2-40B4-BE49-F238E27FC236}">
                    <a16:creationId xmlns:a16="http://schemas.microsoft.com/office/drawing/2014/main" id="{086C5614-2D7F-455E-B903-B2693A754104}"/>
                  </a:ext>
                </a:extLst>
              </p:cNvPr>
              <p:cNvSpPr txBox="1">
                <a:spLocks noRot="1" noChangeAspect="1" noMove="1" noResize="1" noEditPoints="1" noAdjustHandles="1" noChangeArrowheads="1" noChangeShapeType="1" noTextEdit="1"/>
              </p:cNvSpPr>
              <p:nvPr/>
            </p:nvSpPr>
            <p:spPr>
              <a:xfrm>
                <a:off x="7308304" y="1200100"/>
                <a:ext cx="1297984" cy="1424814"/>
              </a:xfrm>
              <a:prstGeom prst="rect">
                <a:avLst/>
              </a:prstGeom>
              <a:blipFill>
                <a:blip r:embed="rId3"/>
                <a:stretch>
                  <a:fillRect r="-3883" b="-177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C954488-BFE1-0D7C-C89F-F40EC0800628}"/>
              </a:ext>
            </a:extLst>
          </p:cNvPr>
          <p:cNvSpPr txBox="1"/>
          <p:nvPr/>
        </p:nvSpPr>
        <p:spPr>
          <a:xfrm>
            <a:off x="323528" y="1200100"/>
            <a:ext cx="6032421" cy="461665"/>
          </a:xfrm>
          <a:prstGeom prst="rect">
            <a:avLst/>
          </a:prstGeom>
          <a:noFill/>
        </p:spPr>
        <p:txBody>
          <a:bodyPr wrap="none" rtlCol="0">
            <a:spAutoFit/>
          </a:bodyPr>
          <a:lstStyle/>
          <a:p>
            <a:r>
              <a:rPr lang="ja-JP" altLang="en-US" sz="2400"/>
              <a:t>先程得られた結果を正準方程式に代入する</a:t>
            </a:r>
            <a:endParaRPr kumimoji="1" lang="ja-JP" altLang="en-US" sz="240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AE696DA-CDA5-32A1-8524-AE30BC547426}"/>
                  </a:ext>
                </a:extLst>
              </p:cNvPr>
              <p:cNvSpPr txBox="1"/>
              <p:nvPr/>
            </p:nvSpPr>
            <p:spPr>
              <a:xfrm>
                <a:off x="747450" y="3248971"/>
                <a:ext cx="518457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lang="ja-JP" altLang="en-US" sz="2800"/>
              </a:p>
            </p:txBody>
          </p:sp>
        </mc:Choice>
        <mc:Fallback>
          <p:sp>
            <p:nvSpPr>
              <p:cNvPr id="7" name="テキスト ボックス 6">
                <a:extLst>
                  <a:ext uri="{FF2B5EF4-FFF2-40B4-BE49-F238E27FC236}">
                    <a16:creationId xmlns:a16="http://schemas.microsoft.com/office/drawing/2014/main" id="{4AE696DA-CDA5-32A1-8524-AE30BC547426}"/>
                  </a:ext>
                </a:extLst>
              </p:cNvPr>
              <p:cNvSpPr txBox="1">
                <a:spLocks noRot="1" noChangeAspect="1" noMove="1" noResize="1" noEditPoints="1" noAdjustHandles="1" noChangeArrowheads="1" noChangeShapeType="1" noTextEdit="1"/>
              </p:cNvSpPr>
              <p:nvPr/>
            </p:nvSpPr>
            <p:spPr>
              <a:xfrm>
                <a:off x="747450" y="3248971"/>
                <a:ext cx="5184576" cy="984116"/>
              </a:xfrm>
              <a:prstGeom prst="rect">
                <a:avLst/>
              </a:prstGeom>
              <a:blipFill>
                <a:blip r:embed="rId4"/>
                <a:stretch>
                  <a:fillRect b="-886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4E28216-699C-0F99-9313-4575934589E2}"/>
                  </a:ext>
                </a:extLst>
              </p:cNvPr>
              <p:cNvSpPr txBox="1"/>
              <p:nvPr/>
            </p:nvSpPr>
            <p:spPr>
              <a:xfrm>
                <a:off x="1138943" y="5182257"/>
                <a:ext cx="5217006" cy="475643"/>
              </a:xfrm>
              <a:prstGeom prst="rect">
                <a:avLst/>
              </a:prstGeom>
              <a:noFill/>
            </p:spPr>
            <p:txBody>
              <a:bodyPr wrap="none" rtlCol="0">
                <a:spAutoFit/>
              </a:bodyPr>
              <a:lstStyle/>
              <a:p>
                <a:r>
                  <a:rPr kumimoji="1" lang="ja-JP" altLang="en-US" sz="2400"/>
                  <a:t>以上の結果を使って</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oMath>
                </a14:m>
                <a:r>
                  <a:rPr kumimoji="1" lang="ja-JP" altLang="en-US" sz="2400"/>
                  <a:t>や</a:t>
                </a:r>
                <a14:m>
                  <m:oMath xmlns:m="http://schemas.openxmlformats.org/officeDocument/2006/math">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𝑃</m:t>
                        </m:r>
                      </m:e>
                    </m:acc>
                  </m:oMath>
                </a14:m>
                <a:r>
                  <a:rPr kumimoji="1" lang="ja-JP" altLang="en-US" sz="2400"/>
                  <a:t>を計算する</a:t>
                </a:r>
              </a:p>
            </p:txBody>
          </p:sp>
        </mc:Choice>
        <mc:Fallback>
          <p:sp>
            <p:nvSpPr>
              <p:cNvPr id="8" name="テキスト ボックス 7">
                <a:extLst>
                  <a:ext uri="{FF2B5EF4-FFF2-40B4-BE49-F238E27FC236}">
                    <a16:creationId xmlns:a16="http://schemas.microsoft.com/office/drawing/2014/main" id="{44E28216-699C-0F99-9313-4575934589E2}"/>
                  </a:ext>
                </a:extLst>
              </p:cNvPr>
              <p:cNvSpPr txBox="1">
                <a:spLocks noRot="1" noChangeAspect="1" noMove="1" noResize="1" noEditPoints="1" noAdjustHandles="1" noChangeArrowheads="1" noChangeShapeType="1" noTextEdit="1"/>
              </p:cNvSpPr>
              <p:nvPr/>
            </p:nvSpPr>
            <p:spPr>
              <a:xfrm>
                <a:off x="1138943" y="5182257"/>
                <a:ext cx="5217006" cy="475643"/>
              </a:xfrm>
              <a:prstGeom prst="rect">
                <a:avLst/>
              </a:prstGeom>
              <a:blipFill>
                <a:blip r:embed="rId5"/>
                <a:stretch>
                  <a:fillRect l="-1699" t="-13158" r="-971"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898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4196EEF-81EC-9E63-B620-E4CDB85298A5}"/>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403364A-1746-D6E6-5545-82C01485AED2}"/>
                  </a:ext>
                </a:extLst>
              </p:cNvPr>
              <p:cNvSpPr txBox="1"/>
              <p:nvPr/>
            </p:nvSpPr>
            <p:spPr>
              <a:xfrm>
                <a:off x="827584" y="944195"/>
                <a:ext cx="252028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𝑑</m:t>
                          </m:r>
                        </m:num>
                        <m:den>
                          <m:r>
                            <a:rPr kumimoji="1" lang="en-US" altLang="ja-JP" sz="2000" b="0" i="1" smtClean="0">
                              <a:latin typeface="Cambria Math" panose="02040503050406030204" pitchFamily="18" charset="0"/>
                            </a:rPr>
                            <m:t>𝑑𝑡</m:t>
                          </m:r>
                        </m:den>
                      </m:f>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oMath>
                  </m:oMathPara>
                </a14:m>
                <a:endParaRPr lang="ja-JP" altLang="en-US" sz="2000"/>
              </a:p>
            </p:txBody>
          </p:sp>
        </mc:Choice>
        <mc:Fallback>
          <p:sp>
            <p:nvSpPr>
              <p:cNvPr id="3" name="テキスト ボックス 2">
                <a:extLst>
                  <a:ext uri="{FF2B5EF4-FFF2-40B4-BE49-F238E27FC236}">
                    <a16:creationId xmlns:a16="http://schemas.microsoft.com/office/drawing/2014/main" id="{1403364A-1746-D6E6-5545-82C01485AED2}"/>
                  </a:ext>
                </a:extLst>
              </p:cNvPr>
              <p:cNvSpPr txBox="1">
                <a:spLocks noRot="1" noChangeAspect="1" noMove="1" noResize="1" noEditPoints="1" noAdjustHandles="1" noChangeArrowheads="1" noChangeShapeType="1" noTextEdit="1"/>
              </p:cNvSpPr>
              <p:nvPr/>
            </p:nvSpPr>
            <p:spPr>
              <a:xfrm>
                <a:off x="827584" y="944195"/>
                <a:ext cx="2520280" cy="676660"/>
              </a:xfrm>
              <a:prstGeom prst="rect">
                <a:avLst/>
              </a:prstGeom>
              <a:blipFill>
                <a:blip r:embed="rId2"/>
                <a:stretch>
                  <a:fillRect b="-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CCD4228-3C33-9487-942E-06A18DEB1534}"/>
                  </a:ext>
                </a:extLst>
              </p:cNvPr>
              <p:cNvSpPr txBox="1"/>
              <p:nvPr/>
            </p:nvSpPr>
            <p:spPr>
              <a:xfrm>
                <a:off x="1115616" y="1692782"/>
                <a:ext cx="252028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𝑞</m:t>
                          </m:r>
                        </m:e>
                      </m:acc>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oMath>
                  </m:oMathPara>
                </a14:m>
                <a:endParaRPr lang="ja-JP" altLang="en-US" sz="2000"/>
              </a:p>
            </p:txBody>
          </p:sp>
        </mc:Choice>
        <mc:Fallback>
          <p:sp>
            <p:nvSpPr>
              <p:cNvPr id="4" name="テキスト ボックス 3">
                <a:extLst>
                  <a:ext uri="{FF2B5EF4-FFF2-40B4-BE49-F238E27FC236}">
                    <a16:creationId xmlns:a16="http://schemas.microsoft.com/office/drawing/2014/main" id="{0CCD4228-3C33-9487-942E-06A18DEB1534}"/>
                  </a:ext>
                </a:extLst>
              </p:cNvPr>
              <p:cNvSpPr txBox="1">
                <a:spLocks noRot="1" noChangeAspect="1" noMove="1" noResize="1" noEditPoints="1" noAdjustHandles="1" noChangeArrowheads="1" noChangeShapeType="1" noTextEdit="1"/>
              </p:cNvSpPr>
              <p:nvPr/>
            </p:nvSpPr>
            <p:spPr>
              <a:xfrm>
                <a:off x="1115616" y="1692782"/>
                <a:ext cx="2520280" cy="729430"/>
              </a:xfrm>
              <a:prstGeom prst="rect">
                <a:avLst/>
              </a:prstGeom>
              <a:blipFill>
                <a:blip r:embed="rId3"/>
                <a:stretch>
                  <a:fillRect b="-86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B027A25-8BF0-A18C-616D-E4D33152DC2F}"/>
                  </a:ext>
                </a:extLst>
              </p:cNvPr>
              <p:cNvSpPr txBox="1"/>
              <p:nvPr/>
            </p:nvSpPr>
            <p:spPr>
              <a:xfrm>
                <a:off x="827584" y="2521611"/>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e>
                      </m:d>
                    </m:oMath>
                  </m:oMathPara>
                </a14:m>
                <a:endParaRPr lang="ja-JP" altLang="en-US" sz="2000"/>
              </a:p>
            </p:txBody>
          </p:sp>
        </mc:Choice>
        <mc:Fallback>
          <p:sp>
            <p:nvSpPr>
              <p:cNvPr id="5" name="テキスト ボックス 4">
                <a:extLst>
                  <a:ext uri="{FF2B5EF4-FFF2-40B4-BE49-F238E27FC236}">
                    <a16:creationId xmlns:a16="http://schemas.microsoft.com/office/drawing/2014/main" id="{DB027A25-8BF0-A18C-616D-E4D33152DC2F}"/>
                  </a:ext>
                </a:extLst>
              </p:cNvPr>
              <p:cNvSpPr txBox="1">
                <a:spLocks noRot="1" noChangeAspect="1" noMove="1" noResize="1" noEditPoints="1" noAdjustHandles="1" noChangeArrowheads="1" noChangeShapeType="1" noTextEdit="1"/>
              </p:cNvSpPr>
              <p:nvPr/>
            </p:nvSpPr>
            <p:spPr>
              <a:xfrm>
                <a:off x="827584" y="2521611"/>
                <a:ext cx="4032448" cy="729430"/>
              </a:xfrm>
              <a:prstGeom prst="rect">
                <a:avLst/>
              </a:prstGeom>
              <a:blipFill>
                <a:blip r:embed="rId4"/>
                <a:stretch>
                  <a:fillRect b="-86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83376CB0-DD97-F84F-AF3B-FB642F79E004}"/>
                  </a:ext>
                </a:extLst>
              </p:cNvPr>
              <p:cNvSpPr txBox="1"/>
              <p:nvPr/>
            </p:nvSpPr>
            <p:spPr>
              <a:xfrm>
                <a:off x="827584" y="3270198"/>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p:sp>
            <p:nvSpPr>
              <p:cNvPr id="6" name="テキスト ボックス 5">
                <a:extLst>
                  <a:ext uri="{FF2B5EF4-FFF2-40B4-BE49-F238E27FC236}">
                    <a16:creationId xmlns:a16="http://schemas.microsoft.com/office/drawing/2014/main" id="{83376CB0-DD97-F84F-AF3B-FB642F79E004}"/>
                  </a:ext>
                </a:extLst>
              </p:cNvPr>
              <p:cNvSpPr txBox="1">
                <a:spLocks noRot="1" noChangeAspect="1" noMove="1" noResize="1" noEditPoints="1" noAdjustHandles="1" noChangeArrowheads="1" noChangeShapeType="1" noTextEdit="1"/>
              </p:cNvSpPr>
              <p:nvPr/>
            </p:nvSpPr>
            <p:spPr>
              <a:xfrm>
                <a:off x="827584" y="3270198"/>
                <a:ext cx="4032448" cy="729430"/>
              </a:xfrm>
              <a:prstGeom prst="rect">
                <a:avLst/>
              </a:prstGeom>
              <a:blipFill>
                <a:blip r:embed="rId5"/>
                <a:stretch>
                  <a:fillRect b="-68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5DD30A2B-C114-7652-B36A-3E7A55D25CD8}"/>
                  </a:ext>
                </a:extLst>
              </p:cNvPr>
              <p:cNvSpPr txBox="1"/>
              <p:nvPr/>
            </p:nvSpPr>
            <p:spPr>
              <a:xfrm>
                <a:off x="837523" y="4099027"/>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oMath>
                  </m:oMathPara>
                </a14:m>
                <a:endParaRPr lang="ja-JP" altLang="en-US" sz="2000"/>
              </a:p>
            </p:txBody>
          </p:sp>
        </mc:Choice>
        <mc:Fallback>
          <p:sp>
            <p:nvSpPr>
              <p:cNvPr id="8" name="テキスト ボックス 7">
                <a:extLst>
                  <a:ext uri="{FF2B5EF4-FFF2-40B4-BE49-F238E27FC236}">
                    <a16:creationId xmlns:a16="http://schemas.microsoft.com/office/drawing/2014/main" id="{5DD30A2B-C114-7652-B36A-3E7A55D25CD8}"/>
                  </a:ext>
                </a:extLst>
              </p:cNvPr>
              <p:cNvSpPr txBox="1">
                <a:spLocks noRot="1" noChangeAspect="1" noMove="1" noResize="1" noEditPoints="1" noAdjustHandles="1" noChangeArrowheads="1" noChangeShapeType="1" noTextEdit="1"/>
              </p:cNvSpPr>
              <p:nvPr/>
            </p:nvSpPr>
            <p:spPr>
              <a:xfrm>
                <a:off x="837523" y="4099027"/>
                <a:ext cx="4032448" cy="729430"/>
              </a:xfrm>
              <a:prstGeom prst="rect">
                <a:avLst/>
              </a:prstGeom>
              <a:blipFill>
                <a:blip r:embed="rId6"/>
                <a:stretch>
                  <a:fillRect b="-67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633A5A9-4B7F-3615-F647-8EDA6D4BACB5}"/>
                  </a:ext>
                </a:extLst>
              </p:cNvPr>
              <p:cNvSpPr txBox="1"/>
              <p:nvPr/>
            </p:nvSpPr>
            <p:spPr>
              <a:xfrm>
                <a:off x="837523" y="4847614"/>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oMath>
                  </m:oMathPara>
                </a14:m>
                <a:endParaRPr lang="ja-JP" altLang="en-US" sz="2000"/>
              </a:p>
            </p:txBody>
          </p:sp>
        </mc:Choice>
        <mc:Fallback>
          <p:sp>
            <p:nvSpPr>
              <p:cNvPr id="9" name="テキスト ボックス 8">
                <a:extLst>
                  <a:ext uri="{FF2B5EF4-FFF2-40B4-BE49-F238E27FC236}">
                    <a16:creationId xmlns:a16="http://schemas.microsoft.com/office/drawing/2014/main" id="{4633A5A9-4B7F-3615-F647-8EDA6D4BACB5}"/>
                  </a:ext>
                </a:extLst>
              </p:cNvPr>
              <p:cNvSpPr txBox="1">
                <a:spLocks noRot="1" noChangeAspect="1" noMove="1" noResize="1" noEditPoints="1" noAdjustHandles="1" noChangeArrowheads="1" noChangeShapeType="1" noTextEdit="1"/>
              </p:cNvSpPr>
              <p:nvPr/>
            </p:nvSpPr>
            <p:spPr>
              <a:xfrm>
                <a:off x="837523" y="4847614"/>
                <a:ext cx="4032448" cy="729430"/>
              </a:xfrm>
              <a:prstGeom prst="rect">
                <a:avLst/>
              </a:prstGeom>
              <a:blipFill>
                <a:blip r:embed="rId7"/>
                <a:stretch>
                  <a:fillRect b="-8475"/>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61CBD17F-97B9-9AE3-9474-72EC38067A48}"/>
              </a:ext>
            </a:extLst>
          </p:cNvPr>
          <p:cNvCxnSpPr>
            <a:endCxn id="8" idx="0"/>
          </p:cNvCxnSpPr>
          <p:nvPr/>
        </p:nvCxnSpPr>
        <p:spPr>
          <a:xfrm flipV="1">
            <a:off x="1691680" y="4099027"/>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86092A4-1CEB-5530-F566-95F4FFB8D61F}"/>
              </a:ext>
            </a:extLst>
          </p:cNvPr>
          <p:cNvCxnSpPr/>
          <p:nvPr/>
        </p:nvCxnSpPr>
        <p:spPr>
          <a:xfrm flipV="1">
            <a:off x="1681741" y="4970084"/>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74CE0EAB-78FB-AD6D-847A-B25C19BA2EB4}"/>
                  </a:ext>
                </a:extLst>
              </p:cNvPr>
              <p:cNvSpPr txBox="1"/>
              <p:nvPr/>
            </p:nvSpPr>
            <p:spPr>
              <a:xfrm>
                <a:off x="1123932" y="5805264"/>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p:sp>
            <p:nvSpPr>
              <p:cNvPr id="13" name="テキスト ボックス 12">
                <a:extLst>
                  <a:ext uri="{FF2B5EF4-FFF2-40B4-BE49-F238E27FC236}">
                    <a16:creationId xmlns:a16="http://schemas.microsoft.com/office/drawing/2014/main" id="{74CE0EAB-78FB-AD6D-847A-B25C19BA2EB4}"/>
                  </a:ext>
                </a:extLst>
              </p:cNvPr>
              <p:cNvSpPr txBox="1">
                <a:spLocks noRot="1" noChangeAspect="1" noMove="1" noResize="1" noEditPoints="1" noAdjustHandles="1" noChangeArrowheads="1" noChangeShapeType="1" noTextEdit="1"/>
              </p:cNvSpPr>
              <p:nvPr/>
            </p:nvSpPr>
            <p:spPr>
              <a:xfrm>
                <a:off x="1123932" y="5805264"/>
                <a:ext cx="3376060" cy="729430"/>
              </a:xfrm>
              <a:prstGeom prst="rect">
                <a:avLst/>
              </a:prstGeom>
              <a:blipFill>
                <a:blip r:embed="rId8"/>
                <a:stretch>
                  <a:fillRect b="-84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899FC11E-98EA-DC15-8B43-FAE0CE3A3ACD}"/>
                  </a:ext>
                </a:extLst>
              </p:cNvPr>
              <p:cNvSpPr txBox="1"/>
              <p:nvPr/>
            </p:nvSpPr>
            <p:spPr>
              <a:xfrm>
                <a:off x="5940152" y="2459160"/>
                <a:ext cx="265617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oMath>
                  </m:oMathPara>
                </a14:m>
                <a:endParaRPr lang="ja-JP" altLang="en-US" sz="2000"/>
              </a:p>
            </p:txBody>
          </p:sp>
        </mc:Choice>
        <mc:Fallback>
          <p:sp>
            <p:nvSpPr>
              <p:cNvPr id="14" name="テキスト ボックス 13">
                <a:extLst>
                  <a:ext uri="{FF2B5EF4-FFF2-40B4-BE49-F238E27FC236}">
                    <a16:creationId xmlns:a16="http://schemas.microsoft.com/office/drawing/2014/main" id="{899FC11E-98EA-DC15-8B43-FAE0CE3A3ACD}"/>
                  </a:ext>
                </a:extLst>
              </p:cNvPr>
              <p:cNvSpPr txBox="1">
                <a:spLocks noRot="1" noChangeAspect="1" noMove="1" noResize="1" noEditPoints="1" noAdjustHandles="1" noChangeArrowheads="1" noChangeShapeType="1" noTextEdit="1"/>
              </p:cNvSpPr>
              <p:nvPr/>
            </p:nvSpPr>
            <p:spPr>
              <a:xfrm>
                <a:off x="5940152" y="2459160"/>
                <a:ext cx="2656170" cy="729430"/>
              </a:xfrm>
              <a:prstGeom prst="rect">
                <a:avLst/>
              </a:prstGeom>
              <a:blipFill>
                <a:blip r:embed="rId9"/>
                <a:stretch>
                  <a:fillRect b="-67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B38ED4A0-8767-C2EE-0062-99F6C6408102}"/>
                  </a:ext>
                </a:extLst>
              </p:cNvPr>
              <p:cNvSpPr txBox="1"/>
              <p:nvPr/>
            </p:nvSpPr>
            <p:spPr>
              <a:xfrm>
                <a:off x="5796136" y="3251041"/>
                <a:ext cx="3096344"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𝑝</m:t>
                          </m:r>
                        </m:e>
                      </m:acc>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oMath>
                  </m:oMathPara>
                </a14:m>
                <a:endParaRPr lang="ja-JP" altLang="en-US" sz="2000"/>
              </a:p>
            </p:txBody>
          </p:sp>
        </mc:Choice>
        <mc:Fallback>
          <p:sp>
            <p:nvSpPr>
              <p:cNvPr id="15" name="テキスト ボックス 14">
                <a:extLst>
                  <a:ext uri="{FF2B5EF4-FFF2-40B4-BE49-F238E27FC236}">
                    <a16:creationId xmlns:a16="http://schemas.microsoft.com/office/drawing/2014/main" id="{B38ED4A0-8767-C2EE-0062-99F6C6408102}"/>
                  </a:ext>
                </a:extLst>
              </p:cNvPr>
              <p:cNvSpPr txBox="1">
                <a:spLocks noRot="1" noChangeAspect="1" noMove="1" noResize="1" noEditPoints="1" noAdjustHandles="1" noChangeArrowheads="1" noChangeShapeType="1" noTextEdit="1"/>
              </p:cNvSpPr>
              <p:nvPr/>
            </p:nvSpPr>
            <p:spPr>
              <a:xfrm>
                <a:off x="5796136" y="3251041"/>
                <a:ext cx="3096344" cy="729430"/>
              </a:xfrm>
              <a:prstGeom prst="rect">
                <a:avLst/>
              </a:prstGeom>
              <a:blipFill>
                <a:blip r:embed="rId10"/>
                <a:stretch>
                  <a:fillRect b="-5085"/>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BCCB0C86-E97F-1F16-0D18-132A8DFFC4F0}"/>
              </a:ext>
            </a:extLst>
          </p:cNvPr>
          <p:cNvCxnSpPr>
            <a:cxnSpLocks/>
            <a:stCxn id="14" idx="1"/>
          </p:cNvCxnSpPr>
          <p:nvPr/>
        </p:nvCxnSpPr>
        <p:spPr>
          <a:xfrm flipH="1">
            <a:off x="4211960" y="2823875"/>
            <a:ext cx="1728192" cy="63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82624D4-BC68-1331-DA37-CDEC508F2830}"/>
              </a:ext>
            </a:extLst>
          </p:cNvPr>
          <p:cNvCxnSpPr>
            <a:cxnSpLocks/>
          </p:cNvCxnSpPr>
          <p:nvPr/>
        </p:nvCxnSpPr>
        <p:spPr>
          <a:xfrm flipH="1">
            <a:off x="4211352" y="3631725"/>
            <a:ext cx="1728192" cy="63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04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a:extLst>
              <a:ext uri="{FF2B5EF4-FFF2-40B4-BE49-F238E27FC236}">
                <a16:creationId xmlns:a16="http://schemas.microsoft.com/office/drawing/2014/main" id="{D64187C7-71A3-8D63-051F-266D82A2F9BD}"/>
              </a:ext>
            </a:extLst>
          </p:cNvPr>
          <p:cNvSpPr/>
          <p:nvPr/>
        </p:nvSpPr>
        <p:spPr>
          <a:xfrm>
            <a:off x="1875858" y="3742740"/>
            <a:ext cx="2016224" cy="7294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35A89DC7-609D-1164-2F99-FAC6E00D2A41}"/>
              </a:ext>
            </a:extLst>
          </p:cNvPr>
          <p:cNvSpPr/>
          <p:nvPr/>
        </p:nvSpPr>
        <p:spPr>
          <a:xfrm>
            <a:off x="1763688" y="2960246"/>
            <a:ext cx="2016224" cy="7294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566579BF-0A26-ED4B-829D-17B602FC7865}"/>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7E9814B7-328E-9AF5-E5E4-7E86E657F98F}"/>
                  </a:ext>
                </a:extLst>
              </p:cNvPr>
              <p:cNvSpPr txBox="1"/>
              <p:nvPr/>
            </p:nvSpPr>
            <p:spPr>
              <a:xfrm>
                <a:off x="683568" y="1124744"/>
                <a:ext cx="4701928" cy="377989"/>
              </a:xfrm>
              <a:prstGeom prst="rect">
                <a:avLst/>
              </a:prstGeom>
              <a:noFill/>
            </p:spPr>
            <p:txBody>
              <a:bodyPr wrap="none" rtlCol="0">
                <a:spAutoFit/>
              </a:bodyPr>
              <a:lstStyle/>
              <a:p>
                <a:r>
                  <a:rPr kumimoji="1" lang="ja-JP" altLang="en-US"/>
                  <a:t>同様の計算から</a:t>
                </a:r>
                <a14:m>
                  <m:oMath xmlns:m="http://schemas.openxmlformats.org/officeDocument/2006/math">
                    <m:acc>
                      <m:accPr>
                        <m:chr m:val="̇"/>
                        <m:ctrlPr>
                          <a:rPr kumimoji="1" lang="en-US" altLang="ja-JP" b="0" i="1" smtClean="0">
                            <a:latin typeface="Cambria Math" panose="02040503050406030204" pitchFamily="18" charset="0"/>
                          </a:rPr>
                        </m:ctrlPr>
                      </m:accPr>
                      <m:e>
                        <m:r>
                          <m:rPr>
                            <m:sty m:val="p"/>
                          </m:rPr>
                          <a:rPr kumimoji="1" lang="en-US" altLang="ja-JP" b="0" i="0" smtClean="0">
                            <a:latin typeface="Cambria Math" panose="02040503050406030204" pitchFamily="18" charset="0"/>
                          </a:rPr>
                          <m:t>P</m:t>
                        </m:r>
                      </m:e>
                    </m:acc>
                  </m:oMath>
                </a14:m>
                <a:r>
                  <a:rPr kumimoji="1" lang="ja-JP" altLang="en-US"/>
                  <a:t>も以下のように求められる</a:t>
                </a:r>
              </a:p>
            </p:txBody>
          </p:sp>
        </mc:Choice>
        <mc:Fallback>
          <p:sp>
            <p:nvSpPr>
              <p:cNvPr id="3" name="テキスト ボックス 2">
                <a:extLst>
                  <a:ext uri="{FF2B5EF4-FFF2-40B4-BE49-F238E27FC236}">
                    <a16:creationId xmlns:a16="http://schemas.microsoft.com/office/drawing/2014/main" id="{7E9814B7-328E-9AF5-E5E4-7E86E657F98F}"/>
                  </a:ext>
                </a:extLst>
              </p:cNvPr>
              <p:cNvSpPr txBox="1">
                <a:spLocks noRot="1" noChangeAspect="1" noMove="1" noResize="1" noEditPoints="1" noAdjustHandles="1" noChangeArrowheads="1" noChangeShapeType="1" noTextEdit="1"/>
              </p:cNvSpPr>
              <p:nvPr/>
            </p:nvSpPr>
            <p:spPr>
              <a:xfrm>
                <a:off x="683568" y="1124744"/>
                <a:ext cx="4701928" cy="377989"/>
              </a:xfrm>
              <a:prstGeom prst="rect">
                <a:avLst/>
              </a:prstGeom>
              <a:blipFill>
                <a:blip r:embed="rId2"/>
                <a:stretch>
                  <a:fillRect l="-1078" t="-9677" r="-270" b="-193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7246741-BB4C-0640-5721-458D956B2D3F}"/>
                  </a:ext>
                </a:extLst>
              </p:cNvPr>
              <p:cNvSpPr txBox="1"/>
              <p:nvPr/>
            </p:nvSpPr>
            <p:spPr>
              <a:xfrm>
                <a:off x="1195940" y="1726689"/>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p:sp>
            <p:nvSpPr>
              <p:cNvPr id="4" name="テキスト ボックス 3">
                <a:extLst>
                  <a:ext uri="{FF2B5EF4-FFF2-40B4-BE49-F238E27FC236}">
                    <a16:creationId xmlns:a16="http://schemas.microsoft.com/office/drawing/2014/main" id="{87246741-BB4C-0640-5721-458D956B2D3F}"/>
                  </a:ext>
                </a:extLst>
              </p:cNvPr>
              <p:cNvSpPr txBox="1">
                <a:spLocks noRot="1" noChangeAspect="1" noMove="1" noResize="1" noEditPoints="1" noAdjustHandles="1" noChangeArrowheads="1" noChangeShapeType="1" noTextEdit="1"/>
              </p:cNvSpPr>
              <p:nvPr/>
            </p:nvSpPr>
            <p:spPr>
              <a:xfrm>
                <a:off x="1195940" y="1726689"/>
                <a:ext cx="3376060" cy="729430"/>
              </a:xfrm>
              <a:prstGeom prst="rect">
                <a:avLst/>
              </a:prstGeom>
              <a:blipFill>
                <a:blip r:embed="rId3"/>
                <a:stretch>
                  <a:fillRect b="-84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7713FAD-5F08-DE27-C480-61C0D12BC405}"/>
                  </a:ext>
                </a:extLst>
              </p:cNvPr>
              <p:cNvSpPr txBox="1"/>
              <p:nvPr/>
            </p:nvSpPr>
            <p:spPr>
              <a:xfrm>
                <a:off x="587864" y="3689676"/>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p:sp>
            <p:nvSpPr>
              <p:cNvPr id="5" name="テキスト ボックス 4">
                <a:extLst>
                  <a:ext uri="{FF2B5EF4-FFF2-40B4-BE49-F238E27FC236}">
                    <a16:creationId xmlns:a16="http://schemas.microsoft.com/office/drawing/2014/main" id="{E7713FAD-5F08-DE27-C480-61C0D12BC405}"/>
                  </a:ext>
                </a:extLst>
              </p:cNvPr>
              <p:cNvSpPr txBox="1">
                <a:spLocks noRot="1" noChangeAspect="1" noMove="1" noResize="1" noEditPoints="1" noAdjustHandles="1" noChangeArrowheads="1" noChangeShapeType="1" noTextEdit="1"/>
              </p:cNvSpPr>
              <p:nvPr/>
            </p:nvSpPr>
            <p:spPr>
              <a:xfrm>
                <a:off x="587864" y="3689676"/>
                <a:ext cx="3376060" cy="729430"/>
              </a:xfrm>
              <a:prstGeom prst="rect">
                <a:avLst/>
              </a:prstGeom>
              <a:blipFill>
                <a:blip r:embed="rId4"/>
                <a:stretch>
                  <a:fillRect b="-86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73BDA8F-308F-60A5-E6C7-B73A54EF4CA5}"/>
                  </a:ext>
                </a:extLst>
              </p:cNvPr>
              <p:cNvSpPr txBox="1"/>
              <p:nvPr/>
            </p:nvSpPr>
            <p:spPr>
              <a:xfrm>
                <a:off x="587864" y="2960246"/>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𝑄</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𝑃</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p:sp>
            <p:nvSpPr>
              <p:cNvPr id="6" name="テキスト ボックス 5">
                <a:extLst>
                  <a:ext uri="{FF2B5EF4-FFF2-40B4-BE49-F238E27FC236}">
                    <a16:creationId xmlns:a16="http://schemas.microsoft.com/office/drawing/2014/main" id="{473BDA8F-308F-60A5-E6C7-B73A54EF4CA5}"/>
                  </a:ext>
                </a:extLst>
              </p:cNvPr>
              <p:cNvSpPr txBox="1">
                <a:spLocks noRot="1" noChangeAspect="1" noMove="1" noResize="1" noEditPoints="1" noAdjustHandles="1" noChangeArrowheads="1" noChangeShapeType="1" noTextEdit="1"/>
              </p:cNvSpPr>
              <p:nvPr/>
            </p:nvSpPr>
            <p:spPr>
              <a:xfrm>
                <a:off x="587864" y="2960246"/>
                <a:ext cx="3376060" cy="729430"/>
              </a:xfrm>
              <a:prstGeom prst="rect">
                <a:avLst/>
              </a:prstGeom>
              <a:blipFill>
                <a:blip r:embed="rId5"/>
                <a:stretch>
                  <a:fillRect b="-8621"/>
                </a:stretch>
              </a:blipFill>
            </p:spPr>
            <p:txBody>
              <a:bodyPr/>
              <a:lstStyle/>
              <a:p>
                <a:r>
                  <a:rPr lang="ja-JP" altLang="en-US">
                    <a:noFill/>
                  </a:rPr>
                  <a:t> </a:t>
                </a:r>
              </a:p>
            </p:txBody>
          </p:sp>
        </mc:Fallback>
      </mc:AlternateContent>
      <p:sp>
        <p:nvSpPr>
          <p:cNvPr id="7" name="左右矢印 6">
            <a:extLst>
              <a:ext uri="{FF2B5EF4-FFF2-40B4-BE49-F238E27FC236}">
                <a16:creationId xmlns:a16="http://schemas.microsoft.com/office/drawing/2014/main" id="{45CEDFA3-C01D-C8B9-781E-5EFA3C5451D5}"/>
              </a:ext>
            </a:extLst>
          </p:cNvPr>
          <p:cNvSpPr/>
          <p:nvPr/>
        </p:nvSpPr>
        <p:spPr>
          <a:xfrm>
            <a:off x="4572000" y="3386854"/>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FB12E29-F461-7E23-5991-F444D7FF9C41}"/>
                  </a:ext>
                </a:extLst>
              </p:cNvPr>
              <p:cNvSpPr txBox="1"/>
              <p:nvPr/>
            </p:nvSpPr>
            <p:spPr>
              <a:xfrm>
                <a:off x="6204488" y="2754291"/>
                <a:ext cx="1579599" cy="1664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eqArr>
                            <m:eqArrPr>
                              <m:ctrlPr>
                                <a:rPr kumimoji="1" lang="en-US" altLang="ja-JP" sz="2400" i="1" smtClean="0">
                                  <a:latin typeface="Cambria Math" panose="02040503050406030204" pitchFamily="18" charset="0"/>
                                </a:rPr>
                              </m:ctrlPr>
                            </m:eqArr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den>
                              </m:f>
                            </m:e>
                            <m:e>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𝑃</m:t>
                                  </m:r>
                                </m:e>
                              </m:acc>
                              <m:r>
                                <a:rPr lang="en-US" altLang="ja-JP" sz="2400" i="1">
                                  <a:latin typeface="Cambria Math" panose="02040503050406030204" pitchFamily="18" charset="0"/>
                                </a:rPr>
                                <m:t>=</m:t>
                              </m:r>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e>
                          </m:eqArr>
                        </m:e>
                      </m:d>
                    </m:oMath>
                  </m:oMathPara>
                </a14:m>
                <a:endParaRPr kumimoji="1" lang="ja-JP" altLang="en-US" sz="2400"/>
              </a:p>
            </p:txBody>
          </p:sp>
        </mc:Choice>
        <mc:Fallback>
          <p:sp>
            <p:nvSpPr>
              <p:cNvPr id="8" name="テキスト ボックス 7">
                <a:extLst>
                  <a:ext uri="{FF2B5EF4-FFF2-40B4-BE49-F238E27FC236}">
                    <a16:creationId xmlns:a16="http://schemas.microsoft.com/office/drawing/2014/main" id="{6FB12E29-F461-7E23-5991-F444D7FF9C41}"/>
                  </a:ext>
                </a:extLst>
              </p:cNvPr>
              <p:cNvSpPr txBox="1">
                <a:spLocks noRot="1" noChangeAspect="1" noMove="1" noResize="1" noEditPoints="1" noAdjustHandles="1" noChangeArrowheads="1" noChangeShapeType="1" noTextEdit="1"/>
              </p:cNvSpPr>
              <p:nvPr/>
            </p:nvSpPr>
            <p:spPr>
              <a:xfrm>
                <a:off x="6204488" y="2754291"/>
                <a:ext cx="1579599" cy="1664815"/>
              </a:xfrm>
              <a:prstGeom prst="rect">
                <a:avLst/>
              </a:prstGeom>
              <a:blipFill>
                <a:blip r:embed="rId6"/>
                <a:stretch>
                  <a:fillRect r="-4800" b="-3788"/>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DA739C-7194-54F6-A184-CF7C7089771B}"/>
              </a:ext>
            </a:extLst>
          </p:cNvPr>
          <p:cNvSpPr txBox="1"/>
          <p:nvPr/>
        </p:nvSpPr>
        <p:spPr>
          <a:xfrm>
            <a:off x="971600" y="4869160"/>
            <a:ext cx="3570208" cy="461665"/>
          </a:xfrm>
          <a:prstGeom prst="rect">
            <a:avLst/>
          </a:prstGeom>
          <a:noFill/>
        </p:spPr>
        <p:txBody>
          <a:bodyPr wrap="none" rtlCol="0">
            <a:spAutoFit/>
          </a:bodyPr>
          <a:lstStyle/>
          <a:p>
            <a:r>
              <a:rPr kumimoji="1" lang="ja-JP" altLang="en-US" sz="2400"/>
              <a:t>上記が成り立つためには</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2E82BBBE-DA39-826A-B5C9-36AF46FD0BBB}"/>
                  </a:ext>
                </a:extLst>
              </p:cNvPr>
              <p:cNvSpPr txBox="1"/>
              <p:nvPr/>
            </p:nvSpPr>
            <p:spPr>
              <a:xfrm>
                <a:off x="1216152" y="5589240"/>
                <a:ext cx="2747772" cy="6656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800" i="1" smtClean="0">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𝑄</m:t>
                          </m:r>
                        </m:num>
                        <m:den>
                          <m:r>
                            <a:rPr lang="en-US" altLang="ja-JP" sz="1800" i="1">
                              <a:latin typeface="Cambria Math" panose="02040503050406030204" pitchFamily="18" charset="0"/>
                            </a:rPr>
                            <m:t>𝜕</m:t>
                          </m:r>
                          <m:r>
                            <a:rPr lang="en-US" altLang="ja-JP" sz="1800" i="1">
                              <a:latin typeface="Cambria Math" panose="02040503050406030204" pitchFamily="18" charset="0"/>
                            </a:rPr>
                            <m:t>𝑞</m:t>
                          </m:r>
                        </m:den>
                      </m:f>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𝑃</m:t>
                          </m:r>
                        </m:num>
                        <m:den>
                          <m:r>
                            <a:rPr lang="en-US" altLang="ja-JP" sz="1800" i="1">
                              <a:latin typeface="Cambria Math" panose="02040503050406030204" pitchFamily="18" charset="0"/>
                            </a:rPr>
                            <m:t>𝜕</m:t>
                          </m:r>
                          <m:r>
                            <a:rPr lang="en-US" altLang="ja-JP" sz="1800" i="1">
                              <a:latin typeface="Cambria Math" panose="02040503050406030204" pitchFamily="18" charset="0"/>
                            </a:rPr>
                            <m:t>𝑝</m:t>
                          </m:r>
                        </m:den>
                      </m:f>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𝑄</m:t>
                          </m:r>
                        </m:num>
                        <m:den>
                          <m:r>
                            <a:rPr lang="en-US" altLang="ja-JP" sz="1800" i="1">
                              <a:latin typeface="Cambria Math" panose="02040503050406030204" pitchFamily="18" charset="0"/>
                            </a:rPr>
                            <m:t>𝜕</m:t>
                          </m:r>
                          <m:r>
                            <a:rPr lang="en-US" altLang="ja-JP" sz="1800" b="0" i="1" smtClean="0">
                              <a:latin typeface="Cambria Math" panose="02040503050406030204" pitchFamily="18" charset="0"/>
                            </a:rPr>
                            <m:t>𝑝</m:t>
                          </m:r>
                        </m:den>
                      </m:f>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𝑃</m:t>
                          </m:r>
                        </m:num>
                        <m:den>
                          <m:r>
                            <a:rPr lang="en-US" altLang="ja-JP" sz="1800" i="1">
                              <a:latin typeface="Cambria Math" panose="02040503050406030204" pitchFamily="18" charset="0"/>
                            </a:rPr>
                            <m:t>𝜕</m:t>
                          </m:r>
                          <m:r>
                            <a:rPr lang="en-US" altLang="ja-JP" sz="1800" b="0" i="1" smtClean="0">
                              <a:latin typeface="Cambria Math" panose="02040503050406030204" pitchFamily="18" charset="0"/>
                            </a:rPr>
                            <m:t>𝑞</m:t>
                          </m:r>
                        </m:den>
                      </m:f>
                      <m:r>
                        <a:rPr lang="en-US" altLang="ja-JP" sz="1800" b="0" i="1" smtClean="0">
                          <a:latin typeface="Cambria Math" panose="02040503050406030204" pitchFamily="18" charset="0"/>
                        </a:rPr>
                        <m:t>=1</m:t>
                      </m:r>
                    </m:oMath>
                  </m:oMathPara>
                </a14:m>
                <a:endParaRPr lang="ja-JP" altLang="en-US"/>
              </a:p>
            </p:txBody>
          </p:sp>
        </mc:Choice>
        <mc:Fallback>
          <p:sp>
            <p:nvSpPr>
              <p:cNvPr id="13" name="テキスト ボックス 12">
                <a:extLst>
                  <a:ext uri="{FF2B5EF4-FFF2-40B4-BE49-F238E27FC236}">
                    <a16:creationId xmlns:a16="http://schemas.microsoft.com/office/drawing/2014/main" id="{2E82BBBE-DA39-826A-B5C9-36AF46FD0BBB}"/>
                  </a:ext>
                </a:extLst>
              </p:cNvPr>
              <p:cNvSpPr txBox="1">
                <a:spLocks noRot="1" noChangeAspect="1" noMove="1" noResize="1" noEditPoints="1" noAdjustHandles="1" noChangeArrowheads="1" noChangeShapeType="1" noTextEdit="1"/>
              </p:cNvSpPr>
              <p:nvPr/>
            </p:nvSpPr>
            <p:spPr>
              <a:xfrm>
                <a:off x="1216152" y="5589240"/>
                <a:ext cx="2747772" cy="665695"/>
              </a:xfrm>
              <a:prstGeom prst="rect">
                <a:avLst/>
              </a:prstGeom>
              <a:blipFill>
                <a:blip r:embed="rId7"/>
                <a:stretch>
                  <a:fillRect b="-9434"/>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B7052282-420F-289C-30B2-069AB413B414}"/>
              </a:ext>
            </a:extLst>
          </p:cNvPr>
          <p:cNvSpPr txBox="1"/>
          <p:nvPr/>
        </p:nvSpPr>
        <p:spPr>
          <a:xfrm>
            <a:off x="3985222" y="5691254"/>
            <a:ext cx="3262432" cy="461665"/>
          </a:xfrm>
          <a:prstGeom prst="rect">
            <a:avLst/>
          </a:prstGeom>
          <a:noFill/>
        </p:spPr>
        <p:txBody>
          <a:bodyPr wrap="none" rtlCol="0">
            <a:spAutoFit/>
          </a:bodyPr>
          <a:lstStyle/>
          <a:p>
            <a:r>
              <a:rPr lang="ja-JP" altLang="en-US" sz="2400"/>
              <a:t>が成り立つ必要がある</a:t>
            </a:r>
            <a:endParaRPr kumimoji="1" lang="ja-JP" altLang="en-US" sz="2400"/>
          </a:p>
        </p:txBody>
      </p:sp>
    </p:spTree>
    <p:extLst>
      <p:ext uri="{BB962C8B-B14F-4D97-AF65-F5344CB8AC3E}">
        <p14:creationId xmlns:p14="http://schemas.microsoft.com/office/powerpoint/2010/main" val="156444804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3297</TotalTime>
  <Words>1376</Words>
  <Application>Microsoft Macintosh PowerPoint</Application>
  <PresentationFormat>画面に合わせる (4:3)</PresentationFormat>
  <Paragraphs>200</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462</cp:revision>
  <dcterms:created xsi:type="dcterms:W3CDTF">2019-01-02T05:23:01Z</dcterms:created>
  <dcterms:modified xsi:type="dcterms:W3CDTF">2023-07-19T10:55:57Z</dcterms:modified>
</cp:coreProperties>
</file>