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1"/>
  </p:notesMasterIdLst>
  <p:sldIdLst>
    <p:sldId id="256" r:id="rId2"/>
    <p:sldId id="261" r:id="rId3"/>
    <p:sldId id="313" r:id="rId4"/>
    <p:sldId id="314" r:id="rId5"/>
    <p:sldId id="311" r:id="rId6"/>
    <p:sldId id="312" r:id="rId7"/>
    <p:sldId id="315" r:id="rId8"/>
    <p:sldId id="316" r:id="rId9"/>
    <p:sldId id="317" r:id="rId10"/>
    <p:sldId id="318" r:id="rId11"/>
    <p:sldId id="319" r:id="rId12"/>
    <p:sldId id="320" r:id="rId13"/>
    <p:sldId id="321"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54" r:id="rId47"/>
    <p:sldId id="355" r:id="rId48"/>
    <p:sldId id="356" r:id="rId49"/>
    <p:sldId id="357" r:id="rId5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8" d="100"/>
          <a:sy n="128" d="100"/>
        </p:scale>
        <p:origin x="1864"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49</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1.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 Id="rId9" Type="http://schemas.openxmlformats.org/officeDocument/2006/relationships/image" Target="../media/image77.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xml"/><Relationship Id="rId5" Type="http://schemas.openxmlformats.org/officeDocument/2006/relationships/image" Target="../media/image86.png"/><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 Id="rId5" Type="http://schemas.openxmlformats.org/officeDocument/2006/relationships/image" Target="../media/image90.png"/><Relationship Id="rId4" Type="http://schemas.openxmlformats.org/officeDocument/2006/relationships/image" Target="../media/image89.png"/></Relationships>
</file>

<file path=ppt/slides/_rels/slide2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25.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4" Type="http://schemas.openxmlformats.org/officeDocument/2006/relationships/image" Target="../media/image96.png"/></Relationships>
</file>

<file path=ppt/slides/_rels/slide26.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97.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2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xml"/><Relationship Id="rId5" Type="http://schemas.openxmlformats.org/officeDocument/2006/relationships/image" Target="../media/image112.png"/><Relationship Id="rId4" Type="http://schemas.openxmlformats.org/officeDocument/2006/relationships/image" Target="../media/image111.png"/></Relationships>
</file>

<file path=ppt/slides/_rels/slide29.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18.png"/><Relationship Id="rId2" Type="http://schemas.openxmlformats.org/officeDocument/2006/relationships/image" Target="../media/image113.png"/><Relationship Id="rId1" Type="http://schemas.openxmlformats.org/officeDocument/2006/relationships/slideLayout" Target="../slideLayouts/slideLayout1.xml"/><Relationship Id="rId6" Type="http://schemas.openxmlformats.org/officeDocument/2006/relationships/image" Target="../media/image117.png"/><Relationship Id="rId5" Type="http://schemas.openxmlformats.org/officeDocument/2006/relationships/image" Target="../media/image116.png"/><Relationship Id="rId4" Type="http://schemas.openxmlformats.org/officeDocument/2006/relationships/image" Target="../media/image11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0.png"/><Relationship Id="rId3" Type="http://schemas.openxmlformats.org/officeDocument/2006/relationships/image" Target="../media/image120.png"/><Relationship Id="rId7" Type="http://schemas.openxmlformats.org/officeDocument/2006/relationships/image" Target="../media/image124.png"/><Relationship Id="rId12" Type="http://schemas.openxmlformats.org/officeDocument/2006/relationships/image" Target="../media/image129.png"/><Relationship Id="rId17" Type="http://schemas.openxmlformats.org/officeDocument/2006/relationships/image" Target="../media/image134.png"/><Relationship Id="rId2" Type="http://schemas.openxmlformats.org/officeDocument/2006/relationships/image" Target="../media/image119.png"/><Relationship Id="rId16"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23.png"/><Relationship Id="rId11" Type="http://schemas.openxmlformats.org/officeDocument/2006/relationships/image" Target="../media/image128.png"/><Relationship Id="rId5" Type="http://schemas.openxmlformats.org/officeDocument/2006/relationships/image" Target="../media/image122.png"/><Relationship Id="rId15" Type="http://schemas.openxmlformats.org/officeDocument/2006/relationships/image" Target="../media/image132.png"/><Relationship Id="rId10" Type="http://schemas.openxmlformats.org/officeDocument/2006/relationships/image" Target="../media/image127.png"/><Relationship Id="rId4" Type="http://schemas.openxmlformats.org/officeDocument/2006/relationships/image" Target="../media/image121.png"/><Relationship Id="rId9" Type="http://schemas.openxmlformats.org/officeDocument/2006/relationships/image" Target="../media/image126.png"/><Relationship Id="rId14" Type="http://schemas.openxmlformats.org/officeDocument/2006/relationships/image" Target="../media/image131.png"/></Relationships>
</file>

<file path=ppt/slides/_rels/slide3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 Id="rId5" Type="http://schemas.openxmlformats.org/officeDocument/2006/relationships/image" Target="../media/image138.png"/><Relationship Id="rId4" Type="http://schemas.openxmlformats.org/officeDocument/2006/relationships/image" Target="../media/image137.png"/></Relationships>
</file>

<file path=ppt/slides/_rels/slide3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5" Type="http://schemas.openxmlformats.org/officeDocument/2006/relationships/image" Target="../media/image142.png"/><Relationship Id="rId4" Type="http://schemas.openxmlformats.org/officeDocument/2006/relationships/image" Target="../media/image141.png"/></Relationships>
</file>

<file path=ppt/slides/_rels/slide33.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34.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36.xml.rels><?xml version="1.0" encoding="UTF-8" standalone="yes"?>
<Relationships xmlns="http://schemas.openxmlformats.org/package/2006/relationships"><Relationship Id="rId8" Type="http://schemas.openxmlformats.org/officeDocument/2006/relationships/image" Target="../media/image159.png"/><Relationship Id="rId3" Type="http://schemas.openxmlformats.org/officeDocument/2006/relationships/image" Target="../media/image154.png"/><Relationship Id="rId7" Type="http://schemas.openxmlformats.org/officeDocument/2006/relationships/image" Target="../media/image158.png"/><Relationship Id="rId2" Type="http://schemas.openxmlformats.org/officeDocument/2006/relationships/image" Target="../media/image153.png"/><Relationship Id="rId1" Type="http://schemas.openxmlformats.org/officeDocument/2006/relationships/slideLayout" Target="../slideLayouts/slideLayout1.xml"/><Relationship Id="rId6" Type="http://schemas.openxmlformats.org/officeDocument/2006/relationships/image" Target="../media/image157.png"/><Relationship Id="rId5" Type="http://schemas.openxmlformats.org/officeDocument/2006/relationships/image" Target="../media/image156.png"/><Relationship Id="rId4" Type="http://schemas.openxmlformats.org/officeDocument/2006/relationships/image" Target="../media/image155.png"/><Relationship Id="rId9" Type="http://schemas.openxmlformats.org/officeDocument/2006/relationships/image" Target="../media/image160.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38.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 Id="rId5" Type="http://schemas.openxmlformats.org/officeDocument/2006/relationships/image" Target="../media/image169.png"/><Relationship Id="rId4" Type="http://schemas.openxmlformats.org/officeDocument/2006/relationships/image" Target="../media/image168.png"/></Relationships>
</file>

<file path=ppt/slides/_rels/slide3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1.xml"/><Relationship Id="rId4" Type="http://schemas.openxmlformats.org/officeDocument/2006/relationships/image" Target="../media/image173.png"/></Relationships>
</file>

<file path=ppt/slides/_rels/slide41.xml.rels><?xml version="1.0" encoding="UTF-8" standalone="yes"?>
<Relationships xmlns="http://schemas.openxmlformats.org/package/2006/relationships"><Relationship Id="rId3" Type="http://schemas.openxmlformats.org/officeDocument/2006/relationships/image" Target="../media/image175.png"/><Relationship Id="rId7" Type="http://schemas.openxmlformats.org/officeDocument/2006/relationships/image" Target="../media/image179.png"/><Relationship Id="rId2" Type="http://schemas.openxmlformats.org/officeDocument/2006/relationships/image" Target="../media/image174.png"/><Relationship Id="rId1" Type="http://schemas.openxmlformats.org/officeDocument/2006/relationships/slideLayout" Target="../slideLayouts/slideLayout1.xml"/><Relationship Id="rId6" Type="http://schemas.openxmlformats.org/officeDocument/2006/relationships/image" Target="../media/image178.png"/><Relationship Id="rId5" Type="http://schemas.openxmlformats.org/officeDocument/2006/relationships/image" Target="../media/image177.png"/><Relationship Id="rId4" Type="http://schemas.openxmlformats.org/officeDocument/2006/relationships/image" Target="../media/image176.png"/></Relationships>
</file>

<file path=ppt/slides/_rels/slide42.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1.xml"/><Relationship Id="rId5" Type="http://schemas.openxmlformats.org/officeDocument/2006/relationships/image" Target="../media/image183.png"/><Relationship Id="rId4" Type="http://schemas.openxmlformats.org/officeDocument/2006/relationships/image" Target="../media/image182.png"/></Relationships>
</file>

<file path=ppt/slides/_rels/slide43.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 Id="rId6" Type="http://schemas.openxmlformats.org/officeDocument/2006/relationships/image" Target="../media/image188.png"/><Relationship Id="rId5" Type="http://schemas.openxmlformats.org/officeDocument/2006/relationships/image" Target="../media/image187.png"/><Relationship Id="rId4" Type="http://schemas.openxmlformats.org/officeDocument/2006/relationships/image" Target="../media/image186.png"/></Relationships>
</file>

<file path=ppt/slides/_rels/slide4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9.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1.xml"/><Relationship Id="rId4" Type="http://schemas.openxmlformats.org/officeDocument/2006/relationships/image" Target="../media/image195.png"/></Relationships>
</file>

<file path=ppt/slides/_rels/slide47.xml.rels><?xml version="1.0" encoding="UTF-8" standalone="yes"?>
<Relationships xmlns="http://schemas.openxmlformats.org/package/2006/relationships"><Relationship Id="rId3" Type="http://schemas.openxmlformats.org/officeDocument/2006/relationships/image" Target="../media/image196.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正準変換</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CFFA160-0749-E8CC-C9BD-C90D8FA63B11}"/>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D92D1B7-CCBC-2C44-C023-A79D2A29CD0E}"/>
                  </a:ext>
                </a:extLst>
              </p:cNvPr>
              <p:cNvSpPr txBox="1"/>
              <p:nvPr/>
            </p:nvSpPr>
            <p:spPr>
              <a:xfrm>
                <a:off x="1619672" y="2419584"/>
                <a:ext cx="4407489" cy="1582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r>
                        <a:rPr lang="en-US" altLang="ja-JP" sz="2400" i="1">
                          <a:latin typeface="Cambria Math" panose="02040503050406030204" pitchFamily="18" charset="0"/>
                        </a:rPr>
                        <m:t>= </m:t>
                      </m:r>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kumimoji="1" lang="en-US" altLang="ja-JP" sz="2400" b="0" i="1" smtClean="0">
                          <a:latin typeface="Cambria Math" panose="02040503050406030204" pitchFamily="18" charset="0"/>
                        </a:rPr>
                        <m:t>=1</m:t>
                      </m:r>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FD92D1B7-CCBC-2C44-C023-A79D2A29CD0E}"/>
                  </a:ext>
                </a:extLst>
              </p:cNvPr>
              <p:cNvSpPr txBox="1">
                <a:spLocks noRot="1" noChangeAspect="1" noMove="1" noResize="1" noEditPoints="1" noAdjustHandles="1" noChangeArrowheads="1" noChangeShapeType="1" noTextEdit="1"/>
              </p:cNvSpPr>
              <p:nvPr/>
            </p:nvSpPr>
            <p:spPr>
              <a:xfrm>
                <a:off x="1619672" y="2419584"/>
                <a:ext cx="4407489" cy="1582036"/>
              </a:xfrm>
              <a:prstGeom prst="rect">
                <a:avLst/>
              </a:prstGeom>
              <a:blipFill>
                <a:blip r:embed="rId2"/>
                <a:stretch>
                  <a:fillRect l="-1724" t="-1600" r="-862" b="-8000"/>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E984232-F96D-4DA7-9CA1-6956902008E3}"/>
              </a:ext>
            </a:extLst>
          </p:cNvPr>
          <p:cNvSpPr txBox="1"/>
          <p:nvPr/>
        </p:nvSpPr>
        <p:spPr>
          <a:xfrm>
            <a:off x="467544" y="1310190"/>
            <a:ext cx="2698175" cy="523220"/>
          </a:xfrm>
          <a:prstGeom prst="rect">
            <a:avLst/>
          </a:prstGeom>
          <a:noFill/>
        </p:spPr>
        <p:txBody>
          <a:bodyPr wrap="none" rtlCol="0">
            <a:spAutoFit/>
          </a:bodyPr>
          <a:lstStyle/>
          <a:p>
            <a:r>
              <a:rPr kumimoji="1" lang="ja-JP" altLang="en-US" sz="2800"/>
              <a:t>正準変換の条件</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E696A93-645D-1814-A813-69597E95F12F}"/>
                  </a:ext>
                </a:extLst>
              </p:cNvPr>
              <p:cNvSpPr txBox="1"/>
              <p:nvPr/>
            </p:nvSpPr>
            <p:spPr>
              <a:xfrm>
                <a:off x="683568" y="4629225"/>
                <a:ext cx="8029121" cy="523220"/>
              </a:xfrm>
              <a:prstGeom prst="rect">
                <a:avLst/>
              </a:prstGeom>
              <a:noFill/>
            </p:spPr>
            <p:txBody>
              <a:bodyPr wrap="none" rtlCol="0">
                <a:spAutoFit/>
              </a:bodyPr>
              <a:lstStyle/>
              <a:p>
                <a14:m>
                  <m:oMath xmlns:m="http://schemas.openxmlformats.org/officeDocument/2006/math">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a14:m>
                <a:r>
                  <a:rPr kumimoji="1" lang="ja-JP" altLang="en-US" sz="2800"/>
                  <a:t>の変換のヤコビアンが</a:t>
                </a:r>
                <a:r>
                  <a:rPr kumimoji="1" lang="en-US" altLang="ja-JP" sz="2800" dirty="0"/>
                  <a:t>1</a:t>
                </a:r>
                <a:r>
                  <a:rPr kumimoji="1" lang="ja-JP" altLang="en-US" sz="2800"/>
                  <a:t>であること</a:t>
                </a:r>
              </a:p>
            </p:txBody>
          </p:sp>
        </mc:Choice>
        <mc:Fallback xmlns="">
          <p:sp>
            <p:nvSpPr>
              <p:cNvPr id="6" name="テキスト ボックス 5">
                <a:extLst>
                  <a:ext uri="{FF2B5EF4-FFF2-40B4-BE49-F238E27FC236}">
                    <a16:creationId xmlns:a16="http://schemas.microsoft.com/office/drawing/2014/main" id="{2E696A93-645D-1814-A813-69597E95F12F}"/>
                  </a:ext>
                </a:extLst>
              </p:cNvPr>
              <p:cNvSpPr txBox="1">
                <a:spLocks noRot="1" noChangeAspect="1" noMove="1" noResize="1" noEditPoints="1" noAdjustHandles="1" noChangeArrowheads="1" noChangeShapeType="1" noTextEdit="1"/>
              </p:cNvSpPr>
              <p:nvPr/>
            </p:nvSpPr>
            <p:spPr>
              <a:xfrm>
                <a:off x="683568" y="4629225"/>
                <a:ext cx="8029121" cy="523220"/>
              </a:xfrm>
              <a:prstGeom prst="rect">
                <a:avLst/>
              </a:prstGeom>
              <a:blipFill>
                <a:blip r:embed="rId3"/>
                <a:stretch>
                  <a:fillRect t="-14286" r="-632" b="-3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774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78FE24-8714-9DCF-1738-F7B6C7991D23}"/>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E0F3FC5-48A6-A755-9A96-E52ECBBBFB27}"/>
                  </a:ext>
                </a:extLst>
              </p:cNvPr>
              <p:cNvSpPr txBox="1"/>
              <p:nvPr/>
            </p:nvSpPr>
            <p:spPr>
              <a:xfrm>
                <a:off x="494317" y="1000430"/>
                <a:ext cx="6567247" cy="400110"/>
              </a:xfrm>
              <a:prstGeom prst="rect">
                <a:avLst/>
              </a:prstGeom>
              <a:noFill/>
            </p:spPr>
            <p:txBody>
              <a:bodyPr wrap="none" rtlCol="0">
                <a:spAutoFit/>
              </a:bodyPr>
              <a:lstStyle/>
              <a:p>
                <a:r>
                  <a:rPr kumimoji="1" lang="ja-JP" altLang="en-US" sz="2000" b="0"/>
                  <a:t>ラグランジアン</a:t>
                </a:r>
                <a14:m>
                  <m:oMath xmlns:m="http://schemas.openxmlformats.org/officeDocument/2006/math">
                    <m:r>
                      <a:rPr kumimoji="1" lang="en-US" altLang="ja-JP" sz="2000" b="0" i="1" smtClean="0">
                        <a:latin typeface="Cambria Math" panose="02040503050406030204" pitchFamily="18" charset="0"/>
                      </a:rPr>
                      <m:t>𝐿</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oMath>
                </a14:m>
                <a:r>
                  <a:rPr lang="ja-JP" altLang="en-US" sz="2000"/>
                  <a:t>で記述される系の</a:t>
                </a:r>
                <a:r>
                  <a:rPr kumimoji="1" lang="ja-JP" altLang="en-US" sz="2000"/>
                  <a:t>点変換を考える</a:t>
                </a:r>
              </a:p>
            </p:txBody>
          </p:sp>
        </mc:Choice>
        <mc:Fallback xmlns="">
          <p:sp>
            <p:nvSpPr>
              <p:cNvPr id="3" name="テキスト ボックス 2">
                <a:extLst>
                  <a:ext uri="{FF2B5EF4-FFF2-40B4-BE49-F238E27FC236}">
                    <a16:creationId xmlns:a16="http://schemas.microsoft.com/office/drawing/2014/main" id="{1E0F3FC5-48A6-A755-9A96-E52ECBBBFB27}"/>
                  </a:ext>
                </a:extLst>
              </p:cNvPr>
              <p:cNvSpPr txBox="1">
                <a:spLocks noRot="1" noChangeAspect="1" noMove="1" noResize="1" noEditPoints="1" noAdjustHandles="1" noChangeArrowheads="1" noChangeShapeType="1" noTextEdit="1"/>
              </p:cNvSpPr>
              <p:nvPr/>
            </p:nvSpPr>
            <p:spPr>
              <a:xfrm>
                <a:off x="494317" y="1000430"/>
                <a:ext cx="6567247" cy="400110"/>
              </a:xfrm>
              <a:prstGeom prst="rect">
                <a:avLst/>
              </a:prstGeom>
              <a:blipFill>
                <a:blip r:embed="rId2"/>
                <a:stretch>
                  <a:fillRect l="-772" t="-9091" b="-2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998B509-E7A4-D719-1702-1C283BC26A0E}"/>
                  </a:ext>
                </a:extLst>
              </p:cNvPr>
              <p:cNvSpPr txBox="1"/>
              <p:nvPr/>
            </p:nvSpPr>
            <p:spPr>
              <a:xfrm>
                <a:off x="3629246" y="1576271"/>
                <a:ext cx="157479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5998B509-E7A4-D719-1702-1C283BC26A0E}"/>
                  </a:ext>
                </a:extLst>
              </p:cNvPr>
              <p:cNvSpPr txBox="1">
                <a:spLocks noRot="1" noChangeAspect="1" noMove="1" noResize="1" noEditPoints="1" noAdjustHandles="1" noChangeArrowheads="1" noChangeShapeType="1" noTextEdit="1"/>
              </p:cNvSpPr>
              <p:nvPr/>
            </p:nvSpPr>
            <p:spPr>
              <a:xfrm>
                <a:off x="3629246" y="1576271"/>
                <a:ext cx="1574790" cy="430887"/>
              </a:xfrm>
              <a:prstGeom prst="rect">
                <a:avLst/>
              </a:prstGeom>
              <a:blipFill>
                <a:blip r:embed="rId3"/>
                <a:stretch>
                  <a:fillRect l="-6400" r="-7200" b="-3823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973B29A-DBDE-E8F5-A0E9-6DCA0B807530}"/>
                  </a:ext>
                </a:extLst>
              </p:cNvPr>
              <p:cNvSpPr txBox="1"/>
              <p:nvPr/>
            </p:nvSpPr>
            <p:spPr>
              <a:xfrm>
                <a:off x="3614640" y="2522347"/>
                <a:ext cx="152708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1973B29A-DBDE-E8F5-A0E9-6DCA0B807530}"/>
                  </a:ext>
                </a:extLst>
              </p:cNvPr>
              <p:cNvSpPr txBox="1">
                <a:spLocks noRot="1" noChangeAspect="1" noMove="1" noResize="1" noEditPoints="1" noAdjustHandles="1" noChangeArrowheads="1" noChangeShapeType="1" noTextEdit="1"/>
              </p:cNvSpPr>
              <p:nvPr/>
            </p:nvSpPr>
            <p:spPr>
              <a:xfrm>
                <a:off x="3614640" y="2522347"/>
                <a:ext cx="1527085" cy="430887"/>
              </a:xfrm>
              <a:prstGeom prst="rect">
                <a:avLst/>
              </a:prstGeom>
              <a:blipFill>
                <a:blip r:embed="rId4"/>
                <a:stretch>
                  <a:fillRect l="-4132" r="-7438" b="-3428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7425BF1-5A2B-9883-71B8-44D3B61683F1}"/>
              </a:ext>
            </a:extLst>
          </p:cNvPr>
          <p:cNvSpPr txBox="1"/>
          <p:nvPr/>
        </p:nvSpPr>
        <p:spPr>
          <a:xfrm>
            <a:off x="523323" y="2125077"/>
            <a:ext cx="1980029" cy="400110"/>
          </a:xfrm>
          <a:prstGeom prst="rect">
            <a:avLst/>
          </a:prstGeom>
          <a:noFill/>
        </p:spPr>
        <p:txBody>
          <a:bodyPr wrap="none" rtlCol="0">
            <a:spAutoFit/>
          </a:bodyPr>
          <a:lstStyle/>
          <a:p>
            <a:r>
              <a:rPr kumimoji="1" lang="ja-JP" altLang="en-US" sz="2000"/>
              <a:t>逆変換を考える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FF84333-C163-95AB-6AC1-D93FD3BAC093}"/>
                  </a:ext>
                </a:extLst>
              </p:cNvPr>
              <p:cNvSpPr txBox="1"/>
              <p:nvPr/>
            </p:nvSpPr>
            <p:spPr>
              <a:xfrm>
                <a:off x="3518107" y="3265117"/>
                <a:ext cx="3247235" cy="883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𝑞</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BFF84333-C163-95AB-6AC1-D93FD3BAC093}"/>
                  </a:ext>
                </a:extLst>
              </p:cNvPr>
              <p:cNvSpPr txBox="1">
                <a:spLocks noRot="1" noChangeAspect="1" noMove="1" noResize="1" noEditPoints="1" noAdjustHandles="1" noChangeArrowheads="1" noChangeShapeType="1" noTextEdit="1"/>
              </p:cNvSpPr>
              <p:nvPr/>
            </p:nvSpPr>
            <p:spPr>
              <a:xfrm>
                <a:off x="3518107" y="3265117"/>
                <a:ext cx="3247235" cy="883447"/>
              </a:xfrm>
              <a:prstGeom prst="rect">
                <a:avLst/>
              </a:prstGeom>
              <a:blipFill>
                <a:blip r:embed="rId5"/>
                <a:stretch>
                  <a:fillRect l="-389" t="-2857" r="-1556" b="-1571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02957-D9FD-6543-1404-3A719810C924}"/>
              </a:ext>
            </a:extLst>
          </p:cNvPr>
          <p:cNvSpPr txBox="1"/>
          <p:nvPr/>
        </p:nvSpPr>
        <p:spPr>
          <a:xfrm>
            <a:off x="554763" y="3093054"/>
            <a:ext cx="1723549" cy="400110"/>
          </a:xfrm>
          <a:prstGeom prst="rect">
            <a:avLst/>
          </a:prstGeom>
          <a:noFill/>
        </p:spPr>
        <p:txBody>
          <a:bodyPr wrap="none" rtlCol="0">
            <a:spAutoFit/>
          </a:bodyPr>
          <a:lstStyle/>
          <a:p>
            <a:r>
              <a:rPr kumimoji="1" lang="ja-JP" altLang="en-US" sz="2000"/>
              <a:t>時間微分する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CBDD652-6E11-7A3D-7D39-6B74AF00AD2D}"/>
                  </a:ext>
                </a:extLst>
              </p:cNvPr>
              <p:cNvSpPr txBox="1"/>
              <p:nvPr/>
            </p:nvSpPr>
            <p:spPr>
              <a:xfrm>
                <a:off x="523323" y="4425688"/>
                <a:ext cx="3719352" cy="411844"/>
              </a:xfrm>
              <a:prstGeom prst="rect">
                <a:avLst/>
              </a:prstGeom>
              <a:noFill/>
            </p:spPr>
            <p:txBody>
              <a:bodyPr wrap="none" rtlCol="0">
                <a:spAutoFit/>
              </a:bodyPr>
              <a:lstStyle/>
              <a:p>
                <a:r>
                  <a:rPr kumimoji="1" lang="ja-JP" altLang="en-US" sz="2000"/>
                  <a:t>ラグランジアンを</a:t>
                </a:r>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で書くと</a:t>
                </a:r>
              </a:p>
            </p:txBody>
          </p:sp>
        </mc:Choice>
        <mc:Fallback xmlns="">
          <p:sp>
            <p:nvSpPr>
              <p:cNvPr id="12" name="テキスト ボックス 11">
                <a:extLst>
                  <a:ext uri="{FF2B5EF4-FFF2-40B4-BE49-F238E27FC236}">
                    <a16:creationId xmlns:a16="http://schemas.microsoft.com/office/drawing/2014/main" id="{6CBDD652-6E11-7A3D-7D39-6B74AF00AD2D}"/>
                  </a:ext>
                </a:extLst>
              </p:cNvPr>
              <p:cNvSpPr txBox="1">
                <a:spLocks noRot="1" noChangeAspect="1" noMove="1" noResize="1" noEditPoints="1" noAdjustHandles="1" noChangeArrowheads="1" noChangeShapeType="1" noTextEdit="1"/>
              </p:cNvSpPr>
              <p:nvPr/>
            </p:nvSpPr>
            <p:spPr>
              <a:xfrm>
                <a:off x="523323" y="4425688"/>
                <a:ext cx="3719352" cy="411844"/>
              </a:xfrm>
              <a:prstGeom prst="rect">
                <a:avLst/>
              </a:prstGeom>
              <a:blipFill>
                <a:blip r:embed="rId6"/>
                <a:stretch>
                  <a:fillRect l="-1701" t="-11765" r="-68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303423A-7229-98DA-2BAC-FB52F7DF1394}"/>
                  </a:ext>
                </a:extLst>
              </p:cNvPr>
              <p:cNvSpPr txBox="1"/>
              <p:nvPr/>
            </p:nvSpPr>
            <p:spPr>
              <a:xfrm>
                <a:off x="2382999" y="5168402"/>
                <a:ext cx="4572000" cy="5395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𝐿</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oMath>
                  </m:oMathPara>
                </a14:m>
                <a:endParaRPr lang="ja-JP" altLang="en-US" sz="2800"/>
              </a:p>
            </p:txBody>
          </p:sp>
        </mc:Choice>
        <mc:Fallback xmlns="">
          <p:sp>
            <p:nvSpPr>
              <p:cNvPr id="14" name="テキスト ボックス 13">
                <a:extLst>
                  <a:ext uri="{FF2B5EF4-FFF2-40B4-BE49-F238E27FC236}">
                    <a16:creationId xmlns:a16="http://schemas.microsoft.com/office/drawing/2014/main" id="{8303423A-7229-98DA-2BAC-FB52F7DF1394}"/>
                  </a:ext>
                </a:extLst>
              </p:cNvPr>
              <p:cNvSpPr txBox="1">
                <a:spLocks noRot="1" noChangeAspect="1" noMove="1" noResize="1" noEditPoints="1" noAdjustHandles="1" noChangeArrowheads="1" noChangeShapeType="1" noTextEdit="1"/>
              </p:cNvSpPr>
              <p:nvPr/>
            </p:nvSpPr>
            <p:spPr>
              <a:xfrm>
                <a:off x="2382999" y="5168402"/>
                <a:ext cx="4572000" cy="539571"/>
              </a:xfrm>
              <a:prstGeom prst="rect">
                <a:avLst/>
              </a:prstGeom>
              <a:blipFill>
                <a:blip r:embed="rId7"/>
                <a:stretch>
                  <a:fillRect b="-209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3731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37D73B-2FC0-70A3-5A9A-F988D2DC5125}"/>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AC5E3A-01DE-1E0E-91E3-FBAFCC6B95FC}"/>
                  </a:ext>
                </a:extLst>
              </p:cNvPr>
              <p:cNvSpPr txBox="1"/>
              <p:nvPr/>
            </p:nvSpPr>
            <p:spPr>
              <a:xfrm>
                <a:off x="2202553" y="1536588"/>
                <a:ext cx="4572000"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r>
                        <a:rPr kumimoji="1" lang="en-US" altLang="ja-JP" sz="2400" b="0" i="1" smtClean="0">
                          <a:latin typeface="Cambria Math" panose="02040503050406030204" pitchFamily="18" charset="0"/>
                        </a:rPr>
                        <m:t>𝐿</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oMath>
                  </m:oMathPara>
                </a14:m>
                <a:endParaRPr lang="ja-JP" altLang="en-US" sz="2400"/>
              </a:p>
            </p:txBody>
          </p:sp>
        </mc:Choice>
        <mc:Fallback xmlns="">
          <p:sp>
            <p:nvSpPr>
              <p:cNvPr id="3" name="テキスト ボックス 2">
                <a:extLst>
                  <a:ext uri="{FF2B5EF4-FFF2-40B4-BE49-F238E27FC236}">
                    <a16:creationId xmlns:a16="http://schemas.microsoft.com/office/drawing/2014/main" id="{B5AC5E3A-01DE-1E0E-91E3-FBAFCC6B95FC}"/>
                  </a:ext>
                </a:extLst>
              </p:cNvPr>
              <p:cNvSpPr txBox="1">
                <a:spLocks noRot="1" noChangeAspect="1" noMove="1" noResize="1" noEditPoints="1" noAdjustHandles="1" noChangeArrowheads="1" noChangeShapeType="1" noTextEdit="1"/>
              </p:cNvSpPr>
              <p:nvPr/>
            </p:nvSpPr>
            <p:spPr>
              <a:xfrm>
                <a:off x="2202553" y="1536588"/>
                <a:ext cx="4572000" cy="874727"/>
              </a:xfrm>
              <a:prstGeom prst="rect">
                <a:avLst/>
              </a:prstGeom>
              <a:blipFill>
                <a:blip r:embed="rId2"/>
                <a:stretch>
                  <a:fillRect b="-70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9BF6EA-99FF-7494-BED0-CBC0C33DCE63}"/>
                  </a:ext>
                </a:extLst>
              </p:cNvPr>
              <p:cNvSpPr txBox="1"/>
              <p:nvPr/>
            </p:nvSpPr>
            <p:spPr>
              <a:xfrm>
                <a:off x="395536" y="1124744"/>
                <a:ext cx="6540637" cy="411844"/>
              </a:xfrm>
              <a:prstGeom prst="rect">
                <a:avLst/>
              </a:prstGeom>
              <a:noFill/>
            </p:spPr>
            <p:txBody>
              <a:bodyPr wrap="none" rtlCol="0">
                <a:spAutoFit/>
              </a:bodyPr>
              <a:lstStyle/>
              <a:p>
                <a14:m>
                  <m:oMath xmlns:m="http://schemas.openxmlformats.org/officeDocument/2006/math">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oMath>
                </a14:m>
                <a:r>
                  <a:rPr kumimoji="1" lang="ja-JP" altLang="en-US" sz="2000"/>
                  <a:t>で書かれたラグランジアンをルジャンドル変換する</a:t>
                </a:r>
              </a:p>
            </p:txBody>
          </p:sp>
        </mc:Choice>
        <mc:Fallback xmlns="">
          <p:sp>
            <p:nvSpPr>
              <p:cNvPr id="4" name="テキスト ボックス 3">
                <a:extLst>
                  <a:ext uri="{FF2B5EF4-FFF2-40B4-BE49-F238E27FC236}">
                    <a16:creationId xmlns:a16="http://schemas.microsoft.com/office/drawing/2014/main" id="{DC9BF6EA-99FF-7494-BED0-CBC0C33DCE63}"/>
                  </a:ext>
                </a:extLst>
              </p:cNvPr>
              <p:cNvSpPr txBox="1">
                <a:spLocks noRot="1" noChangeAspect="1" noMove="1" noResize="1" noEditPoints="1" noAdjustHandles="1" noChangeArrowheads="1" noChangeShapeType="1" noTextEdit="1"/>
              </p:cNvSpPr>
              <p:nvPr/>
            </p:nvSpPr>
            <p:spPr>
              <a:xfrm>
                <a:off x="395536" y="1124744"/>
                <a:ext cx="6540637" cy="411844"/>
              </a:xfrm>
              <a:prstGeom prst="rect">
                <a:avLst/>
              </a:prstGeom>
              <a:blipFill>
                <a:blip r:embed="rId3"/>
                <a:stretch>
                  <a:fillRect l="-388" t="-12121" b="-212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014729-8168-568D-1D8A-62D618A615B1}"/>
                  </a:ext>
                </a:extLst>
              </p:cNvPr>
              <p:cNvSpPr txBox="1"/>
              <p:nvPr/>
            </p:nvSpPr>
            <p:spPr>
              <a:xfrm>
                <a:off x="2652205" y="2425145"/>
                <a:ext cx="2135819" cy="8747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𝐿</m:t>
                          </m:r>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den>
                      </m:f>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num>
                        <m:den>
                          <m:r>
                            <a:rPr kumimoji="1" lang="en-US" altLang="ja-JP" sz="2400" b="0" i="1" smtClean="0">
                              <a:latin typeface="Cambria Math" panose="02040503050406030204" pitchFamily="18" charset="0"/>
                            </a:rPr>
                            <m:t>𝜕</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den>
                      </m:f>
                    </m:oMath>
                  </m:oMathPara>
                </a14:m>
                <a:endParaRPr lang="ja-JP" altLang="en-US" sz="2400"/>
              </a:p>
            </p:txBody>
          </p:sp>
        </mc:Choice>
        <mc:Fallback xmlns="">
          <p:sp>
            <p:nvSpPr>
              <p:cNvPr id="5" name="テキスト ボックス 4">
                <a:extLst>
                  <a:ext uri="{FF2B5EF4-FFF2-40B4-BE49-F238E27FC236}">
                    <a16:creationId xmlns:a16="http://schemas.microsoft.com/office/drawing/2014/main" id="{F7014729-8168-568D-1D8A-62D618A615B1}"/>
                  </a:ext>
                </a:extLst>
              </p:cNvPr>
              <p:cNvSpPr txBox="1">
                <a:spLocks noRot="1" noChangeAspect="1" noMove="1" noResize="1" noEditPoints="1" noAdjustHandles="1" noChangeArrowheads="1" noChangeShapeType="1" noTextEdit="1"/>
              </p:cNvSpPr>
              <p:nvPr/>
            </p:nvSpPr>
            <p:spPr>
              <a:xfrm>
                <a:off x="2652205" y="2425145"/>
                <a:ext cx="2135819" cy="874727"/>
              </a:xfrm>
              <a:prstGeom prst="rect">
                <a:avLst/>
              </a:prstGeom>
              <a:blipFill>
                <a:blip r:embed="rId4"/>
                <a:stretch>
                  <a:fillRect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E1BEF-11D9-CC99-730E-60C7E4B86C12}"/>
                  </a:ext>
                </a:extLst>
              </p:cNvPr>
              <p:cNvSpPr txBox="1"/>
              <p:nvPr/>
            </p:nvSpPr>
            <p:spPr>
              <a:xfrm>
                <a:off x="5667137" y="2766082"/>
                <a:ext cx="1538434" cy="8834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den>
                      </m:f>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93E1BEF-11D9-CC99-730E-60C7E4B86C12}"/>
                  </a:ext>
                </a:extLst>
              </p:cNvPr>
              <p:cNvSpPr txBox="1">
                <a:spLocks noRot="1" noChangeAspect="1" noMove="1" noResize="1" noEditPoints="1" noAdjustHandles="1" noChangeArrowheads="1" noChangeShapeType="1" noTextEdit="1"/>
              </p:cNvSpPr>
              <p:nvPr/>
            </p:nvSpPr>
            <p:spPr>
              <a:xfrm>
                <a:off x="5667137" y="2766082"/>
                <a:ext cx="1538434" cy="883447"/>
              </a:xfrm>
              <a:prstGeom prst="rect">
                <a:avLst/>
              </a:prstGeom>
              <a:blipFill>
                <a:blip r:embed="rId5"/>
                <a:stretch>
                  <a:fillRect l="-4098" t="-1408" r="-5738" b="-154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39F6D8A-749E-0AFB-B99B-17EA6FA76E5A}"/>
                  </a:ext>
                </a:extLst>
              </p:cNvPr>
              <p:cNvSpPr txBox="1"/>
              <p:nvPr/>
            </p:nvSpPr>
            <p:spPr>
              <a:xfrm>
                <a:off x="5220072" y="3861048"/>
                <a:ext cx="2135819" cy="10051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den>
                      </m:f>
                    </m:oMath>
                  </m:oMathPara>
                </a14:m>
                <a:endParaRPr lang="ja-JP" altLang="en-US" sz="2800"/>
              </a:p>
            </p:txBody>
          </p:sp>
        </mc:Choice>
        <mc:Fallback xmlns="">
          <p:sp>
            <p:nvSpPr>
              <p:cNvPr id="7" name="テキスト ボックス 6">
                <a:extLst>
                  <a:ext uri="{FF2B5EF4-FFF2-40B4-BE49-F238E27FC236}">
                    <a16:creationId xmlns:a16="http://schemas.microsoft.com/office/drawing/2014/main" id="{739F6D8A-749E-0AFB-B99B-17EA6FA76E5A}"/>
                  </a:ext>
                </a:extLst>
              </p:cNvPr>
              <p:cNvSpPr txBox="1">
                <a:spLocks noRot="1" noChangeAspect="1" noMove="1" noResize="1" noEditPoints="1" noAdjustHandles="1" noChangeArrowheads="1" noChangeShapeType="1" noTextEdit="1"/>
              </p:cNvSpPr>
              <p:nvPr/>
            </p:nvSpPr>
            <p:spPr>
              <a:xfrm>
                <a:off x="5220072" y="3861048"/>
                <a:ext cx="2135819" cy="1005147"/>
              </a:xfrm>
              <a:prstGeom prst="rect">
                <a:avLst/>
              </a:prstGeom>
              <a:blipFill>
                <a:blip r:embed="rId6"/>
                <a:stretch>
                  <a:fillRect b="-37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1BA04EC-EC64-3090-3C89-FC58F367F174}"/>
                  </a:ext>
                </a:extLst>
              </p:cNvPr>
              <p:cNvSpPr txBox="1"/>
              <p:nvPr/>
            </p:nvSpPr>
            <p:spPr>
              <a:xfrm>
                <a:off x="2537137" y="3277844"/>
                <a:ext cx="2135819" cy="8485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𝑑𝑄</m:t>
                          </m:r>
                        </m:den>
                      </m:f>
                    </m:oMath>
                  </m:oMathPara>
                </a14:m>
                <a:endParaRPr lang="ja-JP" altLang="en-US" sz="2400"/>
              </a:p>
            </p:txBody>
          </p:sp>
        </mc:Choice>
        <mc:Fallback xmlns="">
          <p:sp>
            <p:nvSpPr>
              <p:cNvPr id="8" name="テキスト ボックス 7">
                <a:extLst>
                  <a:ext uri="{FF2B5EF4-FFF2-40B4-BE49-F238E27FC236}">
                    <a16:creationId xmlns:a16="http://schemas.microsoft.com/office/drawing/2014/main" id="{91BA04EC-EC64-3090-3C89-FC58F367F174}"/>
                  </a:ext>
                </a:extLst>
              </p:cNvPr>
              <p:cNvSpPr txBox="1">
                <a:spLocks noRot="1" noChangeAspect="1" noMove="1" noResize="1" noEditPoints="1" noAdjustHandles="1" noChangeArrowheads="1" noChangeShapeType="1" noTextEdit="1"/>
              </p:cNvSpPr>
              <p:nvPr/>
            </p:nvSpPr>
            <p:spPr>
              <a:xfrm>
                <a:off x="2537137" y="3277844"/>
                <a:ext cx="2135819" cy="848566"/>
              </a:xfrm>
              <a:prstGeom prst="rect">
                <a:avLst/>
              </a:prstGeom>
              <a:blipFill>
                <a:blip r:embed="rId7"/>
                <a:stretch>
                  <a:fillRect b="-89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745F772-76BF-3EA6-956C-5E863683DCA8}"/>
                  </a:ext>
                </a:extLst>
              </p:cNvPr>
              <p:cNvSpPr txBox="1"/>
              <p:nvPr/>
            </p:nvSpPr>
            <p:spPr>
              <a:xfrm>
                <a:off x="2352734" y="4174072"/>
                <a:ext cx="2135819" cy="779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den>
                      </m:f>
                    </m:oMath>
                  </m:oMathPara>
                </a14:m>
                <a:endParaRPr lang="ja-JP" altLang="en-US" sz="2400"/>
              </a:p>
            </p:txBody>
          </p:sp>
        </mc:Choice>
        <mc:Fallback xmlns="">
          <p:sp>
            <p:nvSpPr>
              <p:cNvPr id="9" name="テキスト ボックス 8">
                <a:extLst>
                  <a:ext uri="{FF2B5EF4-FFF2-40B4-BE49-F238E27FC236}">
                    <a16:creationId xmlns:a16="http://schemas.microsoft.com/office/drawing/2014/main" id="{3745F772-76BF-3EA6-956C-5E863683DCA8}"/>
                  </a:ext>
                </a:extLst>
              </p:cNvPr>
              <p:cNvSpPr txBox="1">
                <a:spLocks noRot="1" noChangeAspect="1" noMove="1" noResize="1" noEditPoints="1" noAdjustHandles="1" noChangeArrowheads="1" noChangeShapeType="1" noTextEdit="1"/>
              </p:cNvSpPr>
              <p:nvPr/>
            </p:nvSpPr>
            <p:spPr>
              <a:xfrm>
                <a:off x="2352734" y="4174072"/>
                <a:ext cx="2135819" cy="779829"/>
              </a:xfrm>
              <a:prstGeom prst="rect">
                <a:avLst/>
              </a:prstGeom>
              <a:blipFill>
                <a:blip r:embed="rId8"/>
                <a:stretch>
                  <a:fillRect b="-9524"/>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E1C5458A-5BAA-AD5C-ABA4-B3E5DE93396E}"/>
              </a:ext>
            </a:extLst>
          </p:cNvPr>
          <p:cNvSpPr txBox="1"/>
          <p:nvPr/>
        </p:nvSpPr>
        <p:spPr>
          <a:xfrm>
            <a:off x="553062" y="4953901"/>
            <a:ext cx="1338828" cy="369332"/>
          </a:xfrm>
          <a:prstGeom prst="rect">
            <a:avLst/>
          </a:prstGeom>
          <a:noFill/>
        </p:spPr>
        <p:txBody>
          <a:bodyPr wrap="none" rtlCol="0">
            <a:spAutoFit/>
          </a:bodyPr>
          <a:lstStyle/>
          <a:p>
            <a:r>
              <a:rPr kumimoji="1" lang="ja-JP" altLang="en-US"/>
              <a:t>以上から、</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F6F7151-ABE5-E139-78E5-C94E8D126D08}"/>
                  </a:ext>
                </a:extLst>
              </p:cNvPr>
              <p:cNvSpPr txBox="1"/>
              <p:nvPr/>
            </p:nvSpPr>
            <p:spPr>
              <a:xfrm>
                <a:off x="2765473" y="5408586"/>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DF6F7151-ABE5-E139-78E5-C94E8D126D08}"/>
                  </a:ext>
                </a:extLst>
              </p:cNvPr>
              <p:cNvSpPr txBox="1">
                <a:spLocks noRot="1" noChangeAspect="1" noMove="1" noResize="1" noEditPoints="1" noAdjustHandles="1" noChangeArrowheads="1" noChangeShapeType="1" noTextEdit="1"/>
              </p:cNvSpPr>
              <p:nvPr/>
            </p:nvSpPr>
            <p:spPr>
              <a:xfrm>
                <a:off x="2765473" y="5408586"/>
                <a:ext cx="1909281" cy="961161"/>
              </a:xfrm>
              <a:prstGeom prst="rect">
                <a:avLst/>
              </a:prstGeom>
              <a:blipFill>
                <a:blip r:embed="rId9"/>
                <a:stretch>
                  <a:fillRect l="-86842" t="-223377" r="-1974" b="-324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319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20DEFD6-789E-D807-9952-F595FF7BF9E9}"/>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点変換</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3BFBA3B-8DBD-FC74-85AF-617BD7C0781D}"/>
                  </a:ext>
                </a:extLst>
              </p:cNvPr>
              <p:cNvSpPr txBox="1"/>
              <p:nvPr/>
            </p:nvSpPr>
            <p:spPr>
              <a:xfrm>
                <a:off x="1259632" y="1844824"/>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e>
                            </m:mr>
                          </m:m>
                        </m:e>
                      </m:d>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A3BFBA3B-8DBD-FC74-85AF-617BD7C0781D}"/>
                  </a:ext>
                </a:extLst>
              </p:cNvPr>
              <p:cNvSpPr txBox="1">
                <a:spLocks noRot="1" noChangeAspect="1" noMove="1" noResize="1" noEditPoints="1" noAdjustHandles="1" noChangeArrowheads="1" noChangeShapeType="1" noTextEdit="1"/>
              </p:cNvSpPr>
              <p:nvPr/>
            </p:nvSpPr>
            <p:spPr>
              <a:xfrm>
                <a:off x="1259632" y="1844824"/>
                <a:ext cx="1909281" cy="961161"/>
              </a:xfrm>
              <a:prstGeom prst="rect">
                <a:avLst/>
              </a:prstGeom>
              <a:blipFill>
                <a:blip r:embed="rId2"/>
                <a:stretch>
                  <a:fillRect l="-87417" t="-226316" r="-1987" b="-3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25376CC-BD79-7F1C-A8B8-D11C68450E11}"/>
                  </a:ext>
                </a:extLst>
              </p:cNvPr>
              <p:cNvSpPr txBox="1"/>
              <p:nvPr/>
            </p:nvSpPr>
            <p:spPr>
              <a:xfrm>
                <a:off x="1855957" y="3657736"/>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e>
                                <m:r>
                                  <a:rPr lang="en-US" altLang="ja-JP" sz="2400" b="0" i="1" smtClean="0">
                                    <a:latin typeface="Cambria Math" panose="02040503050406030204" pitchFamily="18" charset="0"/>
                                  </a:rPr>
                                  <m:t>0</m:t>
                                </m:r>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e>
                            </m:mr>
                          </m:m>
                        </m:e>
                      </m:d>
                      <m:r>
                        <a:rPr lang="en-US" altLang="ja-JP" sz="2400" b="0" i="1" smtClean="0">
                          <a:latin typeface="Cambria Math" panose="02040503050406030204" pitchFamily="18" charset="0"/>
                        </a:rPr>
                        <m:t>=1</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125376CC-BD79-7F1C-A8B8-D11C68450E11}"/>
                  </a:ext>
                </a:extLst>
              </p:cNvPr>
              <p:cNvSpPr txBox="1">
                <a:spLocks noRot="1" noChangeAspect="1" noMove="1" noResize="1" noEditPoints="1" noAdjustHandles="1" noChangeArrowheads="1" noChangeShapeType="1" noTextEdit="1"/>
              </p:cNvSpPr>
              <p:nvPr/>
            </p:nvSpPr>
            <p:spPr>
              <a:xfrm>
                <a:off x="1855957" y="3657736"/>
                <a:ext cx="4572000" cy="1674369"/>
              </a:xfrm>
              <a:prstGeom prst="rect">
                <a:avLst/>
              </a:prstGeom>
              <a:blipFill>
                <a:blip r:embed="rId3"/>
                <a:stretch>
                  <a:fillRect b="-3759"/>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198EC511-9ABF-BBA8-85D3-5DB9E4FEA128}"/>
              </a:ext>
            </a:extLst>
          </p:cNvPr>
          <p:cNvSpPr txBox="1"/>
          <p:nvPr/>
        </p:nvSpPr>
        <p:spPr>
          <a:xfrm>
            <a:off x="395536" y="944195"/>
            <a:ext cx="6032421" cy="461665"/>
          </a:xfrm>
          <a:prstGeom prst="rect">
            <a:avLst/>
          </a:prstGeom>
          <a:noFill/>
        </p:spPr>
        <p:txBody>
          <a:bodyPr wrap="none" rtlCol="0">
            <a:spAutoFit/>
          </a:bodyPr>
          <a:lstStyle/>
          <a:p>
            <a:r>
              <a:rPr kumimoji="1" lang="ja-JP" altLang="en-US" sz="2400"/>
              <a:t>点変換による一般化座標と運動量の変換則</a:t>
            </a:r>
          </a:p>
        </p:txBody>
      </p:sp>
      <p:sp>
        <p:nvSpPr>
          <p:cNvPr id="17" name="テキスト ボックス 16">
            <a:extLst>
              <a:ext uri="{FF2B5EF4-FFF2-40B4-BE49-F238E27FC236}">
                <a16:creationId xmlns:a16="http://schemas.microsoft.com/office/drawing/2014/main" id="{8B04BA53-DE03-C3AD-FB0F-84F45B1FED54}"/>
              </a:ext>
            </a:extLst>
          </p:cNvPr>
          <p:cNvSpPr txBox="1"/>
          <p:nvPr/>
        </p:nvSpPr>
        <p:spPr>
          <a:xfrm>
            <a:off x="295154" y="3094796"/>
            <a:ext cx="2646878" cy="461665"/>
          </a:xfrm>
          <a:prstGeom prst="rect">
            <a:avLst/>
          </a:prstGeom>
          <a:noFill/>
        </p:spPr>
        <p:txBody>
          <a:bodyPr wrap="none" rtlCol="0">
            <a:spAutoFit/>
          </a:bodyPr>
          <a:lstStyle/>
          <a:p>
            <a:r>
              <a:rPr kumimoji="1" lang="ja-JP" altLang="en-US" sz="2400"/>
              <a:t>ヤコビアンを計算</a:t>
            </a:r>
          </a:p>
        </p:txBody>
      </p:sp>
      <p:sp>
        <p:nvSpPr>
          <p:cNvPr id="18" name="テキスト ボックス 17">
            <a:extLst>
              <a:ext uri="{FF2B5EF4-FFF2-40B4-BE49-F238E27FC236}">
                <a16:creationId xmlns:a16="http://schemas.microsoft.com/office/drawing/2014/main" id="{0C51F436-C534-8873-FF65-833C4498850A}"/>
              </a:ext>
            </a:extLst>
          </p:cNvPr>
          <p:cNvSpPr txBox="1"/>
          <p:nvPr/>
        </p:nvSpPr>
        <p:spPr>
          <a:xfrm>
            <a:off x="2411760" y="5707062"/>
            <a:ext cx="2646878" cy="461665"/>
          </a:xfrm>
          <a:prstGeom prst="rect">
            <a:avLst/>
          </a:prstGeom>
          <a:noFill/>
        </p:spPr>
        <p:txBody>
          <a:bodyPr wrap="none" rtlCol="0">
            <a:spAutoFit/>
          </a:bodyPr>
          <a:lstStyle/>
          <a:p>
            <a:r>
              <a:rPr kumimoji="1" lang="ja-JP" altLang="en-US" sz="2400"/>
              <a:t>点変換は正準変換</a:t>
            </a:r>
          </a:p>
        </p:txBody>
      </p:sp>
    </p:spTree>
    <p:extLst>
      <p:ext uri="{BB962C8B-B14F-4D97-AF65-F5344CB8AC3E}">
        <p14:creationId xmlns:p14="http://schemas.microsoft.com/office/powerpoint/2010/main" val="426987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B867FA-0CF5-5AB8-D03E-D0C731F216FB}"/>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入れ替え</a:t>
            </a:r>
            <a:r>
              <a:rPr kumimoji="1" lang="en-US" altLang="ja-JP" dirty="0"/>
              <a:t>)</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605CF5E-38EF-44EA-F5BD-11C634C23EC5}"/>
                  </a:ext>
                </a:extLst>
              </p:cNvPr>
              <p:cNvSpPr txBox="1"/>
              <p:nvPr/>
            </p:nvSpPr>
            <p:spPr>
              <a:xfrm>
                <a:off x="1115616" y="1844824"/>
                <a:ext cx="1909281" cy="9611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e>
                            </m:mr>
                          </m:m>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D605CF5E-38EF-44EA-F5BD-11C634C23EC5}"/>
                  </a:ext>
                </a:extLst>
              </p:cNvPr>
              <p:cNvSpPr txBox="1">
                <a:spLocks noRot="1" noChangeAspect="1" noMove="1" noResize="1" noEditPoints="1" noAdjustHandles="1" noChangeArrowheads="1" noChangeShapeType="1" noTextEdit="1"/>
              </p:cNvSpPr>
              <p:nvPr/>
            </p:nvSpPr>
            <p:spPr>
              <a:xfrm>
                <a:off x="1115616" y="1844824"/>
                <a:ext cx="1909281" cy="961161"/>
              </a:xfrm>
              <a:prstGeom prst="rect">
                <a:avLst/>
              </a:prstGeom>
              <a:blipFill>
                <a:blip r:embed="rId2"/>
                <a:stretch>
                  <a:fillRect l="-78289" t="-226316" r="-9211" b="-3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B90A7A3-5384-00D8-A83C-96748513A6F3}"/>
                  </a:ext>
                </a:extLst>
              </p:cNvPr>
              <p:cNvSpPr txBox="1"/>
              <p:nvPr/>
            </p:nvSpPr>
            <p:spPr>
              <a:xfrm>
                <a:off x="3706386" y="1545677"/>
                <a:ext cx="4572000" cy="16743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r>
                              <m:e>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
                        </m:e>
                      </m:d>
                      <m:r>
                        <a:rPr lang="en-US" altLang="ja-JP" sz="2400" b="0" i="1" smtClean="0">
                          <a:latin typeface="Cambria Math" panose="02040503050406030204" pitchFamily="18" charset="0"/>
                        </a:rPr>
                        <m:t>=1</m:t>
                      </m:r>
                    </m:oMath>
                  </m:oMathPara>
                </a14:m>
                <a:endParaRPr lang="ja-JP" altLang="en-US" sz="2400"/>
              </a:p>
            </p:txBody>
          </p:sp>
        </mc:Choice>
        <mc:Fallback xmlns="">
          <p:sp>
            <p:nvSpPr>
              <p:cNvPr id="4" name="テキスト ボックス 3">
                <a:extLst>
                  <a:ext uri="{FF2B5EF4-FFF2-40B4-BE49-F238E27FC236}">
                    <a16:creationId xmlns:a16="http://schemas.microsoft.com/office/drawing/2014/main" id="{EB90A7A3-5384-00D8-A83C-96748513A6F3}"/>
                  </a:ext>
                </a:extLst>
              </p:cNvPr>
              <p:cNvSpPr txBox="1">
                <a:spLocks noRot="1" noChangeAspect="1" noMove="1" noResize="1" noEditPoints="1" noAdjustHandles="1" noChangeArrowheads="1" noChangeShapeType="1" noTextEdit="1"/>
              </p:cNvSpPr>
              <p:nvPr/>
            </p:nvSpPr>
            <p:spPr>
              <a:xfrm>
                <a:off x="3706386" y="1545677"/>
                <a:ext cx="4572000" cy="1674369"/>
              </a:xfrm>
              <a:prstGeom prst="rect">
                <a:avLst/>
              </a:prstGeom>
              <a:blipFill>
                <a:blip r:embed="rId3"/>
                <a:stretch>
                  <a:fillRect b="-4511"/>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5D5421-FA82-EF45-F164-F6F0C20D3F9C}"/>
              </a:ext>
            </a:extLst>
          </p:cNvPr>
          <p:cNvSpPr txBox="1"/>
          <p:nvPr/>
        </p:nvSpPr>
        <p:spPr>
          <a:xfrm>
            <a:off x="683568" y="1025177"/>
            <a:ext cx="6417141" cy="369332"/>
          </a:xfrm>
          <a:prstGeom prst="rect">
            <a:avLst/>
          </a:prstGeom>
          <a:noFill/>
        </p:spPr>
        <p:txBody>
          <a:bodyPr wrap="none" rtlCol="0">
            <a:spAutoFit/>
          </a:bodyPr>
          <a:lstStyle/>
          <a:p>
            <a:r>
              <a:rPr kumimoji="1" lang="ja-JP" altLang="en-US"/>
              <a:t>座標と運動量を入れ替えて負符号をつける変換は正準変換</a:t>
            </a:r>
          </a:p>
        </p:txBody>
      </p:sp>
      <p:sp>
        <p:nvSpPr>
          <p:cNvPr id="6" name="右矢印 5">
            <a:extLst>
              <a:ext uri="{FF2B5EF4-FFF2-40B4-BE49-F238E27FC236}">
                <a16:creationId xmlns:a16="http://schemas.microsoft.com/office/drawing/2014/main" id="{26BF63E7-947D-E9D5-3366-CAA2E77F1CD3}"/>
              </a:ext>
            </a:extLst>
          </p:cNvPr>
          <p:cNvSpPr/>
          <p:nvPr/>
        </p:nvSpPr>
        <p:spPr>
          <a:xfrm>
            <a:off x="3218700" y="2067589"/>
            <a:ext cx="561212" cy="50013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7B9F3F2-CE21-ADB2-23A5-66E3C0151496}"/>
                  </a:ext>
                </a:extLst>
              </p:cNvPr>
              <p:cNvSpPr txBox="1"/>
              <p:nvPr/>
            </p:nvSpPr>
            <p:spPr>
              <a:xfrm>
                <a:off x="683568" y="3658712"/>
                <a:ext cx="5119265" cy="199439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𝑄</m:t>
                                    </m:r>
                                  </m:e>
                                </m:acc>
                                <m:r>
                                  <m:rPr>
                                    <m:brk m:alnAt="7"/>
                                  </m:rP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m:rPr>
                                        <m:brk m:alnAt="7"/>
                                      </m:rPr>
                                      <a:rPr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mr>
                            <m:m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e>
                            </m:mr>
                          </m:m>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77B9F3F2-CE21-ADB2-23A5-66E3C0151496}"/>
                  </a:ext>
                </a:extLst>
              </p:cNvPr>
              <p:cNvSpPr txBox="1">
                <a:spLocks noRot="1" noChangeAspect="1" noMove="1" noResize="1" noEditPoints="1" noAdjustHandles="1" noChangeArrowheads="1" noChangeShapeType="1" noTextEdit="1"/>
              </p:cNvSpPr>
              <p:nvPr/>
            </p:nvSpPr>
            <p:spPr>
              <a:xfrm>
                <a:off x="683568" y="3658712"/>
                <a:ext cx="5119265" cy="1994392"/>
              </a:xfrm>
              <a:prstGeom prst="rect">
                <a:avLst/>
              </a:prstGeom>
              <a:blipFill>
                <a:blip r:embed="rId4"/>
                <a:stretch>
                  <a:fillRect b="-4459"/>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BC4DBA81-7004-4C1C-988B-6A283E2A660B}"/>
              </a:ext>
            </a:extLst>
          </p:cNvPr>
          <p:cNvSpPr txBox="1"/>
          <p:nvPr/>
        </p:nvSpPr>
        <p:spPr>
          <a:xfrm>
            <a:off x="2345234" y="6093296"/>
            <a:ext cx="4801314" cy="461665"/>
          </a:xfrm>
          <a:prstGeom prst="rect">
            <a:avLst/>
          </a:prstGeom>
          <a:noFill/>
        </p:spPr>
        <p:txBody>
          <a:bodyPr wrap="none" rtlCol="0">
            <a:spAutoFit/>
          </a:bodyPr>
          <a:lstStyle/>
          <a:p>
            <a:r>
              <a:rPr lang="ja-JP" altLang="en-US" sz="2400"/>
              <a:t>正準方程式が共変に保たれている</a:t>
            </a:r>
            <a:endParaRPr kumimoji="1" lang="ja-JP" altLang="en-US" sz="2400"/>
          </a:p>
        </p:txBody>
      </p:sp>
    </p:spTree>
    <p:extLst>
      <p:ext uri="{BB962C8B-B14F-4D97-AF65-F5344CB8AC3E}">
        <p14:creationId xmlns:p14="http://schemas.microsoft.com/office/powerpoint/2010/main" val="226811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D0FF3B-6DEE-3074-2131-640DEAB04C0E}"/>
              </a:ext>
            </a:extLst>
          </p:cNvPr>
          <p:cNvSpPr>
            <a:spLocks noGrp="1"/>
          </p:cNvSpPr>
          <p:nvPr>
            <p:ph type="body" sz="quarter" idx="10"/>
          </p:nvPr>
        </p:nvSpPr>
        <p:spPr/>
        <p:txBody>
          <a:bodyPr/>
          <a:lstStyle/>
          <a:p>
            <a:r>
              <a:rPr kumimoji="1" lang="ja-JP" altLang="en-US"/>
              <a:t>正準変換の例</a:t>
            </a:r>
            <a:r>
              <a:rPr kumimoji="1" lang="en-US" altLang="ja-JP" dirty="0"/>
              <a:t> (</a:t>
            </a:r>
            <a:r>
              <a:rPr kumimoji="1" lang="ja-JP" altLang="en-US"/>
              <a:t>回転</a:t>
            </a:r>
            <a:r>
              <a:rPr kumimoji="1" lang="en-US" altLang="ja-JP" dirty="0"/>
              <a:t>)</a:t>
            </a:r>
            <a:endParaRPr kumimoji="1" lang="ja-JP" altLang="en-US"/>
          </a:p>
          <a:p>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F1E4C2F-54B2-1D94-0E5E-71476B80AF8B}"/>
                  </a:ext>
                </a:extLst>
              </p:cNvPr>
              <p:cNvSpPr txBox="1"/>
              <p:nvPr/>
            </p:nvSpPr>
            <p:spPr>
              <a:xfrm>
                <a:off x="827584" y="1772816"/>
                <a:ext cx="3096344" cy="13756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1"/>
                                    <m:mcJc m:val="center"/>
                                  </m:mcPr>
                                </m:mc>
                              </m:mcs>
                              <m:ctrlPr>
                                <a:rPr lang="en-US" altLang="ja-JP" sz="2800" i="1">
                                  <a:latin typeface="Cambria Math" panose="02040503050406030204" pitchFamily="18" charset="0"/>
                                </a:rPr>
                              </m:ctrlPr>
                            </m:mPr>
                            <m:mr>
                              <m:e>
                                <m:r>
                                  <m:rPr>
                                    <m:brk m:alnAt="7"/>
                                  </m:rP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ad>
                                  <m:radPr>
                                    <m:degHide m:val="on"/>
                                    <m:ctrlPr>
                                      <a:rPr lang="en-US" altLang="ja-JP" sz="2800" b="0" i="1" smtClean="0">
                                        <a:latin typeface="Cambria Math" panose="02040503050406030204" pitchFamily="18" charset="0"/>
                                      </a:rPr>
                                    </m:ctrlPr>
                                  </m:radPr>
                                  <m:deg/>
                                  <m:e>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𝑞</m:t>
                                    </m:r>
                                  </m:e>
                                </m:rad>
                                <m:func>
                                  <m:funcPr>
                                    <m:ctrlPr>
                                      <a:rPr lang="en-US" altLang="ja-JP" sz="2800" b="0" i="1" smtClean="0">
                                        <a:latin typeface="Cambria Math" panose="02040503050406030204" pitchFamily="18" charset="0"/>
                                      </a:rPr>
                                    </m:ctrlPr>
                                  </m:funcPr>
                                  <m:fName>
                                    <m:r>
                                      <m:rPr>
                                        <m:sty m:val="p"/>
                                        <m:brk m:alnAt="7"/>
                                      </m:rPr>
                                      <a:rPr lang="en-US" altLang="ja-JP" sz="2800" b="0" i="0" smtClean="0">
                                        <a:latin typeface="Cambria Math" panose="02040503050406030204" pitchFamily="18" charset="0"/>
                                      </a:rPr>
                                      <m:t>c</m:t>
                                    </m:r>
                                    <m:r>
                                      <m:rPr>
                                        <m:sty m:val="p"/>
                                      </m:rPr>
                                      <a:rPr lang="en-US" altLang="ja-JP" sz="2800" b="0" i="0" smtClean="0">
                                        <a:latin typeface="Cambria Math" panose="02040503050406030204" pitchFamily="18" charset="0"/>
                                      </a:rPr>
                                      <m:t>os</m:t>
                                    </m:r>
                                  </m:fName>
                                  <m:e>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 </m:t>
                                    </m:r>
                                  </m:e>
                                </m:func>
                              </m:e>
                            </m:mr>
                            <m:mr>
                              <m:e>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ad>
                                  <m:radPr>
                                    <m:degHide m:val="on"/>
                                    <m:ctrlPr>
                                      <a:rPr lang="en-US" altLang="ja-JP" sz="2800" i="1">
                                        <a:latin typeface="Cambria Math" panose="02040503050406030204" pitchFamily="18" charset="0"/>
                                      </a:rPr>
                                    </m:ctrlPr>
                                  </m:radPr>
                                  <m:deg/>
                                  <m:e>
                                    <m:r>
                                      <a:rPr lang="en-US" altLang="ja-JP" sz="2800" i="1">
                                        <a:latin typeface="Cambria Math" panose="02040503050406030204" pitchFamily="18" charset="0"/>
                                      </a:rPr>
                                      <m:t>2</m:t>
                                    </m:r>
                                    <m:r>
                                      <a:rPr lang="en-US" altLang="ja-JP" sz="2800" i="1">
                                        <a:latin typeface="Cambria Math" panose="02040503050406030204" pitchFamily="18" charset="0"/>
                                      </a:rPr>
                                      <m:t>𝑞</m:t>
                                    </m:r>
                                  </m:e>
                                </m:rad>
                                <m:func>
                                  <m:funcPr>
                                    <m:ctrlPr>
                                      <a:rPr lang="en-US" altLang="ja-JP" sz="2800" i="1">
                                        <a:latin typeface="Cambria Math" panose="02040503050406030204" pitchFamily="18" charset="0"/>
                                      </a:rPr>
                                    </m:ctrlPr>
                                  </m:funcPr>
                                  <m:fName>
                                    <m:r>
                                      <m:rPr>
                                        <m:sty m:val="p"/>
                                      </m:rPr>
                                      <a:rPr lang="en-US" altLang="ja-JP" sz="2800" b="0" i="0" smtClean="0">
                                        <a:latin typeface="Cambria Math" panose="02040503050406030204" pitchFamily="18" charset="0"/>
                                      </a:rPr>
                                      <m:t>sin</m:t>
                                    </m:r>
                                  </m:fName>
                                  <m:e>
                                    <m:r>
                                      <a:rPr lang="en-US" altLang="ja-JP" sz="2800" i="1">
                                        <a:latin typeface="Cambria Math" panose="02040503050406030204" pitchFamily="18" charset="0"/>
                                      </a:rPr>
                                      <m:t>𝑝</m:t>
                                    </m:r>
                                    <m:r>
                                      <a:rPr lang="en-US" altLang="ja-JP" sz="2800" i="1">
                                        <a:latin typeface="Cambria Math" panose="02040503050406030204" pitchFamily="18" charset="0"/>
                                      </a:rPr>
                                      <m:t> </m:t>
                                    </m:r>
                                  </m:e>
                                </m:func>
                              </m:e>
                            </m:mr>
                          </m:m>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DF1E4C2F-54B2-1D94-0E5E-71476B80AF8B}"/>
                  </a:ext>
                </a:extLst>
              </p:cNvPr>
              <p:cNvSpPr txBox="1">
                <a:spLocks noRot="1" noChangeAspect="1" noMove="1" noResize="1" noEditPoints="1" noAdjustHandles="1" noChangeArrowheads="1" noChangeShapeType="1" noTextEdit="1"/>
              </p:cNvSpPr>
              <p:nvPr/>
            </p:nvSpPr>
            <p:spPr>
              <a:xfrm>
                <a:off x="827584" y="1772816"/>
                <a:ext cx="3096344" cy="1375633"/>
              </a:xfrm>
              <a:prstGeom prst="rect">
                <a:avLst/>
              </a:prstGeom>
              <a:blipFill>
                <a:blip r:embed="rId2"/>
                <a:stretch>
                  <a:fillRect l="-74694" t="-232110" b="-33027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FC9A88-8A3C-9A3F-1C34-0B145F52C957}"/>
              </a:ext>
            </a:extLst>
          </p:cNvPr>
          <p:cNvSpPr txBox="1"/>
          <p:nvPr/>
        </p:nvSpPr>
        <p:spPr>
          <a:xfrm>
            <a:off x="467544" y="1127673"/>
            <a:ext cx="2954655" cy="461665"/>
          </a:xfrm>
          <a:prstGeom prst="rect">
            <a:avLst/>
          </a:prstGeom>
          <a:noFill/>
        </p:spPr>
        <p:txBody>
          <a:bodyPr wrap="none" rtlCol="0">
            <a:spAutoFit/>
          </a:bodyPr>
          <a:lstStyle/>
          <a:p>
            <a:r>
              <a:rPr kumimoji="1" lang="ja-JP" altLang="en-US" sz="2400"/>
              <a:t>以下の変換を考える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3432A34-4F37-65CB-16AF-44FF978AE44D}"/>
                  </a:ext>
                </a:extLst>
              </p:cNvPr>
              <p:cNvSpPr txBox="1"/>
              <p:nvPr/>
            </p:nvSpPr>
            <p:spPr>
              <a:xfrm>
                <a:off x="899592" y="3447459"/>
                <a:ext cx="7514706" cy="17204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b="0" i="1" smtClean="0">
                                        <a:latin typeface="Cambria Math" panose="02040503050406030204" pitchFamily="18" charset="0"/>
                                      </a:rPr>
                                    </m:ctrlPr>
                                  </m:fPr>
                                  <m:num>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
                                  <a:rPr lang="en-US" altLang="ja-JP" sz="2400" b="0" i="1" smtClean="0">
                                    <a:latin typeface="Cambria Math" panose="02040503050406030204" pitchFamily="18" charset="0"/>
                                  </a:rPr>
                                  <m:t>−</m:t>
                                </m:r>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sin</m:t>
                                    </m:r>
                                  </m:fName>
                                  <m:e>
                                    <m:r>
                                      <a:rPr lang="en-US" altLang="ja-JP" sz="2400" b="0" i="1" smtClean="0">
                                        <a:latin typeface="Cambria Math" panose="02040503050406030204" pitchFamily="18" charset="0"/>
                                      </a:rPr>
                                      <m:t>𝑝</m:t>
                                    </m:r>
                                  </m:e>
                                </m:func>
                              </m:e>
                            </m:mr>
                            <m:mr>
                              <m:e>
                                <m:f>
                                  <m:fPr>
                                    <m:ctrlPr>
                                      <a:rPr lang="en-US" altLang="ja-JP" sz="2400" i="1">
                                        <a:latin typeface="Cambria Math" panose="02040503050406030204" pitchFamily="18" charset="0"/>
                                      </a:rPr>
                                    </m:ctrlPr>
                                  </m:fPr>
                                  <m:num>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𝑝</m:t>
                                        </m:r>
                                      </m:e>
                                    </m:func>
                                  </m:num>
                                  <m:den>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den>
                                </m:f>
                              </m:e>
                              <m:e>
                                <m:rad>
                                  <m:radPr>
                                    <m:degHide m:val="on"/>
                                    <m:ctrlPr>
                                      <a:rPr lang="en-US" altLang="ja-JP" sz="2400" i="1">
                                        <a:latin typeface="Cambria Math" panose="02040503050406030204" pitchFamily="18" charset="0"/>
                                      </a:rPr>
                                    </m:ctrlPr>
                                  </m:radPr>
                                  <m:deg/>
                                  <m:e>
                                    <m:r>
                                      <a:rPr lang="en-US" altLang="ja-JP" sz="2400" i="1">
                                        <a:latin typeface="Cambria Math" panose="02040503050406030204" pitchFamily="18" charset="0"/>
                                      </a:rPr>
                                      <m:t>2</m:t>
                                    </m:r>
                                    <m:r>
                                      <a:rPr lang="en-US" altLang="ja-JP" sz="2400" i="1">
                                        <a:latin typeface="Cambria Math" panose="02040503050406030204" pitchFamily="18" charset="0"/>
                                      </a:rPr>
                                      <m:t>𝑞</m:t>
                                    </m:r>
                                  </m:e>
                                </m:rad>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cos</m:t>
                                    </m:r>
                                  </m:fName>
                                  <m:e>
                                    <m:r>
                                      <a:rPr lang="en-US" altLang="ja-JP" sz="2400" b="0" i="1" smtClean="0">
                                        <a:latin typeface="Cambria Math" panose="02040503050406030204" pitchFamily="18" charset="0"/>
                                      </a:rPr>
                                      <m:t>𝑝</m:t>
                                    </m:r>
                                  </m:e>
                                </m:func>
                              </m:e>
                            </m:mr>
                          </m:m>
                        </m:e>
                      </m:d>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cos</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sSup>
                                <m:sSupPr>
                                  <m:ctrlPr>
                                    <a:rPr lang="en-US" altLang="ja-JP" sz="2400" b="0" i="1" smtClean="0">
                                      <a:latin typeface="Cambria Math" panose="02040503050406030204" pitchFamily="18" charset="0"/>
                                    </a:rPr>
                                  </m:ctrlPr>
                                </m:sSupPr>
                                <m:e>
                                  <m:r>
                                    <m:rPr>
                                      <m:sty m:val="p"/>
                                    </m:rPr>
                                    <a:rPr lang="en-US" altLang="ja-JP" sz="2400" b="0" i="0" smtClean="0">
                                      <a:latin typeface="Cambria Math" panose="02040503050406030204" pitchFamily="18" charset="0"/>
                                    </a:rPr>
                                    <m:t>sin</m:t>
                                  </m:r>
                                </m:e>
                                <m:sup>
                                  <m:r>
                                    <a:rPr lang="en-US" altLang="ja-JP" sz="2400" b="0" i="1" smtClean="0">
                                      <a:latin typeface="Cambria Math" panose="02040503050406030204" pitchFamily="18" charset="0"/>
                                    </a:rPr>
                                    <m:t>2</m:t>
                                  </m:r>
                                </m:sup>
                              </m:sSup>
                            </m:fName>
                            <m:e>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e>
                          </m:func>
                        </m:e>
                      </m:func>
                      <m:r>
                        <a:rPr lang="en-US" altLang="ja-JP" sz="2400" b="0" i="1" smtClean="0">
                          <a:latin typeface="Cambria Math" panose="02040503050406030204" pitchFamily="18" charset="0"/>
                        </a:rPr>
                        <m:t>1</m:t>
                      </m:r>
                    </m:oMath>
                  </m:oMathPara>
                </a14:m>
                <a:endParaRPr lang="ja-JP" altLang="en-US" sz="2400"/>
              </a:p>
            </p:txBody>
          </p:sp>
        </mc:Choice>
        <mc:Fallback xmlns="">
          <p:sp>
            <p:nvSpPr>
              <p:cNvPr id="5" name="テキスト ボックス 4">
                <a:extLst>
                  <a:ext uri="{FF2B5EF4-FFF2-40B4-BE49-F238E27FC236}">
                    <a16:creationId xmlns:a16="http://schemas.microsoft.com/office/drawing/2014/main" id="{03432A34-4F37-65CB-16AF-44FF978AE44D}"/>
                  </a:ext>
                </a:extLst>
              </p:cNvPr>
              <p:cNvSpPr txBox="1">
                <a:spLocks noRot="1" noChangeAspect="1" noMove="1" noResize="1" noEditPoints="1" noAdjustHandles="1" noChangeArrowheads="1" noChangeShapeType="1" noTextEdit="1"/>
              </p:cNvSpPr>
              <p:nvPr/>
            </p:nvSpPr>
            <p:spPr>
              <a:xfrm>
                <a:off x="899592" y="3447459"/>
                <a:ext cx="7514706" cy="1720407"/>
              </a:xfrm>
              <a:prstGeom prst="rect">
                <a:avLst/>
              </a:prstGeom>
              <a:blipFill>
                <a:blip r:embed="rId3"/>
                <a:stretch>
                  <a:fillRect b="-292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5372E95-14F0-D85D-EEB4-B175D79DA805}"/>
              </a:ext>
            </a:extLst>
          </p:cNvPr>
          <p:cNvSpPr txBox="1"/>
          <p:nvPr/>
        </p:nvSpPr>
        <p:spPr>
          <a:xfrm>
            <a:off x="2123728" y="5651713"/>
            <a:ext cx="4305987" cy="461665"/>
          </a:xfrm>
          <a:prstGeom prst="rect">
            <a:avLst/>
          </a:prstGeom>
          <a:noFill/>
        </p:spPr>
        <p:txBody>
          <a:bodyPr wrap="none" rtlCol="0">
            <a:spAutoFit/>
          </a:bodyPr>
          <a:lstStyle/>
          <a:p>
            <a:r>
              <a:rPr lang="en-US" altLang="ja-JP" sz="2400" dirty="0" err="1"/>
              <a:t>q,p</a:t>
            </a:r>
            <a:r>
              <a:rPr lang="ja-JP" altLang="en-US" sz="2400"/>
              <a:t>を混ぜるような変換も可能</a:t>
            </a:r>
            <a:endParaRPr kumimoji="1" lang="ja-JP" altLang="en-US" sz="2400"/>
          </a:p>
        </p:txBody>
      </p:sp>
    </p:spTree>
    <p:extLst>
      <p:ext uri="{BB962C8B-B14F-4D97-AF65-F5344CB8AC3E}">
        <p14:creationId xmlns:p14="http://schemas.microsoft.com/office/powerpoint/2010/main" val="109012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B04FF5-8A4B-FFC7-6894-BC569B5B1DC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56B5CC4F-8CB0-12E2-511A-98E935094C11}"/>
              </a:ext>
            </a:extLst>
          </p:cNvPr>
          <p:cNvSpPr txBox="1"/>
          <p:nvPr/>
        </p:nvSpPr>
        <p:spPr>
          <a:xfrm>
            <a:off x="1523932" y="1196752"/>
            <a:ext cx="5929828" cy="523220"/>
          </a:xfrm>
          <a:prstGeom prst="rect">
            <a:avLst/>
          </a:prstGeom>
          <a:noFill/>
        </p:spPr>
        <p:txBody>
          <a:bodyPr wrap="none" rtlCol="0">
            <a:spAutoFit/>
          </a:bodyPr>
          <a:lstStyle/>
          <a:p>
            <a:r>
              <a:rPr kumimoji="1" lang="ja-JP" altLang="en-US" sz="2800"/>
              <a:t>正準方程式は変分原理から導かれる</a:t>
            </a:r>
          </a:p>
        </p:txBody>
      </p:sp>
      <p:sp>
        <p:nvSpPr>
          <p:cNvPr id="4" name="テキスト ボックス 3">
            <a:extLst>
              <a:ext uri="{FF2B5EF4-FFF2-40B4-BE49-F238E27FC236}">
                <a16:creationId xmlns:a16="http://schemas.microsoft.com/office/drawing/2014/main" id="{141F1096-9E17-F9E9-DBE6-DC85904242F2}"/>
              </a:ext>
            </a:extLst>
          </p:cNvPr>
          <p:cNvSpPr txBox="1"/>
          <p:nvPr/>
        </p:nvSpPr>
        <p:spPr>
          <a:xfrm>
            <a:off x="1643573" y="4391904"/>
            <a:ext cx="6288901" cy="523220"/>
          </a:xfrm>
          <a:prstGeom prst="rect">
            <a:avLst/>
          </a:prstGeom>
          <a:noFill/>
        </p:spPr>
        <p:txBody>
          <a:bodyPr wrap="none" rtlCol="0">
            <a:spAutoFit/>
          </a:bodyPr>
          <a:lstStyle/>
          <a:p>
            <a:r>
              <a:rPr kumimoji="1" lang="ja-JP" altLang="en-US" sz="2800"/>
              <a:t>正準変換も変分原理から導かれるはず</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36E77B-FAAD-E263-D679-0D0ECB678348}"/>
                  </a:ext>
                </a:extLst>
              </p:cNvPr>
              <p:cNvSpPr txBox="1"/>
              <p:nvPr/>
            </p:nvSpPr>
            <p:spPr>
              <a:xfrm>
                <a:off x="6019657" y="1955085"/>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A736E77B-FAAD-E263-D679-0D0ECB678348}"/>
                  </a:ext>
                </a:extLst>
              </p:cNvPr>
              <p:cNvSpPr txBox="1">
                <a:spLocks noRot="1" noChangeAspect="1" noMove="1" noResize="1" noEditPoints="1" noAdjustHandles="1" noChangeArrowheads="1" noChangeShapeType="1" noTextEdit="1"/>
              </p:cNvSpPr>
              <p:nvPr/>
            </p:nvSpPr>
            <p:spPr>
              <a:xfrm>
                <a:off x="6019657" y="1955085"/>
                <a:ext cx="1816908" cy="1942455"/>
              </a:xfrm>
              <a:prstGeom prst="rect">
                <a:avLst/>
              </a:prstGeom>
              <a:blipFill>
                <a:blip r:embed="rId2"/>
                <a:stretch>
                  <a:fillRect r="-3448" b="-45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BB3ADC9-9884-2E7B-75D0-86FDB680EC19}"/>
                  </a:ext>
                </a:extLst>
              </p:cNvPr>
              <p:cNvSpPr txBox="1"/>
              <p:nvPr/>
            </p:nvSpPr>
            <p:spPr>
              <a:xfrm>
                <a:off x="1534479" y="2445174"/>
                <a:ext cx="308315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BB3ADC9-9884-2E7B-75D0-86FDB680EC19}"/>
                  </a:ext>
                </a:extLst>
              </p:cNvPr>
              <p:cNvSpPr txBox="1">
                <a:spLocks noRot="1" noChangeAspect="1" noMove="1" noResize="1" noEditPoints="1" noAdjustHandles="1" noChangeArrowheads="1" noChangeShapeType="1" noTextEdit="1"/>
              </p:cNvSpPr>
              <p:nvPr/>
            </p:nvSpPr>
            <p:spPr>
              <a:xfrm>
                <a:off x="1534479" y="2445174"/>
                <a:ext cx="3083152" cy="1014252"/>
              </a:xfrm>
              <a:prstGeom prst="rect">
                <a:avLst/>
              </a:prstGeom>
              <a:blipFill>
                <a:blip r:embed="rId3"/>
                <a:stretch>
                  <a:fillRect l="-27459" t="-172840" r="-2049" b="-246914"/>
                </a:stretch>
              </a:blipFill>
            </p:spPr>
            <p:txBody>
              <a:bodyPr/>
              <a:lstStyle/>
              <a:p>
                <a:r>
                  <a:rPr lang="ja-JP" altLang="en-US">
                    <a:noFill/>
                  </a:rPr>
                  <a:t> </a:t>
                </a:r>
              </a:p>
            </p:txBody>
          </p:sp>
        </mc:Fallback>
      </mc:AlternateContent>
      <p:sp>
        <p:nvSpPr>
          <p:cNvPr id="7" name="右矢印 6">
            <a:extLst>
              <a:ext uri="{FF2B5EF4-FFF2-40B4-BE49-F238E27FC236}">
                <a16:creationId xmlns:a16="http://schemas.microsoft.com/office/drawing/2014/main" id="{260EEDAF-DF2D-60BC-13A5-75242E415B9F}"/>
              </a:ext>
            </a:extLst>
          </p:cNvPr>
          <p:cNvSpPr/>
          <p:nvPr/>
        </p:nvSpPr>
        <p:spPr>
          <a:xfrm>
            <a:off x="4788024" y="2706534"/>
            <a:ext cx="7506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449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BAFD4F-E7DF-9B99-5CC4-7BEB9BA80CCD}"/>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194B86B-51F4-95E9-0A15-5CC8B40701B0}"/>
                  </a:ext>
                </a:extLst>
              </p:cNvPr>
              <p:cNvSpPr txBox="1"/>
              <p:nvPr/>
            </p:nvSpPr>
            <p:spPr>
              <a:xfrm>
                <a:off x="1403648" y="146739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4194B86B-51F4-95E9-0A15-5CC8B40701B0}"/>
                  </a:ext>
                </a:extLst>
              </p:cNvPr>
              <p:cNvSpPr txBox="1">
                <a:spLocks noRot="1" noChangeAspect="1" noMove="1" noResize="1" noEditPoints="1" noAdjustHandles="1" noChangeArrowheads="1" noChangeShapeType="1" noTextEdit="1"/>
              </p:cNvSpPr>
              <p:nvPr/>
            </p:nvSpPr>
            <p:spPr>
              <a:xfrm>
                <a:off x="1403648" y="1467398"/>
                <a:ext cx="1816908" cy="1942455"/>
              </a:xfrm>
              <a:prstGeom prst="rect">
                <a:avLst/>
              </a:prstGeom>
              <a:blipFill>
                <a:blip r:embed="rId2"/>
                <a:stretch>
                  <a:fillRect r="-3472" b="-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79296D-DAD5-E7B8-B753-7F36178BFD54}"/>
                  </a:ext>
                </a:extLst>
              </p:cNvPr>
              <p:cNvSpPr txBox="1"/>
              <p:nvPr/>
            </p:nvSpPr>
            <p:spPr>
              <a:xfrm>
                <a:off x="615349" y="4787066"/>
                <a:ext cx="308315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879296D-DAD5-E7B8-B753-7F36178BFD54}"/>
                  </a:ext>
                </a:extLst>
              </p:cNvPr>
              <p:cNvSpPr txBox="1">
                <a:spLocks noRot="1" noChangeAspect="1" noMove="1" noResize="1" noEditPoints="1" noAdjustHandles="1" noChangeArrowheads="1" noChangeShapeType="1" noTextEdit="1"/>
              </p:cNvSpPr>
              <p:nvPr/>
            </p:nvSpPr>
            <p:spPr>
              <a:xfrm>
                <a:off x="615349" y="4787066"/>
                <a:ext cx="3083152" cy="1014252"/>
              </a:xfrm>
              <a:prstGeom prst="rect">
                <a:avLst/>
              </a:prstGeom>
              <a:blipFill>
                <a:blip r:embed="rId3"/>
                <a:stretch>
                  <a:fillRect l="-27459" t="-172840" r="-1639" b="-2481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8DFA4C7-B76A-EE3D-EDD1-D8DB8944012D}"/>
                  </a:ext>
                </a:extLst>
              </p:cNvPr>
              <p:cNvSpPr txBox="1"/>
              <p:nvPr/>
            </p:nvSpPr>
            <p:spPr>
              <a:xfrm>
                <a:off x="5457728" y="4778694"/>
                <a:ext cx="3182346"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F8DFA4C7-B76A-EE3D-EDD1-D8DB8944012D}"/>
                  </a:ext>
                </a:extLst>
              </p:cNvPr>
              <p:cNvSpPr txBox="1">
                <a:spLocks noRot="1" noChangeAspect="1" noMove="1" noResize="1" noEditPoints="1" noAdjustHandles="1" noChangeArrowheads="1" noChangeShapeType="1" noTextEdit="1"/>
              </p:cNvSpPr>
              <p:nvPr/>
            </p:nvSpPr>
            <p:spPr>
              <a:xfrm>
                <a:off x="5457728" y="4778694"/>
                <a:ext cx="3182346" cy="1014252"/>
              </a:xfrm>
              <a:prstGeom prst="rect">
                <a:avLst/>
              </a:prstGeom>
              <a:blipFill>
                <a:blip r:embed="rId4"/>
                <a:stretch>
                  <a:fillRect l="-26587" t="-172840" r="-1587" b="-2469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029AE6E-7AB8-9A89-E38D-598C51C12E8E}"/>
                  </a:ext>
                </a:extLst>
              </p:cNvPr>
              <p:cNvSpPr txBox="1"/>
              <p:nvPr/>
            </p:nvSpPr>
            <p:spPr>
              <a:xfrm>
                <a:off x="5205128" y="1427727"/>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1029AE6E-7AB8-9A89-E38D-598C51C12E8E}"/>
                  </a:ext>
                </a:extLst>
              </p:cNvPr>
              <p:cNvSpPr txBox="1">
                <a:spLocks noRot="1" noChangeAspect="1" noMove="1" noResize="1" noEditPoints="1" noAdjustHandles="1" noChangeArrowheads="1" noChangeShapeType="1" noTextEdit="1"/>
              </p:cNvSpPr>
              <p:nvPr/>
            </p:nvSpPr>
            <p:spPr>
              <a:xfrm>
                <a:off x="5205128" y="1427727"/>
                <a:ext cx="1843773" cy="1942455"/>
              </a:xfrm>
              <a:prstGeom prst="rect">
                <a:avLst/>
              </a:prstGeom>
              <a:blipFill>
                <a:blip r:embed="rId5"/>
                <a:stretch>
                  <a:fillRect r="-4795" b="-3247"/>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5E931A15-617B-A5E4-80A0-FBA9E2888876}"/>
              </a:ext>
            </a:extLst>
          </p:cNvPr>
          <p:cNvSpPr/>
          <p:nvPr/>
        </p:nvSpPr>
        <p:spPr>
          <a:xfrm>
            <a:off x="3814458" y="218844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1508571-F195-933D-9B50-AD992FE53CCF}"/>
              </a:ext>
            </a:extLst>
          </p:cNvPr>
          <p:cNvSpPr txBox="1"/>
          <p:nvPr/>
        </p:nvSpPr>
        <p:spPr>
          <a:xfrm>
            <a:off x="3911848" y="1675553"/>
            <a:ext cx="1107996" cy="369332"/>
          </a:xfrm>
          <a:prstGeom prst="rect">
            <a:avLst/>
          </a:prstGeom>
          <a:noFill/>
        </p:spPr>
        <p:txBody>
          <a:bodyPr wrap="none" rtlCol="0">
            <a:spAutoFit/>
          </a:bodyPr>
          <a:lstStyle/>
          <a:p>
            <a:r>
              <a:rPr kumimoji="1" lang="ja-JP" altLang="en-US"/>
              <a:t>正準変換</a:t>
            </a:r>
          </a:p>
        </p:txBody>
      </p:sp>
      <p:sp>
        <p:nvSpPr>
          <p:cNvPr id="10" name="左右矢印 9">
            <a:extLst>
              <a:ext uri="{FF2B5EF4-FFF2-40B4-BE49-F238E27FC236}">
                <a16:creationId xmlns:a16="http://schemas.microsoft.com/office/drawing/2014/main" id="{7F2B87CE-FE20-9D0C-54C7-B71292CA71EC}"/>
              </a:ext>
            </a:extLst>
          </p:cNvPr>
          <p:cNvSpPr/>
          <p:nvPr/>
        </p:nvSpPr>
        <p:spPr>
          <a:xfrm rot="5400000">
            <a:off x="2135965" y="3818230"/>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9F50FBD6-F09C-8956-6014-65668AC1C9FB}"/>
              </a:ext>
            </a:extLst>
          </p:cNvPr>
          <p:cNvSpPr/>
          <p:nvPr/>
        </p:nvSpPr>
        <p:spPr>
          <a:xfrm rot="5400000">
            <a:off x="5986780" y="3808088"/>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EB7E673-A2B3-177E-B3DE-5470FD5641EE}"/>
              </a:ext>
            </a:extLst>
          </p:cNvPr>
          <p:cNvSpPr txBox="1"/>
          <p:nvPr/>
        </p:nvSpPr>
        <p:spPr>
          <a:xfrm>
            <a:off x="1164886" y="3855227"/>
            <a:ext cx="1107996" cy="369332"/>
          </a:xfrm>
          <a:prstGeom prst="rect">
            <a:avLst/>
          </a:prstGeom>
          <a:noFill/>
        </p:spPr>
        <p:txBody>
          <a:bodyPr wrap="none" rtlCol="0">
            <a:spAutoFit/>
          </a:bodyPr>
          <a:lstStyle/>
          <a:p>
            <a:r>
              <a:rPr kumimoji="1" lang="ja-JP" altLang="en-US"/>
              <a:t>変分原理</a:t>
            </a:r>
          </a:p>
        </p:txBody>
      </p:sp>
      <p:sp>
        <p:nvSpPr>
          <p:cNvPr id="14" name="テキスト ボックス 13">
            <a:extLst>
              <a:ext uri="{FF2B5EF4-FFF2-40B4-BE49-F238E27FC236}">
                <a16:creationId xmlns:a16="http://schemas.microsoft.com/office/drawing/2014/main" id="{38464F2B-DCCE-AB3C-6B96-749E8F0E78D4}"/>
              </a:ext>
            </a:extLst>
          </p:cNvPr>
          <p:cNvSpPr txBox="1"/>
          <p:nvPr/>
        </p:nvSpPr>
        <p:spPr>
          <a:xfrm>
            <a:off x="6804248" y="3882500"/>
            <a:ext cx="1107996" cy="369332"/>
          </a:xfrm>
          <a:prstGeom prst="rect">
            <a:avLst/>
          </a:prstGeom>
          <a:noFill/>
        </p:spPr>
        <p:txBody>
          <a:bodyPr wrap="none" rtlCol="0">
            <a:spAutoFit/>
          </a:bodyPr>
          <a:lstStyle/>
          <a:p>
            <a:r>
              <a:rPr kumimoji="1" lang="ja-JP" altLang="en-US"/>
              <a:t>変分原理</a:t>
            </a:r>
          </a:p>
        </p:txBody>
      </p:sp>
      <p:sp>
        <p:nvSpPr>
          <p:cNvPr id="15" name="左右矢印 14">
            <a:extLst>
              <a:ext uri="{FF2B5EF4-FFF2-40B4-BE49-F238E27FC236}">
                <a16:creationId xmlns:a16="http://schemas.microsoft.com/office/drawing/2014/main" id="{9157C3E5-4C12-58C5-13B9-8672E701983C}"/>
              </a:ext>
            </a:extLst>
          </p:cNvPr>
          <p:cNvSpPr/>
          <p:nvPr/>
        </p:nvSpPr>
        <p:spPr>
          <a:xfrm>
            <a:off x="3857770" y="50518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C6FA3DC6-88E1-AF02-1F8E-1516F211D59D}"/>
              </a:ext>
            </a:extLst>
          </p:cNvPr>
          <p:cNvSpPr txBox="1"/>
          <p:nvPr/>
        </p:nvSpPr>
        <p:spPr>
          <a:xfrm>
            <a:off x="2722332" y="5996199"/>
            <a:ext cx="3877985" cy="369332"/>
          </a:xfrm>
          <a:prstGeom prst="rect">
            <a:avLst/>
          </a:prstGeom>
          <a:noFill/>
        </p:spPr>
        <p:txBody>
          <a:bodyPr wrap="none" rtlCol="0">
            <a:spAutoFit/>
          </a:bodyPr>
          <a:lstStyle/>
          <a:p>
            <a:r>
              <a:rPr kumimoji="1" lang="ja-JP" altLang="en-US"/>
              <a:t>ここにはどのような関係があるか？</a:t>
            </a:r>
          </a:p>
        </p:txBody>
      </p:sp>
    </p:spTree>
    <p:extLst>
      <p:ext uri="{BB962C8B-B14F-4D97-AF65-F5344CB8AC3E}">
        <p14:creationId xmlns:p14="http://schemas.microsoft.com/office/powerpoint/2010/main" val="166022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0AB728A-8D89-8DD4-612C-3EB50E4F4B5C}"/>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A43B28B3-8FB0-D7A6-71F4-03289CC0352D}"/>
              </a:ext>
            </a:extLst>
          </p:cNvPr>
          <p:cNvSpPr txBox="1"/>
          <p:nvPr/>
        </p:nvSpPr>
        <p:spPr>
          <a:xfrm>
            <a:off x="395536" y="1052736"/>
            <a:ext cx="8424936" cy="830997"/>
          </a:xfrm>
          <a:prstGeom prst="rect">
            <a:avLst/>
          </a:prstGeom>
          <a:noFill/>
        </p:spPr>
        <p:txBody>
          <a:bodyPr wrap="square" rtlCol="0">
            <a:spAutoFit/>
          </a:bodyPr>
          <a:lstStyle/>
          <a:p>
            <a:r>
              <a:rPr kumimoji="1" lang="ja-JP" altLang="en-US" sz="2400"/>
              <a:t>作用積分はスカラー関数を積分するものであるから、作用積分で考えれば正準変換はスカラー関数の差として現れるはず</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D7B3F6A-FA12-CF10-55E1-737C89E28670}"/>
                  </a:ext>
                </a:extLst>
              </p:cNvPr>
              <p:cNvSpPr txBox="1"/>
              <p:nvPr/>
            </p:nvSpPr>
            <p:spPr>
              <a:xfrm>
                <a:off x="2415479" y="2497495"/>
                <a:ext cx="3924472"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8D7B3F6A-FA12-CF10-55E1-737C89E28670}"/>
                  </a:ext>
                </a:extLst>
              </p:cNvPr>
              <p:cNvSpPr txBox="1">
                <a:spLocks noRot="1" noChangeAspect="1" noMove="1" noResize="1" noEditPoints="1" noAdjustHandles="1" noChangeArrowheads="1" noChangeShapeType="1" noTextEdit="1"/>
              </p:cNvSpPr>
              <p:nvPr/>
            </p:nvSpPr>
            <p:spPr>
              <a:xfrm>
                <a:off x="2415479" y="2497495"/>
                <a:ext cx="3924472" cy="1014252"/>
              </a:xfrm>
              <a:prstGeom prst="rect">
                <a:avLst/>
              </a:prstGeom>
              <a:blipFill>
                <a:blip r:embed="rId2"/>
                <a:stretch>
                  <a:fillRect l="-21613" t="-172840" r="-1290" b="-2469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0781186-48D9-5B97-12B8-DAACFACED712}"/>
                  </a:ext>
                </a:extLst>
              </p:cNvPr>
              <p:cNvSpPr txBox="1"/>
              <p:nvPr/>
            </p:nvSpPr>
            <p:spPr>
              <a:xfrm>
                <a:off x="2408989" y="3680504"/>
                <a:ext cx="5426549"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𝐹</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0781186-48D9-5B97-12B8-DAACFACED712}"/>
                  </a:ext>
                </a:extLst>
              </p:cNvPr>
              <p:cNvSpPr txBox="1">
                <a:spLocks noRot="1" noChangeAspect="1" noMove="1" noResize="1" noEditPoints="1" noAdjustHandles="1" noChangeArrowheads="1" noChangeShapeType="1" noTextEdit="1"/>
              </p:cNvSpPr>
              <p:nvPr/>
            </p:nvSpPr>
            <p:spPr>
              <a:xfrm>
                <a:off x="2408989" y="3680504"/>
                <a:ext cx="5426549" cy="1014252"/>
              </a:xfrm>
              <a:prstGeom prst="rect">
                <a:avLst/>
              </a:prstGeom>
              <a:blipFill>
                <a:blip r:embed="rId3"/>
                <a:stretch>
                  <a:fillRect l="-15421" t="-172840" r="-935" b="-246914"/>
                </a:stretch>
              </a:blipFill>
            </p:spPr>
            <p:txBody>
              <a:bodyPr/>
              <a:lstStyle/>
              <a:p>
                <a:r>
                  <a:rPr lang="ja-JP" altLang="en-US">
                    <a:noFill/>
                  </a:rPr>
                  <a:t> </a:t>
                </a:r>
              </a:p>
            </p:txBody>
          </p:sp>
        </mc:Fallback>
      </mc:AlternateContent>
      <p:cxnSp>
        <p:nvCxnSpPr>
          <p:cNvPr id="7" name="カギ線コネクタ 6">
            <a:extLst>
              <a:ext uri="{FF2B5EF4-FFF2-40B4-BE49-F238E27FC236}">
                <a16:creationId xmlns:a16="http://schemas.microsoft.com/office/drawing/2014/main" id="{B3984260-E8A1-8078-68E7-741048A9EE9B}"/>
              </a:ext>
            </a:extLst>
          </p:cNvPr>
          <p:cNvCxnSpPr>
            <a:cxnSpLocks/>
            <a:endCxn id="5" idx="1"/>
          </p:cNvCxnSpPr>
          <p:nvPr/>
        </p:nvCxnSpPr>
        <p:spPr>
          <a:xfrm rot="10800000" flipV="1">
            <a:off x="2408989" y="2979878"/>
            <a:ext cx="12982" cy="1207752"/>
          </a:xfrm>
          <a:prstGeom prst="bentConnector3">
            <a:avLst>
              <a:gd name="adj1" fmla="val 18609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EEB28C5-4065-F54E-2B3E-8F1778A1F243}"/>
                  </a:ext>
                </a:extLst>
              </p:cNvPr>
              <p:cNvSpPr txBox="1"/>
              <p:nvPr/>
            </p:nvSpPr>
            <p:spPr>
              <a:xfrm>
                <a:off x="2284065" y="5229200"/>
                <a:ext cx="4187300" cy="10142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𝐼</m:t>
                          </m:r>
                        </m:e>
                      </m:acc>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sSub>
                            <m:sSubPr>
                              <m:ctrlPr>
                                <a:rPr kumimoji="1" lang="en-US" altLang="ja-JP" sz="2800" b="0" i="1" smtClean="0">
                                  <a:latin typeface="Cambria Math" panose="02040503050406030204" pitchFamily="18" charset="0"/>
                                </a:rPr>
                              </m:ctrlPr>
                            </m:sSubPr>
                            <m:e>
                              <m:r>
                                <m:rPr>
                                  <m:brk m:alnAt="23"/>
                                </m:rPr>
                                <a:rPr kumimoji="1" lang="en-US" altLang="ja-JP" sz="2800" b="0" i="1" smtClean="0">
                                  <a:latin typeface="Cambria Math" panose="02040503050406030204" pitchFamily="18" charset="0"/>
                                </a:rPr>
                                <m:t>𝑡</m:t>
                              </m:r>
                            </m:e>
                            <m:sub>
                              <m:r>
                                <m:rPr>
                                  <m:brk m:alnAt="23"/>
                                </m:rPr>
                                <a:rPr kumimoji="1" lang="en-US" altLang="ja-JP" sz="2800" b="0" i="1" smtClean="0">
                                  <a:latin typeface="Cambria Math" panose="02040503050406030204" pitchFamily="18" charset="0"/>
                                </a:rPr>
                                <m:t>1</m:t>
                              </m:r>
                            </m:sub>
                          </m:sSub>
                        </m:sub>
                        <m: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𝑡</m:t>
                              </m:r>
                            </m:e>
                            <m:sub>
                              <m:r>
                                <a:rPr kumimoji="1" lang="en-US" altLang="ja-JP" sz="2800" b="0" i="1" smtClean="0">
                                  <a:latin typeface="Cambria Math" panose="02040503050406030204" pitchFamily="18" charset="0"/>
                                </a:rPr>
                                <m:t>2</m:t>
                              </m:r>
                            </m:sub>
                          </m:sSub>
                        </m:sup>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e>
                              </m:d>
                            </m:e>
                          </m:d>
                        </m:e>
                      </m:nary>
                      <m:r>
                        <a:rPr kumimoji="1" lang="en-US" altLang="ja-JP" sz="2800" b="0" i="1" smtClean="0">
                          <a:latin typeface="Cambria Math" panose="02040503050406030204" pitchFamily="18" charset="0"/>
                        </a:rPr>
                        <m:t>𝑑𝑡</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8EEB28C5-4065-F54E-2B3E-8F1778A1F243}"/>
                  </a:ext>
                </a:extLst>
              </p:cNvPr>
              <p:cNvSpPr txBox="1">
                <a:spLocks noRot="1" noChangeAspect="1" noMove="1" noResize="1" noEditPoints="1" noAdjustHandles="1" noChangeArrowheads="1" noChangeShapeType="1" noTextEdit="1"/>
              </p:cNvSpPr>
              <p:nvPr/>
            </p:nvSpPr>
            <p:spPr>
              <a:xfrm>
                <a:off x="2284065" y="5229200"/>
                <a:ext cx="4187300" cy="1014252"/>
              </a:xfrm>
              <a:prstGeom prst="rect">
                <a:avLst/>
              </a:prstGeom>
              <a:blipFill>
                <a:blip r:embed="rId4"/>
                <a:stretch>
                  <a:fillRect l="-20606" t="-172840" r="-1212" b="-24691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5BB60F4-3E18-D0F2-21EE-621A2EB5AC0A}"/>
              </a:ext>
            </a:extLst>
          </p:cNvPr>
          <p:cNvSpPr txBox="1"/>
          <p:nvPr/>
        </p:nvSpPr>
        <p:spPr>
          <a:xfrm>
            <a:off x="21907" y="3197660"/>
            <a:ext cx="2262158" cy="646331"/>
          </a:xfrm>
          <a:prstGeom prst="rect">
            <a:avLst/>
          </a:prstGeom>
          <a:noFill/>
        </p:spPr>
        <p:txBody>
          <a:bodyPr wrap="none" rtlCol="0">
            <a:spAutoFit/>
          </a:bodyPr>
          <a:lstStyle/>
          <a:p>
            <a:r>
              <a:rPr lang="ja-JP" altLang="en-US"/>
              <a:t>作用積分に</a:t>
            </a:r>
            <a:r>
              <a:rPr kumimoji="1" lang="ja-JP" altLang="en-US"/>
              <a:t>スカラー</a:t>
            </a:r>
            <a:endParaRPr kumimoji="1" lang="en-US" altLang="ja-JP" dirty="0"/>
          </a:p>
          <a:p>
            <a:r>
              <a:rPr kumimoji="1" lang="ja-JP" altLang="en-US"/>
              <a:t>関数を加える</a:t>
            </a:r>
          </a:p>
        </p:txBody>
      </p:sp>
      <p:sp>
        <p:nvSpPr>
          <p:cNvPr id="10" name="右矢印 9">
            <a:extLst>
              <a:ext uri="{FF2B5EF4-FFF2-40B4-BE49-F238E27FC236}">
                <a16:creationId xmlns:a16="http://schemas.microsoft.com/office/drawing/2014/main" id="{D6886CF1-DD0D-BEE8-69E6-49DDA968A832}"/>
              </a:ext>
            </a:extLst>
          </p:cNvPr>
          <p:cNvSpPr/>
          <p:nvPr/>
        </p:nvSpPr>
        <p:spPr>
          <a:xfrm rot="5400000">
            <a:off x="4083963" y="4725382"/>
            <a:ext cx="587504" cy="47319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A687B43-5B69-D98B-4F1B-622049964014}"/>
                  </a:ext>
                </a:extLst>
              </p:cNvPr>
              <p:cNvSpPr txBox="1"/>
              <p:nvPr/>
            </p:nvSpPr>
            <p:spPr>
              <a:xfrm>
                <a:off x="7081326" y="2409882"/>
                <a:ext cx="1039387" cy="1139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𝑞</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𝑝</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𝑝</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𝑞</m:t>
                                  </m:r>
                                </m:den>
                              </m:f>
                            </m:e>
                          </m:eqArr>
                        </m:e>
                      </m:d>
                    </m:oMath>
                  </m:oMathPara>
                </a14:m>
                <a:endParaRPr kumimoji="1" lang="ja-JP" altLang="en-US" sz="1600"/>
              </a:p>
            </p:txBody>
          </p:sp>
        </mc:Choice>
        <mc:Fallback xmlns="">
          <p:sp>
            <p:nvSpPr>
              <p:cNvPr id="13" name="テキスト ボックス 12">
                <a:extLst>
                  <a:ext uri="{FF2B5EF4-FFF2-40B4-BE49-F238E27FC236}">
                    <a16:creationId xmlns:a16="http://schemas.microsoft.com/office/drawing/2014/main" id="{DA687B43-5B69-D98B-4F1B-622049964014}"/>
                  </a:ext>
                </a:extLst>
              </p:cNvPr>
              <p:cNvSpPr txBox="1">
                <a:spLocks noRot="1" noChangeAspect="1" noMove="1" noResize="1" noEditPoints="1" noAdjustHandles="1" noChangeArrowheads="1" noChangeShapeType="1" noTextEdit="1"/>
              </p:cNvSpPr>
              <p:nvPr/>
            </p:nvSpPr>
            <p:spPr>
              <a:xfrm>
                <a:off x="7081326" y="2409882"/>
                <a:ext cx="1039387" cy="1139992"/>
              </a:xfrm>
              <a:prstGeom prst="rect">
                <a:avLst/>
              </a:prstGeom>
              <a:blipFill>
                <a:blip r:embed="rId5"/>
                <a:stretch>
                  <a:fillRect r="-3614" b="-1099"/>
                </a:stretch>
              </a:blipFill>
            </p:spPr>
            <p:txBody>
              <a:bodyPr/>
              <a:lstStyle/>
              <a:p>
                <a:r>
                  <a:rPr lang="ja-JP" altLang="en-US">
                    <a:noFill/>
                  </a:rPr>
                  <a:t> </a:t>
                </a:r>
              </a:p>
            </p:txBody>
          </p:sp>
        </mc:Fallback>
      </mc:AlternateContent>
      <p:sp>
        <p:nvSpPr>
          <p:cNvPr id="14" name="左右矢印 13">
            <a:extLst>
              <a:ext uri="{FF2B5EF4-FFF2-40B4-BE49-F238E27FC236}">
                <a16:creationId xmlns:a16="http://schemas.microsoft.com/office/drawing/2014/main" id="{7B36363B-B66D-5905-E7AE-AAA6FD0738B5}"/>
              </a:ext>
            </a:extLst>
          </p:cNvPr>
          <p:cNvSpPr/>
          <p:nvPr/>
        </p:nvSpPr>
        <p:spPr>
          <a:xfrm>
            <a:off x="6429636" y="2773557"/>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左右矢印 14">
            <a:extLst>
              <a:ext uri="{FF2B5EF4-FFF2-40B4-BE49-F238E27FC236}">
                <a16:creationId xmlns:a16="http://schemas.microsoft.com/office/drawing/2014/main" id="{B885D398-439B-2890-1425-C084F85CB584}"/>
              </a:ext>
            </a:extLst>
          </p:cNvPr>
          <p:cNvSpPr/>
          <p:nvPr/>
        </p:nvSpPr>
        <p:spPr>
          <a:xfrm>
            <a:off x="6589176" y="5564159"/>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0EC9F506-216A-85B9-47BE-90EA41F6692C}"/>
                  </a:ext>
                </a:extLst>
              </p:cNvPr>
              <p:cNvSpPr txBox="1"/>
              <p:nvPr/>
            </p:nvSpPr>
            <p:spPr>
              <a:xfrm>
                <a:off x="7308182" y="5131526"/>
                <a:ext cx="1054711" cy="11098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600" i="1" smtClean="0">
                              <a:latin typeface="Cambria Math" panose="02040503050406030204" pitchFamily="18" charset="0"/>
                            </a:rPr>
                          </m:ctrlPr>
                        </m:dPr>
                        <m:e>
                          <m:eqArr>
                            <m:eqArrPr>
                              <m:ctrlPr>
                                <a:rPr kumimoji="1" lang="en-US" altLang="ja-JP" sz="1600" i="1" smtClean="0">
                                  <a:latin typeface="Cambria Math" panose="02040503050406030204" pitchFamily="18" charset="0"/>
                                </a:rPr>
                              </m:ctrlPr>
                            </m:eqArrPr>
                            <m:e>
                              <m:acc>
                                <m:accPr>
                                  <m:chr m:val="̇"/>
                                  <m:ctrlPr>
                                    <a:rPr kumimoji="1" lang="en-US" altLang="ja-JP" sz="1600" b="0" i="1" smtClean="0">
                                      <a:latin typeface="Cambria Math" panose="02040503050406030204" pitchFamily="18" charset="0"/>
                                    </a:rPr>
                                  </m:ctrlPr>
                                </m:accPr>
                                <m:e>
                                  <m:r>
                                    <a:rPr kumimoji="1" lang="en-US" altLang="ja-JP" sz="1600" b="0" i="1" smtClean="0">
                                      <a:latin typeface="Cambria Math" panose="02040503050406030204" pitchFamily="18" charset="0"/>
                                    </a:rPr>
                                    <m:t>𝑄</m:t>
                                  </m:r>
                                </m:e>
                              </m:acc>
                              <m:r>
                                <a:rPr kumimoji="1" lang="en-US" altLang="ja-JP" sz="1600" b="0" i="1" smtClean="0">
                                  <a:latin typeface="Cambria Math" panose="02040503050406030204" pitchFamily="18" charset="0"/>
                                </a:rPr>
                                <m:t>=</m:t>
                              </m:r>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𝐻</m:t>
                                  </m:r>
                                </m:num>
                                <m:den>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𝑃</m:t>
                                  </m:r>
                                </m:den>
                              </m:f>
                            </m:e>
                            <m:e>
                              <m:acc>
                                <m:accPr>
                                  <m:chr m:val="̇"/>
                                  <m:ctrlPr>
                                    <a:rPr lang="en-US" altLang="ja-JP" sz="1600" i="1">
                                      <a:latin typeface="Cambria Math" panose="02040503050406030204" pitchFamily="18" charset="0"/>
                                    </a:rPr>
                                  </m:ctrlPr>
                                </m:accPr>
                                <m:e>
                                  <m:r>
                                    <a:rPr lang="en-US" altLang="ja-JP" sz="1600" b="0" i="1" smtClean="0">
                                      <a:latin typeface="Cambria Math" panose="02040503050406030204" pitchFamily="18" charset="0"/>
                                    </a:rPr>
                                    <m:t>𝑃</m:t>
                                  </m:r>
                                </m:e>
                              </m:acc>
                              <m:r>
                                <a:rPr lang="en-US" altLang="ja-JP" sz="1600" i="1">
                                  <a:latin typeface="Cambria Math" panose="02040503050406030204" pitchFamily="18" charset="0"/>
                                </a:rPr>
                                <m:t>=</m:t>
                              </m:r>
                              <m:r>
                                <a:rPr lang="en-US" altLang="ja-JP" sz="1600" b="0" i="1" smtClean="0">
                                  <a:latin typeface="Cambria Math" panose="02040503050406030204" pitchFamily="18" charset="0"/>
                                </a:rPr>
                                <m:t>−</m:t>
                              </m:r>
                              <m:f>
                                <m:fPr>
                                  <m:ctrlPr>
                                    <a:rPr lang="en-US" altLang="ja-JP" sz="1600" i="1">
                                      <a:latin typeface="Cambria Math" panose="02040503050406030204" pitchFamily="18" charset="0"/>
                                    </a:rPr>
                                  </m:ctrlPr>
                                </m:fPr>
                                <m:num>
                                  <m:r>
                                    <a:rPr lang="en-US" altLang="ja-JP" sz="1600" i="1">
                                      <a:latin typeface="Cambria Math" panose="02040503050406030204" pitchFamily="18" charset="0"/>
                                    </a:rPr>
                                    <m:t>𝜕</m:t>
                                  </m:r>
                                  <m:r>
                                    <a:rPr lang="en-US" altLang="ja-JP" sz="1600" i="1">
                                      <a:latin typeface="Cambria Math" panose="02040503050406030204" pitchFamily="18" charset="0"/>
                                    </a:rPr>
                                    <m:t>𝐻</m:t>
                                  </m:r>
                                </m:num>
                                <m:den>
                                  <m:r>
                                    <a:rPr lang="en-US" altLang="ja-JP" sz="1600" i="1">
                                      <a:latin typeface="Cambria Math" panose="02040503050406030204" pitchFamily="18" charset="0"/>
                                    </a:rPr>
                                    <m:t>𝜕</m:t>
                                  </m:r>
                                  <m:r>
                                    <a:rPr lang="en-US" altLang="ja-JP" sz="1600" b="0" i="1" smtClean="0">
                                      <a:latin typeface="Cambria Math" panose="02040503050406030204" pitchFamily="18" charset="0"/>
                                    </a:rPr>
                                    <m:t>𝑄</m:t>
                                  </m:r>
                                </m:den>
                              </m:f>
                            </m:e>
                          </m:eqArr>
                        </m:e>
                      </m:d>
                    </m:oMath>
                  </m:oMathPara>
                </a14:m>
                <a:endParaRPr kumimoji="1" lang="ja-JP" altLang="en-US" sz="1600"/>
              </a:p>
            </p:txBody>
          </p:sp>
        </mc:Choice>
        <mc:Fallback xmlns="">
          <p:sp>
            <p:nvSpPr>
              <p:cNvPr id="16" name="テキスト ボックス 15">
                <a:extLst>
                  <a:ext uri="{FF2B5EF4-FFF2-40B4-BE49-F238E27FC236}">
                    <a16:creationId xmlns:a16="http://schemas.microsoft.com/office/drawing/2014/main" id="{0EC9F506-216A-85B9-47BE-90EA41F6692C}"/>
                  </a:ext>
                </a:extLst>
              </p:cNvPr>
              <p:cNvSpPr txBox="1">
                <a:spLocks noRot="1" noChangeAspect="1" noMove="1" noResize="1" noEditPoints="1" noAdjustHandles="1" noChangeArrowheads="1" noChangeShapeType="1" noTextEdit="1"/>
              </p:cNvSpPr>
              <p:nvPr/>
            </p:nvSpPr>
            <p:spPr>
              <a:xfrm>
                <a:off x="7308182" y="5131526"/>
                <a:ext cx="1054711" cy="1109856"/>
              </a:xfrm>
              <a:prstGeom prst="rect">
                <a:avLst/>
              </a:prstGeom>
              <a:blipFill>
                <a:blip r:embed="rId6"/>
                <a:stretch>
                  <a:fillRect r="-3571" b="-227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54860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0D6059-5D46-B86F-E087-32086625851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AD662F-B2BC-BDE3-C351-2825CF278288}"/>
                  </a:ext>
                </a:extLst>
              </p:cNvPr>
              <p:cNvSpPr txBox="1"/>
              <p:nvPr/>
            </p:nvSpPr>
            <p:spPr>
              <a:xfrm>
                <a:off x="467544" y="1196752"/>
                <a:ext cx="5980483" cy="523220"/>
              </a:xfrm>
              <a:prstGeom prst="rect">
                <a:avLst/>
              </a:prstGeom>
              <a:noFill/>
            </p:spPr>
            <p:txBody>
              <a:bodyPr wrap="none" rtlCol="0">
                <a:spAutoFit/>
              </a:bodyPr>
              <a:lstStyle/>
              <a:p>
                <a:r>
                  <a:rPr kumimoji="1" lang="ja-JP" altLang="en-US" sz="2800"/>
                  <a:t>作用積分に</a:t>
                </a:r>
                <a14:m>
                  <m:oMath xmlns:m="http://schemas.openxmlformats.org/officeDocument/2006/math">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D0AD662F-B2BC-BDE3-C351-2825CF278288}"/>
                  </a:ext>
                </a:extLst>
              </p:cNvPr>
              <p:cNvSpPr txBox="1">
                <a:spLocks noRot="1" noChangeAspect="1" noMove="1" noResize="1" noEditPoints="1" noAdjustHandles="1" noChangeArrowheads="1" noChangeShapeType="1" noTextEdit="1"/>
              </p:cNvSpPr>
              <p:nvPr/>
            </p:nvSpPr>
            <p:spPr>
              <a:xfrm>
                <a:off x="467544" y="1196752"/>
                <a:ext cx="5980483" cy="523220"/>
              </a:xfrm>
              <a:prstGeom prst="rect">
                <a:avLst/>
              </a:prstGeom>
              <a:blipFill>
                <a:blip r:embed="rId2"/>
                <a:stretch>
                  <a:fillRect l="-2119" t="-14286" r="-1271"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3293AB1-4530-8FA0-0769-8E4819E2E90C}"/>
                  </a:ext>
                </a:extLst>
              </p:cNvPr>
              <p:cNvSpPr txBox="1"/>
              <p:nvPr/>
            </p:nvSpPr>
            <p:spPr>
              <a:xfrm>
                <a:off x="588302" y="2043374"/>
                <a:ext cx="597125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𝛿</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𝛿</m:t>
                      </m:r>
                      <m:r>
                        <a:rPr lang="en-US" altLang="ja-JP" sz="2800" b="0" i="1" smtClean="0">
                          <a:latin typeface="Cambria Math" panose="02040503050406030204" pitchFamily="18" charset="0"/>
                        </a:rPr>
                        <m:t>(</m:t>
                      </m:r>
                      <m:r>
                        <a:rPr lang="en-US" altLang="ja-JP" sz="2800" i="1">
                          <a:latin typeface="Cambria Math" panose="02040503050406030204" pitchFamily="18" charset="0"/>
                        </a:rPr>
                        <m:t>𝑞</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33293AB1-4530-8FA0-0769-8E4819E2E90C}"/>
                  </a:ext>
                </a:extLst>
              </p:cNvPr>
              <p:cNvSpPr txBox="1">
                <a:spLocks noRot="1" noChangeAspect="1" noMove="1" noResize="1" noEditPoints="1" noAdjustHandles="1" noChangeArrowheads="1" noChangeShapeType="1" noTextEdit="1"/>
              </p:cNvSpPr>
              <p:nvPr/>
            </p:nvSpPr>
            <p:spPr>
              <a:xfrm>
                <a:off x="588302" y="2043374"/>
                <a:ext cx="5971250" cy="430887"/>
              </a:xfrm>
              <a:prstGeom prst="rect">
                <a:avLst/>
              </a:prstGeom>
              <a:blipFill>
                <a:blip r:embed="rId3"/>
                <a:stretch>
                  <a:fillRect l="-849" r="-1486" b="-3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0D4F871-7B1E-BF74-EFA3-565BEA458F69}"/>
                  </a:ext>
                </a:extLst>
              </p:cNvPr>
              <p:cNvSpPr txBox="1"/>
              <p:nvPr/>
            </p:nvSpPr>
            <p:spPr>
              <a:xfrm>
                <a:off x="3037113" y="2603707"/>
                <a:ext cx="414171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𝛿</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0D4F871-7B1E-BF74-EFA3-565BEA458F69}"/>
                  </a:ext>
                </a:extLst>
              </p:cNvPr>
              <p:cNvSpPr txBox="1">
                <a:spLocks noRot="1" noChangeAspect="1" noMove="1" noResize="1" noEditPoints="1" noAdjustHandles="1" noChangeArrowheads="1" noChangeShapeType="1" noTextEdit="1"/>
              </p:cNvSpPr>
              <p:nvPr/>
            </p:nvSpPr>
            <p:spPr>
              <a:xfrm>
                <a:off x="3037113" y="2603707"/>
                <a:ext cx="4141711" cy="430887"/>
              </a:xfrm>
              <a:prstGeom prst="rect">
                <a:avLst/>
              </a:prstGeom>
              <a:blipFill>
                <a:blip r:embed="rId4"/>
                <a:stretch>
                  <a:fillRect l="-306" r="-917"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3DC71B5-BD05-87B2-9DD1-C6637370E6ED}"/>
                  </a:ext>
                </a:extLst>
              </p:cNvPr>
              <p:cNvSpPr txBox="1"/>
              <p:nvPr/>
            </p:nvSpPr>
            <p:spPr>
              <a:xfrm>
                <a:off x="3059832" y="3213556"/>
                <a:ext cx="413856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𝛿</m:t>
                      </m:r>
                      <m:r>
                        <a:rPr lang="en-US" altLang="ja-JP" sz="2800" i="1">
                          <a:latin typeface="Cambria Math" panose="02040503050406030204" pitchFamily="18" charset="0"/>
                        </a:rPr>
                        <m:t>𝑞</m:t>
                      </m:r>
                      <m:r>
                        <a:rPr lang="en-US" altLang="ja-JP" sz="2800" b="0" i="1" smtClean="0">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𝛿</m:t>
                      </m:r>
                      <m:r>
                        <a:rPr lang="en-US" altLang="ja-JP" sz="2800" i="1">
                          <a:latin typeface="Cambria Math" panose="02040503050406030204" pitchFamily="18" charset="0"/>
                        </a:rPr>
                        <m:t>𝑞</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3DC71B5-BD05-87B2-9DD1-C6637370E6ED}"/>
                  </a:ext>
                </a:extLst>
              </p:cNvPr>
              <p:cNvSpPr txBox="1">
                <a:spLocks noRot="1" noChangeAspect="1" noMove="1" noResize="1" noEditPoints="1" noAdjustHandles="1" noChangeArrowheads="1" noChangeShapeType="1" noTextEdit="1"/>
              </p:cNvSpPr>
              <p:nvPr/>
            </p:nvSpPr>
            <p:spPr>
              <a:xfrm>
                <a:off x="3059832" y="3213556"/>
                <a:ext cx="4138569" cy="430887"/>
              </a:xfrm>
              <a:prstGeom prst="rect">
                <a:avLst/>
              </a:prstGeom>
              <a:blipFill>
                <a:blip r:embed="rId5"/>
                <a:stretch>
                  <a:fillRect r="-2141" b="-33333"/>
                </a:stretch>
              </a:blipFill>
            </p:spPr>
            <p:txBody>
              <a:bodyPr/>
              <a:lstStyle/>
              <a:p>
                <a:r>
                  <a:rPr lang="ja-JP" altLang="en-US">
                    <a:noFill/>
                  </a:rPr>
                  <a:t> </a:t>
                </a:r>
              </a:p>
            </p:txBody>
          </p:sp>
        </mc:Fallback>
      </mc:AlternateContent>
      <p:sp>
        <p:nvSpPr>
          <p:cNvPr id="7" name="角丸四角形 6">
            <a:extLst>
              <a:ext uri="{FF2B5EF4-FFF2-40B4-BE49-F238E27FC236}">
                <a16:creationId xmlns:a16="http://schemas.microsoft.com/office/drawing/2014/main" id="{4A0D8A89-3D58-EDF8-4E44-EA3C48BFA54C}"/>
              </a:ext>
            </a:extLst>
          </p:cNvPr>
          <p:cNvSpPr/>
          <p:nvPr/>
        </p:nvSpPr>
        <p:spPr>
          <a:xfrm>
            <a:off x="6132918" y="2603707"/>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角丸四角形 7">
            <a:extLst>
              <a:ext uri="{FF2B5EF4-FFF2-40B4-BE49-F238E27FC236}">
                <a16:creationId xmlns:a16="http://schemas.microsoft.com/office/drawing/2014/main" id="{3DF13BF2-6F4B-187D-3558-1CFA88E17F9B}"/>
              </a:ext>
            </a:extLst>
          </p:cNvPr>
          <p:cNvSpPr/>
          <p:nvPr/>
        </p:nvSpPr>
        <p:spPr>
          <a:xfrm>
            <a:off x="6132918" y="3213556"/>
            <a:ext cx="1065482" cy="51978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カギ線コネクタ 9">
            <a:extLst>
              <a:ext uri="{FF2B5EF4-FFF2-40B4-BE49-F238E27FC236}">
                <a16:creationId xmlns:a16="http://schemas.microsoft.com/office/drawing/2014/main" id="{5A9C917B-22A1-1F24-FCE6-84DD6BA1A7EB}"/>
              </a:ext>
            </a:extLst>
          </p:cNvPr>
          <p:cNvCxnSpPr>
            <a:stCxn id="7" idx="3"/>
            <a:endCxn id="6" idx="3"/>
          </p:cNvCxnSpPr>
          <p:nvPr/>
        </p:nvCxnSpPr>
        <p:spPr>
          <a:xfrm>
            <a:off x="7198400" y="2863601"/>
            <a:ext cx="1" cy="565399"/>
          </a:xfrm>
          <a:prstGeom prst="bentConnector3">
            <a:avLst>
              <a:gd name="adj1" fmla="val 2286010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D68AB985-B0D9-A20A-CC48-DF9A48917F5A}"/>
              </a:ext>
            </a:extLst>
          </p:cNvPr>
          <p:cNvSpPr txBox="1"/>
          <p:nvPr/>
        </p:nvSpPr>
        <p:spPr>
          <a:xfrm>
            <a:off x="7501070" y="2971346"/>
            <a:ext cx="1107996" cy="369332"/>
          </a:xfrm>
          <a:prstGeom prst="rect">
            <a:avLst/>
          </a:prstGeom>
          <a:noFill/>
        </p:spPr>
        <p:txBody>
          <a:bodyPr wrap="none" rtlCol="0">
            <a:spAutoFit/>
          </a:bodyPr>
          <a:lstStyle/>
          <a:p>
            <a:r>
              <a:rPr kumimoji="1" lang="ja-JP" altLang="en-US"/>
              <a:t>部分積分</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4F964F-A144-5BD6-A50B-BFEB2E9DE1F3}"/>
                  </a:ext>
                </a:extLst>
              </p:cNvPr>
              <p:cNvSpPr txBox="1"/>
              <p:nvPr/>
            </p:nvSpPr>
            <p:spPr>
              <a:xfrm>
                <a:off x="3131840" y="3918329"/>
                <a:ext cx="207992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𝛿</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𝐻</m:t>
                          </m:r>
                        </m:e>
                      </m:d>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6E4F964F-A144-5BD6-A50B-BFEB2E9DE1F3}"/>
                  </a:ext>
                </a:extLst>
              </p:cNvPr>
              <p:cNvSpPr txBox="1">
                <a:spLocks noRot="1" noChangeAspect="1" noMove="1" noResize="1" noEditPoints="1" noAdjustHandles="1" noChangeArrowheads="1" noChangeShapeType="1" noTextEdit="1"/>
              </p:cNvSpPr>
              <p:nvPr/>
            </p:nvSpPr>
            <p:spPr>
              <a:xfrm>
                <a:off x="3131840" y="3918329"/>
                <a:ext cx="2079928" cy="430887"/>
              </a:xfrm>
              <a:prstGeom prst="rect">
                <a:avLst/>
              </a:prstGeom>
              <a:blipFill>
                <a:blip r:embed="rId6"/>
                <a:stretch>
                  <a:fillRect l="-1212" b="-2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9336E00-D0A6-EBA5-2E1D-2E2ADDB72453}"/>
                  </a:ext>
                </a:extLst>
              </p:cNvPr>
              <p:cNvSpPr txBox="1"/>
              <p:nvPr/>
            </p:nvSpPr>
            <p:spPr>
              <a:xfrm>
                <a:off x="442600" y="4830912"/>
                <a:ext cx="7335470"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oMath>
                </a14:m>
                <a:r>
                  <a:rPr kumimoji="1" lang="ja-JP" altLang="en-US" sz="2400"/>
                  <a:t>という変換は正準方程式を変化させない</a:t>
                </a:r>
              </a:p>
            </p:txBody>
          </p:sp>
        </mc:Choice>
        <mc:Fallback xmlns="">
          <p:sp>
            <p:nvSpPr>
              <p:cNvPr id="13" name="テキスト ボックス 12">
                <a:extLst>
                  <a:ext uri="{FF2B5EF4-FFF2-40B4-BE49-F238E27FC236}">
                    <a16:creationId xmlns:a16="http://schemas.microsoft.com/office/drawing/2014/main" id="{59336E00-D0A6-EBA5-2E1D-2E2ADDB72453}"/>
                  </a:ext>
                </a:extLst>
              </p:cNvPr>
              <p:cNvSpPr txBox="1">
                <a:spLocks noRot="1" noChangeAspect="1" noMove="1" noResize="1" noEditPoints="1" noAdjustHandles="1" noChangeArrowheads="1" noChangeShapeType="1" noTextEdit="1"/>
              </p:cNvSpPr>
              <p:nvPr/>
            </p:nvSpPr>
            <p:spPr>
              <a:xfrm>
                <a:off x="442600" y="4830912"/>
                <a:ext cx="7335470" cy="461665"/>
              </a:xfrm>
              <a:prstGeom prst="rect">
                <a:avLst/>
              </a:prstGeom>
              <a:blipFill>
                <a:blip r:embed="rId7"/>
                <a:stretch>
                  <a:fillRect l="-346" t="-13514" r="-346"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92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539552" y="1988840"/>
            <a:ext cx="8084264" cy="1446550"/>
          </a:xfrm>
          <a:prstGeom prst="rect">
            <a:avLst/>
          </a:prstGeom>
          <a:noFill/>
        </p:spPr>
        <p:txBody>
          <a:bodyPr wrap="none" rtlCol="0">
            <a:spAutoFit/>
          </a:bodyPr>
          <a:lstStyle/>
          <a:p>
            <a:r>
              <a:rPr kumimoji="1" lang="ja-JP" altLang="en-US" sz="4400"/>
              <a:t>正準変換</a:t>
            </a:r>
            <a:endParaRPr kumimoji="1" lang="en-US" altLang="ja-JP" sz="4400"/>
          </a:p>
          <a:p>
            <a:r>
              <a:rPr kumimoji="1" lang="ja-JP" altLang="en-US" sz="4400"/>
              <a:t>微小正準変換とネーターの定理</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AA95A5-2573-C1B5-83A8-A04C7ED11CFE}"/>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F400A2D-48E1-632C-3238-1216330EB814}"/>
                  </a:ext>
                </a:extLst>
              </p:cNvPr>
              <p:cNvSpPr txBox="1"/>
              <p:nvPr/>
            </p:nvSpPr>
            <p:spPr>
              <a:xfrm>
                <a:off x="683568" y="1052736"/>
                <a:ext cx="6507807"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3F400A2D-48E1-632C-3238-1216330EB814}"/>
                  </a:ext>
                </a:extLst>
              </p:cNvPr>
              <p:cNvSpPr txBox="1">
                <a:spLocks noRot="1" noChangeAspect="1" noMove="1" noResize="1" noEditPoints="1" noAdjustHandles="1" noChangeArrowheads="1" noChangeShapeType="1" noTextEdit="1"/>
              </p:cNvSpPr>
              <p:nvPr/>
            </p:nvSpPr>
            <p:spPr>
              <a:xfrm>
                <a:off x="683568" y="1052736"/>
                <a:ext cx="6507807" cy="536750"/>
              </a:xfrm>
              <a:prstGeom prst="rect">
                <a:avLst/>
              </a:prstGeom>
              <a:blipFill>
                <a:blip r:embed="rId2"/>
                <a:stretch>
                  <a:fillRect l="-1946" t="-16279" r="-973" b="-25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5046598-C471-6C09-87A5-621320E8628B}"/>
                  </a:ext>
                </a:extLst>
              </p:cNvPr>
              <p:cNvSpPr txBox="1"/>
              <p:nvPr/>
            </p:nvSpPr>
            <p:spPr>
              <a:xfrm>
                <a:off x="323528" y="1833140"/>
                <a:ext cx="6003567"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05046598-C471-6C09-87A5-621320E8628B}"/>
                  </a:ext>
                </a:extLst>
              </p:cNvPr>
              <p:cNvSpPr txBox="1">
                <a:spLocks noRot="1" noChangeAspect="1" noMove="1" noResize="1" noEditPoints="1" noAdjustHandles="1" noChangeArrowheads="1" noChangeShapeType="1" noTextEdit="1"/>
              </p:cNvSpPr>
              <p:nvPr/>
            </p:nvSpPr>
            <p:spPr>
              <a:xfrm>
                <a:off x="323528" y="1833140"/>
                <a:ext cx="6003567" cy="709105"/>
              </a:xfrm>
              <a:prstGeom prst="rect">
                <a:avLst/>
              </a:prstGeom>
              <a:blipFill>
                <a:blip r:embed="rId3"/>
                <a:stretch>
                  <a:fillRect l="-633" t="-3509" b="-122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3163DA-E11F-593C-473B-CD9A0FF03FAF}"/>
                  </a:ext>
                </a:extLst>
              </p:cNvPr>
              <p:cNvSpPr txBox="1"/>
              <p:nvPr/>
            </p:nvSpPr>
            <p:spPr>
              <a:xfrm>
                <a:off x="2775656" y="2827683"/>
                <a:ext cx="48723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i="1">
                              <a:latin typeface="Cambria Math" panose="02040503050406030204" pitchFamily="18" charset="0"/>
                            </a:rPr>
                            <m:t>𝑊</m:t>
                          </m:r>
                        </m:e>
                        <m:sup>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7E3163DA-E11F-593C-473B-CD9A0FF03FAF}"/>
                  </a:ext>
                </a:extLst>
              </p:cNvPr>
              <p:cNvSpPr txBox="1">
                <a:spLocks noRot="1" noChangeAspect="1" noMove="1" noResize="1" noEditPoints="1" noAdjustHandles="1" noChangeArrowheads="1" noChangeShapeType="1" noTextEdit="1"/>
              </p:cNvSpPr>
              <p:nvPr/>
            </p:nvSpPr>
            <p:spPr>
              <a:xfrm>
                <a:off x="2775656" y="2827683"/>
                <a:ext cx="4872359" cy="369332"/>
              </a:xfrm>
              <a:prstGeom prst="rect">
                <a:avLst/>
              </a:prstGeom>
              <a:blipFill>
                <a:blip r:embed="rId4"/>
                <a:stretch>
                  <a:fillRect r="-519"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90D5DFDB-AC54-717A-50B9-1C1FFBB28818}"/>
                  </a:ext>
                </a:extLst>
              </p:cNvPr>
              <p:cNvSpPr txBox="1"/>
              <p:nvPr/>
            </p:nvSpPr>
            <p:spPr>
              <a:xfrm>
                <a:off x="2775656" y="3472974"/>
                <a:ext cx="48723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i="1">
                              <a:latin typeface="Cambria Math" panose="02040503050406030204" pitchFamily="18" charset="0"/>
                            </a:rPr>
                            <m:t>𝑊</m:t>
                          </m:r>
                        </m:e>
                        <m:sup>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90D5DFDB-AC54-717A-50B9-1C1FFBB28818}"/>
                  </a:ext>
                </a:extLst>
              </p:cNvPr>
              <p:cNvSpPr txBox="1">
                <a:spLocks noRot="1" noChangeAspect="1" noMove="1" noResize="1" noEditPoints="1" noAdjustHandles="1" noChangeArrowheads="1" noChangeShapeType="1" noTextEdit="1"/>
              </p:cNvSpPr>
              <p:nvPr/>
            </p:nvSpPr>
            <p:spPr>
              <a:xfrm>
                <a:off x="2775656" y="3472974"/>
                <a:ext cx="4872359" cy="369332"/>
              </a:xfrm>
              <a:prstGeom prst="rect">
                <a:avLst/>
              </a:prstGeom>
              <a:blipFill>
                <a:blip r:embed="rId5"/>
                <a:stretch>
                  <a:fillRect r="-519"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E25622D-6E5D-C7CD-0190-24041D3B6613}"/>
                  </a:ext>
                </a:extLst>
              </p:cNvPr>
              <p:cNvSpPr txBox="1"/>
              <p:nvPr/>
            </p:nvSpPr>
            <p:spPr>
              <a:xfrm>
                <a:off x="2775656" y="4118265"/>
                <a:ext cx="512691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oMath>
                  </m:oMathPara>
                </a14:m>
                <a:endParaRPr kumimoji="1" lang="ja-JP" altLang="en-US" sz="2400"/>
              </a:p>
            </p:txBody>
          </p:sp>
        </mc:Choice>
        <mc:Fallback xmlns="">
          <p:sp>
            <p:nvSpPr>
              <p:cNvPr id="13" name="テキスト ボックス 12">
                <a:extLst>
                  <a:ext uri="{FF2B5EF4-FFF2-40B4-BE49-F238E27FC236}">
                    <a16:creationId xmlns:a16="http://schemas.microsoft.com/office/drawing/2014/main" id="{CE25622D-6E5D-C7CD-0190-24041D3B6613}"/>
                  </a:ext>
                </a:extLst>
              </p:cNvPr>
              <p:cNvSpPr txBox="1">
                <a:spLocks noRot="1" noChangeAspect="1" noMove="1" noResize="1" noEditPoints="1" noAdjustHandles="1" noChangeArrowheads="1" noChangeShapeType="1" noTextEdit="1"/>
              </p:cNvSpPr>
              <p:nvPr/>
            </p:nvSpPr>
            <p:spPr>
              <a:xfrm>
                <a:off x="2775656" y="4118265"/>
                <a:ext cx="5126916" cy="369332"/>
              </a:xfrm>
              <a:prstGeom prst="rect">
                <a:avLst/>
              </a:prstGeom>
              <a:blipFill>
                <a:blip r:embed="rId6"/>
                <a:stretch>
                  <a:fillRect r="-494"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63B77BD-F21F-5BCB-3306-10A3A46DAF59}"/>
                  </a:ext>
                </a:extLst>
              </p:cNvPr>
              <p:cNvSpPr txBox="1"/>
              <p:nvPr/>
            </p:nvSpPr>
            <p:spPr>
              <a:xfrm>
                <a:off x="2775656" y="4763556"/>
                <a:ext cx="53694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sSup>
                        <m:sSupPr>
                          <m:ctrlPr>
                            <a:rPr lang="en-US" altLang="ja-JP" sz="2400" i="1">
                              <a:latin typeface="Cambria Math" panose="02040503050406030204" pitchFamily="18" charset="0"/>
                            </a:rPr>
                          </m:ctrlPr>
                        </m:sSup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i="1">
                              <a:latin typeface="Cambria Math" panose="02040503050406030204" pitchFamily="18" charset="0"/>
                            </a:rPr>
                            <m:t>𝑊</m:t>
                          </m:r>
                        </m:e>
                        <m:sup>
                          <m:r>
                            <a:rPr lang="en-US" altLang="ja-JP" sz="2400" b="0" i="1" smtClean="0">
                              <a:latin typeface="Cambria Math" panose="02040503050406030204" pitchFamily="18" charset="0"/>
                            </a:rPr>
                            <m:t>′</m:t>
                          </m:r>
                          <m:r>
                            <a:rPr lang="en-US" altLang="ja-JP" sz="2400" i="1">
                              <a:latin typeface="Cambria Math" panose="02040503050406030204" pitchFamily="18" charset="0"/>
                            </a:rPr>
                            <m:t>′</m:t>
                          </m:r>
                        </m:sup>
                      </m:sSup>
                      <m:d>
                        <m:dPr>
                          <m:ctrlPr>
                            <a:rPr lang="en-US" altLang="ja-JP" sz="2400" i="1">
                              <a:latin typeface="Cambria Math" panose="02040503050406030204" pitchFamily="18" charset="0"/>
                            </a:rPr>
                          </m:ctrlPr>
                        </m:dPr>
                        <m:e>
                          <m:r>
                            <a:rPr lang="en-US" altLang="ja-JP" sz="2400" i="1">
                              <a:latin typeface="Cambria Math" panose="02040503050406030204" pitchFamily="18" charset="0"/>
                            </a:rPr>
                            <m:t>𝑞</m:t>
                          </m:r>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𝑊</m:t>
                          </m:r>
                        </m:e>
                        <m:sup>
                          <m:r>
                            <a:rPr lang="en-US" altLang="ja-JP" sz="2400" b="0" i="1" smtClean="0">
                              <a:latin typeface="Cambria Math" panose="02040503050406030204" pitchFamily="18" charset="0"/>
                            </a:rPr>
                            <m:t>′′</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𝑞</m:t>
                          </m:r>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B63B77BD-F21F-5BCB-3306-10A3A46DAF59}"/>
                  </a:ext>
                </a:extLst>
              </p:cNvPr>
              <p:cNvSpPr txBox="1">
                <a:spLocks noRot="1" noChangeAspect="1" noMove="1" noResize="1" noEditPoints="1" noAdjustHandles="1" noChangeArrowheads="1" noChangeShapeType="1" noTextEdit="1"/>
              </p:cNvSpPr>
              <p:nvPr/>
            </p:nvSpPr>
            <p:spPr>
              <a:xfrm>
                <a:off x="2775656" y="4763556"/>
                <a:ext cx="5369419" cy="369332"/>
              </a:xfrm>
              <a:prstGeom prst="rect">
                <a:avLst/>
              </a:prstGeom>
              <a:blipFill>
                <a:blip r:embed="rId7"/>
                <a:stretch>
                  <a:fillRect r="-1179" b="-32258"/>
                </a:stretch>
              </a:blipFill>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E1ACD42E-204B-EA57-63A8-BB7C38004669}"/>
              </a:ext>
            </a:extLst>
          </p:cNvPr>
          <p:cNvSpPr/>
          <p:nvPr/>
        </p:nvSpPr>
        <p:spPr>
          <a:xfrm>
            <a:off x="6355427" y="4022463"/>
            <a:ext cx="1677981"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0B686232-3245-146B-BD77-A43C7F126B6C}"/>
              </a:ext>
            </a:extLst>
          </p:cNvPr>
          <p:cNvSpPr/>
          <p:nvPr/>
        </p:nvSpPr>
        <p:spPr>
          <a:xfrm>
            <a:off x="6369442" y="4667754"/>
            <a:ext cx="1775633" cy="6031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CB526BD7-FE82-704D-D406-ACEDB325EF8F}"/>
                  </a:ext>
                </a:extLst>
              </p:cNvPr>
              <p:cNvSpPr txBox="1"/>
              <p:nvPr/>
            </p:nvSpPr>
            <p:spPr>
              <a:xfrm>
                <a:off x="2795761" y="5352296"/>
                <a:ext cx="178151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xmlns="">
          <p:sp>
            <p:nvSpPr>
              <p:cNvPr id="17" name="テキスト ボックス 16">
                <a:extLst>
                  <a:ext uri="{FF2B5EF4-FFF2-40B4-BE49-F238E27FC236}">
                    <a16:creationId xmlns:a16="http://schemas.microsoft.com/office/drawing/2014/main" id="{CB526BD7-FE82-704D-D406-ACEDB325EF8F}"/>
                  </a:ext>
                </a:extLst>
              </p:cNvPr>
              <p:cNvSpPr txBox="1">
                <a:spLocks noRot="1" noChangeAspect="1" noMove="1" noResize="1" noEditPoints="1" noAdjustHandles="1" noChangeArrowheads="1" noChangeShapeType="1" noTextEdit="1"/>
              </p:cNvSpPr>
              <p:nvPr/>
            </p:nvSpPr>
            <p:spPr>
              <a:xfrm>
                <a:off x="2795761" y="5352296"/>
                <a:ext cx="1781513" cy="369332"/>
              </a:xfrm>
              <a:prstGeom prst="rect">
                <a:avLst/>
              </a:prstGeom>
              <a:blipFill>
                <a:blip r:embed="rId8"/>
                <a:stretch>
                  <a:fillRect l="-1418"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65D4458-7198-0C88-33A6-12C462643172}"/>
                  </a:ext>
                </a:extLst>
              </p:cNvPr>
              <p:cNvSpPr txBox="1"/>
              <p:nvPr/>
            </p:nvSpPr>
            <p:spPr>
              <a:xfrm>
                <a:off x="547673" y="6043594"/>
                <a:ext cx="7354899" cy="624273"/>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oMath>
                </a14:m>
                <a:r>
                  <a:rPr kumimoji="1" lang="ja-JP" altLang="en-US" sz="2400"/>
                  <a:t>という変換は正準方程式を変化させない</a:t>
                </a:r>
              </a:p>
            </p:txBody>
          </p:sp>
        </mc:Choice>
        <mc:Fallback xmlns="">
          <p:sp>
            <p:nvSpPr>
              <p:cNvPr id="18" name="テキスト ボックス 17">
                <a:extLst>
                  <a:ext uri="{FF2B5EF4-FFF2-40B4-BE49-F238E27FC236}">
                    <a16:creationId xmlns:a16="http://schemas.microsoft.com/office/drawing/2014/main" id="{265D4458-7198-0C88-33A6-12C462643172}"/>
                  </a:ext>
                </a:extLst>
              </p:cNvPr>
              <p:cNvSpPr txBox="1">
                <a:spLocks noRot="1" noChangeAspect="1" noMove="1" noResize="1" noEditPoints="1" noAdjustHandles="1" noChangeArrowheads="1" noChangeShapeType="1" noTextEdit="1"/>
              </p:cNvSpPr>
              <p:nvPr/>
            </p:nvSpPr>
            <p:spPr>
              <a:xfrm>
                <a:off x="547673" y="6043594"/>
                <a:ext cx="7354899" cy="624273"/>
              </a:xfrm>
              <a:prstGeom prst="rect">
                <a:avLst/>
              </a:prstGeom>
              <a:blipFill>
                <a:blip r:embed="rId9"/>
                <a:stretch>
                  <a:fillRect l="-172" r="-172" b="-39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24600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3925F41-5914-E59D-668A-7BEFCD861385}"/>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6C0C65E-CC85-6910-7BCA-7735C4BD6DE6}"/>
                  </a:ext>
                </a:extLst>
              </p:cNvPr>
              <p:cNvSpPr txBox="1"/>
              <p:nvPr/>
            </p:nvSpPr>
            <p:spPr>
              <a:xfrm>
                <a:off x="683568" y="1052736"/>
                <a:ext cx="6846105" cy="536750"/>
              </a:xfrm>
              <a:prstGeom prst="rect">
                <a:avLst/>
              </a:prstGeom>
              <a:noFill/>
            </p:spPr>
            <p:txBody>
              <a:bodyPr wrap="none" rtlCol="0">
                <a:spAutoFit/>
              </a:bodyPr>
              <a:lstStyle/>
              <a:p>
                <a:r>
                  <a:rPr kumimoji="1" lang="ja-JP" altLang="en-US" sz="2800"/>
                  <a:t>作用積分に</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𝑊</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 </m:t>
                    </m:r>
                  </m:oMath>
                </a14:m>
                <a:r>
                  <a:rPr kumimoji="1" lang="ja-JP" altLang="en-US" sz="2800"/>
                  <a:t>という量を加えてみる</a:t>
                </a:r>
              </a:p>
            </p:txBody>
          </p:sp>
        </mc:Choice>
        <mc:Fallback xmlns="">
          <p:sp>
            <p:nvSpPr>
              <p:cNvPr id="3" name="テキスト ボックス 2">
                <a:extLst>
                  <a:ext uri="{FF2B5EF4-FFF2-40B4-BE49-F238E27FC236}">
                    <a16:creationId xmlns:a16="http://schemas.microsoft.com/office/drawing/2014/main" id="{B6C0C65E-CC85-6910-7BCA-7735C4BD6DE6}"/>
                  </a:ext>
                </a:extLst>
              </p:cNvPr>
              <p:cNvSpPr txBox="1">
                <a:spLocks noRot="1" noChangeAspect="1" noMove="1" noResize="1" noEditPoints="1" noAdjustHandles="1" noChangeArrowheads="1" noChangeShapeType="1" noTextEdit="1"/>
              </p:cNvSpPr>
              <p:nvPr/>
            </p:nvSpPr>
            <p:spPr>
              <a:xfrm>
                <a:off x="683568" y="1052736"/>
                <a:ext cx="6846105" cy="536750"/>
              </a:xfrm>
              <a:prstGeom prst="rect">
                <a:avLst/>
              </a:prstGeom>
              <a:blipFill>
                <a:blip r:embed="rId2"/>
                <a:stretch>
                  <a:fillRect l="-1852" t="-16279" r="-926" b="-25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8668048-D0B1-7104-90E2-C4D6587003DE}"/>
                  </a:ext>
                </a:extLst>
              </p:cNvPr>
              <p:cNvSpPr txBox="1"/>
              <p:nvPr/>
            </p:nvSpPr>
            <p:spPr>
              <a:xfrm>
                <a:off x="1043608" y="1772816"/>
                <a:ext cx="5577104"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8668048-D0B1-7104-90E2-C4D6587003DE}"/>
                  </a:ext>
                </a:extLst>
              </p:cNvPr>
              <p:cNvSpPr txBox="1">
                <a:spLocks noRot="1" noChangeAspect="1" noMove="1" noResize="1" noEditPoints="1" noAdjustHandles="1" noChangeArrowheads="1" noChangeShapeType="1" noTextEdit="1"/>
              </p:cNvSpPr>
              <p:nvPr/>
            </p:nvSpPr>
            <p:spPr>
              <a:xfrm>
                <a:off x="1043608" y="1772816"/>
                <a:ext cx="5577104" cy="709105"/>
              </a:xfrm>
              <a:prstGeom prst="rect">
                <a:avLst/>
              </a:prstGeom>
              <a:blipFill>
                <a:blip r:embed="rId3"/>
                <a:stretch>
                  <a:fillRect l="-909" t="-3509" b="-12281"/>
                </a:stretch>
              </a:blipFill>
            </p:spPr>
            <p:txBody>
              <a:bodyPr/>
              <a:lstStyle/>
              <a:p>
                <a:r>
                  <a:rPr lang="ja-JP" altLang="en-US">
                    <a:noFill/>
                  </a:rPr>
                  <a:t> </a:t>
                </a:r>
              </a:p>
            </p:txBody>
          </p:sp>
        </mc:Fallback>
      </mc:AlternateContent>
      <p:sp>
        <p:nvSpPr>
          <p:cNvPr id="5" name="角丸四角形 4">
            <a:extLst>
              <a:ext uri="{FF2B5EF4-FFF2-40B4-BE49-F238E27FC236}">
                <a16:creationId xmlns:a16="http://schemas.microsoft.com/office/drawing/2014/main" id="{5E628D8E-D6EA-5226-0D63-8CCCBB2814E6}"/>
              </a:ext>
            </a:extLst>
          </p:cNvPr>
          <p:cNvSpPr/>
          <p:nvPr/>
        </p:nvSpPr>
        <p:spPr>
          <a:xfrm>
            <a:off x="5508105" y="1698026"/>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4DD0630-2131-5FCB-2B7D-CC046F853AD3}"/>
                  </a:ext>
                </a:extLst>
              </p:cNvPr>
              <p:cNvSpPr txBox="1"/>
              <p:nvPr/>
            </p:nvSpPr>
            <p:spPr>
              <a:xfrm>
                <a:off x="899592" y="2852936"/>
                <a:ext cx="3985835"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r>
                        <a:rPr lang="en-US" altLang="ja-JP" sz="2400" i="1">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4DD0630-2131-5FCB-2B7D-CC046F853AD3}"/>
                  </a:ext>
                </a:extLst>
              </p:cNvPr>
              <p:cNvSpPr txBox="1">
                <a:spLocks noRot="1" noChangeAspect="1" noMove="1" noResize="1" noEditPoints="1" noAdjustHandles="1" noChangeArrowheads="1" noChangeShapeType="1" noTextEdit="1"/>
              </p:cNvSpPr>
              <p:nvPr/>
            </p:nvSpPr>
            <p:spPr>
              <a:xfrm>
                <a:off x="899592" y="2852936"/>
                <a:ext cx="3985835" cy="856838"/>
              </a:xfrm>
              <a:prstGeom prst="rect">
                <a:avLst/>
              </a:prstGeom>
              <a:blipFill>
                <a:blip r:embed="rId4"/>
                <a:stretch>
                  <a:fillRect b="-101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D1345B5-F486-A12F-23F1-4B0721EC1CAC}"/>
                  </a:ext>
                </a:extLst>
              </p:cNvPr>
              <p:cNvSpPr txBox="1"/>
              <p:nvPr/>
            </p:nvSpPr>
            <p:spPr>
              <a:xfrm>
                <a:off x="2023633" y="3709774"/>
                <a:ext cx="590623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e>
                      </m:d>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i="1">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i="1">
                          <a:latin typeface="Cambria Math" panose="02040503050406030204" pitchFamily="18" charset="0"/>
                        </a:rPr>
                        <m:t>𝛿</m:t>
                      </m:r>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𝑝</m:t>
                          </m:r>
                        </m:e>
                      </m:acc>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DD1345B5-F486-A12F-23F1-4B0721EC1CAC}"/>
                  </a:ext>
                </a:extLst>
              </p:cNvPr>
              <p:cNvSpPr txBox="1">
                <a:spLocks noRot="1" noChangeAspect="1" noMove="1" noResize="1" noEditPoints="1" noAdjustHandles="1" noChangeArrowheads="1" noChangeShapeType="1" noTextEdit="1"/>
              </p:cNvSpPr>
              <p:nvPr/>
            </p:nvSpPr>
            <p:spPr>
              <a:xfrm>
                <a:off x="2023633" y="3709774"/>
                <a:ext cx="5906232" cy="856838"/>
              </a:xfrm>
              <a:prstGeom prst="rect">
                <a:avLst/>
              </a:prstGeom>
              <a:blipFill>
                <a:blip r:embed="rId5"/>
                <a:stretch>
                  <a:fillRect b="-11765"/>
                </a:stretch>
              </a:blipFill>
            </p:spPr>
            <p:txBody>
              <a:bodyPr/>
              <a:lstStyle/>
              <a:p>
                <a:r>
                  <a:rPr lang="ja-JP" altLang="en-US">
                    <a:noFill/>
                  </a:rPr>
                  <a:t> </a:t>
                </a:r>
              </a:p>
            </p:txBody>
          </p:sp>
        </mc:Fallback>
      </mc:AlternateContent>
      <p:sp>
        <p:nvSpPr>
          <p:cNvPr id="10" name="角丸四角形 9">
            <a:extLst>
              <a:ext uri="{FF2B5EF4-FFF2-40B4-BE49-F238E27FC236}">
                <a16:creationId xmlns:a16="http://schemas.microsoft.com/office/drawing/2014/main" id="{2223559B-B1EB-E8C9-16A5-FFBBABF545B3}"/>
              </a:ext>
            </a:extLst>
          </p:cNvPr>
          <p:cNvSpPr/>
          <p:nvPr/>
        </p:nvSpPr>
        <p:spPr>
          <a:xfrm>
            <a:off x="1043608" y="2828374"/>
            <a:ext cx="1112607" cy="8668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カギ線コネクタ 11">
            <a:extLst>
              <a:ext uri="{FF2B5EF4-FFF2-40B4-BE49-F238E27FC236}">
                <a16:creationId xmlns:a16="http://schemas.microsoft.com/office/drawing/2014/main" id="{C16D37D1-FE98-560B-C669-AF290B622832}"/>
              </a:ext>
            </a:extLst>
          </p:cNvPr>
          <p:cNvCxnSpPr>
            <a:stCxn id="5" idx="2"/>
            <a:endCxn id="10" idx="0"/>
          </p:cNvCxnSpPr>
          <p:nvPr/>
        </p:nvCxnSpPr>
        <p:spPr>
          <a:xfrm rot="5400000">
            <a:off x="3700426" y="464390"/>
            <a:ext cx="263471" cy="4464497"/>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角丸四角形 12">
            <a:extLst>
              <a:ext uri="{FF2B5EF4-FFF2-40B4-BE49-F238E27FC236}">
                <a16:creationId xmlns:a16="http://schemas.microsoft.com/office/drawing/2014/main" id="{2D8F31A7-C270-18B5-2E7A-5EF82C838FE9}"/>
              </a:ext>
            </a:extLst>
          </p:cNvPr>
          <p:cNvSpPr/>
          <p:nvPr/>
        </p:nvSpPr>
        <p:spPr>
          <a:xfrm>
            <a:off x="2483768" y="3704755"/>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1C39B42-4C8C-8342-BCEA-E7D3519CF62E}"/>
                  </a:ext>
                </a:extLst>
              </p:cNvPr>
              <p:cNvSpPr txBox="1"/>
              <p:nvPr/>
            </p:nvSpPr>
            <p:spPr>
              <a:xfrm>
                <a:off x="395536" y="5283064"/>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71C39B42-4C8C-8342-BCEA-E7D3519CF62E}"/>
                  </a:ext>
                </a:extLst>
              </p:cNvPr>
              <p:cNvSpPr txBox="1">
                <a:spLocks noRot="1" noChangeAspect="1" noMove="1" noResize="1" noEditPoints="1" noAdjustHandles="1" noChangeArrowheads="1" noChangeShapeType="1" noTextEdit="1"/>
              </p:cNvSpPr>
              <p:nvPr/>
            </p:nvSpPr>
            <p:spPr>
              <a:xfrm>
                <a:off x="395536" y="5283064"/>
                <a:ext cx="7056784" cy="856838"/>
              </a:xfrm>
              <a:prstGeom prst="rect">
                <a:avLst/>
              </a:prstGeom>
              <a:blipFill>
                <a:blip r:embed="rId6"/>
                <a:stretch>
                  <a:fillRect b="-11765"/>
                </a:stretch>
              </a:blipFill>
            </p:spPr>
            <p:txBody>
              <a:bodyPr/>
              <a:lstStyle/>
              <a:p>
                <a:r>
                  <a:rPr lang="ja-JP" altLang="en-US">
                    <a:noFill/>
                  </a:rPr>
                  <a:t> </a:t>
                </a:r>
              </a:p>
            </p:txBody>
          </p:sp>
        </mc:Fallback>
      </mc:AlternateContent>
      <p:sp>
        <p:nvSpPr>
          <p:cNvPr id="16" name="角丸四角形 15">
            <a:extLst>
              <a:ext uri="{FF2B5EF4-FFF2-40B4-BE49-F238E27FC236}">
                <a16:creationId xmlns:a16="http://schemas.microsoft.com/office/drawing/2014/main" id="{A5F6EB3B-84DF-C514-697E-1DFD3DD6325C}"/>
              </a:ext>
            </a:extLst>
          </p:cNvPr>
          <p:cNvSpPr/>
          <p:nvPr/>
        </p:nvSpPr>
        <p:spPr>
          <a:xfrm>
            <a:off x="894967" y="5247500"/>
            <a:ext cx="2520280" cy="94838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カギ線コネクタ 17">
            <a:extLst>
              <a:ext uri="{FF2B5EF4-FFF2-40B4-BE49-F238E27FC236}">
                <a16:creationId xmlns:a16="http://schemas.microsoft.com/office/drawing/2014/main" id="{C1A726D6-65CE-046F-5E9D-8A584EAC606E}"/>
              </a:ext>
            </a:extLst>
          </p:cNvPr>
          <p:cNvCxnSpPr>
            <a:stCxn id="13" idx="2"/>
            <a:endCxn id="16" idx="0"/>
          </p:cNvCxnSpPr>
          <p:nvPr/>
        </p:nvCxnSpPr>
        <p:spPr>
          <a:xfrm rot="5400000">
            <a:off x="2652326" y="4155918"/>
            <a:ext cx="594364" cy="158880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F841197-BDFB-973A-40F0-1E3544B8DD9E}"/>
              </a:ext>
            </a:extLst>
          </p:cNvPr>
          <p:cNvSpPr txBox="1"/>
          <p:nvPr/>
        </p:nvSpPr>
        <p:spPr>
          <a:xfrm>
            <a:off x="5364088" y="6195881"/>
            <a:ext cx="1107996" cy="369332"/>
          </a:xfrm>
          <a:prstGeom prst="rect">
            <a:avLst/>
          </a:prstGeom>
          <a:noFill/>
        </p:spPr>
        <p:txBody>
          <a:bodyPr wrap="none" rtlCol="0">
            <a:spAutoFit/>
          </a:bodyPr>
          <a:lstStyle/>
          <a:p>
            <a:r>
              <a:rPr kumimoji="1" lang="ja-JP" altLang="en-US"/>
              <a:t>部分積分</a:t>
            </a:r>
          </a:p>
        </p:txBody>
      </p:sp>
    </p:spTree>
    <p:extLst>
      <p:ext uri="{BB962C8B-B14F-4D97-AF65-F5344CB8AC3E}">
        <p14:creationId xmlns:p14="http://schemas.microsoft.com/office/powerpoint/2010/main" val="24601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DE6BF3-F05F-4219-2801-ECB524F8E43A}"/>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1F3782B-E6F1-BCFD-8888-5CF90F744F33}"/>
                  </a:ext>
                </a:extLst>
              </p:cNvPr>
              <p:cNvSpPr txBox="1"/>
              <p:nvPr/>
            </p:nvSpPr>
            <p:spPr>
              <a:xfrm>
                <a:off x="29412" y="944195"/>
                <a:ext cx="7056784"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𝛿</m:t>
                      </m:r>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d>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m:t>
                          </m:r>
                        </m:num>
                        <m:den>
                          <m:r>
                            <a:rPr lang="en-US" altLang="ja-JP" sz="2400" b="0" i="1" smtClean="0">
                              <a:latin typeface="Cambria Math" panose="02040503050406030204" pitchFamily="18" charset="0"/>
                            </a:rPr>
                            <m:t>𝑑𝑡</m:t>
                          </m:r>
                        </m:den>
                      </m:f>
                      <m:d>
                        <m:dPr>
                          <m:ctrlPr>
                            <a:rPr lang="en-US" altLang="ja-JP" sz="2400" b="0" i="1" smtClean="0">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e>
                      </m:d>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3" name="テキスト ボックス 2">
                <a:extLst>
                  <a:ext uri="{FF2B5EF4-FFF2-40B4-BE49-F238E27FC236}">
                    <a16:creationId xmlns:a16="http://schemas.microsoft.com/office/drawing/2014/main" id="{31F3782B-E6F1-BCFD-8888-5CF90F744F33}"/>
                  </a:ext>
                </a:extLst>
              </p:cNvPr>
              <p:cNvSpPr txBox="1">
                <a:spLocks noRot="1" noChangeAspect="1" noMove="1" noResize="1" noEditPoints="1" noAdjustHandles="1" noChangeArrowheads="1" noChangeShapeType="1" noTextEdit="1"/>
              </p:cNvSpPr>
              <p:nvPr/>
            </p:nvSpPr>
            <p:spPr>
              <a:xfrm>
                <a:off x="29412" y="944195"/>
                <a:ext cx="7056784" cy="856838"/>
              </a:xfrm>
              <a:prstGeom prst="rect">
                <a:avLst/>
              </a:prstGeom>
              <a:blipFill>
                <a:blip r:embed="rId2"/>
                <a:stretch>
                  <a:fillRect b="-117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CCAEFDE-8200-DF6C-07CC-6BC011536E9C}"/>
                  </a:ext>
                </a:extLst>
              </p:cNvPr>
              <p:cNvSpPr txBox="1"/>
              <p:nvPr/>
            </p:nvSpPr>
            <p:spPr>
              <a:xfrm>
                <a:off x="1259632" y="2491307"/>
                <a:ext cx="7056784" cy="9376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𝑞</m:t>
                              </m:r>
                            </m:e>
                            <m:sup>
                              <m:r>
                                <a:rPr lang="en-US" altLang="ja-JP" sz="2400" b="0" i="1" smtClean="0">
                                  <a:latin typeface="Cambria Math" panose="02040503050406030204" pitchFamily="18" charset="0"/>
                                </a:rPr>
                                <m:t>2</m:t>
                              </m:r>
                            </m:sup>
                          </m:sSup>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acc>
                        <m:accPr>
                          <m:chr m:val="̇"/>
                          <m:ctrlPr>
                            <a:rPr lang="en-US" altLang="ja-JP" sz="2400" b="0" i="1" smtClean="0">
                              <a:latin typeface="Cambria Math" panose="02040503050406030204" pitchFamily="18" charset="0"/>
                            </a:rPr>
                          </m:ctrlPr>
                        </m:accPr>
                        <m:e>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e>
                      </m:acc>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r>
                        <a:rPr lang="en-US" altLang="ja-JP" sz="2400" b="0" i="1" smtClean="0">
                          <a:latin typeface="Cambria Math" panose="02040503050406030204" pitchFamily="18" charset="0"/>
                        </a:rPr>
                        <m:t>𝛿</m:t>
                      </m:r>
                      <m:r>
                        <a:rPr lang="en-US" altLang="ja-JP" sz="2400" b="0" i="1" smtClean="0">
                          <a:latin typeface="Cambria Math" panose="02040503050406030204" pitchFamily="18" charset="0"/>
                        </a:rPr>
                        <m:t>𝑞</m:t>
                      </m:r>
                    </m:oMath>
                  </m:oMathPara>
                </a14:m>
                <a:endParaRPr lang="ja-JP" altLang="en-US" sz="2400"/>
              </a:p>
            </p:txBody>
          </p:sp>
        </mc:Choice>
        <mc:Fallback xmlns="">
          <p:sp>
            <p:nvSpPr>
              <p:cNvPr id="4" name="テキスト ボックス 3">
                <a:extLst>
                  <a:ext uri="{FF2B5EF4-FFF2-40B4-BE49-F238E27FC236}">
                    <a16:creationId xmlns:a16="http://schemas.microsoft.com/office/drawing/2014/main" id="{1CCAEFDE-8200-DF6C-07CC-6BC011536E9C}"/>
                  </a:ext>
                </a:extLst>
              </p:cNvPr>
              <p:cNvSpPr txBox="1">
                <a:spLocks noRot="1" noChangeAspect="1" noMove="1" noResize="1" noEditPoints="1" noAdjustHandles="1" noChangeArrowheads="1" noChangeShapeType="1" noTextEdit="1"/>
              </p:cNvSpPr>
              <p:nvPr/>
            </p:nvSpPr>
            <p:spPr>
              <a:xfrm>
                <a:off x="1259632" y="2491307"/>
                <a:ext cx="7056784" cy="937693"/>
              </a:xfrm>
              <a:prstGeom prst="rect">
                <a:avLst/>
              </a:prstGeom>
              <a:blipFill>
                <a:blip r:embed="rId3"/>
                <a:stretch>
                  <a:fillRect b="-8000"/>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B1CFA373-6124-658A-9DAC-B8FA5E07B543}"/>
              </a:ext>
            </a:extLst>
          </p:cNvPr>
          <p:cNvCxnSpPr/>
          <p:nvPr/>
        </p:nvCxnSpPr>
        <p:spPr>
          <a:xfrm>
            <a:off x="4067944" y="1801033"/>
            <a:ext cx="0"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E0ACB297-8816-C586-15E1-590AC01F36FC}"/>
              </a:ext>
            </a:extLst>
          </p:cNvPr>
          <p:cNvCxnSpPr/>
          <p:nvPr/>
        </p:nvCxnSpPr>
        <p:spPr>
          <a:xfrm flipH="1">
            <a:off x="2555776" y="1801033"/>
            <a:ext cx="129614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5EC30ED5-53ED-BD90-9F84-7A058CB1E00B}"/>
              </a:ext>
            </a:extLst>
          </p:cNvPr>
          <p:cNvCxnSpPr/>
          <p:nvPr/>
        </p:nvCxnSpPr>
        <p:spPr>
          <a:xfrm flipH="1">
            <a:off x="5436096" y="1801033"/>
            <a:ext cx="216024"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48ECBD8-421C-1040-2719-69830A9E0C1C}"/>
              </a:ext>
            </a:extLst>
          </p:cNvPr>
          <p:cNvCxnSpPr/>
          <p:nvPr/>
        </p:nvCxnSpPr>
        <p:spPr>
          <a:xfrm>
            <a:off x="5940152" y="1801033"/>
            <a:ext cx="792088" cy="6902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7EC19A7C-94C6-A5B3-2656-E7259D5E583B}"/>
              </a:ext>
            </a:extLst>
          </p:cNvPr>
          <p:cNvCxnSpPr/>
          <p:nvPr/>
        </p:nvCxnSpPr>
        <p:spPr>
          <a:xfrm flipV="1">
            <a:off x="1974742" y="2666365"/>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2EA4E7D5-1A3F-0A37-E50E-9ADC17FC05C0}"/>
              </a:ext>
            </a:extLst>
          </p:cNvPr>
          <p:cNvCxnSpPr/>
          <p:nvPr/>
        </p:nvCxnSpPr>
        <p:spPr>
          <a:xfrm flipV="1">
            <a:off x="4963074" y="2722028"/>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3EF7C3EB-3EED-FAC0-DD8D-EDFFC21952CD}"/>
              </a:ext>
            </a:extLst>
          </p:cNvPr>
          <p:cNvSpPr txBox="1"/>
          <p:nvPr/>
        </p:nvSpPr>
        <p:spPr>
          <a:xfrm>
            <a:off x="899592" y="3717032"/>
            <a:ext cx="1569660" cy="369332"/>
          </a:xfrm>
          <a:prstGeom prst="rect">
            <a:avLst/>
          </a:prstGeom>
          <a:noFill/>
        </p:spPr>
        <p:txBody>
          <a:bodyPr wrap="none" rtlCol="0">
            <a:spAutoFit/>
          </a:bodyPr>
          <a:lstStyle/>
          <a:p>
            <a:r>
              <a:rPr kumimoji="1" lang="ja-JP" altLang="en-US"/>
              <a:t>したがって、</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425B52E0-20B5-CD61-54B4-3196FA9FF997}"/>
                  </a:ext>
                </a:extLst>
              </p:cNvPr>
              <p:cNvSpPr txBox="1"/>
              <p:nvPr/>
            </p:nvSpPr>
            <p:spPr>
              <a:xfrm>
                <a:off x="2843808" y="4119274"/>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16" name="テキスト ボックス 15">
                <a:extLst>
                  <a:ext uri="{FF2B5EF4-FFF2-40B4-BE49-F238E27FC236}">
                    <a16:creationId xmlns:a16="http://schemas.microsoft.com/office/drawing/2014/main" id="{425B52E0-20B5-CD61-54B4-3196FA9FF997}"/>
                  </a:ext>
                </a:extLst>
              </p:cNvPr>
              <p:cNvSpPr txBox="1">
                <a:spLocks noRot="1" noChangeAspect="1" noMove="1" noResize="1" noEditPoints="1" noAdjustHandles="1" noChangeArrowheads="1" noChangeShapeType="1" noTextEdit="1"/>
              </p:cNvSpPr>
              <p:nvPr/>
            </p:nvSpPr>
            <p:spPr>
              <a:xfrm>
                <a:off x="2843808" y="4119274"/>
                <a:ext cx="1523174" cy="895694"/>
              </a:xfrm>
              <a:prstGeom prst="rect">
                <a:avLst/>
              </a:prstGeom>
              <a:blipFill>
                <a:blip r:embed="rId4"/>
                <a:stretch>
                  <a:fillRect l="-833" b="-9722"/>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BC24E1C-AF19-B397-18B9-EFE0F1947902}"/>
              </a:ext>
            </a:extLst>
          </p:cNvPr>
          <p:cNvSpPr txBox="1"/>
          <p:nvPr/>
        </p:nvSpPr>
        <p:spPr>
          <a:xfrm>
            <a:off x="755576" y="4985025"/>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D8331D4-400B-8171-9E14-E3AC988CBBE9}"/>
                  </a:ext>
                </a:extLst>
              </p:cNvPr>
              <p:cNvSpPr txBox="1"/>
              <p:nvPr/>
            </p:nvSpPr>
            <p:spPr>
              <a:xfrm>
                <a:off x="2467021" y="5372573"/>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𝑞</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18" name="テキスト ボックス 17">
                <a:extLst>
                  <a:ext uri="{FF2B5EF4-FFF2-40B4-BE49-F238E27FC236}">
                    <a16:creationId xmlns:a16="http://schemas.microsoft.com/office/drawing/2014/main" id="{BD8331D4-400B-8171-9E14-E3AC988CBBE9}"/>
                  </a:ext>
                </a:extLst>
              </p:cNvPr>
              <p:cNvSpPr txBox="1">
                <a:spLocks noRot="1" noChangeAspect="1" noMove="1" noResize="1" noEditPoints="1" noAdjustHandles="1" noChangeArrowheads="1" noChangeShapeType="1" noTextEdit="1"/>
              </p:cNvSpPr>
              <p:nvPr/>
            </p:nvSpPr>
            <p:spPr>
              <a:xfrm>
                <a:off x="2467021" y="5372573"/>
                <a:ext cx="2345230" cy="856838"/>
              </a:xfrm>
              <a:prstGeom prst="rect">
                <a:avLst/>
              </a:prstGeom>
              <a:blipFill>
                <a:blip r:embed="rId5"/>
                <a:stretch>
                  <a:fillRect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71055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FCF0E2A-788C-87F6-320B-02040F9EFE96}"/>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B3A3FE27-E8D8-BE89-EDBB-B0D26573613D}"/>
              </a:ext>
            </a:extLst>
          </p:cNvPr>
          <p:cNvSpPr txBox="1"/>
          <p:nvPr/>
        </p:nvSpPr>
        <p:spPr>
          <a:xfrm>
            <a:off x="395536" y="1052736"/>
            <a:ext cx="1338828" cy="369332"/>
          </a:xfrm>
          <a:prstGeom prst="rect">
            <a:avLst/>
          </a:prstGeom>
          <a:noFill/>
        </p:spPr>
        <p:txBody>
          <a:bodyPr wrap="none" rtlCol="0">
            <a:spAutoFit/>
          </a:bodyPr>
          <a:lstStyle/>
          <a:p>
            <a:r>
              <a:rPr kumimoji="1" lang="ja-JP" altLang="en-US"/>
              <a:t>同様にして</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20B418D-99FB-CC52-0302-6B5D18A6CA0E}"/>
                  </a:ext>
                </a:extLst>
              </p:cNvPr>
              <p:cNvSpPr txBox="1"/>
              <p:nvPr/>
            </p:nvSpPr>
            <p:spPr>
              <a:xfrm>
                <a:off x="2339752" y="1454978"/>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620B418D-99FB-CC52-0302-6B5D18A6CA0E}"/>
                  </a:ext>
                </a:extLst>
              </p:cNvPr>
              <p:cNvSpPr txBox="1">
                <a:spLocks noRot="1" noChangeAspect="1" noMove="1" noResize="1" noEditPoints="1" noAdjustHandles="1" noChangeArrowheads="1" noChangeShapeType="1" noTextEdit="1"/>
              </p:cNvSpPr>
              <p:nvPr/>
            </p:nvSpPr>
            <p:spPr>
              <a:xfrm>
                <a:off x="2339752" y="1454978"/>
                <a:ext cx="1523174" cy="895694"/>
              </a:xfrm>
              <a:prstGeom prst="rect">
                <a:avLst/>
              </a:prstGeom>
              <a:blipFill>
                <a:blip r:embed="rId2"/>
                <a:stretch>
                  <a:fillRect l="-826" b="-972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F1C7911-EA98-B0FE-6F05-EC855729E806}"/>
              </a:ext>
            </a:extLst>
          </p:cNvPr>
          <p:cNvSpPr txBox="1"/>
          <p:nvPr/>
        </p:nvSpPr>
        <p:spPr>
          <a:xfrm>
            <a:off x="340857" y="2350672"/>
            <a:ext cx="1569660" cy="369332"/>
          </a:xfrm>
          <a:prstGeom prst="rect">
            <a:avLst/>
          </a:prstGeom>
          <a:noFill/>
        </p:spPr>
        <p:txBody>
          <a:bodyPr wrap="none" rtlCol="0">
            <a:spAutoFit/>
          </a:bodyPr>
          <a:lstStyle/>
          <a:p>
            <a:r>
              <a:rPr lang="ja-JP" altLang="en-US"/>
              <a:t>であるならば</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F15FBC0-70FF-2776-8155-6AF67AA1A0C0}"/>
                  </a:ext>
                </a:extLst>
              </p:cNvPr>
              <p:cNvSpPr txBox="1"/>
              <p:nvPr/>
            </p:nvSpPr>
            <p:spPr>
              <a:xfrm>
                <a:off x="1928724" y="2704959"/>
                <a:ext cx="2345230"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6" name="テキスト ボックス 5">
                <a:extLst>
                  <a:ext uri="{FF2B5EF4-FFF2-40B4-BE49-F238E27FC236}">
                    <a16:creationId xmlns:a16="http://schemas.microsoft.com/office/drawing/2014/main" id="{7F15FBC0-70FF-2776-8155-6AF67AA1A0C0}"/>
                  </a:ext>
                </a:extLst>
              </p:cNvPr>
              <p:cNvSpPr txBox="1">
                <a:spLocks noRot="1" noChangeAspect="1" noMove="1" noResize="1" noEditPoints="1" noAdjustHandles="1" noChangeArrowheads="1" noChangeShapeType="1" noTextEdit="1"/>
              </p:cNvSpPr>
              <p:nvPr/>
            </p:nvSpPr>
            <p:spPr>
              <a:xfrm>
                <a:off x="1928724" y="2704959"/>
                <a:ext cx="2345230" cy="856838"/>
              </a:xfrm>
              <a:prstGeom prst="rect">
                <a:avLst/>
              </a:prstGeom>
              <a:blipFill>
                <a:blip r:embed="rId3"/>
                <a:stretch>
                  <a:fillRect b="-7353"/>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51A2ABA-29EA-890B-49A3-60E5D958944E}"/>
              </a:ext>
            </a:extLst>
          </p:cNvPr>
          <p:cNvSpPr txBox="1"/>
          <p:nvPr/>
        </p:nvSpPr>
        <p:spPr>
          <a:xfrm>
            <a:off x="467544" y="3941815"/>
            <a:ext cx="1338828" cy="369332"/>
          </a:xfrm>
          <a:prstGeom prst="rect">
            <a:avLst/>
          </a:prstGeom>
          <a:noFill/>
        </p:spPr>
        <p:txBody>
          <a:bodyPr wrap="none" rtlCol="0">
            <a:spAutoFit/>
          </a:bodyPr>
          <a:lstStyle/>
          <a:p>
            <a:r>
              <a:rPr lang="ja-JP" altLang="en-US"/>
              <a:t>以上から、</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508EB94-5C57-7469-1109-607BEF2DC4B5}"/>
                  </a:ext>
                </a:extLst>
              </p:cNvPr>
              <p:cNvSpPr txBox="1"/>
              <p:nvPr/>
            </p:nvSpPr>
            <p:spPr>
              <a:xfrm>
                <a:off x="1727467" y="4507328"/>
                <a:ext cx="1523174" cy="8956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=0</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F508EB94-5C57-7469-1109-607BEF2DC4B5}"/>
                  </a:ext>
                </a:extLst>
              </p:cNvPr>
              <p:cNvSpPr txBox="1">
                <a:spLocks noRot="1" noChangeAspect="1" noMove="1" noResize="1" noEditPoints="1" noAdjustHandles="1" noChangeArrowheads="1" noChangeShapeType="1" noTextEdit="1"/>
              </p:cNvSpPr>
              <p:nvPr/>
            </p:nvSpPr>
            <p:spPr>
              <a:xfrm>
                <a:off x="1727467" y="4507328"/>
                <a:ext cx="1523174" cy="895694"/>
              </a:xfrm>
              <a:prstGeom prst="rect">
                <a:avLst/>
              </a:prstGeom>
              <a:blipFill>
                <a:blip r:embed="rId4"/>
                <a:stretch>
                  <a:fillRect b="-9722"/>
                </a:stretch>
              </a:blipFill>
            </p:spPr>
            <p:txBody>
              <a:bodyPr/>
              <a:lstStyle/>
              <a:p>
                <a:r>
                  <a:rPr lang="ja-JP" altLang="en-US">
                    <a:noFill/>
                  </a:rPr>
                  <a:t> </a:t>
                </a:r>
              </a:p>
            </p:txBody>
          </p:sp>
        </mc:Fallback>
      </mc:AlternateContent>
      <p:sp>
        <p:nvSpPr>
          <p:cNvPr id="9" name="左右矢印 8">
            <a:extLst>
              <a:ext uri="{FF2B5EF4-FFF2-40B4-BE49-F238E27FC236}">
                <a16:creationId xmlns:a16="http://schemas.microsoft.com/office/drawing/2014/main" id="{8D7877EA-639D-6005-7CE2-8B789EDDF13C}"/>
              </a:ext>
            </a:extLst>
          </p:cNvPr>
          <p:cNvSpPr/>
          <p:nvPr/>
        </p:nvSpPr>
        <p:spPr>
          <a:xfrm>
            <a:off x="3491880" y="4725144"/>
            <a:ext cx="541518" cy="3443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96A55B5-F784-C9CE-6EB3-7AAED68D96E1}"/>
                  </a:ext>
                </a:extLst>
              </p:cNvPr>
              <p:cNvSpPr txBox="1"/>
              <p:nvPr/>
            </p:nvSpPr>
            <p:spPr>
              <a:xfrm>
                <a:off x="4355976" y="4554456"/>
                <a:ext cx="2016224" cy="8014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𝛿</m:t>
                      </m:r>
                      <m:d>
                        <m:dPr>
                          <m:ctrlPr>
                            <a:rPr lang="en-US" altLang="ja-JP" sz="2400" i="1">
                              <a:latin typeface="Cambria Math" panose="02040503050406030204" pitchFamily="18" charset="0"/>
                            </a:rPr>
                          </m:ctrlPr>
                        </m:dPr>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𝑑𝑊</m:t>
                              </m:r>
                            </m:num>
                            <m:den>
                              <m:r>
                                <a:rPr lang="en-US" altLang="ja-JP" sz="2400" b="0" i="1" smtClean="0">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smtClean="0">
                          <a:latin typeface="Cambria Math" panose="02040503050406030204" pitchFamily="18" charset="0"/>
                        </a:rPr>
                        <m:t>0</m:t>
                      </m:r>
                    </m:oMath>
                  </m:oMathPara>
                </a14:m>
                <a:endParaRPr lang="ja-JP" altLang="en-US" sz="2400"/>
              </a:p>
            </p:txBody>
          </p:sp>
        </mc:Choice>
        <mc:Fallback xmlns="">
          <p:sp>
            <p:nvSpPr>
              <p:cNvPr id="10" name="テキスト ボックス 9">
                <a:extLst>
                  <a:ext uri="{FF2B5EF4-FFF2-40B4-BE49-F238E27FC236}">
                    <a16:creationId xmlns:a16="http://schemas.microsoft.com/office/drawing/2014/main" id="{B96A55B5-F784-C9CE-6EB3-7AAED68D96E1}"/>
                  </a:ext>
                </a:extLst>
              </p:cNvPr>
              <p:cNvSpPr txBox="1">
                <a:spLocks noRot="1" noChangeAspect="1" noMove="1" noResize="1" noEditPoints="1" noAdjustHandles="1" noChangeArrowheads="1" noChangeShapeType="1" noTextEdit="1"/>
              </p:cNvSpPr>
              <p:nvPr/>
            </p:nvSpPr>
            <p:spPr>
              <a:xfrm>
                <a:off x="4355976" y="4554456"/>
                <a:ext cx="2016224" cy="801438"/>
              </a:xfrm>
              <a:prstGeom prst="rect">
                <a:avLst/>
              </a:prstGeom>
              <a:blipFill>
                <a:blip r:embed="rId5"/>
                <a:stretch>
                  <a:fillRect b="-46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36403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360237-08E9-7F01-4366-4D7D8728CB14}"/>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EEE4578-6BAD-30C8-BDC0-43E85C91AA79}"/>
                  </a:ext>
                </a:extLst>
              </p:cNvPr>
              <p:cNvSpPr txBox="1"/>
              <p:nvPr/>
            </p:nvSpPr>
            <p:spPr>
              <a:xfrm>
                <a:off x="1331640" y="2223856"/>
                <a:ext cx="5559086"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7EEE4578-6BAD-30C8-BDC0-43E85C91AA79}"/>
                  </a:ext>
                </a:extLst>
              </p:cNvPr>
              <p:cNvSpPr txBox="1">
                <a:spLocks noRot="1" noChangeAspect="1" noMove="1" noResize="1" noEditPoints="1" noAdjustHandles="1" noChangeArrowheads="1" noChangeShapeType="1" noTextEdit="1"/>
              </p:cNvSpPr>
              <p:nvPr/>
            </p:nvSpPr>
            <p:spPr>
              <a:xfrm>
                <a:off x="1331640" y="2223856"/>
                <a:ext cx="5559086" cy="818044"/>
              </a:xfrm>
              <a:prstGeom prst="rect">
                <a:avLst/>
              </a:prstGeom>
              <a:blipFill>
                <a:blip r:embed="rId2"/>
                <a:stretch>
                  <a:fillRect l="-1139" t="-1538"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2F35AB0-1C64-FE53-D5A0-B1289098D419}"/>
              </a:ext>
            </a:extLst>
          </p:cNvPr>
          <p:cNvSpPr txBox="1"/>
          <p:nvPr/>
        </p:nvSpPr>
        <p:spPr>
          <a:xfrm>
            <a:off x="323528" y="1006806"/>
            <a:ext cx="8280920" cy="646331"/>
          </a:xfrm>
          <a:prstGeom prst="rect">
            <a:avLst/>
          </a:prstGeom>
          <a:noFill/>
        </p:spPr>
        <p:txBody>
          <a:bodyPr wrap="square" rtlCol="0">
            <a:spAutoFit/>
          </a:bodyPr>
          <a:lstStyle/>
          <a:p>
            <a:r>
              <a:rPr lang="ja-JP" altLang="en-US"/>
              <a:t>ハミルトニアンに条件を満たす関数の時間微分を加えても変分原理の結果が変わらない</a:t>
            </a:r>
            <a:endParaRPr kumimoji="1" lang="ja-JP" altLang="en-US"/>
          </a:p>
        </p:txBody>
      </p:sp>
      <p:sp>
        <p:nvSpPr>
          <p:cNvPr id="5" name="テキスト ボックス 4">
            <a:extLst>
              <a:ext uri="{FF2B5EF4-FFF2-40B4-BE49-F238E27FC236}">
                <a16:creationId xmlns:a16="http://schemas.microsoft.com/office/drawing/2014/main" id="{A3B864BC-63CC-8803-293B-294C662218B2}"/>
              </a:ext>
            </a:extLst>
          </p:cNvPr>
          <p:cNvSpPr txBox="1"/>
          <p:nvPr/>
        </p:nvSpPr>
        <p:spPr>
          <a:xfrm>
            <a:off x="2123728" y="6184296"/>
            <a:ext cx="4185761" cy="461665"/>
          </a:xfrm>
          <a:prstGeom prst="rect">
            <a:avLst/>
          </a:prstGeom>
          <a:noFill/>
        </p:spPr>
        <p:txBody>
          <a:bodyPr wrap="none" rtlCol="0">
            <a:spAutoFit/>
          </a:bodyPr>
          <a:lstStyle/>
          <a:p>
            <a:r>
              <a:rPr lang="ja-JP" altLang="en-US" sz="2400"/>
              <a:t>この関数が正準変換を与える</a:t>
            </a:r>
            <a:endParaRPr kumimoji="1" lang="ja-JP" altLang="en-US" sz="2400"/>
          </a:p>
        </p:txBody>
      </p:sp>
      <p:sp>
        <p:nvSpPr>
          <p:cNvPr id="6" name="左右矢印 5">
            <a:extLst>
              <a:ext uri="{FF2B5EF4-FFF2-40B4-BE49-F238E27FC236}">
                <a16:creationId xmlns:a16="http://schemas.microsoft.com/office/drawing/2014/main" id="{D15D2891-1E4B-F432-609B-7AE39A24CD63}"/>
              </a:ext>
            </a:extLst>
          </p:cNvPr>
          <p:cNvSpPr/>
          <p:nvPr/>
        </p:nvSpPr>
        <p:spPr>
          <a:xfrm rot="5400000">
            <a:off x="2163615"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9912604-3E41-65EC-48A5-872E33EF43AE}"/>
                  </a:ext>
                </a:extLst>
              </p:cNvPr>
              <p:cNvSpPr txBox="1"/>
              <p:nvPr/>
            </p:nvSpPr>
            <p:spPr>
              <a:xfrm>
                <a:off x="1893708" y="4231089"/>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7" name="テキスト ボックス 6">
                <a:extLst>
                  <a:ext uri="{FF2B5EF4-FFF2-40B4-BE49-F238E27FC236}">
                    <a16:creationId xmlns:a16="http://schemas.microsoft.com/office/drawing/2014/main" id="{F9912604-3E41-65EC-48A5-872E33EF43AE}"/>
                  </a:ext>
                </a:extLst>
              </p:cNvPr>
              <p:cNvSpPr txBox="1">
                <a:spLocks noRot="1" noChangeAspect="1" noMove="1" noResize="1" noEditPoints="1" noAdjustHandles="1" noChangeArrowheads="1" noChangeShapeType="1" noTextEdit="1"/>
              </p:cNvSpPr>
              <p:nvPr/>
            </p:nvSpPr>
            <p:spPr>
              <a:xfrm>
                <a:off x="1893708" y="4231089"/>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8" name="左右矢印 7">
            <a:extLst>
              <a:ext uri="{FF2B5EF4-FFF2-40B4-BE49-F238E27FC236}">
                <a16:creationId xmlns:a16="http://schemas.microsoft.com/office/drawing/2014/main" id="{3252595C-9C21-C9BB-8B15-835C6F270AE6}"/>
              </a:ext>
            </a:extLst>
          </p:cNvPr>
          <p:cNvSpPr/>
          <p:nvPr/>
        </p:nvSpPr>
        <p:spPr>
          <a:xfrm rot="5400000">
            <a:off x="5410494" y="3408105"/>
            <a:ext cx="795599" cy="443326"/>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3F9C8D0-2432-91F1-8E94-FF0FF1D78E70}"/>
                  </a:ext>
                </a:extLst>
              </p:cNvPr>
              <p:cNvSpPr txBox="1"/>
              <p:nvPr/>
            </p:nvSpPr>
            <p:spPr>
              <a:xfrm>
                <a:off x="5140587" y="4231089"/>
                <a:ext cx="1317155"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e>
                          </m:eqArr>
                        </m:e>
                      </m:d>
                    </m:oMath>
                  </m:oMathPara>
                </a14:m>
                <a:endParaRPr kumimoji="1" lang="ja-JP" altLang="en-US" sz="2000"/>
              </a:p>
            </p:txBody>
          </p:sp>
        </mc:Choice>
        <mc:Fallback xmlns="">
          <p:sp>
            <p:nvSpPr>
              <p:cNvPr id="9" name="テキスト ボックス 8">
                <a:extLst>
                  <a:ext uri="{FF2B5EF4-FFF2-40B4-BE49-F238E27FC236}">
                    <a16:creationId xmlns:a16="http://schemas.microsoft.com/office/drawing/2014/main" id="{F3F9C8D0-2432-91F1-8E94-FF0FF1D78E70}"/>
                  </a:ext>
                </a:extLst>
              </p:cNvPr>
              <p:cNvSpPr txBox="1">
                <a:spLocks noRot="1" noChangeAspect="1" noMove="1" noResize="1" noEditPoints="1" noAdjustHandles="1" noChangeArrowheads="1" noChangeShapeType="1" noTextEdit="1"/>
              </p:cNvSpPr>
              <p:nvPr/>
            </p:nvSpPr>
            <p:spPr>
              <a:xfrm>
                <a:off x="5140587" y="4231089"/>
                <a:ext cx="1317155" cy="1424814"/>
              </a:xfrm>
              <a:prstGeom prst="rect">
                <a:avLst/>
              </a:prstGeom>
              <a:blipFill>
                <a:blip r:embed="rId4"/>
                <a:stretch>
                  <a:fillRect r="-381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F8A158B4-D327-A550-A0BC-612FC4106A9C}"/>
              </a:ext>
            </a:extLst>
          </p:cNvPr>
          <p:cNvSpPr txBox="1"/>
          <p:nvPr/>
        </p:nvSpPr>
        <p:spPr>
          <a:xfrm>
            <a:off x="2783078" y="1736407"/>
            <a:ext cx="2300630" cy="261610"/>
          </a:xfrm>
          <a:prstGeom prst="rect">
            <a:avLst/>
          </a:prstGeom>
          <a:noFill/>
        </p:spPr>
        <p:txBody>
          <a:bodyPr wrap="none" rtlCol="0">
            <a:spAutoFit/>
          </a:bodyPr>
          <a:lstStyle/>
          <a:p>
            <a:r>
              <a:rPr lang="en-US" altLang="ja-JP" sz="1100" dirty="0"/>
              <a:t>※</a:t>
            </a:r>
            <a:r>
              <a:rPr lang="ja-JP" altLang="en-US" sz="1100"/>
              <a:t>後のために負符号をつけておく</a:t>
            </a:r>
            <a:endParaRPr kumimoji="1" lang="ja-JP" altLang="en-US" sz="1100"/>
          </a:p>
        </p:txBody>
      </p:sp>
      <p:cxnSp>
        <p:nvCxnSpPr>
          <p:cNvPr id="12" name="直線矢印コネクタ 11">
            <a:extLst>
              <a:ext uri="{FF2B5EF4-FFF2-40B4-BE49-F238E27FC236}">
                <a16:creationId xmlns:a16="http://schemas.microsoft.com/office/drawing/2014/main" id="{80B2ECEE-9917-8578-0037-8C7C88EF23D6}"/>
              </a:ext>
            </a:extLst>
          </p:cNvPr>
          <p:cNvCxnSpPr/>
          <p:nvPr/>
        </p:nvCxnSpPr>
        <p:spPr>
          <a:xfrm>
            <a:off x="3563888" y="2033788"/>
            <a:ext cx="0" cy="4952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35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EF5AC37-B2A3-7068-FE2E-DA9AC3A69F77}"/>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ACD3895-6817-924B-995B-43AA22B85407}"/>
                  </a:ext>
                </a:extLst>
              </p:cNvPr>
              <p:cNvSpPr txBox="1"/>
              <p:nvPr/>
            </p:nvSpPr>
            <p:spPr>
              <a:xfrm>
                <a:off x="1392671" y="2492896"/>
                <a:ext cx="5559086"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2ACD3895-6817-924B-995B-43AA22B85407}"/>
                  </a:ext>
                </a:extLst>
              </p:cNvPr>
              <p:cNvSpPr txBox="1">
                <a:spLocks noRot="1" noChangeAspect="1" noMove="1" noResize="1" noEditPoints="1" noAdjustHandles="1" noChangeArrowheads="1" noChangeShapeType="1" noTextEdit="1"/>
              </p:cNvSpPr>
              <p:nvPr/>
            </p:nvSpPr>
            <p:spPr>
              <a:xfrm>
                <a:off x="1392671" y="2492896"/>
                <a:ext cx="5559086" cy="818044"/>
              </a:xfrm>
              <a:prstGeom prst="rect">
                <a:avLst/>
              </a:prstGeom>
              <a:blipFill>
                <a:blip r:embed="rId2"/>
                <a:stretch>
                  <a:fillRect l="-1139" r="-2050" b="-13846"/>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F4575DEE-457C-A3D3-2394-7DCF8295B4B4}"/>
              </a:ext>
            </a:extLst>
          </p:cNvPr>
          <p:cNvSpPr txBox="1"/>
          <p:nvPr/>
        </p:nvSpPr>
        <p:spPr>
          <a:xfrm>
            <a:off x="611560" y="944195"/>
            <a:ext cx="6340197" cy="461665"/>
          </a:xfrm>
          <a:prstGeom prst="rect">
            <a:avLst/>
          </a:prstGeom>
          <a:noFill/>
        </p:spPr>
        <p:txBody>
          <a:bodyPr wrap="none" rtlCol="0">
            <a:spAutoFit/>
          </a:bodyPr>
          <a:lstStyle/>
          <a:p>
            <a:r>
              <a:rPr kumimoji="1" lang="ja-JP" altLang="en-US" sz="2400"/>
              <a:t>ハミルトニアンが時間に陽に依存しない場合</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49F202C-BD28-6799-1A30-4AE730DAC1D8}"/>
                  </a:ext>
                </a:extLst>
              </p:cNvPr>
              <p:cNvSpPr txBox="1"/>
              <p:nvPr/>
            </p:nvSpPr>
            <p:spPr>
              <a:xfrm>
                <a:off x="1907704" y="1560948"/>
                <a:ext cx="457200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xmlns="">
          <p:sp>
            <p:nvSpPr>
              <p:cNvPr id="6" name="テキスト ボックス 5">
                <a:extLst>
                  <a:ext uri="{FF2B5EF4-FFF2-40B4-BE49-F238E27FC236}">
                    <a16:creationId xmlns:a16="http://schemas.microsoft.com/office/drawing/2014/main" id="{F49F202C-BD28-6799-1A30-4AE730DAC1D8}"/>
                  </a:ext>
                </a:extLst>
              </p:cNvPr>
              <p:cNvSpPr txBox="1">
                <a:spLocks noRot="1" noChangeAspect="1" noMove="1" noResize="1" noEditPoints="1" noAdjustHandles="1" noChangeArrowheads="1" noChangeShapeType="1" noTextEdit="1"/>
              </p:cNvSpPr>
              <p:nvPr/>
            </p:nvSpPr>
            <p:spPr>
              <a:xfrm>
                <a:off x="1907704" y="1560948"/>
                <a:ext cx="4572000" cy="584775"/>
              </a:xfrm>
              <a:prstGeom prst="rect">
                <a:avLst/>
              </a:prstGeom>
              <a:blipFill>
                <a:blip r:embed="rId3"/>
                <a:stretch>
                  <a:fillRect b="-23404"/>
                </a:stretch>
              </a:blipFill>
            </p:spPr>
            <p:txBody>
              <a:bodyPr/>
              <a:lstStyle/>
              <a:p>
                <a:r>
                  <a:rPr lang="ja-JP" altLang="en-US">
                    <a:noFill/>
                  </a:rPr>
                  <a:t> </a:t>
                </a:r>
              </a:p>
            </p:txBody>
          </p:sp>
        </mc:Fallback>
      </mc:AlternateContent>
      <p:cxnSp>
        <p:nvCxnSpPr>
          <p:cNvPr id="7" name="直線コネクタ 6">
            <a:extLst>
              <a:ext uri="{FF2B5EF4-FFF2-40B4-BE49-F238E27FC236}">
                <a16:creationId xmlns:a16="http://schemas.microsoft.com/office/drawing/2014/main" id="{C39E0CA8-22F0-EC40-4F7A-266E9787FFDA}"/>
              </a:ext>
            </a:extLst>
          </p:cNvPr>
          <p:cNvCxnSpPr/>
          <p:nvPr/>
        </p:nvCxnSpPr>
        <p:spPr>
          <a:xfrm flipV="1">
            <a:off x="2267744"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8DFB674-100C-9513-A65D-E1AA399CD3BE}"/>
              </a:ext>
            </a:extLst>
          </p:cNvPr>
          <p:cNvCxnSpPr/>
          <p:nvPr/>
        </p:nvCxnSpPr>
        <p:spPr>
          <a:xfrm flipV="1">
            <a:off x="5714191" y="2614553"/>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2ECA51C-CEE7-2210-E013-4EF1C50591DD}"/>
                  </a:ext>
                </a:extLst>
              </p:cNvPr>
              <p:cNvSpPr txBox="1"/>
              <p:nvPr/>
            </p:nvSpPr>
            <p:spPr>
              <a:xfrm>
                <a:off x="2270178" y="4741207"/>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oMath>
                  </m:oMathPara>
                </a14:m>
                <a:endParaRPr lang="ja-JP" altLang="en-US" sz="2800"/>
              </a:p>
            </p:txBody>
          </p:sp>
        </mc:Choice>
        <mc:Fallback xmlns="">
          <p:sp>
            <p:nvSpPr>
              <p:cNvPr id="10" name="テキスト ボックス 9">
                <a:extLst>
                  <a:ext uri="{FF2B5EF4-FFF2-40B4-BE49-F238E27FC236}">
                    <a16:creationId xmlns:a16="http://schemas.microsoft.com/office/drawing/2014/main" id="{F2ECA51C-CEE7-2210-E013-4EF1C50591DD}"/>
                  </a:ext>
                </a:extLst>
              </p:cNvPr>
              <p:cNvSpPr txBox="1">
                <a:spLocks noRot="1" noChangeAspect="1" noMove="1" noResize="1" noEditPoints="1" noAdjustHandles="1" noChangeArrowheads="1" noChangeShapeType="1" noTextEdit="1"/>
              </p:cNvSpPr>
              <p:nvPr/>
            </p:nvSpPr>
            <p:spPr>
              <a:xfrm>
                <a:off x="2270178" y="4741207"/>
                <a:ext cx="3545936" cy="910377"/>
              </a:xfrm>
              <a:prstGeom prst="rect">
                <a:avLst/>
              </a:prstGeom>
              <a:blipFill>
                <a:blip r:embed="rId4"/>
                <a:stretch>
                  <a:fillRect b="-8333"/>
                </a:stretch>
              </a:blipFill>
            </p:spPr>
            <p:txBody>
              <a:bodyPr/>
              <a:lstStyle/>
              <a:p>
                <a:r>
                  <a:rPr lang="ja-JP" altLang="en-US">
                    <a:noFill/>
                  </a:rPr>
                  <a:t> </a:t>
                </a:r>
              </a:p>
            </p:txBody>
          </p:sp>
        </mc:Fallback>
      </mc:AlternateContent>
      <p:sp>
        <p:nvSpPr>
          <p:cNvPr id="12" name="下矢印 11">
            <a:extLst>
              <a:ext uri="{FF2B5EF4-FFF2-40B4-BE49-F238E27FC236}">
                <a16:creationId xmlns:a16="http://schemas.microsoft.com/office/drawing/2014/main" id="{CAF60428-A87D-2732-F8CC-71EA62E695B8}"/>
              </a:ext>
            </a:extLst>
          </p:cNvPr>
          <p:cNvSpPr/>
          <p:nvPr/>
        </p:nvSpPr>
        <p:spPr>
          <a:xfrm>
            <a:off x="3683119" y="3547061"/>
            <a:ext cx="484632" cy="978408"/>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135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D3B676-EB39-2B63-4029-AC320C19CBE0}"/>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18D2611-89F4-2142-1DF4-762CB89DC03D}"/>
                  </a:ext>
                </a:extLst>
              </p:cNvPr>
              <p:cNvSpPr txBox="1"/>
              <p:nvPr/>
            </p:nvSpPr>
            <p:spPr>
              <a:xfrm>
                <a:off x="2267744" y="1145415"/>
                <a:ext cx="35459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𝑑𝑞</m:t>
                          </m:r>
                        </m:num>
                        <m:den>
                          <m:r>
                            <a:rPr lang="en-US" altLang="ja-JP" sz="2800" i="1">
                              <a:latin typeface="Cambria Math" panose="02040503050406030204" pitchFamily="18" charset="0"/>
                            </a:rPr>
                            <m:t>𝑑𝑡</m:t>
                          </m:r>
                        </m:den>
                      </m:f>
                      <m:r>
                        <a:rPr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𝑑𝑄</m:t>
                          </m:r>
                        </m:num>
                        <m:den>
                          <m:r>
                            <a:rPr kumimoji="1" lang="en-US" altLang="ja-JP" sz="2800" b="0" i="1" smtClean="0">
                              <a:latin typeface="Cambria Math" panose="02040503050406030204" pitchFamily="18" charset="0"/>
                            </a:rPr>
                            <m:t>𝑑𝑡</m:t>
                          </m:r>
                        </m:den>
                      </m:f>
                    </m:oMath>
                  </m:oMathPara>
                </a14:m>
                <a:endParaRPr lang="ja-JP" altLang="en-US" sz="2800"/>
              </a:p>
            </p:txBody>
          </p:sp>
        </mc:Choice>
        <mc:Fallback xmlns="">
          <p:sp>
            <p:nvSpPr>
              <p:cNvPr id="3" name="テキスト ボックス 2">
                <a:extLst>
                  <a:ext uri="{FF2B5EF4-FFF2-40B4-BE49-F238E27FC236}">
                    <a16:creationId xmlns:a16="http://schemas.microsoft.com/office/drawing/2014/main" id="{918D2611-89F4-2142-1DF4-762CB89DC03D}"/>
                  </a:ext>
                </a:extLst>
              </p:cNvPr>
              <p:cNvSpPr txBox="1">
                <a:spLocks noRot="1" noChangeAspect="1" noMove="1" noResize="1" noEditPoints="1" noAdjustHandles="1" noChangeArrowheads="1" noChangeShapeType="1" noTextEdit="1"/>
              </p:cNvSpPr>
              <p:nvPr/>
            </p:nvSpPr>
            <p:spPr>
              <a:xfrm>
                <a:off x="2267744" y="1145415"/>
                <a:ext cx="3545936" cy="910377"/>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0DF1CC-1F9F-6002-BB6D-8F8104B4EB96}"/>
                  </a:ext>
                </a:extLst>
              </p:cNvPr>
              <p:cNvSpPr txBox="1"/>
              <p:nvPr/>
            </p:nvSpPr>
            <p:spPr>
              <a:xfrm>
                <a:off x="832249" y="2216510"/>
                <a:ext cx="5224507" cy="369332"/>
              </a:xfrm>
              <a:prstGeom prst="rect">
                <a:avLst/>
              </a:prstGeom>
              <a:noFill/>
            </p:spPr>
            <p:txBody>
              <a:bodyPr wrap="none" rtlCol="0">
                <a:spAutoFit/>
              </a:bodyPr>
              <a:lstStyle/>
              <a:p>
                <a:r>
                  <a:rPr kumimoji="1" lang="ja-JP" altLang="en-US"/>
                  <a:t>形式的に</a:t>
                </a:r>
                <a14:m>
                  <m:oMath xmlns:m="http://schemas.openxmlformats.org/officeDocument/2006/math">
                    <m:r>
                      <a:rPr lang="en-US" altLang="ja-JP" sz="1800" b="0" i="1" smtClean="0">
                        <a:latin typeface="Cambria Math" panose="02040503050406030204" pitchFamily="18" charset="0"/>
                      </a:rPr>
                      <m:t>𝑑𝑡</m:t>
                    </m:r>
                  </m:oMath>
                </a14:m>
                <a:r>
                  <a:rPr kumimoji="1" lang="ja-JP" altLang="en-US"/>
                  <a:t>を両辺にかけると、全微分の形になる</a:t>
                </a:r>
              </a:p>
            </p:txBody>
          </p:sp>
        </mc:Choice>
        <mc:Fallback xmlns="">
          <p:sp>
            <p:nvSpPr>
              <p:cNvPr id="4" name="テキスト ボックス 3">
                <a:extLst>
                  <a:ext uri="{FF2B5EF4-FFF2-40B4-BE49-F238E27FC236}">
                    <a16:creationId xmlns:a16="http://schemas.microsoft.com/office/drawing/2014/main" id="{B10DF1CC-1F9F-6002-BB6D-8F8104B4EB96}"/>
                  </a:ext>
                </a:extLst>
              </p:cNvPr>
              <p:cNvSpPr txBox="1">
                <a:spLocks noRot="1" noChangeAspect="1" noMove="1" noResize="1" noEditPoints="1" noAdjustHandles="1" noChangeArrowheads="1" noChangeShapeType="1" noTextEdit="1"/>
              </p:cNvSpPr>
              <p:nvPr/>
            </p:nvSpPr>
            <p:spPr>
              <a:xfrm>
                <a:off x="832249" y="2216510"/>
                <a:ext cx="5224507" cy="369332"/>
              </a:xfrm>
              <a:prstGeom prst="rect">
                <a:avLst/>
              </a:prstGeom>
              <a:blipFill>
                <a:blip r:embed="rId3"/>
                <a:stretch>
                  <a:fillRect l="-969" t="-10000" r="-726"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90376B-CC2D-E20B-71D0-48DA48B7E89D}"/>
                  </a:ext>
                </a:extLst>
              </p:cNvPr>
              <p:cNvSpPr txBox="1"/>
              <p:nvPr/>
            </p:nvSpPr>
            <p:spPr>
              <a:xfrm>
                <a:off x="2498244" y="2691880"/>
                <a:ext cx="354593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𝑝𝑑𝑞</m:t>
                      </m:r>
                      <m:r>
                        <a:rPr lang="en-US" altLang="ja-JP" sz="2800" b="0" i="1" smtClean="0">
                          <a:latin typeface="Cambria Math" panose="02040503050406030204" pitchFamily="18" charset="0"/>
                        </a:rPr>
                        <m:t>−</m:t>
                      </m:r>
                      <m:r>
                        <a:rPr lang="en-US" altLang="ja-JP" sz="2800" i="1">
                          <a:latin typeface="Cambria Math" panose="02040503050406030204" pitchFamily="18" charset="0"/>
                        </a:rPr>
                        <m:t>𝑃𝑑𝑄</m:t>
                      </m:r>
                    </m:oMath>
                  </m:oMathPara>
                </a14:m>
                <a:endParaRPr lang="ja-JP" altLang="en-US" sz="2800"/>
              </a:p>
            </p:txBody>
          </p:sp>
        </mc:Choice>
        <mc:Fallback xmlns="">
          <p:sp>
            <p:nvSpPr>
              <p:cNvPr id="5" name="テキスト ボックス 4">
                <a:extLst>
                  <a:ext uri="{FF2B5EF4-FFF2-40B4-BE49-F238E27FC236}">
                    <a16:creationId xmlns:a16="http://schemas.microsoft.com/office/drawing/2014/main" id="{7F90376B-CC2D-E20B-71D0-48DA48B7E89D}"/>
                  </a:ext>
                </a:extLst>
              </p:cNvPr>
              <p:cNvSpPr txBox="1">
                <a:spLocks noRot="1" noChangeAspect="1" noMove="1" noResize="1" noEditPoints="1" noAdjustHandles="1" noChangeArrowheads="1" noChangeShapeType="1" noTextEdit="1"/>
              </p:cNvSpPr>
              <p:nvPr/>
            </p:nvSpPr>
            <p:spPr>
              <a:xfrm>
                <a:off x="2498244" y="2691880"/>
                <a:ext cx="3545936" cy="523220"/>
              </a:xfrm>
              <a:prstGeom prst="rect">
                <a:avLst/>
              </a:prstGeom>
              <a:blipFill>
                <a:blip r:embed="rId4"/>
                <a:stretch>
                  <a:fillRect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FD4FD8-FFC2-1486-F401-C33FE69CEB24}"/>
                  </a:ext>
                </a:extLst>
              </p:cNvPr>
              <p:cNvSpPr txBox="1"/>
              <p:nvPr/>
            </p:nvSpPr>
            <p:spPr>
              <a:xfrm>
                <a:off x="832249" y="3356735"/>
                <a:ext cx="4379660" cy="461665"/>
              </a:xfrm>
              <a:prstGeom prst="rect">
                <a:avLst/>
              </a:prstGeom>
              <a:noFill/>
            </p:spPr>
            <p:txBody>
              <a:bodyPr wrap="none" rtlCol="0">
                <a:spAutoFit/>
              </a:bodyPr>
              <a:lstStyle/>
              <a:p>
                <a14:m>
                  <m:oMath xmlns:m="http://schemas.openxmlformats.org/officeDocument/2006/math">
                    <m:r>
                      <a:rPr lang="en-US" altLang="ja-JP" sz="2400" b="0" i="1" smtClean="0">
                        <a:latin typeface="Cambria Math" panose="02040503050406030204" pitchFamily="18" charset="0"/>
                      </a:rPr>
                      <m:t>𝑊</m:t>
                    </m:r>
                  </m:oMath>
                </a14:m>
                <a:r>
                  <a:rPr lang="ja-JP" altLang="en-US" sz="2400"/>
                  <a:t>の自由変数が</a:t>
                </a:r>
                <a14:m>
                  <m:oMath xmlns:m="http://schemas.openxmlformats.org/officeDocument/2006/math">
                    <m:r>
                      <a:rPr lang="en-US" altLang="ja-JP" sz="2400" b="0" i="1" smtClean="0">
                        <a:latin typeface="Cambria Math" panose="02040503050406030204" pitchFamily="18" charset="0"/>
                      </a:rPr>
                      <m:t>𝑄</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oMath>
                </a14:m>
                <a:r>
                  <a:rPr lang="ja-JP" altLang="en-US" sz="2400"/>
                  <a:t>であるから</a:t>
                </a:r>
                <a:endParaRPr kumimoji="1" lang="ja-JP" altLang="en-US" sz="2400"/>
              </a:p>
            </p:txBody>
          </p:sp>
        </mc:Choice>
        <mc:Fallback xmlns="">
          <p:sp>
            <p:nvSpPr>
              <p:cNvPr id="6" name="テキスト ボックス 5">
                <a:extLst>
                  <a:ext uri="{FF2B5EF4-FFF2-40B4-BE49-F238E27FC236}">
                    <a16:creationId xmlns:a16="http://schemas.microsoft.com/office/drawing/2014/main" id="{9FFD4FD8-FFC2-1486-F401-C33FE69CEB24}"/>
                  </a:ext>
                </a:extLst>
              </p:cNvPr>
              <p:cNvSpPr txBox="1">
                <a:spLocks noRot="1" noChangeAspect="1" noMove="1" noResize="1" noEditPoints="1" noAdjustHandles="1" noChangeArrowheads="1" noChangeShapeType="1" noTextEdit="1"/>
              </p:cNvSpPr>
              <p:nvPr/>
            </p:nvSpPr>
            <p:spPr>
              <a:xfrm>
                <a:off x="832249" y="3356735"/>
                <a:ext cx="4379660" cy="461665"/>
              </a:xfrm>
              <a:prstGeom prst="rect">
                <a:avLst/>
              </a:prstGeom>
              <a:blipFill>
                <a:blip r:embed="rId5"/>
                <a:stretch>
                  <a:fillRect l="-289" t="-13514" r="-1156" b="-270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52C81AE-A338-90EE-A503-2CFAD8CFFC6E}"/>
                  </a:ext>
                </a:extLst>
              </p:cNvPr>
              <p:cNvSpPr txBox="1"/>
              <p:nvPr/>
            </p:nvSpPr>
            <p:spPr>
              <a:xfrm>
                <a:off x="2227276" y="3900802"/>
                <a:ext cx="4849347"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𝑑𝑊</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𝑑𝑞</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r>
                        <a:rPr lang="en-US" altLang="ja-JP" sz="2800" i="1">
                          <a:latin typeface="Cambria Math" panose="02040503050406030204" pitchFamily="18" charset="0"/>
                        </a:rPr>
                        <m:t>𝑑𝑄</m:t>
                      </m:r>
                    </m:oMath>
                  </m:oMathPara>
                </a14:m>
                <a:endParaRPr lang="ja-JP" altLang="en-US" sz="2800"/>
              </a:p>
            </p:txBody>
          </p:sp>
        </mc:Choice>
        <mc:Fallback xmlns="">
          <p:sp>
            <p:nvSpPr>
              <p:cNvPr id="7" name="テキスト ボックス 6">
                <a:extLst>
                  <a:ext uri="{FF2B5EF4-FFF2-40B4-BE49-F238E27FC236}">
                    <a16:creationId xmlns:a16="http://schemas.microsoft.com/office/drawing/2014/main" id="{752C81AE-A338-90EE-A503-2CFAD8CFFC6E}"/>
                  </a:ext>
                </a:extLst>
              </p:cNvPr>
              <p:cNvSpPr txBox="1">
                <a:spLocks noRot="1" noChangeAspect="1" noMove="1" noResize="1" noEditPoints="1" noAdjustHandles="1" noChangeArrowheads="1" noChangeShapeType="1" noTextEdit="1"/>
              </p:cNvSpPr>
              <p:nvPr/>
            </p:nvSpPr>
            <p:spPr>
              <a:xfrm>
                <a:off x="2227276" y="3900802"/>
                <a:ext cx="4849347" cy="984116"/>
              </a:xfrm>
              <a:prstGeom prst="rect">
                <a:avLst/>
              </a:prstGeom>
              <a:blipFill>
                <a:blip r:embed="rId6"/>
                <a:stretch>
                  <a:fillRect b="-11538"/>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A64EB54-BA74-4B1A-1846-7C6578FA21DF}"/>
              </a:ext>
            </a:extLst>
          </p:cNvPr>
          <p:cNvSpPr txBox="1"/>
          <p:nvPr/>
        </p:nvSpPr>
        <p:spPr>
          <a:xfrm>
            <a:off x="524516" y="4902527"/>
            <a:ext cx="1723549" cy="461665"/>
          </a:xfrm>
          <a:prstGeom prst="rect">
            <a:avLst/>
          </a:prstGeom>
          <a:noFill/>
        </p:spPr>
        <p:txBody>
          <a:bodyPr wrap="none" rtlCol="0">
            <a:spAutoFit/>
          </a:bodyPr>
          <a:lstStyle/>
          <a:p>
            <a:r>
              <a:rPr kumimoji="1" lang="ja-JP" altLang="en-US" sz="2400"/>
              <a:t>比較すると</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2170B03A-D262-0902-7986-B09D944843A8}"/>
                  </a:ext>
                </a:extLst>
              </p:cNvPr>
              <p:cNvSpPr txBox="1"/>
              <p:nvPr/>
            </p:nvSpPr>
            <p:spPr>
              <a:xfrm>
                <a:off x="2527656" y="5364192"/>
                <a:ext cx="3789011"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den>
                      </m:f>
                    </m:oMath>
                  </m:oMathPara>
                </a14:m>
                <a:endParaRPr lang="ja-JP" altLang="en-US" sz="2800"/>
              </a:p>
            </p:txBody>
          </p:sp>
        </mc:Choice>
        <mc:Fallback>
          <p:sp>
            <p:nvSpPr>
              <p:cNvPr id="9" name="テキスト ボックス 8">
                <a:extLst>
                  <a:ext uri="{FF2B5EF4-FFF2-40B4-BE49-F238E27FC236}">
                    <a16:creationId xmlns:a16="http://schemas.microsoft.com/office/drawing/2014/main" id="{2170B03A-D262-0902-7986-B09D944843A8}"/>
                  </a:ext>
                </a:extLst>
              </p:cNvPr>
              <p:cNvSpPr txBox="1">
                <a:spLocks noRot="1" noChangeAspect="1" noMove="1" noResize="1" noEditPoints="1" noAdjustHandles="1" noChangeArrowheads="1" noChangeShapeType="1" noTextEdit="1"/>
              </p:cNvSpPr>
              <p:nvPr/>
            </p:nvSpPr>
            <p:spPr>
              <a:xfrm>
                <a:off x="2527656" y="5364192"/>
                <a:ext cx="3789011" cy="984116"/>
              </a:xfrm>
              <a:prstGeom prst="rect">
                <a:avLst/>
              </a:prstGeom>
              <a:blipFill>
                <a:blip r:embed="rId7"/>
                <a:stretch>
                  <a:fillRect b="-89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667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C3E708-002B-B9C2-A539-0ECD81A100C3}"/>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B8EA38F-08C2-DAF4-7F12-EDD8589D80CD}"/>
                  </a:ext>
                </a:extLst>
              </p:cNvPr>
              <p:cNvSpPr txBox="1"/>
              <p:nvPr/>
            </p:nvSpPr>
            <p:spPr>
              <a:xfrm>
                <a:off x="136211" y="870869"/>
                <a:ext cx="8828278" cy="707886"/>
              </a:xfrm>
              <a:prstGeom prst="rect">
                <a:avLst/>
              </a:prstGeom>
              <a:noFill/>
            </p:spPr>
            <p:txBody>
              <a:bodyPr wrap="square" rtlCol="0">
                <a:spAutoFit/>
              </a:bodyPr>
              <a:lstStyle/>
              <a:p>
                <a:r>
                  <a:rPr kumimoji="1" lang="ja-JP" altLang="en-US" sz="2000"/>
                  <a:t>条件を満たす任意の関数</a:t>
                </a:r>
                <a14:m>
                  <m:oMath xmlns:m="http://schemas.openxmlformats.org/officeDocument/2006/math">
                    <m:r>
                      <a:rPr kumimoji="1" lang="en-US" altLang="ja-JP" sz="2000" b="0" i="1" smtClean="0">
                        <a:latin typeface="Cambria Math" panose="02040503050406030204" pitchFamily="18" charset="0"/>
                      </a:rPr>
                      <m:t>𝑊</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oMath>
                </a14:m>
                <a:r>
                  <a:rPr kumimoji="1" lang="ja-JP" altLang="en-US" sz="2000"/>
                  <a:t>を</a:t>
                </a:r>
                <a:r>
                  <a:rPr lang="ja-JP" altLang="en-US" sz="2000"/>
                  <a:t>考える。ハミルトニアンにこの関数の時間微分を加えても変分原理の結果が変わらない。</a:t>
                </a:r>
              </a:p>
            </p:txBody>
          </p:sp>
        </mc:Choice>
        <mc:Fallback>
          <p:sp>
            <p:nvSpPr>
              <p:cNvPr id="4" name="テキスト ボックス 3">
                <a:extLst>
                  <a:ext uri="{FF2B5EF4-FFF2-40B4-BE49-F238E27FC236}">
                    <a16:creationId xmlns:a16="http://schemas.microsoft.com/office/drawing/2014/main" id="{BB8EA38F-08C2-DAF4-7F12-EDD8589D80CD}"/>
                  </a:ext>
                </a:extLst>
              </p:cNvPr>
              <p:cNvSpPr txBox="1">
                <a:spLocks noRot="1" noChangeAspect="1" noMove="1" noResize="1" noEditPoints="1" noAdjustHandles="1" noChangeArrowheads="1" noChangeShapeType="1" noTextEdit="1"/>
              </p:cNvSpPr>
              <p:nvPr/>
            </p:nvSpPr>
            <p:spPr>
              <a:xfrm>
                <a:off x="136211" y="870869"/>
                <a:ext cx="8828278" cy="707886"/>
              </a:xfrm>
              <a:prstGeom prst="rect">
                <a:avLst/>
              </a:prstGeom>
              <a:blipFill>
                <a:blip r:embed="rId2"/>
                <a:stretch>
                  <a:fillRect l="-717" t="-7018"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52B7A7F-77E1-6C23-709A-3876216772F1}"/>
                  </a:ext>
                </a:extLst>
              </p:cNvPr>
              <p:cNvSpPr txBox="1"/>
              <p:nvPr/>
            </p:nvSpPr>
            <p:spPr>
              <a:xfrm>
                <a:off x="901512" y="1668347"/>
                <a:ext cx="7359130" cy="7091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𝛿</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𝑑𝑊</m:t>
                              </m:r>
                            </m:num>
                            <m:den>
                              <m:r>
                                <a:rPr kumimoji="1" lang="en-US" altLang="ja-JP" sz="2400" b="0" i="1" smtClean="0">
                                  <a:latin typeface="Cambria Math" panose="02040503050406030204" pitchFamily="18" charset="0"/>
                                </a:rPr>
                                <m:t>𝑑𝑡</m:t>
                              </m:r>
                            </m:den>
                          </m:f>
                        </m:e>
                      </m:d>
                      <m:r>
                        <a:rPr kumimoji="1"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𝛿</m:t>
                      </m:r>
                      <m:d>
                        <m:dPr>
                          <m:ctrlPr>
                            <a:rPr lang="en-US" altLang="ja-JP" sz="2400" b="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𝑑𝑊</m:t>
                              </m:r>
                            </m:num>
                            <m:den>
                              <m:r>
                                <a:rPr lang="en-US" altLang="ja-JP" sz="2400" i="1">
                                  <a:latin typeface="Cambria Math" panose="02040503050406030204" pitchFamily="18" charset="0"/>
                                </a:rPr>
                                <m:t>𝑑𝑡</m:t>
                              </m:r>
                            </m:den>
                          </m:f>
                        </m:e>
                      </m:d>
                      <m:r>
                        <a:rPr lang="en-US" altLang="ja-JP" sz="2400" b="0" i="1" smtClean="0">
                          <a:latin typeface="Cambria Math" panose="02040503050406030204" pitchFamily="18" charset="0"/>
                        </a:rPr>
                        <m:t>=</m:t>
                      </m:r>
                      <m:r>
                        <a:rPr lang="en-US" altLang="ja-JP" sz="2400" i="1">
                          <a:latin typeface="Cambria Math" panose="02040503050406030204" pitchFamily="18" charset="0"/>
                        </a:rPr>
                        <m:t>𝛿</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𝑝</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𝑞</m:t>
                              </m:r>
                            </m:e>
                          </m:acc>
                          <m:r>
                            <a:rPr lang="en-US" altLang="ja-JP" sz="2400" i="1">
                              <a:latin typeface="Cambria Math" panose="02040503050406030204" pitchFamily="18" charset="0"/>
                            </a:rPr>
                            <m:t>−</m:t>
                          </m:r>
                          <m:r>
                            <a:rPr lang="en-US" altLang="ja-JP" sz="2400" i="1">
                              <a:latin typeface="Cambria Math" panose="02040503050406030204" pitchFamily="18" charset="0"/>
                            </a:rPr>
                            <m:t>𝐻</m:t>
                          </m:r>
                        </m:e>
                      </m:d>
                    </m:oMath>
                  </m:oMathPara>
                </a14:m>
                <a:endParaRPr kumimoji="1" lang="ja-JP" altLang="en-US" sz="2400"/>
              </a:p>
            </p:txBody>
          </p:sp>
        </mc:Choice>
        <mc:Fallback>
          <p:sp>
            <p:nvSpPr>
              <p:cNvPr id="6" name="テキスト ボックス 5">
                <a:extLst>
                  <a:ext uri="{FF2B5EF4-FFF2-40B4-BE49-F238E27FC236}">
                    <a16:creationId xmlns:a16="http://schemas.microsoft.com/office/drawing/2014/main" id="{F52B7A7F-77E1-6C23-709A-3876216772F1}"/>
                  </a:ext>
                </a:extLst>
              </p:cNvPr>
              <p:cNvSpPr txBox="1">
                <a:spLocks noRot="1" noChangeAspect="1" noMove="1" noResize="1" noEditPoints="1" noAdjustHandles="1" noChangeArrowheads="1" noChangeShapeType="1" noTextEdit="1"/>
              </p:cNvSpPr>
              <p:nvPr/>
            </p:nvSpPr>
            <p:spPr>
              <a:xfrm>
                <a:off x="901512" y="1668347"/>
                <a:ext cx="7359130" cy="709105"/>
              </a:xfrm>
              <a:prstGeom prst="rect">
                <a:avLst/>
              </a:prstGeom>
              <a:blipFill>
                <a:blip r:embed="rId3"/>
                <a:stretch>
                  <a:fillRect l="-517" t="-3509" b="-1228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FEA9625-3418-C9BC-8749-8175FE041F88}"/>
              </a:ext>
            </a:extLst>
          </p:cNvPr>
          <p:cNvSpPr txBox="1"/>
          <p:nvPr/>
        </p:nvSpPr>
        <p:spPr>
          <a:xfrm>
            <a:off x="120795" y="2483699"/>
            <a:ext cx="5827236" cy="400110"/>
          </a:xfrm>
          <a:prstGeom prst="rect">
            <a:avLst/>
          </a:prstGeom>
          <a:noFill/>
        </p:spPr>
        <p:txBody>
          <a:bodyPr wrap="none" rtlCol="0">
            <a:spAutoFit/>
          </a:bodyPr>
          <a:lstStyle/>
          <a:p>
            <a:r>
              <a:rPr lang="ja-JP" altLang="en-US" sz="2000"/>
              <a:t>この関数を加えた作用積分を新たな変数とみなす</a:t>
            </a:r>
            <a:endParaRPr kumimoji="1" lang="ja-JP" altLang="en-US" sz="200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CCA6F4DA-E724-2B8D-F9BC-F34A26A77E51}"/>
                  </a:ext>
                </a:extLst>
              </p:cNvPr>
              <p:cNvSpPr txBox="1"/>
              <p:nvPr/>
            </p:nvSpPr>
            <p:spPr>
              <a:xfrm>
                <a:off x="1409352" y="2883809"/>
                <a:ext cx="5827236" cy="9103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𝑑𝑊</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oMath>
                  </m:oMathPara>
                </a14:m>
                <a:endParaRPr lang="ja-JP" altLang="en-US" sz="2800"/>
              </a:p>
            </p:txBody>
          </p:sp>
        </mc:Choice>
        <mc:Fallback>
          <p:sp>
            <p:nvSpPr>
              <p:cNvPr id="9" name="テキスト ボックス 8">
                <a:extLst>
                  <a:ext uri="{FF2B5EF4-FFF2-40B4-BE49-F238E27FC236}">
                    <a16:creationId xmlns:a16="http://schemas.microsoft.com/office/drawing/2014/main" id="{CCA6F4DA-E724-2B8D-F9BC-F34A26A77E51}"/>
                  </a:ext>
                </a:extLst>
              </p:cNvPr>
              <p:cNvSpPr txBox="1">
                <a:spLocks noRot="1" noChangeAspect="1" noMove="1" noResize="1" noEditPoints="1" noAdjustHandles="1" noChangeArrowheads="1" noChangeShapeType="1" noTextEdit="1"/>
              </p:cNvSpPr>
              <p:nvPr/>
            </p:nvSpPr>
            <p:spPr>
              <a:xfrm>
                <a:off x="1409352" y="2883809"/>
                <a:ext cx="5827236" cy="910377"/>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A359B74B-CF4E-3EA4-C6A1-BBB87B0E22B1}"/>
                  </a:ext>
                </a:extLst>
              </p:cNvPr>
              <p:cNvSpPr txBox="1"/>
              <p:nvPr/>
            </p:nvSpPr>
            <p:spPr>
              <a:xfrm>
                <a:off x="2769820" y="4215850"/>
                <a:ext cx="2826548" cy="8580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𝑊</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𝑃</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𝑊</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𝑄</m:t>
                          </m:r>
                        </m:den>
                      </m:f>
                    </m:oMath>
                  </m:oMathPara>
                </a14:m>
                <a:endParaRPr lang="ja-JP" altLang="en-US" sz="2400"/>
              </a:p>
            </p:txBody>
          </p:sp>
        </mc:Choice>
        <mc:Fallback>
          <p:sp>
            <p:nvSpPr>
              <p:cNvPr id="10" name="テキスト ボックス 9">
                <a:extLst>
                  <a:ext uri="{FF2B5EF4-FFF2-40B4-BE49-F238E27FC236}">
                    <a16:creationId xmlns:a16="http://schemas.microsoft.com/office/drawing/2014/main" id="{A359B74B-CF4E-3EA4-C6A1-BBB87B0E22B1}"/>
                  </a:ext>
                </a:extLst>
              </p:cNvPr>
              <p:cNvSpPr txBox="1">
                <a:spLocks noRot="1" noChangeAspect="1" noMove="1" noResize="1" noEditPoints="1" noAdjustHandles="1" noChangeArrowheads="1" noChangeShapeType="1" noTextEdit="1"/>
              </p:cNvSpPr>
              <p:nvPr/>
            </p:nvSpPr>
            <p:spPr>
              <a:xfrm>
                <a:off x="2769820" y="4215850"/>
                <a:ext cx="2826548" cy="858055"/>
              </a:xfrm>
              <a:prstGeom prst="rect">
                <a:avLst/>
              </a:prstGeom>
              <a:blipFill>
                <a:blip r:embed="rId5"/>
                <a:stretch>
                  <a:fillRect b="-882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1ECD5F80-9D0F-0DCB-5972-9E6C6CFDBE21}"/>
              </a:ext>
            </a:extLst>
          </p:cNvPr>
          <p:cNvSpPr txBox="1"/>
          <p:nvPr/>
        </p:nvSpPr>
        <p:spPr>
          <a:xfrm>
            <a:off x="151221" y="3746969"/>
            <a:ext cx="5314275" cy="400110"/>
          </a:xfrm>
          <a:prstGeom prst="rect">
            <a:avLst/>
          </a:prstGeom>
          <a:noFill/>
        </p:spPr>
        <p:txBody>
          <a:bodyPr wrap="none" rtlCol="0">
            <a:spAutoFit/>
          </a:bodyPr>
          <a:lstStyle/>
          <a:p>
            <a:r>
              <a:rPr kumimoji="1" lang="ja-JP" altLang="en-US" sz="2000"/>
              <a:t>新たな変数は以下を満たさなければならない</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DB808F30-D0B9-72F2-2387-5CA52A9C6CF0}"/>
                  </a:ext>
                </a:extLst>
              </p:cNvPr>
              <p:cNvSpPr txBox="1"/>
              <p:nvPr/>
            </p:nvSpPr>
            <p:spPr>
              <a:xfrm>
                <a:off x="151221" y="5189653"/>
                <a:ext cx="7649082" cy="707886"/>
              </a:xfrm>
              <a:prstGeom prst="rect">
                <a:avLst/>
              </a:prstGeom>
              <a:noFill/>
            </p:spPr>
            <p:txBody>
              <a:bodyPr wrap="none" rtlCol="0">
                <a:spAutoFit/>
              </a:bodyPr>
              <a:lstStyle/>
              <a:p>
                <a:r>
                  <a:rPr kumimoji="1" lang="ja-JP" altLang="en-US" sz="2000"/>
                  <a:t>これは</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の変換を与えるので、</a:t>
                </a:r>
                <a:r>
                  <a:rPr lang="en-US" altLang="ja-JP" sz="2000" dirty="0"/>
                  <a:t> </a:t>
                </a:r>
                <a14:m>
                  <m:oMath xmlns:m="http://schemas.openxmlformats.org/officeDocument/2006/math">
                    <m:d>
                      <m:dPr>
                        <m:ctrlPr>
                          <a:rPr lang="en-US" altLang="ja-JP" sz="2000" i="1">
                            <a:latin typeface="Cambria Math" panose="02040503050406030204" pitchFamily="18" charset="0"/>
                          </a:rPr>
                        </m:ctrlPr>
                      </m:dPr>
                      <m:e>
                        <m:r>
                          <a:rPr lang="en-US" altLang="ja-JP" sz="2000" b="0" i="1" smtClean="0">
                            <a:latin typeface="Cambria Math" panose="02040503050406030204" pitchFamily="18" charset="0"/>
                          </a:rPr>
                          <m:t>𝑃</m:t>
                        </m:r>
                        <m:r>
                          <a:rPr lang="en-US" altLang="ja-JP" sz="2000" i="1">
                            <a:latin typeface="Cambria Math" panose="02040503050406030204" pitchFamily="18" charset="0"/>
                          </a:rPr>
                          <m:t>,</m:t>
                        </m:r>
                        <m:r>
                          <a:rPr lang="en-US" altLang="ja-JP" sz="2000" i="1">
                            <a:latin typeface="Cambria Math" panose="02040503050406030204" pitchFamily="18" charset="0"/>
                          </a:rPr>
                          <m:t>𝑄</m:t>
                        </m:r>
                      </m:e>
                    </m:d>
                  </m:oMath>
                </a14:m>
                <a:r>
                  <a:rPr kumimoji="1" lang="ja-JP" altLang="en-US" sz="2000"/>
                  <a:t>について解けば</a:t>
                </a:r>
                <a:endParaRPr kumimoji="1" lang="en-US" altLang="ja-JP" sz="2000" dirty="0"/>
              </a:p>
              <a:p>
                <a:r>
                  <a:rPr lang="ja-JP" altLang="en-US" sz="2000"/>
                  <a:t>正準変換</a:t>
                </a:r>
                <a14:m>
                  <m:oMath xmlns:m="http://schemas.openxmlformats.org/officeDocument/2006/math">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oMath>
                </a14:m>
                <a:r>
                  <a:rPr kumimoji="1" lang="ja-JP" altLang="en-US" sz="2000"/>
                  <a:t>を得る</a:t>
                </a:r>
              </a:p>
            </p:txBody>
          </p:sp>
        </mc:Choice>
        <mc:Fallback>
          <p:sp>
            <p:nvSpPr>
              <p:cNvPr id="12" name="テキスト ボックス 11">
                <a:extLst>
                  <a:ext uri="{FF2B5EF4-FFF2-40B4-BE49-F238E27FC236}">
                    <a16:creationId xmlns:a16="http://schemas.microsoft.com/office/drawing/2014/main" id="{DB808F30-D0B9-72F2-2387-5CA52A9C6CF0}"/>
                  </a:ext>
                </a:extLst>
              </p:cNvPr>
              <p:cNvSpPr txBox="1">
                <a:spLocks noRot="1" noChangeAspect="1" noMove="1" noResize="1" noEditPoints="1" noAdjustHandles="1" noChangeArrowheads="1" noChangeShapeType="1" noTextEdit="1"/>
              </p:cNvSpPr>
              <p:nvPr/>
            </p:nvSpPr>
            <p:spPr>
              <a:xfrm>
                <a:off x="151221" y="5189653"/>
                <a:ext cx="7649082" cy="707886"/>
              </a:xfrm>
              <a:prstGeom prst="rect">
                <a:avLst/>
              </a:prstGeom>
              <a:blipFill>
                <a:blip r:embed="rId6"/>
                <a:stretch>
                  <a:fillRect l="-995" t="-5263" b="-1228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D8E6601-3675-BD97-6020-EB8BE00BE622}"/>
                  </a:ext>
                </a:extLst>
              </p:cNvPr>
              <p:cNvSpPr txBox="1"/>
              <p:nvPr/>
            </p:nvSpPr>
            <p:spPr>
              <a:xfrm>
                <a:off x="693396" y="6116479"/>
                <a:ext cx="7713907"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𝑊</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oMath>
                </a14:m>
                <a:r>
                  <a:rPr kumimoji="1" lang="ja-JP" altLang="en-US" sz="2400"/>
                  <a:t>は正準変換を与える関数なので、</a:t>
                </a:r>
                <a:r>
                  <a:rPr kumimoji="1" lang="ja-JP" altLang="en-US" sz="2400">
                    <a:solidFill>
                      <a:srgbClr val="FF0000"/>
                    </a:solidFill>
                  </a:rPr>
                  <a:t>母関数</a:t>
                </a:r>
                <a:r>
                  <a:rPr kumimoji="1" lang="ja-JP" altLang="en-US" sz="2400"/>
                  <a:t>と呼ぶ</a:t>
                </a:r>
              </a:p>
            </p:txBody>
          </p:sp>
        </mc:Choice>
        <mc:Fallback>
          <p:sp>
            <p:nvSpPr>
              <p:cNvPr id="3" name="テキスト ボックス 2">
                <a:extLst>
                  <a:ext uri="{FF2B5EF4-FFF2-40B4-BE49-F238E27FC236}">
                    <a16:creationId xmlns:a16="http://schemas.microsoft.com/office/drawing/2014/main" id="{3D8E6601-3675-BD97-6020-EB8BE00BE622}"/>
                  </a:ext>
                </a:extLst>
              </p:cNvPr>
              <p:cNvSpPr txBox="1">
                <a:spLocks noRot="1" noChangeAspect="1" noMove="1" noResize="1" noEditPoints="1" noAdjustHandles="1" noChangeArrowheads="1" noChangeShapeType="1" noTextEdit="1"/>
              </p:cNvSpPr>
              <p:nvPr/>
            </p:nvSpPr>
            <p:spPr>
              <a:xfrm>
                <a:off x="693396" y="6116479"/>
                <a:ext cx="7713907" cy="461665"/>
              </a:xfrm>
              <a:prstGeom prst="rect">
                <a:avLst/>
              </a:prstGeom>
              <a:blipFill>
                <a:blip r:embed="rId7"/>
                <a:stretch>
                  <a:fillRect l="-164" t="-13514" r="-329"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4320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B6F698-0D30-0E57-F48E-6E4759ADA942}"/>
              </a:ext>
            </a:extLst>
          </p:cNvPr>
          <p:cNvSpPr>
            <a:spLocks noGrp="1"/>
          </p:cNvSpPr>
          <p:nvPr>
            <p:ph type="body" sz="quarter" idx="10"/>
          </p:nvPr>
        </p:nvSpPr>
        <p:spPr/>
        <p:txBody>
          <a:bodyPr/>
          <a:lstStyle/>
          <a:p>
            <a:r>
              <a:rPr kumimoji="1" lang="ja-JP" altLang="en-US"/>
              <a:t>母関数</a:t>
            </a:r>
          </a:p>
        </p:txBody>
      </p:sp>
      <p:sp>
        <p:nvSpPr>
          <p:cNvPr id="3" name="テキスト ボックス 2">
            <a:extLst>
              <a:ext uri="{FF2B5EF4-FFF2-40B4-BE49-F238E27FC236}">
                <a16:creationId xmlns:a16="http://schemas.microsoft.com/office/drawing/2014/main" id="{7F9995D3-674E-1B71-4057-6C626B4E87C6}"/>
              </a:ext>
            </a:extLst>
          </p:cNvPr>
          <p:cNvSpPr txBox="1"/>
          <p:nvPr/>
        </p:nvSpPr>
        <p:spPr>
          <a:xfrm>
            <a:off x="107504" y="1052736"/>
            <a:ext cx="8186857" cy="830997"/>
          </a:xfrm>
          <a:prstGeom prst="rect">
            <a:avLst/>
          </a:prstGeom>
          <a:noFill/>
        </p:spPr>
        <p:txBody>
          <a:bodyPr wrap="none" rtlCol="0">
            <a:spAutoFit/>
          </a:bodyPr>
          <a:lstStyle/>
          <a:p>
            <a:r>
              <a:rPr kumimoji="1" lang="ja-JP" altLang="en-US" sz="2400"/>
              <a:t>母関数は新旧の正準変数を両方含んでいなければならない</a:t>
            </a:r>
            <a:endParaRPr kumimoji="1" lang="en-US" altLang="ja-JP" sz="2400" dirty="0"/>
          </a:p>
          <a:p>
            <a:r>
              <a:rPr lang="ja-JP" altLang="en-US" sz="2400"/>
              <a:t>その含み方により、以下の</a:t>
            </a:r>
            <a:r>
              <a:rPr lang="en-US" altLang="ja-JP" sz="2400" dirty="0"/>
              <a:t>4</a:t>
            </a:r>
            <a:r>
              <a:rPr lang="ja-JP" altLang="en-US" sz="2400"/>
              <a:t>種類が存在する</a:t>
            </a:r>
            <a:endParaRPr kumimoji="1" lang="ja-JP" altLang="en-US" sz="24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68FF78F-0DB2-5421-AC55-5D1E3B061773}"/>
                  </a:ext>
                </a:extLst>
              </p:cNvPr>
              <p:cNvSpPr txBox="1"/>
              <p:nvPr/>
            </p:nvSpPr>
            <p:spPr>
              <a:xfrm>
                <a:off x="431540" y="2348880"/>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1</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oMath>
                  </m:oMathPara>
                </a14:m>
                <a:endParaRPr lang="ja-JP" altLang="en-US" sz="4000"/>
              </a:p>
            </p:txBody>
          </p:sp>
        </mc:Choice>
        <mc:Fallback>
          <p:sp>
            <p:nvSpPr>
              <p:cNvPr id="5" name="テキスト ボックス 4">
                <a:extLst>
                  <a:ext uri="{FF2B5EF4-FFF2-40B4-BE49-F238E27FC236}">
                    <a16:creationId xmlns:a16="http://schemas.microsoft.com/office/drawing/2014/main" id="{768FF78F-0DB2-5421-AC55-5D1E3B061773}"/>
                  </a:ext>
                </a:extLst>
              </p:cNvPr>
              <p:cNvSpPr txBox="1">
                <a:spLocks noRot="1" noChangeAspect="1" noMove="1" noResize="1" noEditPoints="1" noAdjustHandles="1" noChangeArrowheads="1" noChangeShapeType="1" noTextEdit="1"/>
              </p:cNvSpPr>
              <p:nvPr/>
            </p:nvSpPr>
            <p:spPr>
              <a:xfrm>
                <a:off x="431540" y="2348880"/>
                <a:ext cx="2232248" cy="707886"/>
              </a:xfrm>
              <a:prstGeom prst="rect">
                <a:avLst/>
              </a:prstGeom>
              <a:blipFill>
                <a:blip r:embed="rId2"/>
                <a:stretch>
                  <a:fillRect l="-568" r="-3409" b="-263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BDFAABB-62E0-8723-9581-2992DD2B7963}"/>
                  </a:ext>
                </a:extLst>
              </p:cNvPr>
              <p:cNvSpPr txBox="1"/>
              <p:nvPr/>
            </p:nvSpPr>
            <p:spPr>
              <a:xfrm>
                <a:off x="2555776" y="2348880"/>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2</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oMath>
                  </m:oMathPara>
                </a14:m>
                <a:endParaRPr lang="ja-JP" altLang="en-US" sz="4000"/>
              </a:p>
            </p:txBody>
          </p:sp>
        </mc:Choice>
        <mc:Fallback>
          <p:sp>
            <p:nvSpPr>
              <p:cNvPr id="6" name="テキスト ボックス 5">
                <a:extLst>
                  <a:ext uri="{FF2B5EF4-FFF2-40B4-BE49-F238E27FC236}">
                    <a16:creationId xmlns:a16="http://schemas.microsoft.com/office/drawing/2014/main" id="{7BDFAABB-62E0-8723-9581-2992DD2B7963}"/>
                  </a:ext>
                </a:extLst>
              </p:cNvPr>
              <p:cNvSpPr txBox="1">
                <a:spLocks noRot="1" noChangeAspect="1" noMove="1" noResize="1" noEditPoints="1" noAdjustHandles="1" noChangeArrowheads="1" noChangeShapeType="1" noTextEdit="1"/>
              </p:cNvSpPr>
              <p:nvPr/>
            </p:nvSpPr>
            <p:spPr>
              <a:xfrm>
                <a:off x="2555776" y="2348880"/>
                <a:ext cx="2232248" cy="707886"/>
              </a:xfrm>
              <a:prstGeom prst="rect">
                <a:avLst/>
              </a:prstGeom>
              <a:blipFill>
                <a:blip r:embed="rId3"/>
                <a:stretch>
                  <a:fillRect r="-2841" b="-263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29F737B-2414-356B-133E-EC970A2CDB6A}"/>
                  </a:ext>
                </a:extLst>
              </p:cNvPr>
              <p:cNvSpPr txBox="1"/>
              <p:nvPr/>
            </p:nvSpPr>
            <p:spPr>
              <a:xfrm>
                <a:off x="4680012" y="2364272"/>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3</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oMath>
                  </m:oMathPara>
                </a14:m>
                <a:endParaRPr lang="ja-JP" altLang="en-US" sz="4000"/>
              </a:p>
            </p:txBody>
          </p:sp>
        </mc:Choice>
        <mc:Fallback>
          <p:sp>
            <p:nvSpPr>
              <p:cNvPr id="7" name="テキスト ボックス 6">
                <a:extLst>
                  <a:ext uri="{FF2B5EF4-FFF2-40B4-BE49-F238E27FC236}">
                    <a16:creationId xmlns:a16="http://schemas.microsoft.com/office/drawing/2014/main" id="{429F737B-2414-356B-133E-EC970A2CDB6A}"/>
                  </a:ext>
                </a:extLst>
              </p:cNvPr>
              <p:cNvSpPr txBox="1">
                <a:spLocks noRot="1" noChangeAspect="1" noMove="1" noResize="1" noEditPoints="1" noAdjustHandles="1" noChangeArrowheads="1" noChangeShapeType="1" noTextEdit="1"/>
              </p:cNvSpPr>
              <p:nvPr/>
            </p:nvSpPr>
            <p:spPr>
              <a:xfrm>
                <a:off x="4680012" y="2364272"/>
                <a:ext cx="2232248" cy="707886"/>
              </a:xfrm>
              <a:prstGeom prst="rect">
                <a:avLst/>
              </a:prstGeom>
              <a:blipFill>
                <a:blip r:embed="rId4"/>
                <a:stretch>
                  <a:fillRect l="-565" r="-3390" b="-2678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49B173C-6DD8-CC8F-C775-C50636C2CA2C}"/>
                  </a:ext>
                </a:extLst>
              </p:cNvPr>
              <p:cNvSpPr txBox="1"/>
              <p:nvPr/>
            </p:nvSpPr>
            <p:spPr>
              <a:xfrm>
                <a:off x="6791875" y="2364272"/>
                <a:ext cx="2232248"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𝑊</m:t>
                          </m:r>
                        </m:e>
                        <m:sub>
                          <m:r>
                            <a:rPr kumimoji="1" lang="en-US" altLang="ja-JP" sz="4000" b="0" i="1" smtClean="0">
                              <a:latin typeface="Cambria Math" panose="02040503050406030204" pitchFamily="18" charset="0"/>
                            </a:rPr>
                            <m:t>4</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oMath>
                  </m:oMathPara>
                </a14:m>
                <a:endParaRPr lang="ja-JP" altLang="en-US" sz="4000"/>
              </a:p>
            </p:txBody>
          </p:sp>
        </mc:Choice>
        <mc:Fallback>
          <p:sp>
            <p:nvSpPr>
              <p:cNvPr id="8" name="テキスト ボックス 7">
                <a:extLst>
                  <a:ext uri="{FF2B5EF4-FFF2-40B4-BE49-F238E27FC236}">
                    <a16:creationId xmlns:a16="http://schemas.microsoft.com/office/drawing/2014/main" id="{649B173C-6DD8-CC8F-C775-C50636C2CA2C}"/>
                  </a:ext>
                </a:extLst>
              </p:cNvPr>
              <p:cNvSpPr txBox="1">
                <a:spLocks noRot="1" noChangeAspect="1" noMove="1" noResize="1" noEditPoints="1" noAdjustHandles="1" noChangeArrowheads="1" noChangeShapeType="1" noTextEdit="1"/>
              </p:cNvSpPr>
              <p:nvPr/>
            </p:nvSpPr>
            <p:spPr>
              <a:xfrm>
                <a:off x="6791875" y="2364272"/>
                <a:ext cx="2232248" cy="707886"/>
              </a:xfrm>
              <a:prstGeom prst="rect">
                <a:avLst/>
              </a:prstGeom>
              <a:blipFill>
                <a:blip r:embed="rId5"/>
                <a:stretch>
                  <a:fillRect r="-2260" b="-26786"/>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F406E88D-F8DB-EA70-C992-014EAC66D814}"/>
              </a:ext>
            </a:extLst>
          </p:cNvPr>
          <p:cNvSpPr txBox="1"/>
          <p:nvPr/>
        </p:nvSpPr>
        <p:spPr>
          <a:xfrm>
            <a:off x="431540" y="4077072"/>
            <a:ext cx="8084264" cy="523220"/>
          </a:xfrm>
          <a:prstGeom prst="rect">
            <a:avLst/>
          </a:prstGeom>
          <a:noFill/>
        </p:spPr>
        <p:txBody>
          <a:bodyPr wrap="none" rtlCol="0">
            <a:spAutoFit/>
          </a:bodyPr>
          <a:lstStyle/>
          <a:p>
            <a:r>
              <a:rPr kumimoji="1" lang="ja-JP" altLang="en-US" sz="2800"/>
              <a:t>これらはお互いにルジャンドル変換で入れ替わる</a:t>
            </a:r>
          </a:p>
        </p:txBody>
      </p:sp>
    </p:spTree>
    <p:extLst>
      <p:ext uri="{BB962C8B-B14F-4D97-AF65-F5344CB8AC3E}">
        <p14:creationId xmlns:p14="http://schemas.microsoft.com/office/powerpoint/2010/main" val="4049808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8F7EEF-7E05-EA00-AF13-053316444FB6}"/>
              </a:ext>
            </a:extLst>
          </p:cNvPr>
          <p:cNvSpPr>
            <a:spLocks noGrp="1"/>
          </p:cNvSpPr>
          <p:nvPr>
            <p:ph type="body" sz="quarter" idx="10"/>
          </p:nvPr>
        </p:nvSpPr>
        <p:spPr/>
        <p:txBody>
          <a:bodyPr/>
          <a:lstStyle/>
          <a:p>
            <a:r>
              <a:rPr kumimoji="1" lang="ja-JP" altLang="en-US"/>
              <a:t>母関数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4BE0C91-5488-6BD6-76BD-83E1A134A6AA}"/>
                  </a:ext>
                </a:extLst>
              </p:cNvPr>
              <p:cNvSpPr txBox="1"/>
              <p:nvPr/>
            </p:nvSpPr>
            <p:spPr>
              <a:xfrm>
                <a:off x="1259632" y="1124744"/>
                <a:ext cx="432048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lang="en-US" altLang="ja-JP" sz="3600" i="1">
                          <a:latin typeface="Cambria Math" panose="02040503050406030204" pitchFamily="18" charset="0"/>
                        </a:rPr>
                        <m:t>𝑝𝑑𝑞</m:t>
                      </m:r>
                      <m:r>
                        <a:rPr lang="en-US" altLang="ja-JP" sz="3600" b="0" i="1" smtClean="0">
                          <a:latin typeface="Cambria Math" panose="02040503050406030204" pitchFamily="18" charset="0"/>
                        </a:rPr>
                        <m:t>−</m:t>
                      </m:r>
                      <m:r>
                        <a:rPr lang="en-US" altLang="ja-JP" sz="3600" i="1">
                          <a:latin typeface="Cambria Math" panose="02040503050406030204" pitchFamily="18" charset="0"/>
                        </a:rPr>
                        <m:t>𝑃𝑑𝑄</m:t>
                      </m:r>
                    </m:oMath>
                  </m:oMathPara>
                </a14:m>
                <a:endParaRPr lang="ja-JP" altLang="en-US" sz="3600"/>
              </a:p>
            </p:txBody>
          </p:sp>
        </mc:Choice>
        <mc:Fallback>
          <p:sp>
            <p:nvSpPr>
              <p:cNvPr id="3" name="テキスト ボックス 2">
                <a:extLst>
                  <a:ext uri="{FF2B5EF4-FFF2-40B4-BE49-F238E27FC236}">
                    <a16:creationId xmlns:a16="http://schemas.microsoft.com/office/drawing/2014/main" id="{94BE0C91-5488-6BD6-76BD-83E1A134A6AA}"/>
                  </a:ext>
                </a:extLst>
              </p:cNvPr>
              <p:cNvSpPr txBox="1">
                <a:spLocks noRot="1" noChangeAspect="1" noMove="1" noResize="1" noEditPoints="1" noAdjustHandles="1" noChangeArrowheads="1" noChangeShapeType="1" noTextEdit="1"/>
              </p:cNvSpPr>
              <p:nvPr/>
            </p:nvSpPr>
            <p:spPr>
              <a:xfrm>
                <a:off x="1259632" y="1124744"/>
                <a:ext cx="4320480" cy="646331"/>
              </a:xfrm>
              <a:prstGeom prst="rect">
                <a:avLst/>
              </a:prstGeom>
              <a:blipFill>
                <a:blip r:embed="rId2"/>
                <a:stretch>
                  <a:fillRect b="-23077"/>
                </a:stretch>
              </a:blipFill>
            </p:spPr>
            <p:txBody>
              <a:bodyPr/>
              <a:lstStyle/>
              <a:p>
                <a:r>
                  <a:rPr lang="ja-JP" altLang="en-US">
                    <a:noFill/>
                  </a:rPr>
                  <a:t> </a:t>
                </a:r>
              </a:p>
            </p:txBody>
          </p:sp>
        </mc:Fallback>
      </mc:AlternateContent>
      <p:sp>
        <p:nvSpPr>
          <p:cNvPr id="4" name="円/楕円 3">
            <a:extLst>
              <a:ext uri="{FF2B5EF4-FFF2-40B4-BE49-F238E27FC236}">
                <a16:creationId xmlns:a16="http://schemas.microsoft.com/office/drawing/2014/main" id="{79E11FD8-ADC5-0180-F844-B768EC8692C1}"/>
              </a:ext>
            </a:extLst>
          </p:cNvPr>
          <p:cNvSpPr/>
          <p:nvPr/>
        </p:nvSpPr>
        <p:spPr>
          <a:xfrm>
            <a:off x="4413177" y="1683448"/>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4">
            <a:extLst>
              <a:ext uri="{FF2B5EF4-FFF2-40B4-BE49-F238E27FC236}">
                <a16:creationId xmlns:a16="http://schemas.microsoft.com/office/drawing/2014/main" id="{0051A176-7086-81ED-4C17-70FD348805B8}"/>
              </a:ext>
            </a:extLst>
          </p:cNvPr>
          <p:cNvSpPr/>
          <p:nvPr/>
        </p:nvSpPr>
        <p:spPr>
          <a:xfrm>
            <a:off x="4968044" y="1683448"/>
            <a:ext cx="144016" cy="14401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カギ線コネクタ 6">
            <a:extLst>
              <a:ext uri="{FF2B5EF4-FFF2-40B4-BE49-F238E27FC236}">
                <a16:creationId xmlns:a16="http://schemas.microsoft.com/office/drawing/2014/main" id="{364940DB-BBF1-B057-7398-2E14BD13ADEB}"/>
              </a:ext>
            </a:extLst>
          </p:cNvPr>
          <p:cNvCxnSpPr>
            <a:cxnSpLocks/>
            <a:stCxn id="4" idx="4"/>
            <a:endCxn id="5" idx="4"/>
          </p:cNvCxnSpPr>
          <p:nvPr/>
        </p:nvCxnSpPr>
        <p:spPr>
          <a:xfrm rot="16200000" flipH="1">
            <a:off x="4762618" y="1550030"/>
            <a:ext cx="12700" cy="554867"/>
          </a:xfrm>
          <a:prstGeom prst="bentConnector3">
            <a:avLst>
              <a:gd name="adj1" fmla="val 1800000"/>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FDE0D6C-DCE8-76EC-7FDE-A321ABA4393A}"/>
              </a:ext>
            </a:extLst>
          </p:cNvPr>
          <p:cNvSpPr txBox="1"/>
          <p:nvPr/>
        </p:nvSpPr>
        <p:spPr>
          <a:xfrm>
            <a:off x="4283968" y="2024949"/>
            <a:ext cx="2262158" cy="369332"/>
          </a:xfrm>
          <a:prstGeom prst="rect">
            <a:avLst/>
          </a:prstGeom>
          <a:noFill/>
        </p:spPr>
        <p:txBody>
          <a:bodyPr wrap="none" rtlCol="0">
            <a:spAutoFit/>
          </a:bodyPr>
          <a:lstStyle/>
          <a:p>
            <a:r>
              <a:rPr kumimoji="1" lang="ja-JP" altLang="en-US"/>
              <a:t>ここを入れ替えたい</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6E5CD9F5-554E-709B-E901-E3A0BA31D79B}"/>
                  </a:ext>
                </a:extLst>
              </p:cNvPr>
              <p:cNvSpPr txBox="1"/>
              <p:nvPr/>
            </p:nvSpPr>
            <p:spPr>
              <a:xfrm>
                <a:off x="1281336" y="2374607"/>
                <a:ext cx="4320480"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𝑃𝑄</m:t>
                      </m:r>
                    </m:oMath>
                  </m:oMathPara>
                </a14:m>
                <a:endParaRPr lang="ja-JP" altLang="en-US" sz="3600"/>
              </a:p>
            </p:txBody>
          </p:sp>
        </mc:Choice>
        <mc:Fallback>
          <p:sp>
            <p:nvSpPr>
              <p:cNvPr id="11" name="テキスト ボックス 10">
                <a:extLst>
                  <a:ext uri="{FF2B5EF4-FFF2-40B4-BE49-F238E27FC236}">
                    <a16:creationId xmlns:a16="http://schemas.microsoft.com/office/drawing/2014/main" id="{6E5CD9F5-554E-709B-E901-E3A0BA31D79B}"/>
                  </a:ext>
                </a:extLst>
              </p:cNvPr>
              <p:cNvSpPr txBox="1">
                <a:spLocks noRot="1" noChangeAspect="1" noMove="1" noResize="1" noEditPoints="1" noAdjustHandles="1" noChangeArrowheads="1" noChangeShapeType="1" noTextEdit="1"/>
              </p:cNvSpPr>
              <p:nvPr/>
            </p:nvSpPr>
            <p:spPr>
              <a:xfrm>
                <a:off x="1281336" y="2374607"/>
                <a:ext cx="4320480" cy="646331"/>
              </a:xfrm>
              <a:prstGeom prst="rect">
                <a:avLst/>
              </a:prstGeom>
              <a:blipFill>
                <a:blip r:embed="rId3"/>
                <a:stretch>
                  <a:fillRect b="-1923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965D6B1A-C179-A0FF-01D6-E49BC77E5B12}"/>
                  </a:ext>
                </a:extLst>
              </p:cNvPr>
              <p:cNvSpPr txBox="1"/>
              <p:nvPr/>
            </p:nvSpPr>
            <p:spPr>
              <a:xfrm>
                <a:off x="1419622" y="3033308"/>
                <a:ext cx="603051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𝑑</m:t>
                          </m:r>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𝑑</m:t>
                          </m:r>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oMath>
                  </m:oMathPara>
                </a14:m>
                <a:endParaRPr lang="ja-JP" altLang="en-US" sz="3600"/>
              </a:p>
            </p:txBody>
          </p:sp>
        </mc:Choice>
        <mc:Fallback>
          <p:sp>
            <p:nvSpPr>
              <p:cNvPr id="12" name="テキスト ボックス 11">
                <a:extLst>
                  <a:ext uri="{FF2B5EF4-FFF2-40B4-BE49-F238E27FC236}">
                    <a16:creationId xmlns:a16="http://schemas.microsoft.com/office/drawing/2014/main" id="{965D6B1A-C179-A0FF-01D6-E49BC77E5B12}"/>
                  </a:ext>
                </a:extLst>
              </p:cNvPr>
              <p:cNvSpPr txBox="1">
                <a:spLocks noRot="1" noChangeAspect="1" noMove="1" noResize="1" noEditPoints="1" noAdjustHandles="1" noChangeArrowheads="1" noChangeShapeType="1" noTextEdit="1"/>
              </p:cNvSpPr>
              <p:nvPr/>
            </p:nvSpPr>
            <p:spPr>
              <a:xfrm>
                <a:off x="1419622" y="3033308"/>
                <a:ext cx="6030518" cy="646331"/>
              </a:xfrm>
              <a:prstGeom prst="rect">
                <a:avLst/>
              </a:prstGeom>
              <a:blipFill>
                <a:blip r:embed="rId4"/>
                <a:stretch>
                  <a:fillRect b="-2156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D3FE88A8-7FFB-5D24-2A5A-102072AAAA88}"/>
                  </a:ext>
                </a:extLst>
              </p:cNvPr>
              <p:cNvSpPr txBox="1"/>
              <p:nvPr/>
            </p:nvSpPr>
            <p:spPr>
              <a:xfrm>
                <a:off x="2586557" y="3837063"/>
                <a:ext cx="6030518"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𝑝𝑑𝑞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𝑃𝑑𝑄</m:t>
                      </m:r>
                    </m:oMath>
                  </m:oMathPara>
                </a14:m>
                <a:endParaRPr lang="ja-JP" altLang="en-US" sz="3600"/>
              </a:p>
            </p:txBody>
          </p:sp>
        </mc:Choice>
        <mc:Fallback>
          <p:sp>
            <p:nvSpPr>
              <p:cNvPr id="13" name="テキスト ボックス 12">
                <a:extLst>
                  <a:ext uri="{FF2B5EF4-FFF2-40B4-BE49-F238E27FC236}">
                    <a16:creationId xmlns:a16="http://schemas.microsoft.com/office/drawing/2014/main" id="{D3FE88A8-7FFB-5D24-2A5A-102072AAAA88}"/>
                  </a:ext>
                </a:extLst>
              </p:cNvPr>
              <p:cNvSpPr txBox="1">
                <a:spLocks noRot="1" noChangeAspect="1" noMove="1" noResize="1" noEditPoints="1" noAdjustHandles="1" noChangeArrowheads="1" noChangeShapeType="1" noTextEdit="1"/>
              </p:cNvSpPr>
              <p:nvPr/>
            </p:nvSpPr>
            <p:spPr>
              <a:xfrm>
                <a:off x="2586557" y="3837063"/>
                <a:ext cx="6030518" cy="646331"/>
              </a:xfrm>
              <a:prstGeom prst="rect">
                <a:avLst/>
              </a:prstGeom>
              <a:blipFill>
                <a:blip r:embed="rId5"/>
                <a:stretch>
                  <a:fillRect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A41FE0E2-B659-7A38-4F56-BC6B65D3E889}"/>
                  </a:ext>
                </a:extLst>
              </p:cNvPr>
              <p:cNvSpPr txBox="1"/>
              <p:nvPr/>
            </p:nvSpPr>
            <p:spPr>
              <a:xfrm>
                <a:off x="2649488" y="4692138"/>
                <a:ext cx="309634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𝑝𝑑𝑞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𝑄𝑑𝑃</m:t>
                      </m:r>
                    </m:oMath>
                  </m:oMathPara>
                </a14:m>
                <a:endParaRPr lang="ja-JP" altLang="en-US" sz="3600"/>
              </a:p>
            </p:txBody>
          </p:sp>
        </mc:Choice>
        <mc:Fallback>
          <p:sp>
            <p:nvSpPr>
              <p:cNvPr id="14" name="テキスト ボックス 13">
                <a:extLst>
                  <a:ext uri="{FF2B5EF4-FFF2-40B4-BE49-F238E27FC236}">
                    <a16:creationId xmlns:a16="http://schemas.microsoft.com/office/drawing/2014/main" id="{A41FE0E2-B659-7A38-4F56-BC6B65D3E889}"/>
                  </a:ext>
                </a:extLst>
              </p:cNvPr>
              <p:cNvSpPr txBox="1">
                <a:spLocks noRot="1" noChangeAspect="1" noMove="1" noResize="1" noEditPoints="1" noAdjustHandles="1" noChangeArrowheads="1" noChangeShapeType="1" noTextEdit="1"/>
              </p:cNvSpPr>
              <p:nvPr/>
            </p:nvSpPr>
            <p:spPr>
              <a:xfrm>
                <a:off x="2649488" y="4692138"/>
                <a:ext cx="3096344" cy="646331"/>
              </a:xfrm>
              <a:prstGeom prst="rect">
                <a:avLst/>
              </a:prstGeom>
              <a:blipFill>
                <a:blip r:embed="rId6"/>
                <a:stretch>
                  <a:fillRect b="-23077"/>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BDFD5EB4-B868-C331-5221-938707959D97}"/>
              </a:ext>
            </a:extLst>
          </p:cNvPr>
          <p:cNvCxnSpPr/>
          <p:nvPr/>
        </p:nvCxnSpPr>
        <p:spPr>
          <a:xfrm flipV="1">
            <a:off x="4520480" y="3867286"/>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95CEB2E8-CE80-F2F1-B087-798D8CE84A77}"/>
              </a:ext>
            </a:extLst>
          </p:cNvPr>
          <p:cNvCxnSpPr/>
          <p:nvPr/>
        </p:nvCxnSpPr>
        <p:spPr>
          <a:xfrm flipV="1">
            <a:off x="7185992" y="3847169"/>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606E1D0-C942-DBFB-3B83-41DE74B8ACDF}"/>
              </a:ext>
            </a:extLst>
          </p:cNvPr>
          <p:cNvCxnSpPr>
            <a:cxnSpLocks/>
          </p:cNvCxnSpPr>
          <p:nvPr/>
        </p:nvCxnSpPr>
        <p:spPr>
          <a:xfrm>
            <a:off x="3616626" y="5371179"/>
            <a:ext cx="473022"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F599BB0-8C00-466E-54F6-F25AB8CFB484}"/>
              </a:ext>
            </a:extLst>
          </p:cNvPr>
          <p:cNvCxnSpPr>
            <a:cxnSpLocks/>
          </p:cNvCxnSpPr>
          <p:nvPr/>
        </p:nvCxnSpPr>
        <p:spPr>
          <a:xfrm>
            <a:off x="4963729" y="5389487"/>
            <a:ext cx="473022" cy="0"/>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C18AC83C-2E45-90F5-C86F-425C8EAC4B9E}"/>
                  </a:ext>
                </a:extLst>
              </p:cNvPr>
              <p:cNvSpPr txBox="1"/>
              <p:nvPr/>
            </p:nvSpPr>
            <p:spPr>
              <a:xfrm>
                <a:off x="2303154" y="5588391"/>
                <a:ext cx="3789011"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oMath>
                  </m:oMathPara>
                </a14:m>
                <a:endParaRPr lang="ja-JP" altLang="en-US" sz="2800"/>
              </a:p>
            </p:txBody>
          </p:sp>
        </mc:Choice>
        <mc:Fallback>
          <p:sp>
            <p:nvSpPr>
              <p:cNvPr id="20" name="テキスト ボックス 19">
                <a:extLst>
                  <a:ext uri="{FF2B5EF4-FFF2-40B4-BE49-F238E27FC236}">
                    <a16:creationId xmlns:a16="http://schemas.microsoft.com/office/drawing/2014/main" id="{C18AC83C-2E45-90F5-C86F-425C8EAC4B9E}"/>
                  </a:ext>
                </a:extLst>
              </p:cNvPr>
              <p:cNvSpPr txBox="1">
                <a:spLocks noRot="1" noChangeAspect="1" noMove="1" noResize="1" noEditPoints="1" noAdjustHandles="1" noChangeArrowheads="1" noChangeShapeType="1" noTextEdit="1"/>
              </p:cNvSpPr>
              <p:nvPr/>
            </p:nvSpPr>
            <p:spPr>
              <a:xfrm>
                <a:off x="2303154" y="5588391"/>
                <a:ext cx="3789011" cy="984116"/>
              </a:xfrm>
              <a:prstGeom prst="rect">
                <a:avLst/>
              </a:prstGeom>
              <a:blipFill>
                <a:blip r:embed="rId7"/>
                <a:stretch>
                  <a:fillRect b="-7692"/>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4C9269FA-E792-88BF-13C0-D5F4BF2B6038}"/>
              </a:ext>
            </a:extLst>
          </p:cNvPr>
          <p:cNvSpPr txBox="1"/>
          <p:nvPr/>
        </p:nvSpPr>
        <p:spPr>
          <a:xfrm>
            <a:off x="1419622" y="5877272"/>
            <a:ext cx="1107996" cy="461665"/>
          </a:xfrm>
          <a:prstGeom prst="rect">
            <a:avLst/>
          </a:prstGeom>
          <a:noFill/>
        </p:spPr>
        <p:txBody>
          <a:bodyPr wrap="none" rtlCol="0">
            <a:spAutoFit/>
          </a:bodyPr>
          <a:lstStyle/>
          <a:p>
            <a:r>
              <a:rPr kumimoji="1" lang="ja-JP" altLang="en-US" sz="2400"/>
              <a:t>変換則</a:t>
            </a:r>
          </a:p>
        </p:txBody>
      </p:sp>
    </p:spTree>
    <p:extLst>
      <p:ext uri="{BB962C8B-B14F-4D97-AF65-F5344CB8AC3E}">
        <p14:creationId xmlns:p14="http://schemas.microsoft.com/office/powerpoint/2010/main" val="2136309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172F9D5-398B-C0C2-F6C9-0FD52BF20BF0}"/>
              </a:ext>
            </a:extLst>
          </p:cNvPr>
          <p:cNvSpPr>
            <a:spLocks noGrp="1"/>
          </p:cNvSpPr>
          <p:nvPr>
            <p:ph type="body" sz="quarter" idx="10"/>
          </p:nvPr>
        </p:nvSpPr>
        <p:spPr/>
        <p:txBody>
          <a:bodyPr/>
          <a:lstStyle/>
          <a:p>
            <a:r>
              <a:rPr lang="ja-JP" altLang="en-US"/>
              <a:t>ハミルトン形式の力学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82419C-B0AA-04F8-54DC-2775E2F0C43F}"/>
                  </a:ext>
                </a:extLst>
              </p:cNvPr>
              <p:cNvSpPr txBox="1"/>
              <p:nvPr/>
            </p:nvSpPr>
            <p:spPr>
              <a:xfrm>
                <a:off x="5940152" y="3501008"/>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C082419C-B0AA-04F8-54DC-2775E2F0C43F}"/>
                  </a:ext>
                </a:extLst>
              </p:cNvPr>
              <p:cNvSpPr txBox="1">
                <a:spLocks noRot="1" noChangeAspect="1" noMove="1" noResize="1" noEditPoints="1" noAdjustHandles="1" noChangeArrowheads="1" noChangeShapeType="1" noTextEdit="1"/>
              </p:cNvSpPr>
              <p:nvPr/>
            </p:nvSpPr>
            <p:spPr>
              <a:xfrm>
                <a:off x="5940152" y="3501008"/>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4B84E8-4D96-90EC-D67D-D0641D4D8BF7}"/>
                  </a:ext>
                </a:extLst>
              </p:cNvPr>
              <p:cNvSpPr txBox="1"/>
              <p:nvPr/>
            </p:nvSpPr>
            <p:spPr>
              <a:xfrm>
                <a:off x="755576" y="3618623"/>
                <a:ext cx="3245632"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𝑑𝑡</m:t>
                          </m:r>
                        </m:den>
                      </m:f>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den>
                          </m:f>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𝐿</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4B84E8-4D96-90EC-D67D-D0641D4D8BF7}"/>
                  </a:ext>
                </a:extLst>
              </p:cNvPr>
              <p:cNvSpPr txBox="1">
                <a:spLocks noRot="1" noChangeAspect="1" noMove="1" noResize="1" noEditPoints="1" noAdjustHandles="1" noChangeArrowheads="1" noChangeShapeType="1" noTextEdit="1"/>
              </p:cNvSpPr>
              <p:nvPr/>
            </p:nvSpPr>
            <p:spPr>
              <a:xfrm>
                <a:off x="755576" y="3618623"/>
                <a:ext cx="3245632" cy="110652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5D5AD58-F718-F467-7C61-FF59A1C3B004}"/>
                  </a:ext>
                </a:extLst>
              </p:cNvPr>
              <p:cNvSpPr txBox="1"/>
              <p:nvPr/>
            </p:nvSpPr>
            <p:spPr>
              <a:xfrm>
                <a:off x="1403648" y="1628800"/>
                <a:ext cx="162583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𝐿</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𝑞</m:t>
                          </m:r>
                        </m:e>
                      </m:acc>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5" name="テキスト ボックス 4">
                <a:extLst>
                  <a:ext uri="{FF2B5EF4-FFF2-40B4-BE49-F238E27FC236}">
                    <a16:creationId xmlns:a16="http://schemas.microsoft.com/office/drawing/2014/main" id="{D5D5AD58-F718-F467-7C61-FF59A1C3B004}"/>
                  </a:ext>
                </a:extLst>
              </p:cNvPr>
              <p:cNvSpPr txBox="1">
                <a:spLocks noRot="1" noChangeAspect="1" noMove="1" noResize="1" noEditPoints="1" noAdjustHandles="1" noChangeArrowheads="1" noChangeShapeType="1" noTextEdit="1"/>
              </p:cNvSpPr>
              <p:nvPr/>
            </p:nvSpPr>
            <p:spPr>
              <a:xfrm>
                <a:off x="1403648" y="1628800"/>
                <a:ext cx="1625830"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290E87-09EA-0693-59B7-97A45FCBFA22}"/>
                  </a:ext>
                </a:extLst>
              </p:cNvPr>
              <p:cNvSpPr txBox="1"/>
              <p:nvPr/>
            </p:nvSpPr>
            <p:spPr>
              <a:xfrm>
                <a:off x="5868144" y="1700808"/>
                <a:ext cx="1731308"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ja-JP" altLang="en-US" sz="4000"/>
              </a:p>
            </p:txBody>
          </p:sp>
        </mc:Choice>
        <mc:Fallback xmlns="">
          <p:sp>
            <p:nvSpPr>
              <p:cNvPr id="6" name="テキスト ボックス 5">
                <a:extLst>
                  <a:ext uri="{FF2B5EF4-FFF2-40B4-BE49-F238E27FC236}">
                    <a16:creationId xmlns:a16="http://schemas.microsoft.com/office/drawing/2014/main" id="{23290E87-09EA-0693-59B7-97A45FCBFA22}"/>
                  </a:ext>
                </a:extLst>
              </p:cNvPr>
              <p:cNvSpPr txBox="1">
                <a:spLocks noRot="1" noChangeAspect="1" noMove="1" noResize="1" noEditPoints="1" noAdjustHandles="1" noChangeArrowheads="1" noChangeShapeType="1" noTextEdit="1"/>
              </p:cNvSpPr>
              <p:nvPr/>
            </p:nvSpPr>
            <p:spPr>
              <a:xfrm>
                <a:off x="5868144" y="1700808"/>
                <a:ext cx="1731308" cy="615553"/>
              </a:xfrm>
              <a:prstGeom prst="rect">
                <a:avLst/>
              </a:prstGeom>
              <a:blipFill>
                <a:blip r:embed="rId5"/>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74B188EA-0F29-6F19-E701-4E78929F723C}"/>
              </a:ext>
            </a:extLst>
          </p:cNvPr>
          <p:cNvSpPr/>
          <p:nvPr/>
        </p:nvSpPr>
        <p:spPr>
          <a:xfrm>
            <a:off x="3995936" y="1772816"/>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310BA7E-E7B7-1235-843A-B2AF9787527D}"/>
              </a:ext>
            </a:extLst>
          </p:cNvPr>
          <p:cNvSpPr txBox="1"/>
          <p:nvPr/>
        </p:nvSpPr>
        <p:spPr>
          <a:xfrm>
            <a:off x="539552" y="1052736"/>
            <a:ext cx="3057247" cy="584775"/>
          </a:xfrm>
          <a:prstGeom prst="rect">
            <a:avLst/>
          </a:prstGeom>
          <a:noFill/>
        </p:spPr>
        <p:txBody>
          <a:bodyPr wrap="none" rtlCol="0">
            <a:spAutoFit/>
          </a:bodyPr>
          <a:lstStyle/>
          <a:p>
            <a:r>
              <a:rPr lang="ja-JP" altLang="en-US" sz="3200"/>
              <a:t>ラグランジアン</a:t>
            </a:r>
            <a:endParaRPr kumimoji="1" lang="ja-JP" altLang="en-US" sz="3200"/>
          </a:p>
        </p:txBody>
      </p:sp>
      <p:sp>
        <p:nvSpPr>
          <p:cNvPr id="9" name="テキスト ボックス 8">
            <a:extLst>
              <a:ext uri="{FF2B5EF4-FFF2-40B4-BE49-F238E27FC236}">
                <a16:creationId xmlns:a16="http://schemas.microsoft.com/office/drawing/2014/main" id="{3C07E824-8057-3B26-4221-0A64763970CB}"/>
              </a:ext>
            </a:extLst>
          </p:cNvPr>
          <p:cNvSpPr txBox="1"/>
          <p:nvPr/>
        </p:nvSpPr>
        <p:spPr>
          <a:xfrm>
            <a:off x="5403185" y="1044025"/>
            <a:ext cx="3057247" cy="584775"/>
          </a:xfrm>
          <a:prstGeom prst="rect">
            <a:avLst/>
          </a:prstGeom>
          <a:noFill/>
        </p:spPr>
        <p:txBody>
          <a:bodyPr wrap="none" rtlCol="0">
            <a:spAutoFit/>
          </a:bodyPr>
          <a:lstStyle/>
          <a:p>
            <a:r>
              <a:rPr kumimoji="1" lang="ja-JP" altLang="en-US" sz="3200"/>
              <a:t>ハミルトニアン</a:t>
            </a:r>
          </a:p>
        </p:txBody>
      </p:sp>
      <p:sp>
        <p:nvSpPr>
          <p:cNvPr id="10" name="テキスト ボックス 9">
            <a:extLst>
              <a:ext uri="{FF2B5EF4-FFF2-40B4-BE49-F238E27FC236}">
                <a16:creationId xmlns:a16="http://schemas.microsoft.com/office/drawing/2014/main" id="{5F7B7096-AA07-D3F0-462E-95592288EE8D}"/>
              </a:ext>
            </a:extLst>
          </p:cNvPr>
          <p:cNvSpPr txBox="1"/>
          <p:nvPr/>
        </p:nvSpPr>
        <p:spPr>
          <a:xfrm>
            <a:off x="467544" y="2924944"/>
            <a:ext cx="3518912" cy="400110"/>
          </a:xfrm>
          <a:prstGeom prst="rect">
            <a:avLst/>
          </a:prstGeom>
          <a:noFill/>
        </p:spPr>
        <p:txBody>
          <a:bodyPr wrap="none" rtlCol="0">
            <a:spAutoFit/>
          </a:bodyPr>
          <a:lstStyle/>
          <a:p>
            <a:r>
              <a:rPr kumimoji="1" lang="ja-JP" altLang="en-US" sz="2000"/>
              <a:t>オイラーラグランジュ方程式</a:t>
            </a:r>
          </a:p>
        </p:txBody>
      </p:sp>
      <p:sp>
        <p:nvSpPr>
          <p:cNvPr id="11" name="テキスト ボックス 10">
            <a:extLst>
              <a:ext uri="{FF2B5EF4-FFF2-40B4-BE49-F238E27FC236}">
                <a16:creationId xmlns:a16="http://schemas.microsoft.com/office/drawing/2014/main" id="{61FA8EDC-753C-577E-1383-BC6364BA775D}"/>
              </a:ext>
            </a:extLst>
          </p:cNvPr>
          <p:cNvSpPr txBox="1"/>
          <p:nvPr/>
        </p:nvSpPr>
        <p:spPr>
          <a:xfrm>
            <a:off x="6084168" y="2852936"/>
            <a:ext cx="1467068" cy="400110"/>
          </a:xfrm>
          <a:prstGeom prst="rect">
            <a:avLst/>
          </a:prstGeom>
          <a:noFill/>
        </p:spPr>
        <p:txBody>
          <a:bodyPr wrap="none" rtlCol="0">
            <a:spAutoFit/>
          </a:bodyPr>
          <a:lstStyle/>
          <a:p>
            <a:r>
              <a:rPr kumimoji="1" lang="ja-JP" altLang="en-US" sz="2000"/>
              <a:t>正準方程式</a:t>
            </a:r>
          </a:p>
        </p:txBody>
      </p:sp>
    </p:spTree>
    <p:extLst>
      <p:ext uri="{BB962C8B-B14F-4D97-AF65-F5344CB8AC3E}">
        <p14:creationId xmlns:p14="http://schemas.microsoft.com/office/powerpoint/2010/main" val="1613571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65CE4D-3D8D-9F38-2090-9FDBEBE6CFDE}"/>
              </a:ext>
            </a:extLst>
          </p:cNvPr>
          <p:cNvSpPr>
            <a:spLocks noGrp="1"/>
          </p:cNvSpPr>
          <p:nvPr>
            <p:ph type="body" sz="quarter" idx="10"/>
          </p:nvPr>
        </p:nvSpPr>
        <p:spPr/>
        <p:txBody>
          <a:bodyPr/>
          <a:lstStyle/>
          <a:p>
            <a:r>
              <a:rPr lang="ja-JP" altLang="en-US"/>
              <a:t>母関数</a:t>
            </a:r>
            <a:endParaRPr kumimoji="1" lang="ja-JP" altLang="en-US"/>
          </a:p>
        </p:txBody>
      </p:sp>
      <p:sp>
        <p:nvSpPr>
          <p:cNvPr id="3" name="角丸四角形 2">
            <a:extLst>
              <a:ext uri="{FF2B5EF4-FFF2-40B4-BE49-F238E27FC236}">
                <a16:creationId xmlns:a16="http://schemas.microsoft.com/office/drawing/2014/main" id="{AB7FD83E-CA8A-87C3-6F94-7AF89E73B785}"/>
              </a:ext>
            </a:extLst>
          </p:cNvPr>
          <p:cNvSpPr/>
          <p:nvPr/>
        </p:nvSpPr>
        <p:spPr>
          <a:xfrm>
            <a:off x="1726355" y="1789504"/>
            <a:ext cx="2735240" cy="1775125"/>
          </a:xfrm>
          <a:prstGeom prst="roundRect">
            <a:avLst/>
          </a:prstGeom>
          <a:solidFill>
            <a:schemeClr val="accent6">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4518D15-549D-6EE1-555A-87F4B27607DE}"/>
                  </a:ext>
                </a:extLst>
              </p:cNvPr>
              <p:cNvSpPr txBox="1"/>
              <p:nvPr/>
            </p:nvSpPr>
            <p:spPr>
              <a:xfrm>
                <a:off x="1828524" y="2183463"/>
                <a:ext cx="2519216"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𝑝𝑑𝑞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𝑃𝑑𝑄</m:t>
                      </m:r>
                    </m:oMath>
                  </m:oMathPara>
                </a14:m>
                <a:endParaRPr kumimoji="1" lang="ja-JP" altLang="en-US" sz="2400" dirty="0"/>
              </a:p>
            </p:txBody>
          </p:sp>
        </mc:Choice>
        <mc:Fallback>
          <p:sp>
            <p:nvSpPr>
              <p:cNvPr id="4" name="テキスト ボックス 3">
                <a:extLst>
                  <a:ext uri="{FF2B5EF4-FFF2-40B4-BE49-F238E27FC236}">
                    <a16:creationId xmlns:a16="http://schemas.microsoft.com/office/drawing/2014/main" id="{D4518D15-549D-6EE1-555A-87F4B27607DE}"/>
                  </a:ext>
                </a:extLst>
              </p:cNvPr>
              <p:cNvSpPr txBox="1">
                <a:spLocks noRot="1" noChangeAspect="1" noMove="1" noResize="1" noEditPoints="1" noAdjustHandles="1" noChangeArrowheads="1" noChangeShapeType="1" noTextEdit="1"/>
              </p:cNvSpPr>
              <p:nvPr/>
            </p:nvSpPr>
            <p:spPr>
              <a:xfrm>
                <a:off x="1828524" y="2183463"/>
                <a:ext cx="2519216" cy="369332"/>
              </a:xfrm>
              <a:prstGeom prst="rect">
                <a:avLst/>
              </a:prstGeom>
              <a:blipFill>
                <a:blip r:embed="rId2"/>
                <a:stretch>
                  <a:fillRect l="-3015" r="-3015" b="-32258"/>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0CAD4546-23CC-8B3B-911A-5D1DD9AD2D9B}"/>
                  </a:ext>
                </a:extLst>
              </p:cNvPr>
              <p:cNvSpPr txBox="1"/>
              <p:nvPr/>
            </p:nvSpPr>
            <p:spPr>
              <a:xfrm>
                <a:off x="1911665" y="2700532"/>
                <a:ext cx="2356734"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1</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1</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den>
                      </m:f>
                    </m:oMath>
                  </m:oMathPara>
                </a14:m>
                <a:endParaRPr kumimoji="1" lang="ja-JP" altLang="en-US" sz="2000" dirty="0"/>
              </a:p>
            </p:txBody>
          </p:sp>
        </mc:Choice>
        <mc:Fallback>
          <p:sp>
            <p:nvSpPr>
              <p:cNvPr id="5" name="テキスト ボックス 4">
                <a:extLst>
                  <a:ext uri="{FF2B5EF4-FFF2-40B4-BE49-F238E27FC236}">
                    <a16:creationId xmlns:a16="http://schemas.microsoft.com/office/drawing/2014/main" id="{0CAD4546-23CC-8B3B-911A-5D1DD9AD2D9B}"/>
                  </a:ext>
                </a:extLst>
              </p:cNvPr>
              <p:cNvSpPr txBox="1">
                <a:spLocks noRot="1" noChangeAspect="1" noMove="1" noResize="1" noEditPoints="1" noAdjustHandles="1" noChangeArrowheads="1" noChangeShapeType="1" noTextEdit="1"/>
              </p:cNvSpPr>
              <p:nvPr/>
            </p:nvSpPr>
            <p:spPr>
              <a:xfrm>
                <a:off x="1911665" y="2700532"/>
                <a:ext cx="2356734" cy="637097"/>
              </a:xfrm>
              <a:prstGeom prst="rect">
                <a:avLst/>
              </a:prstGeom>
              <a:blipFill>
                <a:blip r:embed="rId3"/>
                <a:stretch>
                  <a:fillRect l="-2151" t="-1923" r="-538" b="-15385"/>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0D48C23-2F37-2543-E852-4232D2F86172}"/>
                  </a:ext>
                </a:extLst>
              </p:cNvPr>
              <p:cNvSpPr txBox="1"/>
              <p:nvPr/>
            </p:nvSpPr>
            <p:spPr>
              <a:xfrm>
                <a:off x="2281509" y="1506894"/>
                <a:ext cx="162493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6" name="テキスト ボックス 5">
                <a:extLst>
                  <a:ext uri="{FF2B5EF4-FFF2-40B4-BE49-F238E27FC236}">
                    <a16:creationId xmlns:a16="http://schemas.microsoft.com/office/drawing/2014/main" id="{C0D48C23-2F37-2543-E852-4232D2F86172}"/>
                  </a:ext>
                </a:extLst>
              </p:cNvPr>
              <p:cNvSpPr txBox="1">
                <a:spLocks noRot="1" noChangeAspect="1" noMove="1" noResize="1" noEditPoints="1" noAdjustHandles="1" noChangeArrowheads="1" noChangeShapeType="1" noTextEdit="1"/>
              </p:cNvSpPr>
              <p:nvPr/>
            </p:nvSpPr>
            <p:spPr>
              <a:xfrm>
                <a:off x="2281509" y="1506894"/>
                <a:ext cx="1624932" cy="492443"/>
              </a:xfrm>
              <a:prstGeom prst="rect">
                <a:avLst/>
              </a:prstGeom>
              <a:blipFill>
                <a:blip r:embed="rId4"/>
                <a:stretch>
                  <a:fillRect l="-4615" r="-7692" b="-35000"/>
                </a:stretch>
              </a:blipFill>
              <a:ln>
                <a:solidFill>
                  <a:schemeClr val="tx1"/>
                </a:solidFill>
              </a:ln>
            </p:spPr>
            <p:txBody>
              <a:bodyPr/>
              <a:lstStyle/>
              <a:p>
                <a:r>
                  <a:rPr lang="ja-JP" altLang="en-US">
                    <a:noFill/>
                  </a:rPr>
                  <a:t> </a:t>
                </a:r>
              </a:p>
            </p:txBody>
          </p:sp>
        </mc:Fallback>
      </mc:AlternateContent>
      <p:sp>
        <p:nvSpPr>
          <p:cNvPr id="7" name="角丸四角形 6">
            <a:extLst>
              <a:ext uri="{FF2B5EF4-FFF2-40B4-BE49-F238E27FC236}">
                <a16:creationId xmlns:a16="http://schemas.microsoft.com/office/drawing/2014/main" id="{82D012EB-2C8B-955E-57DC-32A709D934CE}"/>
              </a:ext>
            </a:extLst>
          </p:cNvPr>
          <p:cNvSpPr/>
          <p:nvPr/>
        </p:nvSpPr>
        <p:spPr>
          <a:xfrm>
            <a:off x="5004048" y="1795853"/>
            <a:ext cx="2735240" cy="1775125"/>
          </a:xfrm>
          <a:prstGeom prst="roundRect">
            <a:avLst/>
          </a:prstGeom>
          <a:solidFill>
            <a:schemeClr val="accent5">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5CF40AB-BBB8-3198-3836-1F3A4CA16030}"/>
                  </a:ext>
                </a:extLst>
              </p:cNvPr>
              <p:cNvSpPr txBox="1"/>
              <p:nvPr/>
            </p:nvSpPr>
            <p:spPr>
              <a:xfrm>
                <a:off x="5106217" y="2189812"/>
                <a:ext cx="2524794"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2</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𝑝𝑑𝑞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𝑄𝑑𝑃</m:t>
                      </m:r>
                    </m:oMath>
                  </m:oMathPara>
                </a14:m>
                <a:endParaRPr kumimoji="1" lang="ja-JP" altLang="en-US" sz="2400" dirty="0"/>
              </a:p>
            </p:txBody>
          </p:sp>
        </mc:Choice>
        <mc:Fallback>
          <p:sp>
            <p:nvSpPr>
              <p:cNvPr id="8" name="テキスト ボックス 7">
                <a:extLst>
                  <a:ext uri="{FF2B5EF4-FFF2-40B4-BE49-F238E27FC236}">
                    <a16:creationId xmlns:a16="http://schemas.microsoft.com/office/drawing/2014/main" id="{E5CF40AB-BBB8-3198-3836-1F3A4CA16030}"/>
                  </a:ext>
                </a:extLst>
              </p:cNvPr>
              <p:cNvSpPr txBox="1">
                <a:spLocks noRot="1" noChangeAspect="1" noMove="1" noResize="1" noEditPoints="1" noAdjustHandles="1" noChangeArrowheads="1" noChangeShapeType="1" noTextEdit="1"/>
              </p:cNvSpPr>
              <p:nvPr/>
            </p:nvSpPr>
            <p:spPr>
              <a:xfrm>
                <a:off x="5106217" y="2189812"/>
                <a:ext cx="2524794" cy="369332"/>
              </a:xfrm>
              <a:prstGeom prst="rect">
                <a:avLst/>
              </a:prstGeom>
              <a:blipFill>
                <a:blip r:embed="rId5"/>
                <a:stretch>
                  <a:fillRect l="-3015" r="-3518" b="-33333"/>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ED9FBCB-9C61-D4E3-E789-B56E84A4C111}"/>
                  </a:ext>
                </a:extLst>
              </p:cNvPr>
              <p:cNvSpPr txBox="1"/>
              <p:nvPr/>
            </p:nvSpPr>
            <p:spPr>
              <a:xfrm>
                <a:off x="5189358" y="2706881"/>
                <a:ext cx="2149178"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2</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oMath>
                  </m:oMathPara>
                </a14:m>
                <a:endParaRPr kumimoji="1" lang="ja-JP" altLang="en-US" sz="2000" dirty="0"/>
              </a:p>
            </p:txBody>
          </p:sp>
        </mc:Choice>
        <mc:Fallback>
          <p:sp>
            <p:nvSpPr>
              <p:cNvPr id="9" name="テキスト ボックス 8">
                <a:extLst>
                  <a:ext uri="{FF2B5EF4-FFF2-40B4-BE49-F238E27FC236}">
                    <a16:creationId xmlns:a16="http://schemas.microsoft.com/office/drawing/2014/main" id="{0ED9FBCB-9C61-D4E3-E789-B56E84A4C111}"/>
                  </a:ext>
                </a:extLst>
              </p:cNvPr>
              <p:cNvSpPr txBox="1">
                <a:spLocks noRot="1" noChangeAspect="1" noMove="1" noResize="1" noEditPoints="1" noAdjustHandles="1" noChangeArrowheads="1" noChangeShapeType="1" noTextEdit="1"/>
              </p:cNvSpPr>
              <p:nvPr/>
            </p:nvSpPr>
            <p:spPr>
              <a:xfrm>
                <a:off x="5189358" y="2706881"/>
                <a:ext cx="2149178" cy="637097"/>
              </a:xfrm>
              <a:prstGeom prst="rect">
                <a:avLst/>
              </a:prstGeom>
              <a:blipFill>
                <a:blip r:embed="rId6"/>
                <a:stretch>
                  <a:fillRect l="-2353" t="-1961" r="-588" b="-15686"/>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25B6A22-659D-404D-140B-10C5A702FA13}"/>
                  </a:ext>
                </a:extLst>
              </p:cNvPr>
              <p:cNvSpPr txBox="1"/>
              <p:nvPr/>
            </p:nvSpPr>
            <p:spPr>
              <a:xfrm>
                <a:off x="5559202" y="1513243"/>
                <a:ext cx="163442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10" name="テキスト ボックス 9">
                <a:extLst>
                  <a:ext uri="{FF2B5EF4-FFF2-40B4-BE49-F238E27FC236}">
                    <a16:creationId xmlns:a16="http://schemas.microsoft.com/office/drawing/2014/main" id="{025B6A22-659D-404D-140B-10C5A702FA13}"/>
                  </a:ext>
                </a:extLst>
              </p:cNvPr>
              <p:cNvSpPr txBox="1">
                <a:spLocks noRot="1" noChangeAspect="1" noMove="1" noResize="1" noEditPoints="1" noAdjustHandles="1" noChangeArrowheads="1" noChangeShapeType="1" noTextEdit="1"/>
              </p:cNvSpPr>
              <p:nvPr/>
            </p:nvSpPr>
            <p:spPr>
              <a:xfrm>
                <a:off x="5559202" y="1513243"/>
                <a:ext cx="1634422" cy="492443"/>
              </a:xfrm>
              <a:prstGeom prst="rect">
                <a:avLst/>
              </a:prstGeom>
              <a:blipFill>
                <a:blip r:embed="rId7"/>
                <a:stretch>
                  <a:fillRect l="-3846" r="-7692" b="-34146"/>
                </a:stretch>
              </a:blipFill>
              <a:ln>
                <a:solidFill>
                  <a:schemeClr val="tx1"/>
                </a:solidFill>
              </a:ln>
            </p:spPr>
            <p:txBody>
              <a:bodyPr/>
              <a:lstStyle/>
              <a:p>
                <a:r>
                  <a:rPr lang="ja-JP" altLang="en-US">
                    <a:noFill/>
                  </a:rPr>
                  <a:t> </a:t>
                </a:r>
              </a:p>
            </p:txBody>
          </p:sp>
        </mc:Fallback>
      </mc:AlternateContent>
      <p:sp>
        <p:nvSpPr>
          <p:cNvPr id="11" name="角丸四角形 10">
            <a:extLst>
              <a:ext uri="{FF2B5EF4-FFF2-40B4-BE49-F238E27FC236}">
                <a16:creationId xmlns:a16="http://schemas.microsoft.com/office/drawing/2014/main" id="{E97CE856-1EAF-1533-AE76-A90E5327E99B}"/>
              </a:ext>
            </a:extLst>
          </p:cNvPr>
          <p:cNvSpPr/>
          <p:nvPr/>
        </p:nvSpPr>
        <p:spPr>
          <a:xfrm>
            <a:off x="1726355" y="4214739"/>
            <a:ext cx="2735240" cy="1775125"/>
          </a:xfrm>
          <a:prstGeom prst="roundRect">
            <a:avLst/>
          </a:prstGeom>
          <a:solidFill>
            <a:schemeClr val="accent3">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8EEDA0E7-2C3A-2652-0981-38DCF3A56C85}"/>
                  </a:ext>
                </a:extLst>
              </p:cNvPr>
              <p:cNvSpPr txBox="1"/>
              <p:nvPr/>
            </p:nvSpPr>
            <p:spPr>
              <a:xfrm>
                <a:off x="1726355" y="4602347"/>
                <a:ext cx="2750048"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3</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𝑞𝑑𝑝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𝑃𝑑𝑄</m:t>
                      </m:r>
                    </m:oMath>
                  </m:oMathPara>
                </a14:m>
                <a:endParaRPr kumimoji="1" lang="ja-JP" altLang="en-US" sz="2400" dirty="0"/>
              </a:p>
            </p:txBody>
          </p:sp>
        </mc:Choice>
        <mc:Fallback>
          <p:sp>
            <p:nvSpPr>
              <p:cNvPr id="12" name="テキスト ボックス 11">
                <a:extLst>
                  <a:ext uri="{FF2B5EF4-FFF2-40B4-BE49-F238E27FC236}">
                    <a16:creationId xmlns:a16="http://schemas.microsoft.com/office/drawing/2014/main" id="{8EEDA0E7-2C3A-2652-0981-38DCF3A56C85}"/>
                  </a:ext>
                </a:extLst>
              </p:cNvPr>
              <p:cNvSpPr txBox="1">
                <a:spLocks noRot="1" noChangeAspect="1" noMove="1" noResize="1" noEditPoints="1" noAdjustHandles="1" noChangeArrowheads="1" noChangeShapeType="1" noTextEdit="1"/>
              </p:cNvSpPr>
              <p:nvPr/>
            </p:nvSpPr>
            <p:spPr>
              <a:xfrm>
                <a:off x="1726355" y="4602347"/>
                <a:ext cx="2750048" cy="369332"/>
              </a:xfrm>
              <a:prstGeom prst="rect">
                <a:avLst/>
              </a:prstGeom>
              <a:blipFill>
                <a:blip r:embed="rId8"/>
                <a:stretch>
                  <a:fillRect l="-1835" r="-2752" b="-33333"/>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12B6AD42-18F9-A0B1-E149-9BF31EAB2BCB}"/>
                  </a:ext>
                </a:extLst>
              </p:cNvPr>
              <p:cNvSpPr txBox="1"/>
              <p:nvPr/>
            </p:nvSpPr>
            <p:spPr>
              <a:xfrm>
                <a:off x="1843534" y="5103733"/>
                <a:ext cx="2603598"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3</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3</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den>
                      </m:f>
                    </m:oMath>
                  </m:oMathPara>
                </a14:m>
                <a:endParaRPr kumimoji="1" lang="ja-JP" altLang="en-US" sz="2000" dirty="0"/>
              </a:p>
            </p:txBody>
          </p:sp>
        </mc:Choice>
        <mc:Fallback>
          <p:sp>
            <p:nvSpPr>
              <p:cNvPr id="13" name="テキスト ボックス 12">
                <a:extLst>
                  <a:ext uri="{FF2B5EF4-FFF2-40B4-BE49-F238E27FC236}">
                    <a16:creationId xmlns:a16="http://schemas.microsoft.com/office/drawing/2014/main" id="{12B6AD42-18F9-A0B1-E149-9BF31EAB2BCB}"/>
                  </a:ext>
                </a:extLst>
              </p:cNvPr>
              <p:cNvSpPr txBox="1">
                <a:spLocks noRot="1" noChangeAspect="1" noMove="1" noResize="1" noEditPoints="1" noAdjustHandles="1" noChangeArrowheads="1" noChangeShapeType="1" noTextEdit="1"/>
              </p:cNvSpPr>
              <p:nvPr/>
            </p:nvSpPr>
            <p:spPr>
              <a:xfrm>
                <a:off x="1843534" y="5103733"/>
                <a:ext cx="2603598" cy="637097"/>
              </a:xfrm>
              <a:prstGeom prst="rect">
                <a:avLst/>
              </a:prstGeom>
              <a:blipFill>
                <a:blip r:embed="rId9"/>
                <a:stretch>
                  <a:fillRect l="-1449" t="-1923" b="-15385"/>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374AF0F6-3DF9-4412-30CA-9E77B84556FF}"/>
                  </a:ext>
                </a:extLst>
              </p:cNvPr>
              <p:cNvSpPr txBox="1"/>
              <p:nvPr/>
            </p:nvSpPr>
            <p:spPr>
              <a:xfrm>
                <a:off x="2281509" y="3932129"/>
                <a:ext cx="1634422"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14" name="テキスト ボックス 13">
                <a:extLst>
                  <a:ext uri="{FF2B5EF4-FFF2-40B4-BE49-F238E27FC236}">
                    <a16:creationId xmlns:a16="http://schemas.microsoft.com/office/drawing/2014/main" id="{374AF0F6-3DF9-4412-30CA-9E77B84556FF}"/>
                  </a:ext>
                </a:extLst>
              </p:cNvPr>
              <p:cNvSpPr txBox="1">
                <a:spLocks noRot="1" noChangeAspect="1" noMove="1" noResize="1" noEditPoints="1" noAdjustHandles="1" noChangeArrowheads="1" noChangeShapeType="1" noTextEdit="1"/>
              </p:cNvSpPr>
              <p:nvPr/>
            </p:nvSpPr>
            <p:spPr>
              <a:xfrm>
                <a:off x="2281509" y="3932129"/>
                <a:ext cx="1634422" cy="492443"/>
              </a:xfrm>
              <a:prstGeom prst="rect">
                <a:avLst/>
              </a:prstGeom>
              <a:blipFill>
                <a:blip r:embed="rId10"/>
                <a:stretch>
                  <a:fillRect l="-4615" r="-8462" b="-35000"/>
                </a:stretch>
              </a:blipFill>
              <a:ln>
                <a:solidFill>
                  <a:schemeClr val="tx1"/>
                </a:solidFill>
              </a:ln>
            </p:spPr>
            <p:txBody>
              <a:bodyPr/>
              <a:lstStyle/>
              <a:p>
                <a:r>
                  <a:rPr lang="ja-JP" altLang="en-US">
                    <a:noFill/>
                  </a:rPr>
                  <a:t> </a:t>
                </a:r>
              </a:p>
            </p:txBody>
          </p:sp>
        </mc:Fallback>
      </mc:AlternateContent>
      <p:sp>
        <p:nvSpPr>
          <p:cNvPr id="15" name="角丸四角形 14">
            <a:extLst>
              <a:ext uri="{FF2B5EF4-FFF2-40B4-BE49-F238E27FC236}">
                <a16:creationId xmlns:a16="http://schemas.microsoft.com/office/drawing/2014/main" id="{496EB67C-CE0A-6770-8818-BA9D1ED9DE5C}"/>
              </a:ext>
            </a:extLst>
          </p:cNvPr>
          <p:cNvSpPr/>
          <p:nvPr/>
        </p:nvSpPr>
        <p:spPr>
          <a:xfrm>
            <a:off x="5004048" y="4221088"/>
            <a:ext cx="2735240" cy="1775125"/>
          </a:xfrm>
          <a:prstGeom prst="roundRect">
            <a:avLst/>
          </a:prstGeom>
          <a:solidFill>
            <a:schemeClr val="accent4">
              <a:lumMod val="20000"/>
              <a:lumOff val="80000"/>
            </a:schemeClr>
          </a:solidFill>
          <a:ln>
            <a:solidFill>
              <a:schemeClr val="tx1"/>
            </a:solidFill>
          </a:ln>
        </p:spPr>
        <p:txBody>
          <a:bodyPr wrap="square" rtlCol="0" anchor="ctr">
            <a:spAutoFit/>
          </a:bodyPr>
          <a:lstStyle/>
          <a:p>
            <a:pPr algn="ctr"/>
            <a:endParaRPr kumimoji="1" lang="ja-JP" altLang="en-US" sz="2400" dirty="0"/>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C66B0C14-780A-8C7C-C342-98CD52B62BC7}"/>
                  </a:ext>
                </a:extLst>
              </p:cNvPr>
              <p:cNvSpPr txBox="1"/>
              <p:nvPr/>
            </p:nvSpPr>
            <p:spPr>
              <a:xfrm>
                <a:off x="5020490" y="4615047"/>
                <a:ext cx="2754537" cy="36933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𝑊</m:t>
                          </m:r>
                        </m:e>
                        <m:sub>
                          <m:r>
                            <a:rPr kumimoji="1" lang="en-US" altLang="ja-JP" sz="2400" b="0" i="1" smtClean="0">
                              <a:latin typeface="Cambria Math" panose="02040503050406030204" pitchFamily="18" charset="0"/>
                            </a:rPr>
                            <m:t>4</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𝑞𝑑𝑝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𝑄𝑑𝑃</m:t>
                      </m:r>
                    </m:oMath>
                  </m:oMathPara>
                </a14:m>
                <a:endParaRPr kumimoji="1" lang="ja-JP" altLang="en-US" sz="2400" dirty="0"/>
              </a:p>
            </p:txBody>
          </p:sp>
        </mc:Choice>
        <mc:Fallback>
          <p:sp>
            <p:nvSpPr>
              <p:cNvPr id="16" name="テキスト ボックス 15">
                <a:extLst>
                  <a:ext uri="{FF2B5EF4-FFF2-40B4-BE49-F238E27FC236}">
                    <a16:creationId xmlns:a16="http://schemas.microsoft.com/office/drawing/2014/main" id="{C66B0C14-780A-8C7C-C342-98CD52B62BC7}"/>
                  </a:ext>
                </a:extLst>
              </p:cNvPr>
              <p:cNvSpPr txBox="1">
                <a:spLocks noRot="1" noChangeAspect="1" noMove="1" noResize="1" noEditPoints="1" noAdjustHandles="1" noChangeArrowheads="1" noChangeShapeType="1" noTextEdit="1"/>
              </p:cNvSpPr>
              <p:nvPr/>
            </p:nvSpPr>
            <p:spPr>
              <a:xfrm>
                <a:off x="5020490" y="4615047"/>
                <a:ext cx="2754537" cy="369332"/>
              </a:xfrm>
              <a:prstGeom prst="rect">
                <a:avLst/>
              </a:prstGeom>
              <a:blipFill>
                <a:blip r:embed="rId11"/>
                <a:stretch>
                  <a:fillRect l="-1843" r="-2765" b="-33333"/>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EBE2E18C-6716-CE5A-E817-3604500D87A4}"/>
                  </a:ext>
                </a:extLst>
              </p:cNvPr>
              <p:cNvSpPr txBox="1"/>
              <p:nvPr/>
            </p:nvSpPr>
            <p:spPr>
              <a:xfrm>
                <a:off x="5109551" y="5132116"/>
                <a:ext cx="2362185" cy="63709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4</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𝑊</m:t>
                              </m:r>
                            </m:e>
                            <m:sub>
                              <m:r>
                                <a:rPr kumimoji="1" lang="en-US" altLang="ja-JP" sz="2000" b="0" i="1" smtClean="0">
                                  <a:latin typeface="Cambria Math" panose="02040503050406030204" pitchFamily="18" charset="0"/>
                                </a:rPr>
                                <m:t>4</m:t>
                              </m:r>
                            </m:sub>
                          </m:sSub>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𝑃</m:t>
                          </m:r>
                        </m:den>
                      </m:f>
                    </m:oMath>
                  </m:oMathPara>
                </a14:m>
                <a:endParaRPr kumimoji="1" lang="ja-JP" altLang="en-US" sz="2000" dirty="0"/>
              </a:p>
            </p:txBody>
          </p:sp>
        </mc:Choice>
        <mc:Fallback>
          <p:sp>
            <p:nvSpPr>
              <p:cNvPr id="17" name="テキスト ボックス 16">
                <a:extLst>
                  <a:ext uri="{FF2B5EF4-FFF2-40B4-BE49-F238E27FC236}">
                    <a16:creationId xmlns:a16="http://schemas.microsoft.com/office/drawing/2014/main" id="{EBE2E18C-6716-CE5A-E817-3604500D87A4}"/>
                  </a:ext>
                </a:extLst>
              </p:cNvPr>
              <p:cNvSpPr txBox="1">
                <a:spLocks noRot="1" noChangeAspect="1" noMove="1" noResize="1" noEditPoints="1" noAdjustHandles="1" noChangeArrowheads="1" noChangeShapeType="1" noTextEdit="1"/>
              </p:cNvSpPr>
              <p:nvPr/>
            </p:nvSpPr>
            <p:spPr>
              <a:xfrm>
                <a:off x="5109551" y="5132116"/>
                <a:ext cx="2362185" cy="637097"/>
              </a:xfrm>
              <a:prstGeom prst="rect">
                <a:avLst/>
              </a:prstGeom>
              <a:blipFill>
                <a:blip r:embed="rId12"/>
                <a:stretch>
                  <a:fillRect l="-2139" t="-1961" b="-15686"/>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E2AE30C6-D413-8914-CAF8-8834FA1C037E}"/>
                  </a:ext>
                </a:extLst>
              </p:cNvPr>
              <p:cNvSpPr txBox="1"/>
              <p:nvPr/>
            </p:nvSpPr>
            <p:spPr>
              <a:xfrm>
                <a:off x="5559202" y="3938478"/>
                <a:ext cx="1617430" cy="492443"/>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4</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dirty="0"/>
              </a:p>
            </p:txBody>
          </p:sp>
        </mc:Choice>
        <mc:Fallback>
          <p:sp>
            <p:nvSpPr>
              <p:cNvPr id="18" name="テキスト ボックス 17">
                <a:extLst>
                  <a:ext uri="{FF2B5EF4-FFF2-40B4-BE49-F238E27FC236}">
                    <a16:creationId xmlns:a16="http://schemas.microsoft.com/office/drawing/2014/main" id="{E2AE30C6-D413-8914-CAF8-8834FA1C037E}"/>
                  </a:ext>
                </a:extLst>
              </p:cNvPr>
              <p:cNvSpPr txBox="1">
                <a:spLocks noRot="1" noChangeAspect="1" noMove="1" noResize="1" noEditPoints="1" noAdjustHandles="1" noChangeArrowheads="1" noChangeShapeType="1" noTextEdit="1"/>
              </p:cNvSpPr>
              <p:nvPr/>
            </p:nvSpPr>
            <p:spPr>
              <a:xfrm>
                <a:off x="5559202" y="3938478"/>
                <a:ext cx="1617430" cy="492443"/>
              </a:xfrm>
              <a:prstGeom prst="rect">
                <a:avLst/>
              </a:prstGeom>
              <a:blipFill>
                <a:blip r:embed="rId13"/>
                <a:stretch>
                  <a:fillRect l="-3876" r="-7752" b="-34146"/>
                </a:stretch>
              </a:blipFill>
              <a:ln>
                <a:solidFill>
                  <a:schemeClr val="tx1"/>
                </a:solidFill>
              </a:ln>
            </p:spPr>
            <p:txBody>
              <a:bodyPr/>
              <a:lstStyle/>
              <a:p>
                <a:r>
                  <a:rPr lang="ja-JP" altLang="en-US">
                    <a:noFill/>
                  </a:rPr>
                  <a:t> </a:t>
                </a:r>
              </a:p>
            </p:txBody>
          </p:sp>
        </mc:Fallback>
      </mc:AlternateContent>
      <p:cxnSp>
        <p:nvCxnSpPr>
          <p:cNvPr id="19" name="カギ線コネクタ 18">
            <a:extLst>
              <a:ext uri="{FF2B5EF4-FFF2-40B4-BE49-F238E27FC236}">
                <a16:creationId xmlns:a16="http://schemas.microsoft.com/office/drawing/2014/main" id="{FD7ACB7B-55BE-9FC5-6596-7E818EE205C4}"/>
              </a:ext>
            </a:extLst>
          </p:cNvPr>
          <p:cNvCxnSpPr>
            <a:cxnSpLocks/>
            <a:stCxn id="6" idx="0"/>
            <a:endCxn id="10" idx="0"/>
          </p:cNvCxnSpPr>
          <p:nvPr/>
        </p:nvCxnSpPr>
        <p:spPr>
          <a:xfrm rot="16200000" flipH="1">
            <a:off x="4732019" y="-131151"/>
            <a:ext cx="6349" cy="3282438"/>
          </a:xfrm>
          <a:prstGeom prst="bentConnector3">
            <a:avLst>
              <a:gd name="adj1" fmla="val -360056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0" name="カギ線コネクタ 19">
            <a:extLst>
              <a:ext uri="{FF2B5EF4-FFF2-40B4-BE49-F238E27FC236}">
                <a16:creationId xmlns:a16="http://schemas.microsoft.com/office/drawing/2014/main" id="{91953621-C3D5-7B4D-6934-364BE7EDC12F}"/>
              </a:ext>
            </a:extLst>
          </p:cNvPr>
          <p:cNvCxnSpPr>
            <a:stCxn id="11" idx="2"/>
            <a:endCxn id="15" idx="2"/>
          </p:cNvCxnSpPr>
          <p:nvPr/>
        </p:nvCxnSpPr>
        <p:spPr>
          <a:xfrm rot="16200000" flipH="1">
            <a:off x="4729647" y="4354191"/>
            <a:ext cx="6349" cy="3277693"/>
          </a:xfrm>
          <a:prstGeom prst="bentConnector3">
            <a:avLst>
              <a:gd name="adj1" fmla="val 5687100"/>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1" name="カギ線コネクタ 20">
            <a:extLst>
              <a:ext uri="{FF2B5EF4-FFF2-40B4-BE49-F238E27FC236}">
                <a16:creationId xmlns:a16="http://schemas.microsoft.com/office/drawing/2014/main" id="{1BD43186-95F2-9622-63AF-645B953C4EA1}"/>
              </a:ext>
            </a:extLst>
          </p:cNvPr>
          <p:cNvCxnSpPr>
            <a:stCxn id="3" idx="1"/>
            <a:endCxn id="11" idx="1"/>
          </p:cNvCxnSpPr>
          <p:nvPr/>
        </p:nvCxnSpPr>
        <p:spPr>
          <a:xfrm rot="10800000" flipV="1">
            <a:off x="1726355" y="2677066"/>
            <a:ext cx="12700" cy="2425235"/>
          </a:xfrm>
          <a:prstGeom prst="bentConnector3">
            <a:avLst>
              <a:gd name="adj1" fmla="val 734482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カギ線コネクタ 21">
            <a:extLst>
              <a:ext uri="{FF2B5EF4-FFF2-40B4-BE49-F238E27FC236}">
                <a16:creationId xmlns:a16="http://schemas.microsoft.com/office/drawing/2014/main" id="{6B3EDC4E-8B56-A26D-E1F8-7A47FEBBE81D}"/>
              </a:ext>
            </a:extLst>
          </p:cNvPr>
          <p:cNvCxnSpPr>
            <a:stCxn id="7" idx="3"/>
            <a:endCxn id="15" idx="3"/>
          </p:cNvCxnSpPr>
          <p:nvPr/>
        </p:nvCxnSpPr>
        <p:spPr>
          <a:xfrm>
            <a:off x="7739288" y="2683416"/>
            <a:ext cx="12700" cy="2425235"/>
          </a:xfrm>
          <a:prstGeom prst="bentConnector3">
            <a:avLst>
              <a:gd name="adj1" fmla="val 4779307"/>
            </a:avLst>
          </a:prstGeom>
          <a:ln w="9525">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530F194E-A964-13C2-4C8A-4C1A8A05484E}"/>
                  </a:ext>
                </a:extLst>
              </p:cNvPr>
              <p:cNvSpPr txBox="1"/>
              <p:nvPr/>
            </p:nvSpPr>
            <p:spPr>
              <a:xfrm>
                <a:off x="3945486" y="1097745"/>
                <a:ext cx="1522147"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𝑃𝑄</m:t>
                      </m:r>
                    </m:oMath>
                  </m:oMathPara>
                </a14:m>
                <a:endParaRPr kumimoji="1" lang="ja-JP" altLang="en-US" dirty="0"/>
              </a:p>
            </p:txBody>
          </p:sp>
        </mc:Choice>
        <mc:Fallback>
          <p:sp>
            <p:nvSpPr>
              <p:cNvPr id="23" name="テキスト ボックス 22">
                <a:extLst>
                  <a:ext uri="{FF2B5EF4-FFF2-40B4-BE49-F238E27FC236}">
                    <a16:creationId xmlns:a16="http://schemas.microsoft.com/office/drawing/2014/main" id="{530F194E-A964-13C2-4C8A-4C1A8A05484E}"/>
                  </a:ext>
                </a:extLst>
              </p:cNvPr>
              <p:cNvSpPr txBox="1">
                <a:spLocks noRot="1" noChangeAspect="1" noMove="1" noResize="1" noEditPoints="1" noAdjustHandles="1" noChangeArrowheads="1" noChangeShapeType="1" noTextEdit="1"/>
              </p:cNvSpPr>
              <p:nvPr/>
            </p:nvSpPr>
            <p:spPr>
              <a:xfrm>
                <a:off x="3945486" y="1097745"/>
                <a:ext cx="1522147" cy="276999"/>
              </a:xfrm>
              <a:prstGeom prst="rect">
                <a:avLst/>
              </a:prstGeom>
              <a:blipFill>
                <a:blip r:embed="rId14"/>
                <a:stretch>
                  <a:fillRect l="-2459" r="-2459" b="-29167"/>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4" name="テキスト ボックス 23">
                <a:extLst>
                  <a:ext uri="{FF2B5EF4-FFF2-40B4-BE49-F238E27FC236}">
                    <a16:creationId xmlns:a16="http://schemas.microsoft.com/office/drawing/2014/main" id="{DCA1EB20-FD3B-4145-09B3-F921438542A3}"/>
                  </a:ext>
                </a:extLst>
              </p:cNvPr>
              <p:cNvSpPr txBox="1"/>
              <p:nvPr/>
            </p:nvSpPr>
            <p:spPr>
              <a:xfrm>
                <a:off x="3950038" y="6210513"/>
                <a:ext cx="1517595"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𝑃𝑄</m:t>
                      </m:r>
                    </m:oMath>
                  </m:oMathPara>
                </a14:m>
                <a:endParaRPr kumimoji="1" lang="ja-JP" altLang="en-US" dirty="0"/>
              </a:p>
            </p:txBody>
          </p:sp>
        </mc:Choice>
        <mc:Fallback>
          <p:sp>
            <p:nvSpPr>
              <p:cNvPr id="24" name="テキスト ボックス 23">
                <a:extLst>
                  <a:ext uri="{FF2B5EF4-FFF2-40B4-BE49-F238E27FC236}">
                    <a16:creationId xmlns:a16="http://schemas.microsoft.com/office/drawing/2014/main" id="{DCA1EB20-FD3B-4145-09B3-F921438542A3}"/>
                  </a:ext>
                </a:extLst>
              </p:cNvPr>
              <p:cNvSpPr txBox="1">
                <a:spLocks noRot="1" noChangeAspect="1" noMove="1" noResize="1" noEditPoints="1" noAdjustHandles="1" noChangeArrowheads="1" noChangeShapeType="1" noTextEdit="1"/>
              </p:cNvSpPr>
              <p:nvPr/>
            </p:nvSpPr>
            <p:spPr>
              <a:xfrm>
                <a:off x="3950038" y="6210513"/>
                <a:ext cx="1517595" cy="276999"/>
              </a:xfrm>
              <a:prstGeom prst="rect">
                <a:avLst/>
              </a:prstGeom>
              <a:blipFill>
                <a:blip r:embed="rId15"/>
                <a:stretch>
                  <a:fillRect l="-2459" r="-2459"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60B18683-8325-53AD-E224-C0FD9538CABE}"/>
                  </a:ext>
                </a:extLst>
              </p:cNvPr>
              <p:cNvSpPr txBox="1"/>
              <p:nvPr/>
            </p:nvSpPr>
            <p:spPr>
              <a:xfrm>
                <a:off x="7545257" y="3655130"/>
                <a:ext cx="1472967"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4</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m:oMathPara>
                </a14:m>
                <a:endParaRPr kumimoji="1" lang="ja-JP" altLang="en-US" dirty="0"/>
              </a:p>
            </p:txBody>
          </p:sp>
        </mc:Choice>
        <mc:Fallback>
          <p:sp>
            <p:nvSpPr>
              <p:cNvPr id="25" name="テキスト ボックス 24">
                <a:extLst>
                  <a:ext uri="{FF2B5EF4-FFF2-40B4-BE49-F238E27FC236}">
                    <a16:creationId xmlns:a16="http://schemas.microsoft.com/office/drawing/2014/main" id="{60B18683-8325-53AD-E224-C0FD9538CABE}"/>
                  </a:ext>
                </a:extLst>
              </p:cNvPr>
              <p:cNvSpPr txBox="1">
                <a:spLocks noRot="1" noChangeAspect="1" noMove="1" noResize="1" noEditPoints="1" noAdjustHandles="1" noChangeArrowheads="1" noChangeShapeType="1" noTextEdit="1"/>
              </p:cNvSpPr>
              <p:nvPr/>
            </p:nvSpPr>
            <p:spPr>
              <a:xfrm>
                <a:off x="7545257" y="3655130"/>
                <a:ext cx="1472967" cy="276999"/>
              </a:xfrm>
              <a:prstGeom prst="rect">
                <a:avLst/>
              </a:prstGeom>
              <a:blipFill>
                <a:blip r:embed="rId16"/>
                <a:stretch>
                  <a:fillRect l="-2542" r="-2542" b="-25000"/>
                </a:stretch>
              </a:blipFill>
              <a:ln>
                <a:solidFill>
                  <a:schemeClr val="tx1"/>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EC7627A1-9986-963F-2C7F-0D182988FB7A}"/>
                  </a:ext>
                </a:extLst>
              </p:cNvPr>
              <p:cNvSpPr txBox="1"/>
              <p:nvPr/>
            </p:nvSpPr>
            <p:spPr>
              <a:xfrm>
                <a:off x="276672" y="3657758"/>
                <a:ext cx="1477519" cy="276999"/>
              </a:xfrm>
              <a:prstGeom prst="rect">
                <a:avLst/>
              </a:prstGeom>
              <a:solidFill>
                <a:schemeClr val="bg1"/>
              </a:solid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3</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𝑊</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𝑝𝑞</m:t>
                      </m:r>
                    </m:oMath>
                  </m:oMathPara>
                </a14:m>
                <a:endParaRPr kumimoji="1" lang="ja-JP" altLang="en-US" dirty="0"/>
              </a:p>
            </p:txBody>
          </p:sp>
        </mc:Choice>
        <mc:Fallback>
          <p:sp>
            <p:nvSpPr>
              <p:cNvPr id="26" name="テキスト ボックス 25">
                <a:extLst>
                  <a:ext uri="{FF2B5EF4-FFF2-40B4-BE49-F238E27FC236}">
                    <a16:creationId xmlns:a16="http://schemas.microsoft.com/office/drawing/2014/main" id="{EC7627A1-9986-963F-2C7F-0D182988FB7A}"/>
                  </a:ext>
                </a:extLst>
              </p:cNvPr>
              <p:cNvSpPr txBox="1">
                <a:spLocks noRot="1" noChangeAspect="1" noMove="1" noResize="1" noEditPoints="1" noAdjustHandles="1" noChangeArrowheads="1" noChangeShapeType="1" noTextEdit="1"/>
              </p:cNvSpPr>
              <p:nvPr/>
            </p:nvSpPr>
            <p:spPr>
              <a:xfrm>
                <a:off x="276672" y="3657758"/>
                <a:ext cx="1477519" cy="276999"/>
              </a:xfrm>
              <a:prstGeom prst="rect">
                <a:avLst/>
              </a:prstGeom>
              <a:blipFill>
                <a:blip r:embed="rId17"/>
                <a:stretch>
                  <a:fillRect l="-2542" r="-2542" b="-25000"/>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596337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FC1857-F233-F2BF-2402-5FF851950A3B}"/>
              </a:ext>
            </a:extLst>
          </p:cNvPr>
          <p:cNvSpPr>
            <a:spLocks noGrp="1"/>
          </p:cNvSpPr>
          <p:nvPr>
            <p:ph type="body" sz="quarter" idx="10"/>
          </p:nvPr>
        </p:nvSpPr>
        <p:spPr/>
        <p:txBody>
          <a:bodyPr/>
          <a:lstStyle/>
          <a:p>
            <a:r>
              <a:rPr kumimoji="1" lang="ja-JP" altLang="en-US"/>
              <a:t>母関数の例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858BCA6-A3ED-DE1F-FF85-500118BE4E69}"/>
                  </a:ext>
                </a:extLst>
              </p:cNvPr>
              <p:cNvSpPr txBox="1"/>
              <p:nvPr/>
            </p:nvSpPr>
            <p:spPr>
              <a:xfrm>
                <a:off x="539552" y="1140280"/>
                <a:ext cx="352839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𝑞𝑃</m:t>
                      </m:r>
                    </m:oMath>
                  </m:oMathPara>
                </a14:m>
                <a:endParaRPr lang="ja-JP" altLang="en-US" sz="3600"/>
              </a:p>
            </p:txBody>
          </p:sp>
        </mc:Choice>
        <mc:Fallback>
          <p:sp>
            <p:nvSpPr>
              <p:cNvPr id="3" name="テキスト ボックス 2">
                <a:extLst>
                  <a:ext uri="{FF2B5EF4-FFF2-40B4-BE49-F238E27FC236}">
                    <a16:creationId xmlns:a16="http://schemas.microsoft.com/office/drawing/2014/main" id="{3858BCA6-A3ED-DE1F-FF85-500118BE4E69}"/>
                  </a:ext>
                </a:extLst>
              </p:cNvPr>
              <p:cNvSpPr txBox="1">
                <a:spLocks noRot="1" noChangeAspect="1" noMove="1" noResize="1" noEditPoints="1" noAdjustHandles="1" noChangeArrowheads="1" noChangeShapeType="1" noTextEdit="1"/>
              </p:cNvSpPr>
              <p:nvPr/>
            </p:nvSpPr>
            <p:spPr>
              <a:xfrm>
                <a:off x="539552" y="1140280"/>
                <a:ext cx="3528392" cy="646331"/>
              </a:xfrm>
              <a:prstGeom prst="rect">
                <a:avLst/>
              </a:prstGeom>
              <a:blipFill>
                <a:blip r:embed="rId2"/>
                <a:stretch>
                  <a:fillRect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F3EABA7-8498-48DE-D655-E9A3EA33FD4C}"/>
                  </a:ext>
                </a:extLst>
              </p:cNvPr>
              <p:cNvSpPr txBox="1"/>
              <p:nvPr/>
            </p:nvSpPr>
            <p:spPr>
              <a:xfrm>
                <a:off x="960443" y="2276872"/>
                <a:ext cx="3096344"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oMath>
                  </m:oMathPara>
                </a14:m>
                <a:endParaRPr lang="ja-JP" altLang="en-US" sz="2800"/>
              </a:p>
            </p:txBody>
          </p:sp>
        </mc:Choice>
        <mc:Fallback>
          <p:sp>
            <p:nvSpPr>
              <p:cNvPr id="4" name="テキスト ボックス 3">
                <a:extLst>
                  <a:ext uri="{FF2B5EF4-FFF2-40B4-BE49-F238E27FC236}">
                    <a16:creationId xmlns:a16="http://schemas.microsoft.com/office/drawing/2014/main" id="{1F3EABA7-8498-48DE-D655-E9A3EA33FD4C}"/>
                  </a:ext>
                </a:extLst>
              </p:cNvPr>
              <p:cNvSpPr txBox="1">
                <a:spLocks noRot="1" noChangeAspect="1" noMove="1" noResize="1" noEditPoints="1" noAdjustHandles="1" noChangeArrowheads="1" noChangeShapeType="1" noTextEdit="1"/>
              </p:cNvSpPr>
              <p:nvPr/>
            </p:nvSpPr>
            <p:spPr>
              <a:xfrm>
                <a:off x="960443" y="2276872"/>
                <a:ext cx="3096344" cy="984116"/>
              </a:xfrm>
              <a:prstGeom prst="rect">
                <a:avLst/>
              </a:prstGeom>
              <a:blipFill>
                <a:blip r:embed="rId3"/>
                <a:stretch>
                  <a:fillRect b="-7692"/>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3F1A01F-0095-1462-B541-3FDEDA78DF09}"/>
              </a:ext>
            </a:extLst>
          </p:cNvPr>
          <p:cNvSpPr txBox="1"/>
          <p:nvPr/>
        </p:nvSpPr>
        <p:spPr>
          <a:xfrm>
            <a:off x="3995936" y="1290548"/>
            <a:ext cx="2031325" cy="461665"/>
          </a:xfrm>
          <a:prstGeom prst="rect">
            <a:avLst/>
          </a:prstGeom>
          <a:noFill/>
        </p:spPr>
        <p:txBody>
          <a:bodyPr wrap="none" rtlCol="0">
            <a:spAutoFit/>
          </a:bodyPr>
          <a:lstStyle/>
          <a:p>
            <a:r>
              <a:rPr kumimoji="1" lang="ja-JP" altLang="en-US" sz="2400"/>
              <a:t>を採用すると</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F759098-CD00-FC0C-E9E9-A7EAB50E984F}"/>
                  </a:ext>
                </a:extLst>
              </p:cNvPr>
              <p:cNvSpPr txBox="1"/>
              <p:nvPr/>
            </p:nvSpPr>
            <p:spPr>
              <a:xfrm>
                <a:off x="3707904" y="2276872"/>
                <a:ext cx="3096344"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2</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oMath>
                  </m:oMathPara>
                </a14:m>
                <a:endParaRPr lang="ja-JP" altLang="en-US" sz="2800"/>
              </a:p>
            </p:txBody>
          </p:sp>
        </mc:Choice>
        <mc:Fallback>
          <p:sp>
            <p:nvSpPr>
              <p:cNvPr id="6" name="テキスト ボックス 5">
                <a:extLst>
                  <a:ext uri="{FF2B5EF4-FFF2-40B4-BE49-F238E27FC236}">
                    <a16:creationId xmlns:a16="http://schemas.microsoft.com/office/drawing/2014/main" id="{AF759098-CD00-FC0C-E9E9-A7EAB50E984F}"/>
                  </a:ext>
                </a:extLst>
              </p:cNvPr>
              <p:cNvSpPr txBox="1">
                <a:spLocks noRot="1" noChangeAspect="1" noMove="1" noResize="1" noEditPoints="1" noAdjustHandles="1" noChangeArrowheads="1" noChangeShapeType="1" noTextEdit="1"/>
              </p:cNvSpPr>
              <p:nvPr/>
            </p:nvSpPr>
            <p:spPr>
              <a:xfrm>
                <a:off x="3707904" y="2276872"/>
                <a:ext cx="3096344" cy="911596"/>
              </a:xfrm>
              <a:prstGeom prst="rect">
                <a:avLst/>
              </a:prstGeom>
              <a:blipFill>
                <a:blip r:embed="rId4"/>
                <a:stretch>
                  <a:fillRect b="-6849"/>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DBE7748-60CB-01C9-3016-E8212F24E10A}"/>
              </a:ext>
            </a:extLst>
          </p:cNvPr>
          <p:cNvSpPr txBox="1"/>
          <p:nvPr/>
        </p:nvSpPr>
        <p:spPr>
          <a:xfrm>
            <a:off x="2076879" y="4111957"/>
            <a:ext cx="877163" cy="369332"/>
          </a:xfrm>
          <a:prstGeom prst="rect">
            <a:avLst/>
          </a:prstGeom>
          <a:noFill/>
        </p:spPr>
        <p:txBody>
          <a:bodyPr wrap="none" rtlCol="0">
            <a:spAutoFit/>
          </a:bodyPr>
          <a:lstStyle/>
          <a:p>
            <a:r>
              <a:rPr kumimoji="1" lang="ja-JP" altLang="en-US"/>
              <a:t>つまり</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F1C4906-E582-32C6-2C08-01D5D23A6586}"/>
                  </a:ext>
                </a:extLst>
              </p:cNvPr>
              <p:cNvSpPr txBox="1"/>
              <p:nvPr/>
            </p:nvSpPr>
            <p:spPr>
              <a:xfrm>
                <a:off x="3024140" y="3678729"/>
                <a:ext cx="1547860" cy="1235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eqArr>
                            <m:eqArrPr>
                              <m:ctrlPr>
                                <a:rPr kumimoji="1" lang="en-US" altLang="ja-JP" sz="3600" i="1" smtClean="0">
                                  <a:latin typeface="Cambria Math" panose="02040503050406030204" pitchFamily="18" charset="0"/>
                                </a:rPr>
                              </m:ctrlPr>
                            </m:eqArrPr>
                            <m:e>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e>
                              <m:r>
                                <a:rPr lang="en-US" altLang="ja-JP" sz="3600" i="1" smtClean="0">
                                  <a:latin typeface="Cambria Math" panose="02040503050406030204" pitchFamily="18" charset="0"/>
                                </a:rPr>
                                <m:t>𝑃</m:t>
                              </m:r>
                              <m:r>
                                <a:rPr lang="en-US" altLang="ja-JP" sz="3600" i="1">
                                  <a:latin typeface="Cambria Math" panose="02040503050406030204" pitchFamily="18" charset="0"/>
                                </a:rPr>
                                <m:t>=</m:t>
                              </m:r>
                              <m:r>
                                <a:rPr lang="en-US" altLang="ja-JP" sz="3600" b="0" i="1" smtClean="0">
                                  <a:latin typeface="Cambria Math" panose="02040503050406030204" pitchFamily="18" charset="0"/>
                                </a:rPr>
                                <m:t>𝑝</m:t>
                              </m:r>
                            </m:e>
                          </m:eqArr>
                        </m:e>
                      </m:d>
                    </m:oMath>
                  </m:oMathPara>
                </a14:m>
                <a:endParaRPr kumimoji="1" lang="ja-JP" altLang="en-US" sz="3600"/>
              </a:p>
            </p:txBody>
          </p:sp>
        </mc:Choice>
        <mc:Fallback>
          <p:sp>
            <p:nvSpPr>
              <p:cNvPr id="8" name="テキスト ボックス 7">
                <a:extLst>
                  <a:ext uri="{FF2B5EF4-FFF2-40B4-BE49-F238E27FC236}">
                    <a16:creationId xmlns:a16="http://schemas.microsoft.com/office/drawing/2014/main" id="{BF1C4906-E582-32C6-2C08-01D5D23A6586}"/>
                  </a:ext>
                </a:extLst>
              </p:cNvPr>
              <p:cNvSpPr txBox="1">
                <a:spLocks noRot="1" noChangeAspect="1" noMove="1" noResize="1" noEditPoints="1" noAdjustHandles="1" noChangeArrowheads="1" noChangeShapeType="1" noTextEdit="1"/>
              </p:cNvSpPr>
              <p:nvPr/>
            </p:nvSpPr>
            <p:spPr>
              <a:xfrm>
                <a:off x="3024140" y="3678729"/>
                <a:ext cx="1547860" cy="1235788"/>
              </a:xfrm>
              <a:prstGeom prst="rect">
                <a:avLst/>
              </a:prstGeom>
              <a:blipFill>
                <a:blip r:embed="rId5"/>
                <a:stretch>
                  <a:fillRect l="-145082" t="-226531" r="-54918" b="-32551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2C94F0D0-9792-1E15-2204-6BA0C46C9E49}"/>
              </a:ext>
            </a:extLst>
          </p:cNvPr>
          <p:cNvSpPr txBox="1"/>
          <p:nvPr/>
        </p:nvSpPr>
        <p:spPr>
          <a:xfrm>
            <a:off x="2081747" y="5668815"/>
            <a:ext cx="3570208" cy="461665"/>
          </a:xfrm>
          <a:prstGeom prst="rect">
            <a:avLst/>
          </a:prstGeom>
          <a:noFill/>
        </p:spPr>
        <p:txBody>
          <a:bodyPr wrap="none" rtlCol="0">
            <a:spAutoFit/>
          </a:bodyPr>
          <a:lstStyle/>
          <a:p>
            <a:r>
              <a:rPr kumimoji="1" lang="ja-JP" altLang="en-US" sz="2400"/>
              <a:t>これは、恒等変換を表す</a:t>
            </a:r>
          </a:p>
        </p:txBody>
      </p:sp>
    </p:spTree>
    <p:extLst>
      <p:ext uri="{BB962C8B-B14F-4D97-AF65-F5344CB8AC3E}">
        <p14:creationId xmlns:p14="http://schemas.microsoft.com/office/powerpoint/2010/main" val="21072516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D8BA43-5941-9074-11D3-9880584B78AF}"/>
              </a:ext>
            </a:extLst>
          </p:cNvPr>
          <p:cNvSpPr>
            <a:spLocks noGrp="1"/>
          </p:cNvSpPr>
          <p:nvPr>
            <p:ph type="body" sz="quarter" idx="10"/>
          </p:nvPr>
        </p:nvSpPr>
        <p:spPr>
          <a:xfrm>
            <a:off x="0" y="260648"/>
            <a:ext cx="9144000" cy="754062"/>
          </a:xfrm>
        </p:spPr>
        <p:txBody>
          <a:bodyPr/>
          <a:lstStyle/>
          <a:p>
            <a:r>
              <a:rPr kumimoji="1" lang="ja-JP" altLang="en-US"/>
              <a:t>母関数の例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939540B-3F94-4023-FDB7-781938AA0089}"/>
                  </a:ext>
                </a:extLst>
              </p:cNvPr>
              <p:cNvSpPr txBox="1"/>
              <p:nvPr/>
            </p:nvSpPr>
            <p:spPr>
              <a:xfrm>
                <a:off x="539552" y="1140280"/>
                <a:ext cx="352839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𝑊</m:t>
                          </m:r>
                        </m:e>
                        <m:sub>
                          <m:r>
                            <a:rPr kumimoji="1" lang="en-US" altLang="ja-JP" sz="3600" b="0" i="1" smtClean="0">
                              <a:latin typeface="Cambria Math" panose="02040503050406030204" pitchFamily="18" charset="0"/>
                            </a:rPr>
                            <m:t>1</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𝑞𝑄</m:t>
                      </m:r>
                    </m:oMath>
                  </m:oMathPara>
                </a14:m>
                <a:endParaRPr lang="ja-JP" altLang="en-US" sz="3600"/>
              </a:p>
            </p:txBody>
          </p:sp>
        </mc:Choice>
        <mc:Fallback>
          <p:sp>
            <p:nvSpPr>
              <p:cNvPr id="3" name="テキスト ボックス 2">
                <a:extLst>
                  <a:ext uri="{FF2B5EF4-FFF2-40B4-BE49-F238E27FC236}">
                    <a16:creationId xmlns:a16="http://schemas.microsoft.com/office/drawing/2014/main" id="{1939540B-3F94-4023-FDB7-781938AA0089}"/>
                  </a:ext>
                </a:extLst>
              </p:cNvPr>
              <p:cNvSpPr txBox="1">
                <a:spLocks noRot="1" noChangeAspect="1" noMove="1" noResize="1" noEditPoints="1" noAdjustHandles="1" noChangeArrowheads="1" noChangeShapeType="1" noTextEdit="1"/>
              </p:cNvSpPr>
              <p:nvPr/>
            </p:nvSpPr>
            <p:spPr>
              <a:xfrm>
                <a:off x="539552" y="1140280"/>
                <a:ext cx="3528392" cy="646331"/>
              </a:xfrm>
              <a:prstGeom prst="rect">
                <a:avLst/>
              </a:prstGeom>
              <a:blipFill>
                <a:blip r:embed="rId2"/>
                <a:stretch>
                  <a:fillRect b="-25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CA418E2-CB4E-5DF4-BCCA-6E2BA35F920E}"/>
              </a:ext>
            </a:extLst>
          </p:cNvPr>
          <p:cNvSpPr txBox="1"/>
          <p:nvPr/>
        </p:nvSpPr>
        <p:spPr>
          <a:xfrm>
            <a:off x="3995936" y="1290548"/>
            <a:ext cx="2031325" cy="461665"/>
          </a:xfrm>
          <a:prstGeom prst="rect">
            <a:avLst/>
          </a:prstGeom>
          <a:noFill/>
        </p:spPr>
        <p:txBody>
          <a:bodyPr wrap="none" rtlCol="0">
            <a:spAutoFit/>
          </a:bodyPr>
          <a:lstStyle/>
          <a:p>
            <a:r>
              <a:rPr kumimoji="1" lang="ja-JP" altLang="en-US" sz="2400"/>
              <a:t>を採用すると</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85A350A-BDCB-F7E6-2928-341050800212}"/>
                  </a:ext>
                </a:extLst>
              </p:cNvPr>
              <p:cNvSpPr txBox="1"/>
              <p:nvPr/>
            </p:nvSpPr>
            <p:spPr>
              <a:xfrm>
                <a:off x="1032451" y="2348880"/>
                <a:ext cx="3096344"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𝑊</m:t>
                              </m:r>
                            </m:e>
                            <m:sub>
                              <m:r>
                                <a:rPr lang="en-US" altLang="ja-JP" sz="2800" b="0" i="1" smtClean="0">
                                  <a:latin typeface="Cambria Math" panose="02040503050406030204" pitchFamily="18" charset="0"/>
                                </a:rPr>
                                <m:t>1</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oMath>
                  </m:oMathPara>
                </a14:m>
                <a:endParaRPr lang="ja-JP" altLang="en-US" sz="2800"/>
              </a:p>
            </p:txBody>
          </p:sp>
        </mc:Choice>
        <mc:Fallback>
          <p:sp>
            <p:nvSpPr>
              <p:cNvPr id="5" name="テキスト ボックス 4">
                <a:extLst>
                  <a:ext uri="{FF2B5EF4-FFF2-40B4-BE49-F238E27FC236}">
                    <a16:creationId xmlns:a16="http://schemas.microsoft.com/office/drawing/2014/main" id="{F85A350A-BDCB-F7E6-2928-341050800212}"/>
                  </a:ext>
                </a:extLst>
              </p:cNvPr>
              <p:cNvSpPr txBox="1">
                <a:spLocks noRot="1" noChangeAspect="1" noMove="1" noResize="1" noEditPoints="1" noAdjustHandles="1" noChangeArrowheads="1" noChangeShapeType="1" noTextEdit="1"/>
              </p:cNvSpPr>
              <p:nvPr/>
            </p:nvSpPr>
            <p:spPr>
              <a:xfrm>
                <a:off x="1032451" y="2348880"/>
                <a:ext cx="3096344" cy="984116"/>
              </a:xfrm>
              <a:prstGeom prst="rect">
                <a:avLst/>
              </a:prstGeom>
              <a:blipFill>
                <a:blip r:embed="rId3"/>
                <a:stretch>
                  <a:fillRect b="-632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8AD5D8F-5839-4B84-4AF8-A132C9DDDF6A}"/>
                  </a:ext>
                </a:extLst>
              </p:cNvPr>
              <p:cNvSpPr txBox="1"/>
              <p:nvPr/>
            </p:nvSpPr>
            <p:spPr>
              <a:xfrm>
                <a:off x="3851920" y="2392024"/>
                <a:ext cx="3096344" cy="97578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𝑊</m:t>
                              </m:r>
                            </m:e>
                            <m:sub>
                              <m:r>
                                <a:rPr lang="en-US" altLang="ja-JP" sz="2800" b="0" i="1" smtClean="0">
                                  <a:latin typeface="Cambria Math" panose="02040503050406030204" pitchFamily="18" charset="0"/>
                                </a:rPr>
                                <m:t>1</m:t>
                              </m:r>
                            </m:sub>
                          </m:sSub>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oMath>
                  </m:oMathPara>
                </a14:m>
                <a:endParaRPr lang="ja-JP" altLang="en-US" sz="2800"/>
              </a:p>
            </p:txBody>
          </p:sp>
        </mc:Choice>
        <mc:Fallback>
          <p:sp>
            <p:nvSpPr>
              <p:cNvPr id="6" name="テキスト ボックス 5">
                <a:extLst>
                  <a:ext uri="{FF2B5EF4-FFF2-40B4-BE49-F238E27FC236}">
                    <a16:creationId xmlns:a16="http://schemas.microsoft.com/office/drawing/2014/main" id="{A8AD5D8F-5839-4B84-4AF8-A132C9DDDF6A}"/>
                  </a:ext>
                </a:extLst>
              </p:cNvPr>
              <p:cNvSpPr txBox="1">
                <a:spLocks noRot="1" noChangeAspect="1" noMove="1" noResize="1" noEditPoints="1" noAdjustHandles="1" noChangeArrowheads="1" noChangeShapeType="1" noTextEdit="1"/>
              </p:cNvSpPr>
              <p:nvPr/>
            </p:nvSpPr>
            <p:spPr>
              <a:xfrm>
                <a:off x="3851920" y="2392024"/>
                <a:ext cx="3096344" cy="975780"/>
              </a:xfrm>
              <a:prstGeom prst="rect">
                <a:avLst/>
              </a:prstGeom>
              <a:blipFill>
                <a:blip r:embed="rId4"/>
                <a:stretch>
                  <a:fillRect b="-11688"/>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48C4A216-1D98-6D85-82DA-494DB390B989}"/>
              </a:ext>
            </a:extLst>
          </p:cNvPr>
          <p:cNvSpPr txBox="1"/>
          <p:nvPr/>
        </p:nvSpPr>
        <p:spPr>
          <a:xfrm>
            <a:off x="2249227" y="3989471"/>
            <a:ext cx="877163" cy="369332"/>
          </a:xfrm>
          <a:prstGeom prst="rect">
            <a:avLst/>
          </a:prstGeom>
          <a:noFill/>
        </p:spPr>
        <p:txBody>
          <a:bodyPr wrap="none" rtlCol="0">
            <a:spAutoFit/>
          </a:bodyPr>
          <a:lstStyle/>
          <a:p>
            <a:r>
              <a:rPr kumimoji="1" lang="ja-JP" altLang="en-US"/>
              <a:t>つまり</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312334F-D0F8-A135-6E1E-D8EAAAF2B732}"/>
                  </a:ext>
                </a:extLst>
              </p:cNvPr>
              <p:cNvSpPr txBox="1"/>
              <p:nvPr/>
            </p:nvSpPr>
            <p:spPr>
              <a:xfrm>
                <a:off x="3196488" y="3556243"/>
                <a:ext cx="1864613" cy="12357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eqArr>
                            <m:eqArrPr>
                              <m:ctrlPr>
                                <a:rPr kumimoji="1" lang="en-US" altLang="ja-JP" sz="3600" i="1" smtClean="0">
                                  <a:latin typeface="Cambria Math" panose="02040503050406030204" pitchFamily="18" charset="0"/>
                                </a:rPr>
                              </m:ctrlPr>
                            </m:eqArrPr>
                            <m:e>
                              <m:r>
                                <a:rPr kumimoji="1" lang="en-US" altLang="ja-JP" sz="3600" b="0" i="1" smtClean="0">
                                  <a:latin typeface="Cambria Math" panose="02040503050406030204" pitchFamily="18" charset="0"/>
                                </a:rPr>
                                <m:t>𝑄</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e>
                            <m:e>
                              <m:r>
                                <a:rPr lang="en-US" altLang="ja-JP" sz="3600" i="1" smtClean="0">
                                  <a:latin typeface="Cambria Math" panose="02040503050406030204" pitchFamily="18" charset="0"/>
                                </a:rPr>
                                <m:t>𝑃</m:t>
                              </m:r>
                              <m:r>
                                <a:rPr lang="en-US" altLang="ja-JP" sz="3600" i="1">
                                  <a:latin typeface="Cambria Math" panose="02040503050406030204" pitchFamily="18" charset="0"/>
                                </a:rPr>
                                <m:t>=</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𝑞</m:t>
                              </m:r>
                            </m:e>
                          </m:eqArr>
                        </m:e>
                      </m:d>
                    </m:oMath>
                  </m:oMathPara>
                </a14:m>
                <a:endParaRPr kumimoji="1" lang="ja-JP" altLang="en-US" sz="3600"/>
              </a:p>
            </p:txBody>
          </p:sp>
        </mc:Choice>
        <mc:Fallback>
          <p:sp>
            <p:nvSpPr>
              <p:cNvPr id="8" name="テキスト ボックス 7">
                <a:extLst>
                  <a:ext uri="{FF2B5EF4-FFF2-40B4-BE49-F238E27FC236}">
                    <a16:creationId xmlns:a16="http://schemas.microsoft.com/office/drawing/2014/main" id="{C312334F-D0F8-A135-6E1E-D8EAAAF2B732}"/>
                  </a:ext>
                </a:extLst>
              </p:cNvPr>
              <p:cNvSpPr txBox="1">
                <a:spLocks noRot="1" noChangeAspect="1" noMove="1" noResize="1" noEditPoints="1" noAdjustHandles="1" noChangeArrowheads="1" noChangeShapeType="1" noTextEdit="1"/>
              </p:cNvSpPr>
              <p:nvPr/>
            </p:nvSpPr>
            <p:spPr>
              <a:xfrm>
                <a:off x="3196488" y="3556243"/>
                <a:ext cx="1864613" cy="1235788"/>
              </a:xfrm>
              <a:prstGeom prst="rect">
                <a:avLst/>
              </a:prstGeom>
              <a:blipFill>
                <a:blip r:embed="rId5"/>
                <a:stretch>
                  <a:fillRect l="-118919" t="-224242" r="-27703" b="-32121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1029219-165B-5040-FAE7-5B62DEC9FBC6}"/>
              </a:ext>
            </a:extLst>
          </p:cNvPr>
          <p:cNvSpPr txBox="1"/>
          <p:nvPr/>
        </p:nvSpPr>
        <p:spPr>
          <a:xfrm>
            <a:off x="1248013" y="5419500"/>
            <a:ext cx="6647974" cy="523220"/>
          </a:xfrm>
          <a:prstGeom prst="rect">
            <a:avLst/>
          </a:prstGeom>
          <a:noFill/>
        </p:spPr>
        <p:txBody>
          <a:bodyPr wrap="none" rtlCol="0">
            <a:spAutoFit/>
          </a:bodyPr>
          <a:lstStyle/>
          <a:p>
            <a:r>
              <a:rPr kumimoji="1" lang="ja-JP" altLang="en-US" sz="2800"/>
              <a:t>これは、座標と運動量の入れ替えを表す</a:t>
            </a:r>
          </a:p>
        </p:txBody>
      </p:sp>
    </p:spTree>
    <p:extLst>
      <p:ext uri="{BB962C8B-B14F-4D97-AF65-F5344CB8AC3E}">
        <p14:creationId xmlns:p14="http://schemas.microsoft.com/office/powerpoint/2010/main" val="16968182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A7BC3D-CFE4-55DF-325E-FA885D930408}"/>
              </a:ext>
            </a:extLst>
          </p:cNvPr>
          <p:cNvSpPr>
            <a:spLocks noGrp="1"/>
          </p:cNvSpPr>
          <p:nvPr>
            <p:ph type="body" sz="quarter" idx="10"/>
          </p:nvPr>
        </p:nvSpPr>
        <p:spPr/>
        <p:txBody>
          <a:bodyPr/>
          <a:lstStyle/>
          <a:p>
            <a:r>
              <a:rPr kumimoji="1" lang="ja-JP" altLang="en-US"/>
              <a:t>母関数のまとめ</a:t>
            </a:r>
          </a:p>
        </p:txBody>
      </p:sp>
      <p:sp>
        <p:nvSpPr>
          <p:cNvPr id="3" name="テキスト ボックス 2">
            <a:extLst>
              <a:ext uri="{FF2B5EF4-FFF2-40B4-BE49-F238E27FC236}">
                <a16:creationId xmlns:a16="http://schemas.microsoft.com/office/drawing/2014/main" id="{F092ACC7-CB44-32CC-86EA-79490A399B1B}"/>
              </a:ext>
            </a:extLst>
          </p:cNvPr>
          <p:cNvSpPr txBox="1"/>
          <p:nvPr/>
        </p:nvSpPr>
        <p:spPr>
          <a:xfrm>
            <a:off x="251520" y="1233037"/>
            <a:ext cx="8352928"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a:t>ハミルトニアンにその時間微分を加えても変分原理を変えない関数は、正準変換を与える母関数となる</a:t>
            </a:r>
            <a:endParaRPr kumimoji="1" lang="en-US" altLang="ja-JP" sz="2400" dirty="0"/>
          </a:p>
          <a:p>
            <a:pPr marL="285750" indent="-285750">
              <a:buFont typeface="Arial" panose="020B0604020202020204" pitchFamily="34" charset="0"/>
              <a:buChar char="•"/>
            </a:pPr>
            <a:r>
              <a:rPr lang="ja-JP" altLang="en-US" sz="2400"/>
              <a:t>母関数は新旧の正準共役な変数を片方ずつ含む</a:t>
            </a:r>
            <a:endParaRPr lang="en-US" altLang="ja-JP" sz="2400" dirty="0"/>
          </a:p>
          <a:p>
            <a:pPr marL="285750" indent="-285750">
              <a:buFont typeface="Arial" panose="020B0604020202020204" pitchFamily="34" charset="0"/>
              <a:buChar char="•"/>
            </a:pPr>
            <a:r>
              <a:rPr kumimoji="1" lang="ja-JP" altLang="en-US" sz="2400"/>
              <a:t>その組み合わせは以下の</a:t>
            </a:r>
            <a:r>
              <a:rPr kumimoji="1" lang="en-US" altLang="ja-JP" sz="2400" dirty="0"/>
              <a:t>4</a:t>
            </a:r>
            <a:r>
              <a:rPr kumimoji="1" lang="ja-JP" altLang="en-US" sz="2400"/>
              <a:t>種類ある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99225AC-1D86-91C9-F663-07A6B0EA93EB}"/>
                  </a:ext>
                </a:extLst>
              </p:cNvPr>
              <p:cNvSpPr txBox="1"/>
              <p:nvPr/>
            </p:nvSpPr>
            <p:spPr>
              <a:xfrm>
                <a:off x="251521" y="3062925"/>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1</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lang="ja-JP" altLang="en-US" sz="3200"/>
              </a:p>
            </p:txBody>
          </p:sp>
        </mc:Choice>
        <mc:Fallback>
          <p:sp>
            <p:nvSpPr>
              <p:cNvPr id="4" name="テキスト ボックス 3">
                <a:extLst>
                  <a:ext uri="{FF2B5EF4-FFF2-40B4-BE49-F238E27FC236}">
                    <a16:creationId xmlns:a16="http://schemas.microsoft.com/office/drawing/2014/main" id="{D99225AC-1D86-91C9-F663-07A6B0EA93EB}"/>
                  </a:ext>
                </a:extLst>
              </p:cNvPr>
              <p:cNvSpPr txBox="1">
                <a:spLocks noRot="1" noChangeAspect="1" noMove="1" noResize="1" noEditPoints="1" noAdjustHandles="1" noChangeArrowheads="1" noChangeShapeType="1" noTextEdit="1"/>
              </p:cNvSpPr>
              <p:nvPr/>
            </p:nvSpPr>
            <p:spPr>
              <a:xfrm>
                <a:off x="251521" y="3062925"/>
                <a:ext cx="2232248" cy="584775"/>
              </a:xfrm>
              <a:prstGeom prst="rect">
                <a:avLst/>
              </a:prstGeom>
              <a:blipFill>
                <a:blip r:embed="rId2"/>
                <a:stretch>
                  <a:fillRect b="-229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AAE90C9-5A82-AA97-DA56-7F51D39CBE95}"/>
                  </a:ext>
                </a:extLst>
              </p:cNvPr>
              <p:cNvSpPr txBox="1"/>
              <p:nvPr/>
            </p:nvSpPr>
            <p:spPr>
              <a:xfrm>
                <a:off x="2375757" y="3062925"/>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2</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p:sp>
            <p:nvSpPr>
              <p:cNvPr id="5" name="テキスト ボックス 4">
                <a:extLst>
                  <a:ext uri="{FF2B5EF4-FFF2-40B4-BE49-F238E27FC236}">
                    <a16:creationId xmlns:a16="http://schemas.microsoft.com/office/drawing/2014/main" id="{1AAE90C9-5A82-AA97-DA56-7F51D39CBE95}"/>
                  </a:ext>
                </a:extLst>
              </p:cNvPr>
              <p:cNvSpPr txBox="1">
                <a:spLocks noRot="1" noChangeAspect="1" noMove="1" noResize="1" noEditPoints="1" noAdjustHandles="1" noChangeArrowheads="1" noChangeShapeType="1" noTextEdit="1"/>
              </p:cNvSpPr>
              <p:nvPr/>
            </p:nvSpPr>
            <p:spPr>
              <a:xfrm>
                <a:off x="2375757" y="3062925"/>
                <a:ext cx="2232248" cy="584775"/>
              </a:xfrm>
              <a:prstGeom prst="rect">
                <a:avLst/>
              </a:prstGeom>
              <a:blipFill>
                <a:blip r:embed="rId3"/>
                <a:stretch>
                  <a:fillRect b="-229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C6FBF34-9599-3B53-BA56-E14073B278F3}"/>
                  </a:ext>
                </a:extLst>
              </p:cNvPr>
              <p:cNvSpPr txBox="1"/>
              <p:nvPr/>
            </p:nvSpPr>
            <p:spPr>
              <a:xfrm>
                <a:off x="4499993" y="3078317"/>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3</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oMath>
                  </m:oMathPara>
                </a14:m>
                <a:endParaRPr lang="ja-JP" altLang="en-US" sz="3200"/>
              </a:p>
            </p:txBody>
          </p:sp>
        </mc:Choice>
        <mc:Fallback>
          <p:sp>
            <p:nvSpPr>
              <p:cNvPr id="6" name="テキスト ボックス 5">
                <a:extLst>
                  <a:ext uri="{FF2B5EF4-FFF2-40B4-BE49-F238E27FC236}">
                    <a16:creationId xmlns:a16="http://schemas.microsoft.com/office/drawing/2014/main" id="{DC6FBF34-9599-3B53-BA56-E14073B278F3}"/>
                  </a:ext>
                </a:extLst>
              </p:cNvPr>
              <p:cNvSpPr txBox="1">
                <a:spLocks noRot="1" noChangeAspect="1" noMove="1" noResize="1" noEditPoints="1" noAdjustHandles="1" noChangeArrowheads="1" noChangeShapeType="1" noTextEdit="1"/>
              </p:cNvSpPr>
              <p:nvPr/>
            </p:nvSpPr>
            <p:spPr>
              <a:xfrm>
                <a:off x="4499993" y="3078317"/>
                <a:ext cx="2232248" cy="584775"/>
              </a:xfrm>
              <a:prstGeom prst="rect">
                <a:avLst/>
              </a:prstGeom>
              <a:blipFill>
                <a:blip r:embed="rId4"/>
                <a:stretch>
                  <a:fillRect b="-234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0020A80-FF89-7C31-2FC8-26ADC2B9894E}"/>
                  </a:ext>
                </a:extLst>
              </p:cNvPr>
              <p:cNvSpPr txBox="1"/>
              <p:nvPr/>
            </p:nvSpPr>
            <p:spPr>
              <a:xfrm>
                <a:off x="6611856" y="3078317"/>
                <a:ext cx="2232248"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𝑊</m:t>
                          </m:r>
                        </m:e>
                        <m:sub>
                          <m:r>
                            <a:rPr kumimoji="1" lang="en-US" altLang="ja-JP" sz="3200" b="0" i="1" smtClean="0">
                              <a:latin typeface="Cambria Math" panose="02040503050406030204" pitchFamily="18" charset="0"/>
                            </a:rPr>
                            <m:t>4</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lang="ja-JP" altLang="en-US" sz="3200"/>
              </a:p>
            </p:txBody>
          </p:sp>
        </mc:Choice>
        <mc:Fallback>
          <p:sp>
            <p:nvSpPr>
              <p:cNvPr id="7" name="テキスト ボックス 6">
                <a:extLst>
                  <a:ext uri="{FF2B5EF4-FFF2-40B4-BE49-F238E27FC236}">
                    <a16:creationId xmlns:a16="http://schemas.microsoft.com/office/drawing/2014/main" id="{10020A80-FF89-7C31-2FC8-26ADC2B9894E}"/>
                  </a:ext>
                </a:extLst>
              </p:cNvPr>
              <p:cNvSpPr txBox="1">
                <a:spLocks noRot="1" noChangeAspect="1" noMove="1" noResize="1" noEditPoints="1" noAdjustHandles="1" noChangeArrowheads="1" noChangeShapeType="1" noTextEdit="1"/>
              </p:cNvSpPr>
              <p:nvPr/>
            </p:nvSpPr>
            <p:spPr>
              <a:xfrm>
                <a:off x="6611856" y="3078317"/>
                <a:ext cx="2232248" cy="584775"/>
              </a:xfrm>
              <a:prstGeom prst="rect">
                <a:avLst/>
              </a:prstGeom>
              <a:blipFill>
                <a:blip r:embed="rId5"/>
                <a:stretch>
                  <a:fillRect b="-23404"/>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C5E950D-8A70-022F-39E0-D2A13034F977}"/>
              </a:ext>
            </a:extLst>
          </p:cNvPr>
          <p:cNvSpPr txBox="1"/>
          <p:nvPr/>
        </p:nvSpPr>
        <p:spPr>
          <a:xfrm>
            <a:off x="254970" y="3949666"/>
            <a:ext cx="8352928" cy="1569660"/>
          </a:xfrm>
          <a:prstGeom prst="rect">
            <a:avLst/>
          </a:prstGeom>
          <a:noFill/>
        </p:spPr>
        <p:txBody>
          <a:bodyPr wrap="square" rtlCol="0">
            <a:spAutoFit/>
          </a:bodyPr>
          <a:lstStyle/>
          <a:p>
            <a:pPr marL="285750" indent="-285750">
              <a:buFont typeface="Arial" panose="020B0604020202020204" pitchFamily="34" charset="0"/>
              <a:buChar char="•"/>
            </a:pPr>
            <a:r>
              <a:rPr lang="ja-JP" altLang="en-US" sz="2400"/>
              <a:t>母関数を自由変数で偏微分すると、正準共役な変数が得られる</a:t>
            </a:r>
            <a:r>
              <a:rPr lang="en-US" altLang="ja-JP" sz="2400" dirty="0"/>
              <a:t>(</a:t>
            </a:r>
            <a:r>
              <a:rPr lang="ja-JP" altLang="en-US" sz="2400"/>
              <a:t>変換則</a:t>
            </a:r>
            <a:r>
              <a:rPr lang="en-US" altLang="ja-JP" sz="2400" dirty="0"/>
              <a:t>)</a:t>
            </a:r>
          </a:p>
          <a:p>
            <a:pPr marL="285750" indent="-285750">
              <a:buFont typeface="Arial" panose="020B0604020202020204" pitchFamily="34" charset="0"/>
              <a:buChar char="•"/>
            </a:pPr>
            <a:r>
              <a:rPr kumimoji="1" lang="ja-JP" altLang="en-US" sz="2400"/>
              <a:t>偏微分の符号は全微分からわかる</a:t>
            </a:r>
            <a:endParaRPr kumimoji="1" lang="en-US" altLang="ja-JP" sz="2400" dirty="0"/>
          </a:p>
          <a:p>
            <a:pPr marL="285750" indent="-285750">
              <a:buFont typeface="Arial" panose="020B0604020202020204" pitchFamily="34" charset="0"/>
              <a:buChar char="•"/>
            </a:pPr>
            <a:r>
              <a:rPr lang="ja-JP" altLang="en-US" sz="2400"/>
              <a:t>母関数同士はルジャンドル変換で繋がっている</a:t>
            </a:r>
            <a:endParaRPr kumimoji="1" lang="ja-JP" altLang="en-US" sz="2400"/>
          </a:p>
        </p:txBody>
      </p:sp>
    </p:spTree>
    <p:extLst>
      <p:ext uri="{BB962C8B-B14F-4D97-AF65-F5344CB8AC3E}">
        <p14:creationId xmlns:p14="http://schemas.microsoft.com/office/powerpoint/2010/main" val="90276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8754F4-06D7-C15E-70BA-87530D9587CA}"/>
              </a:ext>
            </a:extLst>
          </p:cNvPr>
          <p:cNvSpPr>
            <a:spLocks noGrp="1"/>
          </p:cNvSpPr>
          <p:nvPr>
            <p:ph type="body" sz="quarter" idx="10"/>
          </p:nvPr>
        </p:nvSpPr>
        <p:spPr/>
        <p:txBody>
          <a:bodyPr/>
          <a:lstStyle/>
          <a:p>
            <a:r>
              <a:rPr kumimoji="1" lang="ja-JP" altLang="en-US"/>
              <a:t>微小変換とネーターの定理</a:t>
            </a:r>
          </a:p>
        </p:txBody>
      </p:sp>
      <p:sp>
        <p:nvSpPr>
          <p:cNvPr id="3" name="テキスト ボックス 2">
            <a:extLst>
              <a:ext uri="{FF2B5EF4-FFF2-40B4-BE49-F238E27FC236}">
                <a16:creationId xmlns:a16="http://schemas.microsoft.com/office/drawing/2014/main" id="{F10B3A6E-2040-96E1-E500-2414B85A13A7}"/>
              </a:ext>
            </a:extLst>
          </p:cNvPr>
          <p:cNvSpPr txBox="1"/>
          <p:nvPr/>
        </p:nvSpPr>
        <p:spPr>
          <a:xfrm>
            <a:off x="179512" y="1268760"/>
            <a:ext cx="8280920"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系の情報はハミルトニアンというスカラー関数が全て保持している</a:t>
            </a:r>
            <a:endParaRPr kumimoji="1" lang="en-US" altLang="ja-JP" sz="2400" dirty="0"/>
          </a:p>
          <a:p>
            <a:pPr marL="342900" indent="-342900">
              <a:buFont typeface="Arial" panose="020B0604020202020204" pitchFamily="34" charset="0"/>
              <a:buChar char="•"/>
            </a:pPr>
            <a:r>
              <a:rPr kumimoji="1" lang="ja-JP" altLang="en-US" sz="2400"/>
              <a:t>保存量の情報もハミルトニアンが持っている</a:t>
            </a:r>
            <a:endParaRPr lang="en-US" altLang="ja-JP" sz="2400" dirty="0"/>
          </a:p>
          <a:p>
            <a:pPr marL="342900" indent="-342900">
              <a:buFont typeface="Arial" panose="020B0604020202020204" pitchFamily="34" charset="0"/>
              <a:buChar char="•"/>
            </a:pPr>
            <a:r>
              <a:rPr kumimoji="1" lang="ja-JP" altLang="en-US" sz="2400"/>
              <a:t>系の保存則は、連続変換に対するハミルトニアンの変換性により決まっている</a:t>
            </a:r>
            <a:r>
              <a:rPr kumimoji="1" lang="en-US" altLang="ja-JP" sz="2400" dirty="0"/>
              <a:t>(</a:t>
            </a:r>
            <a:r>
              <a:rPr kumimoji="1" lang="ja-JP" altLang="en-US" sz="2400"/>
              <a:t>ネーターの定理</a:t>
            </a:r>
            <a:r>
              <a:rPr kumimoji="1" lang="en-US" altLang="ja-JP" sz="2400" dirty="0"/>
              <a:t>)</a:t>
            </a:r>
            <a:endParaRPr kumimoji="1" lang="ja-JP" altLang="en-US" sz="24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787ACC3-A01D-2EBA-8820-A96DF457103A}"/>
                  </a:ext>
                </a:extLst>
              </p:cNvPr>
              <p:cNvSpPr txBox="1"/>
              <p:nvPr/>
            </p:nvSpPr>
            <p:spPr>
              <a:xfrm>
                <a:off x="1115616" y="3513251"/>
                <a:ext cx="6950557" cy="707886"/>
              </a:xfrm>
              <a:prstGeom prst="rect">
                <a:avLst/>
              </a:prstGeom>
              <a:noFill/>
            </p:spPr>
            <p:txBody>
              <a:bodyPr wrap="none" rtlCol="0">
                <a:spAutoFit/>
              </a:bodyPr>
              <a:lstStyle/>
              <a:p>
                <a:r>
                  <a:rPr kumimoji="1" lang="ja-JP" altLang="en-US" sz="2000"/>
                  <a:t>時間変換</a:t>
                </a:r>
                <a14:m>
                  <m:oMath xmlns:m="http://schemas.openxmlformats.org/officeDocument/2006/math">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lang="en-US" altLang="ja-JP" sz="2000" i="1">
                        <a:latin typeface="Cambria Math" panose="02040503050406030204" pitchFamily="18" charset="0"/>
                      </a:rPr>
                      <m:t>𝛿</m:t>
                    </m:r>
                    <m:r>
                      <a:rPr lang="en-US" altLang="ja-JP" sz="2000" b="0" i="1" smtClean="0">
                        <a:latin typeface="Cambria Math" panose="02040503050406030204" pitchFamily="18" charset="0"/>
                      </a:rPr>
                      <m:t>𝑡</m:t>
                    </m:r>
                  </m:oMath>
                </a14:m>
                <a:r>
                  <a:rPr kumimoji="1" lang="ja-JP" altLang="en-US" sz="2000"/>
                  <a:t>に対してハミルトニアンが形を変えない</a:t>
                </a:r>
                <a:endParaRPr kumimoji="1" lang="en-US" altLang="ja-JP" sz="2000" dirty="0"/>
              </a:p>
              <a:p>
                <a:r>
                  <a:rPr kumimoji="1" lang="ja-JP" altLang="en-US" sz="2000"/>
                  <a:t>→時間と共役なエネルギーが保存量となる</a:t>
                </a:r>
              </a:p>
            </p:txBody>
          </p:sp>
        </mc:Choice>
        <mc:Fallback>
          <p:sp>
            <p:nvSpPr>
              <p:cNvPr id="4" name="テキスト ボックス 3">
                <a:extLst>
                  <a:ext uri="{FF2B5EF4-FFF2-40B4-BE49-F238E27FC236}">
                    <a16:creationId xmlns:a16="http://schemas.microsoft.com/office/drawing/2014/main" id="{9787ACC3-A01D-2EBA-8820-A96DF457103A}"/>
                  </a:ext>
                </a:extLst>
              </p:cNvPr>
              <p:cNvSpPr txBox="1">
                <a:spLocks noRot="1" noChangeAspect="1" noMove="1" noResize="1" noEditPoints="1" noAdjustHandles="1" noChangeArrowheads="1" noChangeShapeType="1" noTextEdit="1"/>
              </p:cNvSpPr>
              <p:nvPr/>
            </p:nvSpPr>
            <p:spPr>
              <a:xfrm>
                <a:off x="1115616" y="3513251"/>
                <a:ext cx="6950557" cy="707886"/>
              </a:xfrm>
              <a:prstGeom prst="rect">
                <a:avLst/>
              </a:prstGeom>
              <a:blipFill>
                <a:blip r:embed="rId2"/>
                <a:stretch>
                  <a:fillRect l="-729" t="-5263" b="-157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DC72729-0514-C6E0-F9D4-24DBDDC9F7B1}"/>
                  </a:ext>
                </a:extLst>
              </p:cNvPr>
              <p:cNvSpPr txBox="1"/>
              <p:nvPr/>
            </p:nvSpPr>
            <p:spPr>
              <a:xfrm>
                <a:off x="1115616" y="4467051"/>
                <a:ext cx="6641626" cy="707886"/>
              </a:xfrm>
              <a:prstGeom prst="rect">
                <a:avLst/>
              </a:prstGeom>
              <a:noFill/>
            </p:spPr>
            <p:txBody>
              <a:bodyPr wrap="none" rtlCol="0">
                <a:spAutoFit/>
              </a:bodyPr>
              <a:lstStyle/>
              <a:p>
                <a:r>
                  <a:rPr kumimoji="1" lang="ja-JP" altLang="en-US" sz="2000"/>
                  <a:t>回転</a:t>
                </a:r>
                <a:r>
                  <a:rPr kumimoji="1" lang="en-US" altLang="ja-JP" sz="2000" dirty="0"/>
                  <a:t> </a:t>
                </a:r>
                <a14:m>
                  <m:oMath xmlns:m="http://schemas.openxmlformats.org/officeDocument/2006/math">
                    <m:r>
                      <a:rPr kumimoji="1" lang="en-US" altLang="ja-JP" sz="2000" b="0" i="1" smtClean="0">
                        <a:latin typeface="Cambria Math" panose="02040503050406030204" pitchFamily="18" charset="0"/>
                      </a:rPr>
                      <m:t>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𝜃</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𝛿𝜃</m:t>
                    </m:r>
                  </m:oMath>
                </a14:m>
                <a:r>
                  <a:rPr kumimoji="1" lang="ja-JP" altLang="en-US" sz="2000"/>
                  <a:t>に対してハミルトニアンが形を変えない</a:t>
                </a:r>
                <a:endParaRPr kumimoji="1" lang="en-US" altLang="ja-JP" sz="2000" dirty="0"/>
              </a:p>
              <a:p>
                <a:r>
                  <a:rPr kumimoji="1" lang="ja-JP" altLang="en-US" sz="2000"/>
                  <a:t>→回転角と共役な角運動量が保存量となる</a:t>
                </a:r>
              </a:p>
            </p:txBody>
          </p:sp>
        </mc:Choice>
        <mc:Fallback>
          <p:sp>
            <p:nvSpPr>
              <p:cNvPr id="5" name="テキスト ボックス 4">
                <a:extLst>
                  <a:ext uri="{FF2B5EF4-FFF2-40B4-BE49-F238E27FC236}">
                    <a16:creationId xmlns:a16="http://schemas.microsoft.com/office/drawing/2014/main" id="{ADC72729-0514-C6E0-F9D4-24DBDDC9F7B1}"/>
                  </a:ext>
                </a:extLst>
              </p:cNvPr>
              <p:cNvSpPr txBox="1">
                <a:spLocks noRot="1" noChangeAspect="1" noMove="1" noResize="1" noEditPoints="1" noAdjustHandles="1" noChangeArrowheads="1" noChangeShapeType="1" noTextEdit="1"/>
              </p:cNvSpPr>
              <p:nvPr/>
            </p:nvSpPr>
            <p:spPr>
              <a:xfrm>
                <a:off x="1115616" y="4467051"/>
                <a:ext cx="6641626" cy="707886"/>
              </a:xfrm>
              <a:prstGeom prst="rect">
                <a:avLst/>
              </a:prstGeom>
              <a:blipFill>
                <a:blip r:embed="rId3"/>
                <a:stretch>
                  <a:fillRect l="-762" t="-5263" b="-1578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5C574E8-9721-3795-0066-E65FB649439B}"/>
              </a:ext>
            </a:extLst>
          </p:cNvPr>
          <p:cNvSpPr txBox="1"/>
          <p:nvPr/>
        </p:nvSpPr>
        <p:spPr>
          <a:xfrm>
            <a:off x="1089856" y="5805264"/>
            <a:ext cx="5929828" cy="523220"/>
          </a:xfrm>
          <a:prstGeom prst="rect">
            <a:avLst/>
          </a:prstGeom>
          <a:noFill/>
        </p:spPr>
        <p:txBody>
          <a:bodyPr wrap="none" rtlCol="0">
            <a:spAutoFit/>
          </a:bodyPr>
          <a:lstStyle/>
          <a:p>
            <a:r>
              <a:rPr kumimoji="1" lang="ja-JP" altLang="en-US" sz="2800"/>
              <a:t>以上を、微小正準変換から議論する</a:t>
            </a:r>
          </a:p>
        </p:txBody>
      </p:sp>
    </p:spTree>
    <p:extLst>
      <p:ext uri="{BB962C8B-B14F-4D97-AF65-F5344CB8AC3E}">
        <p14:creationId xmlns:p14="http://schemas.microsoft.com/office/powerpoint/2010/main" val="518591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9D1ED-22DB-9908-F340-3311DFA5C099}"/>
              </a:ext>
            </a:extLst>
          </p:cNvPr>
          <p:cNvSpPr>
            <a:spLocks noGrp="1"/>
          </p:cNvSpPr>
          <p:nvPr>
            <p:ph type="body" sz="quarter" idx="10"/>
          </p:nvPr>
        </p:nvSpPr>
        <p:spPr/>
        <p:txBody>
          <a:bodyPr/>
          <a:lstStyle/>
          <a:p>
            <a:r>
              <a:rPr kumimoji="1" lang="ja-JP" altLang="en-US"/>
              <a:t>微小正準変換</a:t>
            </a:r>
          </a:p>
        </p:txBody>
      </p:sp>
      <p:sp>
        <p:nvSpPr>
          <p:cNvPr id="4" name="テキスト ボックス 3">
            <a:extLst>
              <a:ext uri="{FF2B5EF4-FFF2-40B4-BE49-F238E27FC236}">
                <a16:creationId xmlns:a16="http://schemas.microsoft.com/office/drawing/2014/main" id="{77E34B80-0268-4C22-15C5-AA8E3D572EED}"/>
              </a:ext>
            </a:extLst>
          </p:cNvPr>
          <p:cNvSpPr txBox="1"/>
          <p:nvPr/>
        </p:nvSpPr>
        <p:spPr>
          <a:xfrm>
            <a:off x="323528" y="944195"/>
            <a:ext cx="6032421" cy="461665"/>
          </a:xfrm>
          <a:prstGeom prst="rect">
            <a:avLst/>
          </a:prstGeom>
          <a:noFill/>
        </p:spPr>
        <p:txBody>
          <a:bodyPr wrap="none" rtlCol="0">
            <a:spAutoFit/>
          </a:bodyPr>
          <a:lstStyle/>
          <a:p>
            <a:r>
              <a:rPr kumimoji="1" lang="ja-JP" altLang="en-US" sz="2400"/>
              <a:t>恒等変換に微小量を加え</a:t>
            </a:r>
            <a:r>
              <a:rPr lang="ja-JP" altLang="en-US" sz="2400"/>
              <a:t>た母関数を考える</a:t>
            </a:r>
            <a:endParaRPr kumimoji="1" lang="en-US" altLang="ja-JP" sz="2400" dirty="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02AA42C-9E88-ACBD-8B2E-FA6F62A67FF2}"/>
                  </a:ext>
                </a:extLst>
              </p:cNvPr>
              <p:cNvSpPr txBox="1"/>
              <p:nvPr/>
            </p:nvSpPr>
            <p:spPr>
              <a:xfrm>
                <a:off x="2303748" y="1513591"/>
                <a:ext cx="453650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𝑊</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𝑞𝑃</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𝜀</m:t>
                      </m:r>
                      <m:r>
                        <a:rPr kumimoji="1" lang="en-US" altLang="ja-JP" sz="3600" b="0" i="1" smtClean="0">
                          <a:latin typeface="Cambria Math" panose="02040503050406030204" pitchFamily="18" charset="0"/>
                        </a:rPr>
                        <m:t>𝐽</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𝑃</m:t>
                      </m:r>
                      <m:r>
                        <a:rPr kumimoji="1" lang="en-US" altLang="ja-JP" sz="3600" b="0" i="1" smtClean="0">
                          <a:latin typeface="Cambria Math" panose="02040503050406030204" pitchFamily="18" charset="0"/>
                        </a:rPr>
                        <m:t>)</m:t>
                      </m:r>
                    </m:oMath>
                  </m:oMathPara>
                </a14:m>
                <a:endParaRPr lang="ja-JP" altLang="en-US" sz="3600"/>
              </a:p>
            </p:txBody>
          </p:sp>
        </mc:Choice>
        <mc:Fallback>
          <p:sp>
            <p:nvSpPr>
              <p:cNvPr id="6" name="テキスト ボックス 5">
                <a:extLst>
                  <a:ext uri="{FF2B5EF4-FFF2-40B4-BE49-F238E27FC236}">
                    <a16:creationId xmlns:a16="http://schemas.microsoft.com/office/drawing/2014/main" id="{E02AA42C-9E88-ACBD-8B2E-FA6F62A67FF2}"/>
                  </a:ext>
                </a:extLst>
              </p:cNvPr>
              <p:cNvSpPr txBox="1">
                <a:spLocks noRot="1" noChangeAspect="1" noMove="1" noResize="1" noEditPoints="1" noAdjustHandles="1" noChangeArrowheads="1" noChangeShapeType="1" noTextEdit="1"/>
              </p:cNvSpPr>
              <p:nvPr/>
            </p:nvSpPr>
            <p:spPr>
              <a:xfrm>
                <a:off x="2303748" y="1513591"/>
                <a:ext cx="4536504" cy="646331"/>
              </a:xfrm>
              <a:prstGeom prst="rect">
                <a:avLst/>
              </a:prstGeom>
              <a:blipFill>
                <a:blip r:embed="rId2"/>
                <a:stretch>
                  <a:fillRect b="-2549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BF4B64B-AE31-11C6-A487-A2860F847BE8}"/>
                  </a:ext>
                </a:extLst>
              </p:cNvPr>
              <p:cNvSpPr txBox="1"/>
              <p:nvPr/>
            </p:nvSpPr>
            <p:spPr>
              <a:xfrm>
                <a:off x="1213384" y="3015618"/>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p:sp>
            <p:nvSpPr>
              <p:cNvPr id="7" name="テキスト ボックス 6">
                <a:extLst>
                  <a:ext uri="{FF2B5EF4-FFF2-40B4-BE49-F238E27FC236}">
                    <a16:creationId xmlns:a16="http://schemas.microsoft.com/office/drawing/2014/main" id="{7BF4B64B-AE31-11C6-A487-A2860F847BE8}"/>
                  </a:ext>
                </a:extLst>
              </p:cNvPr>
              <p:cNvSpPr txBox="1">
                <a:spLocks noRot="1" noChangeAspect="1" noMove="1" noResize="1" noEditPoints="1" noAdjustHandles="1" noChangeArrowheads="1" noChangeShapeType="1" noTextEdit="1"/>
              </p:cNvSpPr>
              <p:nvPr/>
            </p:nvSpPr>
            <p:spPr>
              <a:xfrm>
                <a:off x="1213384" y="3015618"/>
                <a:ext cx="5544616" cy="984116"/>
              </a:xfrm>
              <a:prstGeom prst="rect">
                <a:avLst/>
              </a:prstGeom>
              <a:blipFill>
                <a:blip r:embed="rId3"/>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2C81545-9CE3-4E72-1890-662F948C0C2A}"/>
                  </a:ext>
                </a:extLst>
              </p:cNvPr>
              <p:cNvSpPr txBox="1"/>
              <p:nvPr/>
            </p:nvSpPr>
            <p:spPr>
              <a:xfrm>
                <a:off x="1187624" y="4077072"/>
                <a:ext cx="5544616"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p:sp>
            <p:nvSpPr>
              <p:cNvPr id="8" name="テキスト ボックス 7">
                <a:extLst>
                  <a:ext uri="{FF2B5EF4-FFF2-40B4-BE49-F238E27FC236}">
                    <a16:creationId xmlns:a16="http://schemas.microsoft.com/office/drawing/2014/main" id="{92C81545-9CE3-4E72-1890-662F948C0C2A}"/>
                  </a:ext>
                </a:extLst>
              </p:cNvPr>
              <p:cNvSpPr txBox="1">
                <a:spLocks noRot="1" noChangeAspect="1" noMove="1" noResize="1" noEditPoints="1" noAdjustHandles="1" noChangeArrowheads="1" noChangeShapeType="1" noTextEdit="1"/>
              </p:cNvSpPr>
              <p:nvPr/>
            </p:nvSpPr>
            <p:spPr>
              <a:xfrm>
                <a:off x="1187624" y="4077072"/>
                <a:ext cx="5544616" cy="911596"/>
              </a:xfrm>
              <a:prstGeom prst="rect">
                <a:avLst/>
              </a:prstGeom>
              <a:blipFill>
                <a:blip r:embed="rId4"/>
                <a:stretch>
                  <a:fillRect b="-6944"/>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594FA6D-E053-2489-6547-761E47B6236B}"/>
              </a:ext>
            </a:extLst>
          </p:cNvPr>
          <p:cNvSpPr txBox="1"/>
          <p:nvPr/>
        </p:nvSpPr>
        <p:spPr>
          <a:xfrm>
            <a:off x="385083" y="2467314"/>
            <a:ext cx="3262432" cy="400110"/>
          </a:xfrm>
          <a:prstGeom prst="rect">
            <a:avLst/>
          </a:prstGeom>
          <a:noFill/>
        </p:spPr>
        <p:txBody>
          <a:bodyPr wrap="none" rtlCol="0">
            <a:spAutoFit/>
          </a:bodyPr>
          <a:lstStyle/>
          <a:p>
            <a:r>
              <a:rPr kumimoji="1" lang="ja-JP" altLang="en-US" sz="2000"/>
              <a:t>変換則は以下で与えられる</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F1AF699-2519-523C-F223-C741A68DFB05}"/>
                  </a:ext>
                </a:extLst>
              </p:cNvPr>
              <p:cNvSpPr txBox="1"/>
              <p:nvPr/>
            </p:nvSpPr>
            <p:spPr>
              <a:xfrm>
                <a:off x="869527" y="5589240"/>
                <a:ext cx="5999528" cy="461665"/>
              </a:xfrm>
              <a:prstGeom prst="rect">
                <a:avLst/>
              </a:prstGeom>
              <a:noFill/>
            </p:spPr>
            <p:txBody>
              <a:bodyPr wrap="none" rtlCol="0">
                <a:spAutoFit/>
              </a:bodyPr>
              <a:lstStyle/>
              <a:p>
                <a:r>
                  <a:rPr kumimoji="1" lang="ja-JP" altLang="en-US" sz="2400"/>
                  <a:t>これを</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dirty="0"/>
                  <a:t>を</a:t>
                </a:r>
                <a14:m>
                  <m:oMath xmlns:m="http://schemas.openxmlformats.org/officeDocument/2006/math">
                    <m:r>
                      <a:rPr lang="en-US" altLang="ja-JP" sz="2400" i="1">
                        <a:latin typeface="Cambria Math" panose="02040503050406030204" pitchFamily="18" charset="0"/>
                      </a:rPr>
                      <m:t>(</m:t>
                    </m:r>
                    <m:r>
                      <a:rPr lang="en-US" altLang="ja-JP" sz="2400" b="0" i="1" smtClean="0">
                        <a:latin typeface="Cambria Math" panose="02040503050406030204" pitchFamily="18" charset="0"/>
                      </a:rPr>
                      <m:t>𝑞</m:t>
                    </m:r>
                    <m:r>
                      <a:rPr lang="en-US" altLang="ja-JP" sz="2400" i="1">
                        <a:latin typeface="Cambria Math" panose="02040503050406030204" pitchFamily="18" charset="0"/>
                      </a:rPr>
                      <m:t>,</m:t>
                    </m:r>
                    <m:r>
                      <a:rPr lang="en-US" altLang="ja-JP" sz="2400" b="0" i="1" smtClean="0">
                        <a:latin typeface="Cambria Math" panose="02040503050406030204" pitchFamily="18" charset="0"/>
                      </a:rPr>
                      <m:t>𝑝</m:t>
                    </m:r>
                    <m:r>
                      <a:rPr lang="en-US" altLang="ja-JP" sz="2400" i="1">
                        <a:latin typeface="Cambria Math" panose="02040503050406030204" pitchFamily="18" charset="0"/>
                      </a:rPr>
                      <m:t>)</m:t>
                    </m:r>
                  </m:oMath>
                </a14:m>
                <a:r>
                  <a:rPr kumimoji="1" lang="ja-JP" altLang="en-US" sz="2400"/>
                  <a:t>で表す形に変形したい</a:t>
                </a:r>
                <a:endParaRPr kumimoji="1" lang="en-US" altLang="ja-JP" sz="2400" dirty="0"/>
              </a:p>
            </p:txBody>
          </p:sp>
        </mc:Choice>
        <mc:Fallback>
          <p:sp>
            <p:nvSpPr>
              <p:cNvPr id="10" name="テキスト ボックス 9">
                <a:extLst>
                  <a:ext uri="{FF2B5EF4-FFF2-40B4-BE49-F238E27FC236}">
                    <a16:creationId xmlns:a16="http://schemas.microsoft.com/office/drawing/2014/main" id="{7F1AF699-2519-523C-F223-C741A68DFB05}"/>
                  </a:ext>
                </a:extLst>
              </p:cNvPr>
              <p:cNvSpPr txBox="1">
                <a:spLocks noRot="1" noChangeAspect="1" noMove="1" noResize="1" noEditPoints="1" noAdjustHandles="1" noChangeArrowheads="1" noChangeShapeType="1" noTextEdit="1"/>
              </p:cNvSpPr>
              <p:nvPr/>
            </p:nvSpPr>
            <p:spPr>
              <a:xfrm>
                <a:off x="869527" y="5589240"/>
                <a:ext cx="5999528" cy="461665"/>
              </a:xfrm>
              <a:prstGeom prst="rect">
                <a:avLst/>
              </a:prstGeom>
              <a:blipFill>
                <a:blip r:embed="rId5"/>
                <a:stretch>
                  <a:fillRect l="-1691" t="-13514" r="-634"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20761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C96D312-B49D-9CF4-E4A2-965604C83ACB}"/>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2AC3687-04C4-ABE4-4E7A-2F4B8EED02B3}"/>
                  </a:ext>
                </a:extLst>
              </p:cNvPr>
              <p:cNvSpPr txBox="1"/>
              <p:nvPr/>
            </p:nvSpPr>
            <p:spPr>
              <a:xfrm>
                <a:off x="-197206" y="790956"/>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𝑊</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p:sp>
            <p:nvSpPr>
              <p:cNvPr id="3" name="テキスト ボックス 2">
                <a:extLst>
                  <a:ext uri="{FF2B5EF4-FFF2-40B4-BE49-F238E27FC236}">
                    <a16:creationId xmlns:a16="http://schemas.microsoft.com/office/drawing/2014/main" id="{F2AC3687-04C4-ABE4-4E7A-2F4B8EED02B3}"/>
                  </a:ext>
                </a:extLst>
              </p:cNvPr>
              <p:cNvSpPr txBox="1">
                <a:spLocks noRot="1" noChangeAspect="1" noMove="1" noResize="1" noEditPoints="1" noAdjustHandles="1" noChangeArrowheads="1" noChangeShapeType="1" noTextEdit="1"/>
              </p:cNvSpPr>
              <p:nvPr/>
            </p:nvSpPr>
            <p:spPr>
              <a:xfrm>
                <a:off x="-197206" y="790956"/>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D69CD23-43EA-CFC4-9DE5-8CA03A91AE20}"/>
                  </a:ext>
                </a:extLst>
              </p:cNvPr>
              <p:cNvSpPr txBox="1"/>
              <p:nvPr/>
            </p:nvSpPr>
            <p:spPr>
              <a:xfrm>
                <a:off x="6012160" y="1021404"/>
                <a:ext cx="252028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p:sp>
            <p:nvSpPr>
              <p:cNvPr id="4" name="テキスト ボックス 3">
                <a:extLst>
                  <a:ext uri="{FF2B5EF4-FFF2-40B4-BE49-F238E27FC236}">
                    <a16:creationId xmlns:a16="http://schemas.microsoft.com/office/drawing/2014/main" id="{3D69CD23-43EA-CFC4-9DE5-8CA03A91AE20}"/>
                  </a:ext>
                </a:extLst>
              </p:cNvPr>
              <p:cNvSpPr txBox="1">
                <a:spLocks noRot="1" noChangeAspect="1" noMove="1" noResize="1" noEditPoints="1" noAdjustHandles="1" noChangeArrowheads="1" noChangeShapeType="1" noTextEdit="1"/>
              </p:cNvSpPr>
              <p:nvPr/>
            </p:nvSpPr>
            <p:spPr>
              <a:xfrm>
                <a:off x="6012160" y="1021404"/>
                <a:ext cx="2520280" cy="523220"/>
              </a:xfrm>
              <a:prstGeom prst="rect">
                <a:avLst/>
              </a:prstGeom>
              <a:blipFill>
                <a:blip r:embed="rId3"/>
                <a:stretch>
                  <a:fillRect b="-21429"/>
                </a:stretch>
              </a:blipFill>
            </p:spPr>
            <p:txBody>
              <a:bodyPr/>
              <a:lstStyle/>
              <a:p>
                <a:r>
                  <a:rPr lang="ja-JP" altLang="en-US">
                    <a:noFill/>
                  </a:rPr>
                  <a:t> </a:t>
                </a:r>
              </a:p>
            </p:txBody>
          </p:sp>
        </mc:Fallback>
      </mc:AlternateContent>
      <p:sp>
        <p:nvSpPr>
          <p:cNvPr id="5" name="右矢印 4">
            <a:extLst>
              <a:ext uri="{FF2B5EF4-FFF2-40B4-BE49-F238E27FC236}">
                <a16:creationId xmlns:a16="http://schemas.microsoft.com/office/drawing/2014/main" id="{39A7748C-C662-FC92-ED33-F9369AA36BD8}"/>
              </a:ext>
            </a:extLst>
          </p:cNvPr>
          <p:cNvSpPr/>
          <p:nvPr/>
        </p:nvSpPr>
        <p:spPr>
          <a:xfrm>
            <a:off x="4860032" y="1040698"/>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1678174-EF26-5F0A-7892-65FA82BD160A}"/>
                  </a:ext>
                </a:extLst>
              </p:cNvPr>
              <p:cNvSpPr txBox="1"/>
              <p:nvPr/>
            </p:nvSpPr>
            <p:spPr>
              <a:xfrm>
                <a:off x="611560" y="1882545"/>
                <a:ext cx="4248472"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𝐽</m:t>
                      </m:r>
                      <m:r>
                        <a:rPr lang="en-US" altLang="ja-JP" sz="2800" i="1" smtClean="0">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𝑃</m:t>
                          </m:r>
                        </m:e>
                      </m:d>
                      <m:r>
                        <a:rPr lang="en-US" altLang="ja-JP" sz="2800" i="1">
                          <a:latin typeface="Cambria Math" panose="02040503050406030204" pitchFamily="18" charset="0"/>
                        </a:rPr>
                        <m:t>=</m:t>
                      </m:r>
                      <m:r>
                        <a:rPr lang="en-US" altLang="ja-JP" sz="2800" i="1">
                          <a:latin typeface="Cambria Math" panose="02040503050406030204" pitchFamily="18" charset="0"/>
                        </a:rPr>
                        <m:t>𝐽</m:t>
                      </m:r>
                      <m:r>
                        <a:rPr lang="en-US" altLang="ja-JP" sz="2800" i="1">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e>
                      </m:d>
                    </m:oMath>
                  </m:oMathPara>
                </a14:m>
                <a:endParaRPr lang="ja-JP" altLang="en-US" sz="2800"/>
              </a:p>
            </p:txBody>
          </p:sp>
        </mc:Choice>
        <mc:Fallback>
          <p:sp>
            <p:nvSpPr>
              <p:cNvPr id="6" name="テキスト ボックス 5">
                <a:extLst>
                  <a:ext uri="{FF2B5EF4-FFF2-40B4-BE49-F238E27FC236}">
                    <a16:creationId xmlns:a16="http://schemas.microsoft.com/office/drawing/2014/main" id="{C1678174-EF26-5F0A-7892-65FA82BD160A}"/>
                  </a:ext>
                </a:extLst>
              </p:cNvPr>
              <p:cNvSpPr txBox="1">
                <a:spLocks noRot="1" noChangeAspect="1" noMove="1" noResize="1" noEditPoints="1" noAdjustHandles="1" noChangeArrowheads="1" noChangeShapeType="1" noTextEdit="1"/>
              </p:cNvSpPr>
              <p:nvPr/>
            </p:nvSpPr>
            <p:spPr>
              <a:xfrm>
                <a:off x="611560" y="1882545"/>
                <a:ext cx="4248472" cy="523220"/>
              </a:xfrm>
              <a:prstGeom prst="rect">
                <a:avLst/>
              </a:prstGeom>
              <a:blipFill>
                <a:blip r:embed="rId4"/>
                <a:stretch>
                  <a:fillRect b="-2381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C6B9932-A414-5309-04E1-65920E29B2EC}"/>
                  </a:ext>
                </a:extLst>
              </p:cNvPr>
              <p:cNvSpPr txBox="1"/>
              <p:nvPr/>
            </p:nvSpPr>
            <p:spPr>
              <a:xfrm>
                <a:off x="1187624" y="2486078"/>
                <a:ext cx="4248472"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r>
                        <a:rPr lang="en-US" altLang="ja-JP" sz="2800" i="1">
                          <a:latin typeface="Cambria Math" panose="02040503050406030204" pitchFamily="18" charset="0"/>
                        </a:rPr>
                        <m:t>𝐽</m:t>
                      </m:r>
                      <m:r>
                        <a:rPr lang="en-US" altLang="ja-JP" sz="2800" i="1">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p:sp>
            <p:nvSpPr>
              <p:cNvPr id="7" name="テキスト ボックス 6">
                <a:extLst>
                  <a:ext uri="{FF2B5EF4-FFF2-40B4-BE49-F238E27FC236}">
                    <a16:creationId xmlns:a16="http://schemas.microsoft.com/office/drawing/2014/main" id="{AC6B9932-A414-5309-04E1-65920E29B2EC}"/>
                  </a:ext>
                </a:extLst>
              </p:cNvPr>
              <p:cNvSpPr txBox="1">
                <a:spLocks noRot="1" noChangeAspect="1" noMove="1" noResize="1" noEditPoints="1" noAdjustHandles="1" noChangeArrowheads="1" noChangeShapeType="1" noTextEdit="1"/>
              </p:cNvSpPr>
              <p:nvPr/>
            </p:nvSpPr>
            <p:spPr>
              <a:xfrm>
                <a:off x="1187624" y="2486078"/>
                <a:ext cx="4248472" cy="523220"/>
              </a:xfrm>
              <a:prstGeom prst="rect">
                <a:avLst/>
              </a:prstGeom>
              <a:blipFill>
                <a:blip r:embed="rId5"/>
                <a:stretch>
                  <a:fillRect b="-2093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CE6B6137-5358-16B8-B564-C75E3CCD96EE}"/>
                  </a:ext>
                </a:extLst>
              </p:cNvPr>
              <p:cNvSpPr txBox="1"/>
              <p:nvPr/>
            </p:nvSpPr>
            <p:spPr>
              <a:xfrm>
                <a:off x="755576" y="3228246"/>
                <a:ext cx="3816424" cy="9841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i="1" smtClean="0">
                          <a:latin typeface="Cambria Math" panose="02040503050406030204" pitchFamily="18" charset="0"/>
                        </a:rPr>
                        <m:t>𝐽</m:t>
                      </m:r>
                      <m:r>
                        <a:rPr lang="en-US" altLang="ja-JP" sz="2800" i="1" smtClean="0">
                          <a:latin typeface="Cambria Math" panose="02040503050406030204" pitchFamily="18" charset="0"/>
                        </a:rPr>
                        <m:t> </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𝑃</m:t>
                          </m:r>
                        </m:e>
                      </m:d>
                      <m:r>
                        <a:rPr lang="en-US" altLang="ja-JP" sz="2800" i="1">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lang="ja-JP" altLang="en-US" sz="2800"/>
              </a:p>
            </p:txBody>
          </p:sp>
        </mc:Choice>
        <mc:Fallback>
          <p:sp>
            <p:nvSpPr>
              <p:cNvPr id="8" name="テキスト ボックス 7">
                <a:extLst>
                  <a:ext uri="{FF2B5EF4-FFF2-40B4-BE49-F238E27FC236}">
                    <a16:creationId xmlns:a16="http://schemas.microsoft.com/office/drawing/2014/main" id="{CE6B6137-5358-16B8-B564-C75E3CCD96EE}"/>
                  </a:ext>
                </a:extLst>
              </p:cNvPr>
              <p:cNvSpPr txBox="1">
                <a:spLocks noRot="1" noChangeAspect="1" noMove="1" noResize="1" noEditPoints="1" noAdjustHandles="1" noChangeArrowheads="1" noChangeShapeType="1" noTextEdit="1"/>
              </p:cNvSpPr>
              <p:nvPr/>
            </p:nvSpPr>
            <p:spPr>
              <a:xfrm>
                <a:off x="755576" y="3228246"/>
                <a:ext cx="3816424" cy="984116"/>
              </a:xfrm>
              <a:prstGeom prst="rect">
                <a:avLst/>
              </a:prstGeom>
              <a:blipFill>
                <a:blip r:embed="rId6"/>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047F86DF-6B83-F622-A9C0-7758FE572A4E}"/>
                  </a:ext>
                </a:extLst>
              </p:cNvPr>
              <p:cNvSpPr txBox="1"/>
              <p:nvPr/>
            </p:nvSpPr>
            <p:spPr>
              <a:xfrm>
                <a:off x="2123728" y="4125647"/>
                <a:ext cx="3816424" cy="91159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𝑂</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𝜀</m:t>
                          </m:r>
                        </m:e>
                      </m:d>
                      <m:r>
                        <a:rPr lang="en-US" altLang="ja-JP" sz="2800" b="0" i="1" smtClean="0">
                          <a:latin typeface="Cambria Math" panose="02040503050406030204" pitchFamily="18" charset="0"/>
                        </a:rPr>
                        <m:t>)</m:t>
                      </m:r>
                    </m:oMath>
                  </m:oMathPara>
                </a14:m>
                <a:endParaRPr lang="ja-JP" altLang="en-US" sz="2800"/>
              </a:p>
            </p:txBody>
          </p:sp>
        </mc:Choice>
        <mc:Fallback>
          <p:sp>
            <p:nvSpPr>
              <p:cNvPr id="9" name="テキスト ボックス 8">
                <a:extLst>
                  <a:ext uri="{FF2B5EF4-FFF2-40B4-BE49-F238E27FC236}">
                    <a16:creationId xmlns:a16="http://schemas.microsoft.com/office/drawing/2014/main" id="{047F86DF-6B83-F622-A9C0-7758FE572A4E}"/>
                  </a:ext>
                </a:extLst>
              </p:cNvPr>
              <p:cNvSpPr txBox="1">
                <a:spLocks noRot="1" noChangeAspect="1" noMove="1" noResize="1" noEditPoints="1" noAdjustHandles="1" noChangeArrowheads="1" noChangeShapeType="1" noTextEdit="1"/>
              </p:cNvSpPr>
              <p:nvPr/>
            </p:nvSpPr>
            <p:spPr>
              <a:xfrm>
                <a:off x="2123728" y="4125647"/>
                <a:ext cx="3816424" cy="911596"/>
              </a:xfrm>
              <a:prstGeom prst="rect">
                <a:avLst/>
              </a:prstGeom>
              <a:blipFill>
                <a:blip r:embed="rId7"/>
                <a:stretch>
                  <a:fillRect b="-68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82E8ABDC-BE1D-05B6-B5FA-A6D46F1D1D98}"/>
                  </a:ext>
                </a:extLst>
              </p:cNvPr>
              <p:cNvSpPr txBox="1"/>
              <p:nvPr/>
            </p:nvSpPr>
            <p:spPr>
              <a:xfrm>
                <a:off x="2123728" y="5013176"/>
                <a:ext cx="3816424" cy="91159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m:t>
                      </m:r>
                    </m:oMath>
                  </m:oMathPara>
                </a14:m>
                <a:endParaRPr lang="ja-JP" altLang="en-US" sz="2800"/>
              </a:p>
            </p:txBody>
          </p:sp>
        </mc:Choice>
        <mc:Fallback>
          <p:sp>
            <p:nvSpPr>
              <p:cNvPr id="10" name="テキスト ボックス 9">
                <a:extLst>
                  <a:ext uri="{FF2B5EF4-FFF2-40B4-BE49-F238E27FC236}">
                    <a16:creationId xmlns:a16="http://schemas.microsoft.com/office/drawing/2014/main" id="{82E8ABDC-BE1D-05B6-B5FA-A6D46F1D1D98}"/>
                  </a:ext>
                </a:extLst>
              </p:cNvPr>
              <p:cNvSpPr txBox="1">
                <a:spLocks noRot="1" noChangeAspect="1" noMove="1" noResize="1" noEditPoints="1" noAdjustHandles="1" noChangeArrowheads="1" noChangeShapeType="1" noTextEdit="1"/>
              </p:cNvSpPr>
              <p:nvPr/>
            </p:nvSpPr>
            <p:spPr>
              <a:xfrm>
                <a:off x="2123728" y="5013176"/>
                <a:ext cx="3816424" cy="911596"/>
              </a:xfrm>
              <a:prstGeom prst="rect">
                <a:avLst/>
              </a:prstGeom>
              <a:blipFill>
                <a:blip r:embed="rId8"/>
                <a:stretch>
                  <a:fillRect b="-68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1A29550-D924-30E1-F604-D99354D3ABE9}"/>
                  </a:ext>
                </a:extLst>
              </p:cNvPr>
              <p:cNvSpPr txBox="1"/>
              <p:nvPr/>
            </p:nvSpPr>
            <p:spPr>
              <a:xfrm>
                <a:off x="1429257" y="6067044"/>
                <a:ext cx="5770811"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𝑃</m:t>
                    </m:r>
                  </m:oMath>
                </a14:m>
                <a:r>
                  <a:rPr kumimoji="1" lang="ja-JP" altLang="en-US" sz="2400"/>
                  <a:t>を</a:t>
                </a:r>
                <a14:m>
                  <m:oMath xmlns:m="http://schemas.openxmlformats.org/officeDocument/2006/math">
                    <m:r>
                      <a:rPr kumimoji="1" lang="en-US" altLang="ja-JP" sz="2400" b="0" i="1" smtClean="0">
                        <a:latin typeface="Cambria Math" panose="02040503050406030204" pitchFamily="18" charset="0"/>
                      </a:rPr>
                      <m:t>𝑝</m:t>
                    </m:r>
                  </m:oMath>
                </a14:m>
                <a:r>
                  <a:rPr kumimoji="1" lang="ja-JP" altLang="en-US" sz="2400"/>
                  <a:t>で置き換えると</a:t>
                </a:r>
                <a14:m>
                  <m:oMath xmlns:m="http://schemas.openxmlformats.org/officeDocument/2006/math">
                    <m:r>
                      <a:rPr lang="en-US" altLang="ja-JP" sz="2400" b="0" i="1" smtClean="0">
                        <a:latin typeface="Cambria Math" panose="02040503050406030204" pitchFamily="18" charset="0"/>
                      </a:rPr>
                      <m:t>𝑂</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𝜀</m:t>
                    </m:r>
                  </m:oMath>
                </a14:m>
                <a:r>
                  <a:rPr kumimoji="1" lang="en-US" altLang="ja-JP" sz="2400" dirty="0"/>
                  <a:t>)</a:t>
                </a:r>
                <a:r>
                  <a:rPr kumimoji="1" lang="ja-JP" altLang="en-US" sz="2400"/>
                  <a:t>のおつりがでる</a:t>
                </a:r>
              </a:p>
            </p:txBody>
          </p:sp>
        </mc:Choice>
        <mc:Fallback>
          <p:sp>
            <p:nvSpPr>
              <p:cNvPr id="11" name="テキスト ボックス 10">
                <a:extLst>
                  <a:ext uri="{FF2B5EF4-FFF2-40B4-BE49-F238E27FC236}">
                    <a16:creationId xmlns:a16="http://schemas.microsoft.com/office/drawing/2014/main" id="{A1A29550-D924-30E1-F604-D99354D3ABE9}"/>
                  </a:ext>
                </a:extLst>
              </p:cNvPr>
              <p:cNvSpPr txBox="1">
                <a:spLocks noRot="1" noChangeAspect="1" noMove="1" noResize="1" noEditPoints="1" noAdjustHandles="1" noChangeArrowheads="1" noChangeShapeType="1" noTextEdit="1"/>
              </p:cNvSpPr>
              <p:nvPr/>
            </p:nvSpPr>
            <p:spPr>
              <a:xfrm>
                <a:off x="1429257" y="6067044"/>
                <a:ext cx="5770811" cy="461665"/>
              </a:xfrm>
              <a:prstGeom prst="rect">
                <a:avLst/>
              </a:prstGeom>
              <a:blipFill>
                <a:blip r:embed="rId9"/>
                <a:stretch>
                  <a:fillRect l="-220" t="-13158" r="-879"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06991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5ADC69-3CBF-B3FE-C88D-47259DEE1FE5}"/>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2373C92-87BF-38F5-3313-5A6305A1F8B9}"/>
                  </a:ext>
                </a:extLst>
              </p:cNvPr>
              <p:cNvSpPr txBox="1"/>
              <p:nvPr/>
            </p:nvSpPr>
            <p:spPr>
              <a:xfrm>
                <a:off x="1043608" y="1052736"/>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𝑃</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p:sp>
            <p:nvSpPr>
              <p:cNvPr id="3" name="テキスト ボックス 2">
                <a:extLst>
                  <a:ext uri="{FF2B5EF4-FFF2-40B4-BE49-F238E27FC236}">
                    <a16:creationId xmlns:a16="http://schemas.microsoft.com/office/drawing/2014/main" id="{A2373C92-87BF-38F5-3313-5A6305A1F8B9}"/>
                  </a:ext>
                </a:extLst>
              </p:cNvPr>
              <p:cNvSpPr txBox="1">
                <a:spLocks noRot="1" noChangeAspect="1" noMove="1" noResize="1" noEditPoints="1" noAdjustHandles="1" noChangeArrowheads="1" noChangeShapeType="1" noTextEdit="1"/>
              </p:cNvSpPr>
              <p:nvPr/>
            </p:nvSpPr>
            <p:spPr>
              <a:xfrm>
                <a:off x="1043608" y="1052736"/>
                <a:ext cx="5544616" cy="984116"/>
              </a:xfrm>
              <a:prstGeom prst="rect">
                <a:avLst/>
              </a:prstGeom>
              <a:blipFill>
                <a:blip r:embed="rId2"/>
                <a:stretch>
                  <a:fillRect b="-1025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6B4D11F-40FA-7569-6B8C-87EA87E89227}"/>
                  </a:ext>
                </a:extLst>
              </p:cNvPr>
              <p:cNvSpPr txBox="1"/>
              <p:nvPr/>
            </p:nvSpPr>
            <p:spPr>
              <a:xfrm>
                <a:off x="1017848" y="2114190"/>
                <a:ext cx="5544616" cy="9115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den>
                      </m:f>
                      <m:r>
                        <a:rPr lang="en-US" altLang="ja-JP" sz="2800" b="0" i="1" smtClean="0">
                          <a:latin typeface="Cambria Math" panose="02040503050406030204" pitchFamily="18" charset="0"/>
                        </a:rPr>
                        <m:t>𝐽</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m:oMathPara>
                </a14:m>
                <a:endParaRPr lang="ja-JP" altLang="en-US" sz="2800"/>
              </a:p>
            </p:txBody>
          </p:sp>
        </mc:Choice>
        <mc:Fallback>
          <p:sp>
            <p:nvSpPr>
              <p:cNvPr id="4" name="テキスト ボックス 3">
                <a:extLst>
                  <a:ext uri="{FF2B5EF4-FFF2-40B4-BE49-F238E27FC236}">
                    <a16:creationId xmlns:a16="http://schemas.microsoft.com/office/drawing/2014/main" id="{D6B4D11F-40FA-7569-6B8C-87EA87E89227}"/>
                  </a:ext>
                </a:extLst>
              </p:cNvPr>
              <p:cNvSpPr txBox="1">
                <a:spLocks noRot="1" noChangeAspect="1" noMove="1" noResize="1" noEditPoints="1" noAdjustHandles="1" noChangeArrowheads="1" noChangeShapeType="1" noTextEdit="1"/>
              </p:cNvSpPr>
              <p:nvPr/>
            </p:nvSpPr>
            <p:spPr>
              <a:xfrm>
                <a:off x="1017848" y="2114190"/>
                <a:ext cx="5544616" cy="911596"/>
              </a:xfrm>
              <a:prstGeom prst="rect">
                <a:avLst/>
              </a:prstGeom>
              <a:blipFill>
                <a:blip r:embed="rId3"/>
                <a:stretch>
                  <a:fillRect b="-6849"/>
                </a:stretch>
              </a:blipFill>
            </p:spPr>
            <p:txBody>
              <a:bodyPr/>
              <a:lstStyle/>
              <a:p>
                <a:r>
                  <a:rPr lang="ja-JP" altLang="en-US">
                    <a:noFill/>
                  </a:rPr>
                  <a:t> </a:t>
                </a:r>
              </a:p>
            </p:txBody>
          </p:sp>
        </mc:Fallback>
      </mc:AlternateContent>
      <p:sp>
        <p:nvSpPr>
          <p:cNvPr id="5" name="右矢印 4">
            <a:extLst>
              <a:ext uri="{FF2B5EF4-FFF2-40B4-BE49-F238E27FC236}">
                <a16:creationId xmlns:a16="http://schemas.microsoft.com/office/drawing/2014/main" id="{B517DCBE-1D6C-2FA0-78F3-6383F811436B}"/>
              </a:ext>
            </a:extLst>
          </p:cNvPr>
          <p:cNvSpPr/>
          <p:nvPr/>
        </p:nvSpPr>
        <p:spPr>
          <a:xfrm rot="5400000">
            <a:off x="3684231" y="3228408"/>
            <a:ext cx="558671" cy="40118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9988986-4DD4-2625-DF9D-9035F9418AE2}"/>
                  </a:ext>
                </a:extLst>
              </p:cNvPr>
              <p:cNvSpPr txBox="1"/>
              <p:nvPr/>
            </p:nvSpPr>
            <p:spPr>
              <a:xfrm>
                <a:off x="1016426" y="3687417"/>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𝜀</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oMath>
                  </m:oMathPara>
                </a14:m>
                <a:endParaRPr lang="ja-JP" altLang="en-US" sz="2800"/>
              </a:p>
            </p:txBody>
          </p:sp>
        </mc:Choice>
        <mc:Fallback>
          <p:sp>
            <p:nvSpPr>
              <p:cNvPr id="6" name="テキスト ボックス 5">
                <a:extLst>
                  <a:ext uri="{FF2B5EF4-FFF2-40B4-BE49-F238E27FC236}">
                    <a16:creationId xmlns:a16="http://schemas.microsoft.com/office/drawing/2014/main" id="{E9988986-4DD4-2625-DF9D-9035F9418AE2}"/>
                  </a:ext>
                </a:extLst>
              </p:cNvPr>
              <p:cNvSpPr txBox="1">
                <a:spLocks noRot="1" noChangeAspect="1" noMove="1" noResize="1" noEditPoints="1" noAdjustHandles="1" noChangeArrowheads="1" noChangeShapeType="1" noTextEdit="1"/>
              </p:cNvSpPr>
              <p:nvPr/>
            </p:nvSpPr>
            <p:spPr>
              <a:xfrm>
                <a:off x="1016426" y="3687417"/>
                <a:ext cx="5544616" cy="984116"/>
              </a:xfrm>
              <a:prstGeom prst="rect">
                <a:avLst/>
              </a:prstGeom>
              <a:blipFill>
                <a:blip r:embed="rId4"/>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4F90459-3263-FFC8-6A38-3A971E82392F}"/>
                  </a:ext>
                </a:extLst>
              </p:cNvPr>
              <p:cNvSpPr txBox="1"/>
              <p:nvPr/>
            </p:nvSpPr>
            <p:spPr>
              <a:xfrm>
                <a:off x="1016426" y="4735480"/>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i="1">
                          <a:latin typeface="Cambria Math" panose="02040503050406030204" pitchFamily="18" charset="0"/>
                        </a:rPr>
                        <m:t>+</m:t>
                      </m:r>
                      <m:r>
                        <a:rPr lang="en-US" altLang="ja-JP" sz="2800" i="1">
                          <a:latin typeface="Cambria Math" panose="02040503050406030204" pitchFamily="18" charset="0"/>
                        </a:rPr>
                        <m:t>𝑂</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𝜀</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oMath>
                  </m:oMathPara>
                </a14:m>
                <a:endParaRPr lang="ja-JP" altLang="en-US" sz="2800"/>
              </a:p>
            </p:txBody>
          </p:sp>
        </mc:Choice>
        <mc:Fallback>
          <p:sp>
            <p:nvSpPr>
              <p:cNvPr id="7" name="テキスト ボックス 6">
                <a:extLst>
                  <a:ext uri="{FF2B5EF4-FFF2-40B4-BE49-F238E27FC236}">
                    <a16:creationId xmlns:a16="http://schemas.microsoft.com/office/drawing/2014/main" id="{94F90459-3263-FFC8-6A38-3A971E82392F}"/>
                  </a:ext>
                </a:extLst>
              </p:cNvPr>
              <p:cNvSpPr txBox="1">
                <a:spLocks noRot="1" noChangeAspect="1" noMove="1" noResize="1" noEditPoints="1" noAdjustHandles="1" noChangeArrowheads="1" noChangeShapeType="1" noTextEdit="1"/>
              </p:cNvSpPr>
              <p:nvPr/>
            </p:nvSpPr>
            <p:spPr>
              <a:xfrm>
                <a:off x="1016426" y="4735480"/>
                <a:ext cx="5544616" cy="984116"/>
              </a:xfrm>
              <a:prstGeom prst="rect">
                <a:avLst/>
              </a:prstGeom>
              <a:blipFill>
                <a:blip r:embed="rId5"/>
                <a:stretch>
                  <a:fillRect b="-101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01BDEA7-945A-3B74-A667-6DEEC0AA778C}"/>
                  </a:ext>
                </a:extLst>
              </p:cNvPr>
              <p:cNvSpPr txBox="1"/>
              <p:nvPr/>
            </p:nvSpPr>
            <p:spPr>
              <a:xfrm>
                <a:off x="1016426" y="5989893"/>
                <a:ext cx="5999528" cy="461665"/>
              </a:xfrm>
              <a:prstGeom prst="rect">
                <a:avLst/>
              </a:prstGeom>
              <a:noFill/>
            </p:spPr>
            <p:txBody>
              <a:bodyPr wrap="none" rtlCol="0">
                <a:spAutoFit/>
              </a:bodyPr>
              <a:lstStyle/>
              <a:p>
                <a:r>
                  <a:rPr kumimoji="1" lang="ja-JP" altLang="en-US" sz="2400"/>
                  <a:t>これを</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dirty="0"/>
                  <a:t>を</a:t>
                </a:r>
                <a14:m>
                  <m:oMath xmlns:m="http://schemas.openxmlformats.org/officeDocument/2006/math">
                    <m:r>
                      <a:rPr lang="en-US" altLang="ja-JP" sz="2400" i="1">
                        <a:latin typeface="Cambria Math" panose="02040503050406030204" pitchFamily="18" charset="0"/>
                      </a:rPr>
                      <m:t>(</m:t>
                    </m:r>
                    <m:r>
                      <a:rPr lang="en-US" altLang="ja-JP" sz="2400" b="0" i="1" smtClean="0">
                        <a:latin typeface="Cambria Math" panose="02040503050406030204" pitchFamily="18" charset="0"/>
                      </a:rPr>
                      <m:t>𝑞</m:t>
                    </m:r>
                    <m:r>
                      <a:rPr lang="en-US" altLang="ja-JP" sz="2400" i="1">
                        <a:latin typeface="Cambria Math" panose="02040503050406030204" pitchFamily="18" charset="0"/>
                      </a:rPr>
                      <m:t>,</m:t>
                    </m:r>
                    <m:r>
                      <a:rPr lang="en-US" altLang="ja-JP" sz="2400" b="0" i="1" smtClean="0">
                        <a:latin typeface="Cambria Math" panose="02040503050406030204" pitchFamily="18" charset="0"/>
                      </a:rPr>
                      <m:t>𝑝</m:t>
                    </m:r>
                    <m:r>
                      <a:rPr lang="en-US" altLang="ja-JP" sz="2400" i="1">
                        <a:latin typeface="Cambria Math" panose="02040503050406030204" pitchFamily="18" charset="0"/>
                      </a:rPr>
                      <m:t>)</m:t>
                    </m:r>
                  </m:oMath>
                </a14:m>
                <a:r>
                  <a:rPr kumimoji="1" lang="ja-JP" altLang="en-US" sz="2400"/>
                  <a:t>で表す形に変形できた</a:t>
                </a:r>
                <a:endParaRPr kumimoji="1" lang="en-US" altLang="ja-JP" sz="2400" dirty="0"/>
              </a:p>
            </p:txBody>
          </p:sp>
        </mc:Choice>
        <mc:Fallback>
          <p:sp>
            <p:nvSpPr>
              <p:cNvPr id="9" name="テキスト ボックス 8">
                <a:extLst>
                  <a:ext uri="{FF2B5EF4-FFF2-40B4-BE49-F238E27FC236}">
                    <a16:creationId xmlns:a16="http://schemas.microsoft.com/office/drawing/2014/main" id="{301BDEA7-945A-3B74-A667-6DEEC0AA778C}"/>
                  </a:ext>
                </a:extLst>
              </p:cNvPr>
              <p:cNvSpPr txBox="1">
                <a:spLocks noRot="1" noChangeAspect="1" noMove="1" noResize="1" noEditPoints="1" noAdjustHandles="1" noChangeArrowheads="1" noChangeShapeType="1" noTextEdit="1"/>
              </p:cNvSpPr>
              <p:nvPr/>
            </p:nvSpPr>
            <p:spPr>
              <a:xfrm>
                <a:off x="1016426" y="5989893"/>
                <a:ext cx="5999528" cy="461665"/>
              </a:xfrm>
              <a:prstGeom prst="rect">
                <a:avLst/>
              </a:prstGeom>
              <a:blipFill>
                <a:blip r:embed="rId6"/>
                <a:stretch>
                  <a:fillRect l="-1691" t="-13514" r="-634" b="-27027"/>
                </a:stretch>
              </a:blipFill>
            </p:spPr>
            <p:txBody>
              <a:bodyPr/>
              <a:lstStyle/>
              <a:p>
                <a:r>
                  <a:rPr lang="ja-JP" altLang="en-US">
                    <a:noFill/>
                  </a:rPr>
                  <a:t> </a:t>
                </a:r>
              </a:p>
            </p:txBody>
          </p:sp>
        </mc:Fallback>
      </mc:AlternateContent>
      <p:sp>
        <p:nvSpPr>
          <p:cNvPr id="10" name="円/楕円 9">
            <a:extLst>
              <a:ext uri="{FF2B5EF4-FFF2-40B4-BE49-F238E27FC236}">
                <a16:creationId xmlns:a16="http://schemas.microsoft.com/office/drawing/2014/main" id="{F7F8A6B8-7DE8-8631-97C6-C68A393C85C7}"/>
              </a:ext>
            </a:extLst>
          </p:cNvPr>
          <p:cNvSpPr/>
          <p:nvPr/>
        </p:nvSpPr>
        <p:spPr>
          <a:xfrm>
            <a:off x="4860032" y="1364774"/>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a:extLst>
              <a:ext uri="{FF2B5EF4-FFF2-40B4-BE49-F238E27FC236}">
                <a16:creationId xmlns:a16="http://schemas.microsoft.com/office/drawing/2014/main" id="{2B0A1B4D-F98E-52C7-09E7-24FCA7742D24}"/>
              </a:ext>
            </a:extLst>
          </p:cNvPr>
          <p:cNvSpPr/>
          <p:nvPr/>
        </p:nvSpPr>
        <p:spPr>
          <a:xfrm>
            <a:off x="4860032" y="240279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67AB6C71-47A4-E8F7-878B-B6985E9BE015}"/>
              </a:ext>
            </a:extLst>
          </p:cNvPr>
          <p:cNvSpPr/>
          <p:nvPr/>
        </p:nvSpPr>
        <p:spPr>
          <a:xfrm>
            <a:off x="3980402" y="265447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C4A90C96-E60D-DEC1-51F9-F09CC74D7792}"/>
              </a:ext>
            </a:extLst>
          </p:cNvPr>
          <p:cNvSpPr/>
          <p:nvPr/>
        </p:nvSpPr>
        <p:spPr>
          <a:xfrm>
            <a:off x="4211960" y="4015761"/>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553ACCD1-089A-52DA-545C-91A700AA2AF8}"/>
              </a:ext>
            </a:extLst>
          </p:cNvPr>
          <p:cNvSpPr/>
          <p:nvPr/>
        </p:nvSpPr>
        <p:spPr>
          <a:xfrm>
            <a:off x="3275856" y="5359556"/>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2363E874-353F-FF11-0F7F-2CA2584415D4}"/>
              </a:ext>
            </a:extLst>
          </p:cNvPr>
          <p:cNvSpPr/>
          <p:nvPr/>
        </p:nvSpPr>
        <p:spPr>
          <a:xfrm>
            <a:off x="4211960" y="5047518"/>
            <a:ext cx="36004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7903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0E9E1F-CC4B-5367-19DE-82514D893324}"/>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97CF89A-72AB-6F45-331C-2EF97B05AC76}"/>
                  </a:ext>
                </a:extLst>
              </p:cNvPr>
              <p:cNvSpPr txBox="1"/>
              <p:nvPr/>
            </p:nvSpPr>
            <p:spPr>
              <a:xfrm>
                <a:off x="1691680" y="1196752"/>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m:oMathPara>
                </a14:m>
                <a:endParaRPr lang="ja-JP" altLang="en-US" sz="2800"/>
              </a:p>
            </p:txBody>
          </p:sp>
        </mc:Choice>
        <mc:Fallback>
          <p:sp>
            <p:nvSpPr>
              <p:cNvPr id="3" name="テキスト ボックス 2">
                <a:extLst>
                  <a:ext uri="{FF2B5EF4-FFF2-40B4-BE49-F238E27FC236}">
                    <a16:creationId xmlns:a16="http://schemas.microsoft.com/office/drawing/2014/main" id="{397CF89A-72AB-6F45-331C-2EF97B05AC76}"/>
                  </a:ext>
                </a:extLst>
              </p:cNvPr>
              <p:cNvSpPr txBox="1">
                <a:spLocks noRot="1" noChangeAspect="1" noMove="1" noResize="1" noEditPoints="1" noAdjustHandles="1" noChangeArrowheads="1" noChangeShapeType="1" noTextEdit="1"/>
              </p:cNvSpPr>
              <p:nvPr/>
            </p:nvSpPr>
            <p:spPr>
              <a:xfrm>
                <a:off x="1691680" y="1196752"/>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442BE35-CE78-86EB-A91A-9221E7AE796F}"/>
                  </a:ext>
                </a:extLst>
              </p:cNvPr>
              <p:cNvSpPr txBox="1"/>
              <p:nvPr/>
            </p:nvSpPr>
            <p:spPr>
              <a:xfrm>
                <a:off x="1691680" y="2244815"/>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m:oMathPara>
                </a14:m>
                <a:endParaRPr lang="ja-JP" altLang="en-US" sz="2800"/>
              </a:p>
            </p:txBody>
          </p:sp>
        </mc:Choice>
        <mc:Fallback>
          <p:sp>
            <p:nvSpPr>
              <p:cNvPr id="4" name="テキスト ボックス 3">
                <a:extLst>
                  <a:ext uri="{FF2B5EF4-FFF2-40B4-BE49-F238E27FC236}">
                    <a16:creationId xmlns:a16="http://schemas.microsoft.com/office/drawing/2014/main" id="{4442BE35-CE78-86EB-A91A-9221E7AE796F}"/>
                  </a:ext>
                </a:extLst>
              </p:cNvPr>
              <p:cNvSpPr txBox="1">
                <a:spLocks noRot="1" noChangeAspect="1" noMove="1" noResize="1" noEditPoints="1" noAdjustHandles="1" noChangeArrowheads="1" noChangeShapeType="1" noTextEdit="1"/>
              </p:cNvSpPr>
              <p:nvPr/>
            </p:nvSpPr>
            <p:spPr>
              <a:xfrm>
                <a:off x="1691680" y="2244815"/>
                <a:ext cx="5544616" cy="984116"/>
              </a:xfrm>
              <a:prstGeom prst="rect">
                <a:avLst/>
              </a:prstGeom>
              <a:blipFill>
                <a:blip r:embed="rId3"/>
                <a:stretch>
                  <a:fillRect b="-113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2BC1C6C-58AB-BDA1-A7D2-31A425B6818C}"/>
                  </a:ext>
                </a:extLst>
              </p:cNvPr>
              <p:cNvSpPr txBox="1"/>
              <p:nvPr/>
            </p:nvSpPr>
            <p:spPr>
              <a:xfrm>
                <a:off x="971600" y="3801091"/>
                <a:ext cx="6696744" cy="17520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e>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i="1">
                                    <a:latin typeface="Cambria Math" panose="02040503050406030204" pitchFamily="18" charset="0"/>
                                  </a:rPr>
                                  <m:t>𝜀</m:t>
                                </m:r>
                                <m:f>
                                  <m:fPr>
                                    <m:ctrlPr>
                                      <a:rPr lang="en-US" altLang="ja-JP" sz="2400" b="0" i="1" smtClean="0">
                                        <a:latin typeface="Cambria Math" panose="02040503050406030204" pitchFamily="18" charset="0"/>
                                      </a:rPr>
                                    </m:ctrlPr>
                                  </m:fPr>
                                  <m:num>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m:t>
                                        </m:r>
                                      </m:e>
                                      <m:sup>
                                        <m:r>
                                          <a:rPr lang="en-US" altLang="ja-JP" sz="2400" b="0" i="1" smtClean="0">
                                            <a:latin typeface="Cambria Math" panose="02040503050406030204" pitchFamily="18" charset="0"/>
                                          </a:rPr>
                                          <m:t>2</m:t>
                                        </m:r>
                                      </m:sup>
                                    </m:sSup>
                                    <m:r>
                                      <a:rPr lang="en-US" altLang="ja-JP" sz="2400" b="0" i="1" smtClean="0">
                                        <a:latin typeface="Cambria Math" panose="02040503050406030204" pitchFamily="18" charset="0"/>
                                      </a:rPr>
                                      <m:t>𝐽</m:t>
                                    </m:r>
                                  </m:num>
                                  <m:den>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den>
                                </m:f>
                              </m:e>
                              <m:e>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r>
                              <m:e>
                                <m:r>
                                  <a:rPr lang="en-US" altLang="ja-JP" sz="2400" b="0" i="1" smtClean="0">
                                    <a:latin typeface="Cambria Math" panose="02040503050406030204" pitchFamily="18" charset="0"/>
                                  </a:rPr>
                                  <m:t>−</m:t>
                                </m:r>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e>
                                <m:r>
                                  <a:rPr lang="en-US" altLang="ja-JP" sz="2400" b="0" i="1" smtClean="0">
                                    <a:latin typeface="Cambria Math" panose="02040503050406030204" pitchFamily="18" charset="0"/>
                                  </a:rPr>
                                  <m:t>1−</m:t>
                                </m:r>
                                <m:r>
                                  <a:rPr lang="en-US" altLang="ja-JP" sz="2400" i="1">
                                    <a:latin typeface="Cambria Math" panose="02040503050406030204" pitchFamily="18" charset="0"/>
                                  </a:rPr>
                                  <m:t>𝜀</m:t>
                                </m:r>
                                <m:f>
                                  <m:fPr>
                                    <m:ctrlPr>
                                      <a:rPr lang="en-US" altLang="ja-JP" sz="2400" i="1">
                                        <a:latin typeface="Cambria Math" panose="02040503050406030204" pitchFamily="18" charset="0"/>
                                      </a:rPr>
                                    </m:ctrlPr>
                                  </m:fPr>
                                  <m:num>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m:t>
                                        </m:r>
                                      </m:e>
                                      <m:sup>
                                        <m:r>
                                          <a:rPr lang="en-US" altLang="ja-JP" sz="2400" i="1">
                                            <a:latin typeface="Cambria Math" panose="02040503050406030204" pitchFamily="18" charset="0"/>
                                          </a:rPr>
                                          <m:t>2</m:t>
                                        </m:r>
                                      </m:sup>
                                    </m:sSup>
                                    <m:r>
                                      <a:rPr lang="en-US" altLang="ja-JP" sz="2400" i="1">
                                        <a:latin typeface="Cambria Math" panose="02040503050406030204" pitchFamily="18" charset="0"/>
                                      </a:rPr>
                                      <m:t>𝐽</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r>
                                      <a:rPr lang="en-US" altLang="ja-JP" sz="2400" i="1">
                                        <a:latin typeface="Cambria Math" panose="02040503050406030204" pitchFamily="18" charset="0"/>
                                      </a:rPr>
                                      <m:t>𝜕</m:t>
                                    </m:r>
                                    <m:r>
                                      <a:rPr lang="en-US" altLang="ja-JP" sz="2400" i="1">
                                        <a:latin typeface="Cambria Math" panose="02040503050406030204" pitchFamily="18" charset="0"/>
                                      </a:rPr>
                                      <m:t>𝑝</m:t>
                                    </m:r>
                                  </m:den>
                                </m:f>
                              </m:e>
                            </m:mr>
                          </m:m>
                        </m:e>
                      </m:d>
                      <m:r>
                        <a:rPr lang="en-US" altLang="ja-JP" sz="2400" b="0" i="1" smtClean="0">
                          <a:latin typeface="Cambria Math" panose="02040503050406030204" pitchFamily="18" charset="0"/>
                        </a:rPr>
                        <m:t>=1</m:t>
                      </m:r>
                    </m:oMath>
                  </m:oMathPara>
                </a14:m>
                <a:endParaRPr lang="ja-JP" altLang="en-US" sz="2400"/>
              </a:p>
            </p:txBody>
          </p:sp>
        </mc:Choice>
        <mc:Fallback>
          <p:sp>
            <p:nvSpPr>
              <p:cNvPr id="5" name="テキスト ボックス 4">
                <a:extLst>
                  <a:ext uri="{FF2B5EF4-FFF2-40B4-BE49-F238E27FC236}">
                    <a16:creationId xmlns:a16="http://schemas.microsoft.com/office/drawing/2014/main" id="{22BC1C6C-58AB-BDA1-A7D2-31A425B6818C}"/>
                  </a:ext>
                </a:extLst>
              </p:cNvPr>
              <p:cNvSpPr txBox="1">
                <a:spLocks noRot="1" noChangeAspect="1" noMove="1" noResize="1" noEditPoints="1" noAdjustHandles="1" noChangeArrowheads="1" noChangeShapeType="1" noTextEdit="1"/>
              </p:cNvSpPr>
              <p:nvPr/>
            </p:nvSpPr>
            <p:spPr>
              <a:xfrm>
                <a:off x="971600" y="3801091"/>
                <a:ext cx="6696744" cy="1752083"/>
              </a:xfrm>
              <a:prstGeom prst="rect">
                <a:avLst/>
              </a:prstGeom>
              <a:blipFill>
                <a:blip r:embed="rId4"/>
                <a:stretch>
                  <a:fillRect b="-431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A50A952E-825A-CFA6-718A-236FBBD195CD}"/>
              </a:ext>
            </a:extLst>
          </p:cNvPr>
          <p:cNvSpPr txBox="1"/>
          <p:nvPr/>
        </p:nvSpPr>
        <p:spPr>
          <a:xfrm>
            <a:off x="467544" y="3284984"/>
            <a:ext cx="3877985" cy="461665"/>
          </a:xfrm>
          <a:prstGeom prst="rect">
            <a:avLst/>
          </a:prstGeom>
          <a:noFill/>
        </p:spPr>
        <p:txBody>
          <a:bodyPr wrap="none" rtlCol="0">
            <a:spAutoFit/>
          </a:bodyPr>
          <a:lstStyle/>
          <a:p>
            <a:r>
              <a:rPr kumimoji="1" lang="ja-JP" altLang="en-US" sz="2400"/>
              <a:t>ヤコビアンを計算してみる</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A48D7D95-47B4-CDE1-1953-E43F0CBAB918}"/>
                  </a:ext>
                </a:extLst>
              </p:cNvPr>
              <p:cNvSpPr txBox="1"/>
              <p:nvPr/>
            </p:nvSpPr>
            <p:spPr>
              <a:xfrm>
                <a:off x="755576" y="5949280"/>
                <a:ext cx="6654001" cy="461665"/>
              </a:xfrm>
              <a:prstGeom prst="rect">
                <a:avLst/>
              </a:prstGeom>
              <a:noFill/>
            </p:spPr>
            <p:txBody>
              <a:bodyPr wrap="none" rtlCol="0">
                <a:spAutoFit/>
              </a:bodyPr>
              <a:lstStyle/>
              <a:p>
                <a:r>
                  <a:rPr kumimoji="1" lang="ja-JP" altLang="en-US" sz="2400"/>
                  <a:t>この変換は</a:t>
                </a:r>
                <a14:m>
                  <m:oMath xmlns:m="http://schemas.openxmlformats.org/officeDocument/2006/math">
                    <m:r>
                      <a:rPr kumimoji="1" lang="en-US" altLang="ja-JP" sz="2400" b="0" i="1" smtClean="0">
                        <a:latin typeface="Cambria Math" panose="02040503050406030204" pitchFamily="18" charset="0"/>
                      </a:rPr>
                      <m:t>𝑂</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𝜀</m:t>
                    </m:r>
                    <m:r>
                      <a:rPr kumimoji="1" lang="en-US" altLang="ja-JP" sz="2400" b="0" i="1" smtClean="0">
                        <a:latin typeface="Cambria Math" panose="02040503050406030204" pitchFamily="18" charset="0"/>
                      </a:rPr>
                      <m:t>)</m:t>
                    </m:r>
                  </m:oMath>
                </a14:m>
                <a:r>
                  <a:rPr kumimoji="1" lang="ja-JP" altLang="en-US" sz="2400"/>
                  <a:t>までの範囲で正準変換を与える</a:t>
                </a:r>
              </a:p>
            </p:txBody>
          </p:sp>
        </mc:Choice>
        <mc:Fallback>
          <p:sp>
            <p:nvSpPr>
              <p:cNvPr id="7" name="テキスト ボックス 6">
                <a:extLst>
                  <a:ext uri="{FF2B5EF4-FFF2-40B4-BE49-F238E27FC236}">
                    <a16:creationId xmlns:a16="http://schemas.microsoft.com/office/drawing/2014/main" id="{A48D7D95-47B4-CDE1-1953-E43F0CBAB918}"/>
                  </a:ext>
                </a:extLst>
              </p:cNvPr>
              <p:cNvSpPr txBox="1">
                <a:spLocks noRot="1" noChangeAspect="1" noMove="1" noResize="1" noEditPoints="1" noAdjustHandles="1" noChangeArrowheads="1" noChangeShapeType="1" noTextEdit="1"/>
              </p:cNvSpPr>
              <p:nvPr/>
            </p:nvSpPr>
            <p:spPr>
              <a:xfrm>
                <a:off x="755576" y="5949280"/>
                <a:ext cx="6654001" cy="461665"/>
              </a:xfrm>
              <a:prstGeom prst="rect">
                <a:avLst/>
              </a:prstGeom>
              <a:blipFill>
                <a:blip r:embed="rId5"/>
                <a:stretch>
                  <a:fillRect l="-1524" t="-13514" r="-571" b="-270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89894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157F01-E276-6724-DAF5-F8A9ABC98574}"/>
              </a:ext>
            </a:extLst>
          </p:cNvPr>
          <p:cNvSpPr>
            <a:spLocks noGrp="1"/>
          </p:cNvSpPr>
          <p:nvPr>
            <p:ph type="body" sz="quarter" idx="10"/>
          </p:nvPr>
        </p:nvSpPr>
        <p:spPr/>
        <p:txBody>
          <a:bodyPr/>
          <a:lstStyle/>
          <a:p>
            <a:r>
              <a:rPr kumimoji="1" lang="ja-JP" altLang="en-US"/>
              <a:t>微小正準変換</a:t>
            </a:r>
          </a:p>
        </p:txBody>
      </p:sp>
      <p:sp>
        <p:nvSpPr>
          <p:cNvPr id="3" name="テキスト ボックス 2">
            <a:extLst>
              <a:ext uri="{FF2B5EF4-FFF2-40B4-BE49-F238E27FC236}">
                <a16:creationId xmlns:a16="http://schemas.microsoft.com/office/drawing/2014/main" id="{030D65F2-2308-B412-434D-95CDF935CDFA}"/>
              </a:ext>
            </a:extLst>
          </p:cNvPr>
          <p:cNvSpPr txBox="1"/>
          <p:nvPr/>
        </p:nvSpPr>
        <p:spPr>
          <a:xfrm>
            <a:off x="437535" y="1124744"/>
            <a:ext cx="4134465" cy="523220"/>
          </a:xfrm>
          <a:prstGeom prst="rect">
            <a:avLst/>
          </a:prstGeom>
          <a:noFill/>
        </p:spPr>
        <p:txBody>
          <a:bodyPr wrap="none" rtlCol="0">
            <a:spAutoFit/>
          </a:bodyPr>
          <a:lstStyle/>
          <a:p>
            <a:r>
              <a:rPr kumimoji="1" lang="ja-JP" altLang="en-US" sz="2800"/>
              <a:t>これから証明したいこと</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AA7AA01-2C24-A4E2-60E4-080A43258567}"/>
                  </a:ext>
                </a:extLst>
              </p:cNvPr>
              <p:cNvSpPr txBox="1"/>
              <p:nvPr/>
            </p:nvSpPr>
            <p:spPr>
              <a:xfrm>
                <a:off x="971600" y="2348880"/>
                <a:ext cx="7704856" cy="1384995"/>
              </a:xfrm>
              <a:prstGeom prst="rect">
                <a:avLst/>
              </a:prstGeom>
              <a:noFill/>
            </p:spPr>
            <p:txBody>
              <a:bodyPr wrap="square">
                <a:spAutoFit/>
              </a:bodyPr>
              <a:lstStyle/>
              <a:p>
                <a:pPr/>
                <a:r>
                  <a:rPr lang="ja-JP" altLang="en-US" sz="2800" b="0"/>
                  <a:t>母関数</a:t>
                </a:r>
                <a14:m>
                  <m:oMath xmlns:m="http://schemas.openxmlformats.org/officeDocument/2006/math">
                    <m:r>
                      <a:rPr lang="en-US" altLang="ja-JP" sz="2800" b="0" i="1" smtClean="0">
                        <a:latin typeface="Cambria Math" panose="02040503050406030204" pitchFamily="18" charset="0"/>
                      </a:rPr>
                      <m:t>𝐽</m:t>
                    </m:r>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oMath>
                </a14:m>
                <a:r>
                  <a:rPr lang="ja-JP" altLang="en-US" sz="2800"/>
                  <a:t>により生成される微小正準変換によりハミルトニアンが変化しない</a:t>
                </a:r>
                <a:r>
                  <a:rPr lang="en-US" altLang="ja-JP" sz="2800" dirty="0"/>
                  <a:t>(※)</a:t>
                </a:r>
                <a:r>
                  <a:rPr lang="ja-JP" altLang="en-US" sz="2800"/>
                  <a:t>ならば、その母関数</a:t>
                </a:r>
                <a14:m>
                  <m:oMath xmlns:m="http://schemas.openxmlformats.org/officeDocument/2006/math">
                    <m:r>
                      <a:rPr lang="en-US" altLang="ja-JP" sz="2800" i="1">
                        <a:latin typeface="Cambria Math" panose="02040503050406030204" pitchFamily="18" charset="0"/>
                      </a:rPr>
                      <m:t>𝐽</m:t>
                    </m:r>
                  </m:oMath>
                </a14:m>
                <a:r>
                  <a:rPr lang="ja-JP" altLang="en-US" sz="2800"/>
                  <a:t>は時間不変量となる</a:t>
                </a:r>
              </a:p>
            </p:txBody>
          </p:sp>
        </mc:Choice>
        <mc:Fallback>
          <p:sp>
            <p:nvSpPr>
              <p:cNvPr id="5" name="テキスト ボックス 4">
                <a:extLst>
                  <a:ext uri="{FF2B5EF4-FFF2-40B4-BE49-F238E27FC236}">
                    <a16:creationId xmlns:a16="http://schemas.microsoft.com/office/drawing/2014/main" id="{1AA7AA01-2C24-A4E2-60E4-080A43258567}"/>
                  </a:ext>
                </a:extLst>
              </p:cNvPr>
              <p:cNvSpPr txBox="1">
                <a:spLocks noRot="1" noChangeAspect="1" noMove="1" noResize="1" noEditPoints="1" noAdjustHandles="1" noChangeArrowheads="1" noChangeShapeType="1" noTextEdit="1"/>
              </p:cNvSpPr>
              <p:nvPr/>
            </p:nvSpPr>
            <p:spPr>
              <a:xfrm>
                <a:off x="971600" y="2348880"/>
                <a:ext cx="7704856" cy="1384995"/>
              </a:xfrm>
              <a:prstGeom prst="rect">
                <a:avLst/>
              </a:prstGeom>
              <a:blipFill>
                <a:blip r:embed="rId2"/>
                <a:stretch>
                  <a:fillRect l="-1645" t="-4505" b="-9910"/>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A7BA38B-D2ED-D627-B9AD-9493A452F118}"/>
              </a:ext>
            </a:extLst>
          </p:cNvPr>
          <p:cNvSpPr txBox="1"/>
          <p:nvPr/>
        </p:nvSpPr>
        <p:spPr>
          <a:xfrm>
            <a:off x="2411760" y="5733256"/>
            <a:ext cx="5328592" cy="369332"/>
          </a:xfrm>
          <a:prstGeom prst="rect">
            <a:avLst/>
          </a:prstGeom>
          <a:noFill/>
        </p:spPr>
        <p:txBody>
          <a:bodyPr wrap="square">
            <a:spAutoFit/>
          </a:bodyPr>
          <a:lstStyle/>
          <a:p>
            <a:r>
              <a:rPr lang="en-US" altLang="ja-JP" sz="1800" dirty="0"/>
              <a:t>(※)</a:t>
            </a:r>
            <a:r>
              <a:rPr lang="ja-JP" altLang="en-US"/>
              <a:t>ハミルトニアンの変化が高次であるならば</a:t>
            </a:r>
          </a:p>
        </p:txBody>
      </p:sp>
    </p:spTree>
    <p:extLst>
      <p:ext uri="{BB962C8B-B14F-4D97-AF65-F5344CB8AC3E}">
        <p14:creationId xmlns:p14="http://schemas.microsoft.com/office/powerpoint/2010/main" val="2768115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9E859F-B621-A1A0-2B2A-1482587CFA11}"/>
              </a:ext>
            </a:extLst>
          </p:cNvPr>
          <p:cNvSpPr>
            <a:spLocks noGrp="1"/>
          </p:cNvSpPr>
          <p:nvPr>
            <p:ph type="body" sz="quarter" idx="10"/>
          </p:nvPr>
        </p:nvSpPr>
        <p:spPr/>
        <p:txBody>
          <a:bodyPr/>
          <a:lstStyle/>
          <a:p>
            <a:r>
              <a:rPr lang="ja-JP" altLang="en-US"/>
              <a:t>ハミルトン形式の力学</a:t>
            </a:r>
            <a:endParaRPr kumimoji="1" lang="ja-JP" altLang="en-US"/>
          </a:p>
        </p:txBody>
      </p:sp>
      <p:sp>
        <p:nvSpPr>
          <p:cNvPr id="3" name="テキスト ボックス 2">
            <a:extLst>
              <a:ext uri="{FF2B5EF4-FFF2-40B4-BE49-F238E27FC236}">
                <a16:creationId xmlns:a16="http://schemas.microsoft.com/office/drawing/2014/main" id="{6F22357A-85F5-E3BD-B9F0-AAE142C32341}"/>
              </a:ext>
            </a:extLst>
          </p:cNvPr>
          <p:cNvSpPr txBox="1"/>
          <p:nvPr/>
        </p:nvSpPr>
        <p:spPr>
          <a:xfrm>
            <a:off x="359024" y="1124744"/>
            <a:ext cx="8461448" cy="954107"/>
          </a:xfrm>
          <a:prstGeom prst="rect">
            <a:avLst/>
          </a:prstGeom>
          <a:noFill/>
        </p:spPr>
        <p:txBody>
          <a:bodyPr wrap="square" rtlCol="0">
            <a:spAutoFit/>
          </a:bodyPr>
          <a:lstStyle/>
          <a:p>
            <a:r>
              <a:rPr lang="ja-JP" altLang="en-US" sz="2800"/>
              <a:t>なぜラグランジュ形式の力学からハミルトン形式の力学に移るのか？</a:t>
            </a:r>
            <a:endParaRPr kumimoji="1" lang="ja-JP" altLang="en-US" sz="2800"/>
          </a:p>
        </p:txBody>
      </p:sp>
      <p:sp>
        <p:nvSpPr>
          <p:cNvPr id="4" name="テキスト ボックス 3">
            <a:extLst>
              <a:ext uri="{FF2B5EF4-FFF2-40B4-BE49-F238E27FC236}">
                <a16:creationId xmlns:a16="http://schemas.microsoft.com/office/drawing/2014/main" id="{BB4415A4-69EF-A0A8-EE84-D82CBB08A3EE}"/>
              </a:ext>
            </a:extLst>
          </p:cNvPr>
          <p:cNvSpPr txBox="1"/>
          <p:nvPr/>
        </p:nvSpPr>
        <p:spPr>
          <a:xfrm>
            <a:off x="323528" y="2492896"/>
            <a:ext cx="8461448" cy="954107"/>
          </a:xfrm>
          <a:prstGeom prst="rect">
            <a:avLst/>
          </a:prstGeom>
          <a:noFill/>
        </p:spPr>
        <p:txBody>
          <a:bodyPr wrap="square" rtlCol="0">
            <a:spAutoFit/>
          </a:bodyPr>
          <a:lstStyle/>
          <a:p>
            <a:r>
              <a:rPr kumimoji="1" lang="ja-JP" altLang="en-US" sz="2800"/>
              <a:t>正準方程式が、ラグランジュ形式の力学より広い範囲の変数変換に対して</a:t>
            </a:r>
            <a:r>
              <a:rPr kumimoji="1" lang="ja-JP" altLang="en-US" sz="2800">
                <a:solidFill>
                  <a:srgbClr val="FF0000"/>
                </a:solidFill>
              </a:rPr>
              <a:t>共変</a:t>
            </a:r>
            <a:r>
              <a:rPr kumimoji="1" lang="ja-JP" altLang="en-US" sz="2800"/>
              <a:t>だから</a:t>
            </a:r>
          </a:p>
        </p:txBody>
      </p:sp>
      <p:sp>
        <p:nvSpPr>
          <p:cNvPr id="5" name="テキスト ボックス 4">
            <a:extLst>
              <a:ext uri="{FF2B5EF4-FFF2-40B4-BE49-F238E27FC236}">
                <a16:creationId xmlns:a16="http://schemas.microsoft.com/office/drawing/2014/main" id="{E1C91725-208F-538A-DC89-2995BB4336E9}"/>
              </a:ext>
            </a:extLst>
          </p:cNvPr>
          <p:cNvSpPr txBox="1"/>
          <p:nvPr/>
        </p:nvSpPr>
        <p:spPr>
          <a:xfrm>
            <a:off x="179512" y="3933056"/>
            <a:ext cx="8802410" cy="830997"/>
          </a:xfrm>
          <a:prstGeom prst="rect">
            <a:avLst/>
          </a:prstGeom>
          <a:noFill/>
        </p:spPr>
        <p:txBody>
          <a:bodyPr wrap="none" rtlCol="0">
            <a:spAutoFit/>
          </a:bodyPr>
          <a:lstStyle/>
          <a:p>
            <a:r>
              <a:rPr kumimoji="1" lang="ja-JP" altLang="en-US" sz="2400"/>
              <a:t>オイラー・ラグランジュ方程式は、任意の点変換について共変</a:t>
            </a:r>
            <a:endParaRPr kumimoji="1" lang="en-US" altLang="ja-JP" sz="2400"/>
          </a:p>
          <a:p>
            <a:r>
              <a:rPr kumimoji="1" lang="ja-JP" altLang="en-US" sz="2400"/>
              <a:t>点変換：一般化座標同士の変換</a:t>
            </a:r>
          </a:p>
        </p:txBody>
      </p:sp>
      <p:sp>
        <p:nvSpPr>
          <p:cNvPr id="6" name="テキスト ボックス 5">
            <a:extLst>
              <a:ext uri="{FF2B5EF4-FFF2-40B4-BE49-F238E27FC236}">
                <a16:creationId xmlns:a16="http://schemas.microsoft.com/office/drawing/2014/main" id="{BADB4D2C-28DD-177B-5BB3-CDDC7118485D}"/>
              </a:ext>
            </a:extLst>
          </p:cNvPr>
          <p:cNvSpPr txBox="1"/>
          <p:nvPr/>
        </p:nvSpPr>
        <p:spPr>
          <a:xfrm>
            <a:off x="179512" y="5157192"/>
            <a:ext cx="9110186" cy="830997"/>
          </a:xfrm>
          <a:prstGeom prst="rect">
            <a:avLst/>
          </a:prstGeom>
          <a:noFill/>
        </p:spPr>
        <p:txBody>
          <a:bodyPr wrap="none" rtlCol="0">
            <a:spAutoFit/>
          </a:bodyPr>
          <a:lstStyle/>
          <a:p>
            <a:r>
              <a:rPr kumimoji="1" lang="ja-JP" altLang="en-US" sz="2400"/>
              <a:t>正準方程式は、座標と運動量を混ぜるような変換についても共変</a:t>
            </a:r>
            <a:endParaRPr kumimoji="1" lang="en-US" altLang="ja-JP" sz="2400"/>
          </a:p>
          <a:p>
            <a:r>
              <a:rPr lang="ja-JP" altLang="en-US" sz="2400"/>
              <a:t>ただし、その変換則には</a:t>
            </a:r>
            <a:r>
              <a:rPr lang="ja-JP" altLang="en-US" sz="2400">
                <a:solidFill>
                  <a:srgbClr val="FF0000"/>
                </a:solidFill>
              </a:rPr>
              <a:t>条件</a:t>
            </a:r>
            <a:r>
              <a:rPr lang="ja-JP" altLang="en-US" sz="2400"/>
              <a:t>が付く</a:t>
            </a:r>
            <a:endParaRPr kumimoji="1" lang="ja-JP" altLang="en-US" sz="2400"/>
          </a:p>
        </p:txBody>
      </p:sp>
    </p:spTree>
    <p:extLst>
      <p:ext uri="{BB962C8B-B14F-4D97-AF65-F5344CB8AC3E}">
        <p14:creationId xmlns:p14="http://schemas.microsoft.com/office/powerpoint/2010/main" val="41649756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E27472-CE9D-BA00-5E5A-9DB8A7487812}"/>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AFF1E00-1843-E6F7-0706-ACAD95BBE505}"/>
                  </a:ext>
                </a:extLst>
              </p:cNvPr>
              <p:cNvSpPr txBox="1"/>
              <p:nvPr/>
            </p:nvSpPr>
            <p:spPr>
              <a:xfrm>
                <a:off x="1691680" y="1602928"/>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lang="ja-JP" altLang="en-US" sz="2800"/>
              </a:p>
            </p:txBody>
          </p:sp>
        </mc:Choice>
        <mc:Fallback>
          <p:sp>
            <p:nvSpPr>
              <p:cNvPr id="3" name="テキスト ボックス 2">
                <a:extLst>
                  <a:ext uri="{FF2B5EF4-FFF2-40B4-BE49-F238E27FC236}">
                    <a16:creationId xmlns:a16="http://schemas.microsoft.com/office/drawing/2014/main" id="{9AFF1E00-1843-E6F7-0706-ACAD95BBE505}"/>
                  </a:ext>
                </a:extLst>
              </p:cNvPr>
              <p:cNvSpPr txBox="1">
                <a:spLocks noRot="1" noChangeAspect="1" noMove="1" noResize="1" noEditPoints="1" noAdjustHandles="1" noChangeArrowheads="1" noChangeShapeType="1" noTextEdit="1"/>
              </p:cNvSpPr>
              <p:nvPr/>
            </p:nvSpPr>
            <p:spPr>
              <a:xfrm>
                <a:off x="1691680" y="1602928"/>
                <a:ext cx="5544616" cy="984116"/>
              </a:xfrm>
              <a:prstGeom prst="rect">
                <a:avLst/>
              </a:prstGeom>
              <a:blipFill>
                <a:blip r:embed="rId2"/>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C3FC95C-2053-CE9A-6939-A068C10EE1DC}"/>
                  </a:ext>
                </a:extLst>
              </p:cNvPr>
              <p:cNvSpPr txBox="1"/>
              <p:nvPr/>
            </p:nvSpPr>
            <p:spPr>
              <a:xfrm>
                <a:off x="1691680" y="2650991"/>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𝐽</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lang="ja-JP" altLang="en-US" sz="2800"/>
              </a:p>
            </p:txBody>
          </p:sp>
        </mc:Choice>
        <mc:Fallback>
          <p:sp>
            <p:nvSpPr>
              <p:cNvPr id="4" name="テキスト ボックス 3">
                <a:extLst>
                  <a:ext uri="{FF2B5EF4-FFF2-40B4-BE49-F238E27FC236}">
                    <a16:creationId xmlns:a16="http://schemas.microsoft.com/office/drawing/2014/main" id="{9C3FC95C-2053-CE9A-6939-A068C10EE1DC}"/>
                  </a:ext>
                </a:extLst>
              </p:cNvPr>
              <p:cNvSpPr txBox="1">
                <a:spLocks noRot="1" noChangeAspect="1" noMove="1" noResize="1" noEditPoints="1" noAdjustHandles="1" noChangeArrowheads="1" noChangeShapeType="1" noTextEdit="1"/>
              </p:cNvSpPr>
              <p:nvPr/>
            </p:nvSpPr>
            <p:spPr>
              <a:xfrm>
                <a:off x="1691680" y="2650991"/>
                <a:ext cx="5544616" cy="984116"/>
              </a:xfrm>
              <a:prstGeom prst="rect">
                <a:avLst/>
              </a:prstGeom>
              <a:blipFill>
                <a:blip r:embed="rId3"/>
                <a:stretch>
                  <a:fillRect b="-101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E9E6597-6015-7F35-40AD-B751B21BCED8}"/>
              </a:ext>
            </a:extLst>
          </p:cNvPr>
          <p:cNvSpPr txBox="1"/>
          <p:nvPr/>
        </p:nvSpPr>
        <p:spPr>
          <a:xfrm>
            <a:off x="539552" y="1106780"/>
            <a:ext cx="4185761" cy="461665"/>
          </a:xfrm>
          <a:prstGeom prst="rect">
            <a:avLst/>
          </a:prstGeom>
          <a:noFill/>
        </p:spPr>
        <p:txBody>
          <a:bodyPr wrap="none" rtlCol="0">
            <a:spAutoFit/>
          </a:bodyPr>
          <a:lstStyle/>
          <a:p>
            <a:r>
              <a:rPr kumimoji="1" lang="ja-JP" altLang="en-US" sz="2400"/>
              <a:t>以下の微小正準変換を考える</a:t>
            </a:r>
          </a:p>
        </p:txBody>
      </p:sp>
      <p:sp>
        <p:nvSpPr>
          <p:cNvPr id="6" name="テキスト ボックス 5">
            <a:extLst>
              <a:ext uri="{FF2B5EF4-FFF2-40B4-BE49-F238E27FC236}">
                <a16:creationId xmlns:a16="http://schemas.microsoft.com/office/drawing/2014/main" id="{389CC121-FD26-F142-34B8-78CC22E2A513}"/>
              </a:ext>
            </a:extLst>
          </p:cNvPr>
          <p:cNvSpPr txBox="1"/>
          <p:nvPr/>
        </p:nvSpPr>
        <p:spPr>
          <a:xfrm>
            <a:off x="611560" y="3717032"/>
            <a:ext cx="5109091" cy="461665"/>
          </a:xfrm>
          <a:prstGeom prst="rect">
            <a:avLst/>
          </a:prstGeom>
          <a:noFill/>
        </p:spPr>
        <p:txBody>
          <a:bodyPr wrap="none" rtlCol="0">
            <a:spAutoFit/>
          </a:bodyPr>
          <a:lstStyle/>
          <a:p>
            <a:r>
              <a:rPr kumimoji="1" lang="ja-JP" altLang="en-US" sz="2400"/>
              <a:t>この変換により、ハミルトニアンは</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DA58353-7D82-A99D-67FE-55B124734F51}"/>
                  </a:ext>
                </a:extLst>
              </p:cNvPr>
              <p:cNvSpPr txBox="1"/>
              <p:nvPr/>
            </p:nvSpPr>
            <p:spPr>
              <a:xfrm>
                <a:off x="2805873" y="4365104"/>
                <a:ext cx="331622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4DA58353-7D82-A99D-67FE-55B124734F51}"/>
                  </a:ext>
                </a:extLst>
              </p:cNvPr>
              <p:cNvSpPr txBox="1">
                <a:spLocks noRot="1" noChangeAspect="1" noMove="1" noResize="1" noEditPoints="1" noAdjustHandles="1" noChangeArrowheads="1" noChangeShapeType="1" noTextEdit="1"/>
              </p:cNvSpPr>
              <p:nvPr/>
            </p:nvSpPr>
            <p:spPr>
              <a:xfrm>
                <a:off x="2805873" y="4365104"/>
                <a:ext cx="3316229" cy="492443"/>
              </a:xfrm>
              <a:prstGeom prst="rect">
                <a:avLst/>
              </a:prstGeom>
              <a:blipFill>
                <a:blip r:embed="rId4"/>
                <a:stretch>
                  <a:fillRect l="-1527" r="-3817" b="-35000"/>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01B824-014A-114E-4F64-B66D96DD677A}"/>
              </a:ext>
            </a:extLst>
          </p:cNvPr>
          <p:cNvSpPr txBox="1"/>
          <p:nvPr/>
        </p:nvSpPr>
        <p:spPr>
          <a:xfrm>
            <a:off x="1403648" y="5301208"/>
            <a:ext cx="1338828" cy="369332"/>
          </a:xfrm>
          <a:prstGeom prst="rect">
            <a:avLst/>
          </a:prstGeom>
          <a:noFill/>
        </p:spPr>
        <p:txBody>
          <a:bodyPr wrap="none" rtlCol="0">
            <a:spAutoFit/>
          </a:bodyPr>
          <a:lstStyle/>
          <a:p>
            <a:r>
              <a:rPr kumimoji="1" lang="ja-JP" altLang="en-US"/>
              <a:t>と変化する</a:t>
            </a:r>
          </a:p>
        </p:txBody>
      </p:sp>
    </p:spTree>
    <p:extLst>
      <p:ext uri="{BB962C8B-B14F-4D97-AF65-F5344CB8AC3E}">
        <p14:creationId xmlns:p14="http://schemas.microsoft.com/office/powerpoint/2010/main" val="12899583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B1F51C-D97B-E8B2-7A0A-9073955EECAD}"/>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29390EC-87BF-43ED-6CC2-D6EE347C4BAB}"/>
                  </a:ext>
                </a:extLst>
              </p:cNvPr>
              <p:cNvSpPr txBox="1"/>
              <p:nvPr/>
            </p:nvSpPr>
            <p:spPr>
              <a:xfrm>
                <a:off x="395536" y="1196752"/>
                <a:ext cx="5917389"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e>
                      </m:d>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829390EC-87BF-43ED-6CC2-D6EE347C4BAB}"/>
                  </a:ext>
                </a:extLst>
              </p:cNvPr>
              <p:cNvSpPr txBox="1">
                <a:spLocks noRot="1" noChangeAspect="1" noMove="1" noResize="1" noEditPoints="1" noAdjustHandles="1" noChangeArrowheads="1" noChangeShapeType="1" noTextEdit="1"/>
              </p:cNvSpPr>
              <p:nvPr/>
            </p:nvSpPr>
            <p:spPr>
              <a:xfrm>
                <a:off x="395536" y="1196752"/>
                <a:ext cx="5917389" cy="1019318"/>
              </a:xfrm>
              <a:prstGeom prst="rect">
                <a:avLst/>
              </a:prstGeom>
              <a:blipFill>
                <a:blip r:embed="rId2"/>
                <a:stretch>
                  <a:fillRect l="-1071" t="-3704" b="-160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982DA14C-CE95-3CAB-C7E1-012D5E52DB60}"/>
                  </a:ext>
                </a:extLst>
              </p:cNvPr>
              <p:cNvSpPr txBox="1"/>
              <p:nvPr/>
            </p:nvSpPr>
            <p:spPr>
              <a:xfrm>
                <a:off x="1835696" y="2407451"/>
                <a:ext cx="7058343"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𝐽</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𝜀</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982DA14C-CE95-3CAB-C7E1-012D5E52DB60}"/>
                  </a:ext>
                </a:extLst>
              </p:cNvPr>
              <p:cNvSpPr txBox="1">
                <a:spLocks noRot="1" noChangeAspect="1" noMove="1" noResize="1" noEditPoints="1" noAdjustHandles="1" noChangeArrowheads="1" noChangeShapeType="1" noTextEdit="1"/>
              </p:cNvSpPr>
              <p:nvPr/>
            </p:nvSpPr>
            <p:spPr>
              <a:xfrm>
                <a:off x="1835696" y="2407451"/>
                <a:ext cx="7058343" cy="1019318"/>
              </a:xfrm>
              <a:prstGeom prst="rect">
                <a:avLst/>
              </a:prstGeom>
              <a:blipFill>
                <a:blip r:embed="rId3"/>
                <a:stretch>
                  <a:fillRect t="-2469" r="-898" b="-1604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A5BF4A1B-CC56-A7B8-DC61-ADD9DD16D3E4}"/>
                  </a:ext>
                </a:extLst>
              </p:cNvPr>
              <p:cNvSpPr txBox="1"/>
              <p:nvPr/>
            </p:nvSpPr>
            <p:spPr>
              <a:xfrm>
                <a:off x="1835696" y="3683789"/>
                <a:ext cx="4958089"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𝜀</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A5BF4A1B-CC56-A7B8-DC61-ADD9DD16D3E4}"/>
                  </a:ext>
                </a:extLst>
              </p:cNvPr>
              <p:cNvSpPr txBox="1">
                <a:spLocks noRot="1" noChangeAspect="1" noMove="1" noResize="1" noEditPoints="1" noAdjustHandles="1" noChangeArrowheads="1" noChangeShapeType="1" noTextEdit="1"/>
              </p:cNvSpPr>
              <p:nvPr/>
            </p:nvSpPr>
            <p:spPr>
              <a:xfrm>
                <a:off x="1835696" y="3683789"/>
                <a:ext cx="4958089" cy="492443"/>
              </a:xfrm>
              <a:prstGeom prst="rect">
                <a:avLst/>
              </a:prstGeom>
              <a:blipFill>
                <a:blip r:embed="rId4"/>
                <a:stretch>
                  <a:fillRect r="-2302" b="-3750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C9DFE320-2444-E1E9-2BA6-89DC9DB2549E}"/>
              </a:ext>
            </a:extLst>
          </p:cNvPr>
          <p:cNvSpPr txBox="1"/>
          <p:nvPr/>
        </p:nvSpPr>
        <p:spPr>
          <a:xfrm>
            <a:off x="827584" y="4365104"/>
            <a:ext cx="2492990" cy="369332"/>
          </a:xfrm>
          <a:prstGeom prst="rect">
            <a:avLst/>
          </a:prstGeom>
          <a:noFill/>
        </p:spPr>
        <p:txBody>
          <a:bodyPr wrap="none" rtlCol="0">
            <a:spAutoFit/>
          </a:bodyPr>
          <a:lstStyle/>
          <a:p>
            <a:r>
              <a:rPr kumimoji="1" lang="ja-JP" altLang="en-US"/>
              <a:t>高次の項を無視すると</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C4F5CC2A-EAA9-7A17-E99E-D0211BDEA88E}"/>
                  </a:ext>
                </a:extLst>
              </p:cNvPr>
              <p:cNvSpPr txBox="1"/>
              <p:nvPr/>
            </p:nvSpPr>
            <p:spPr>
              <a:xfrm>
                <a:off x="1850503" y="4826305"/>
                <a:ext cx="597971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𝛿</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𝜀</m:t>
                      </m:r>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C4F5CC2A-EAA9-7A17-E99E-D0211BDEA88E}"/>
                  </a:ext>
                </a:extLst>
              </p:cNvPr>
              <p:cNvSpPr txBox="1">
                <a:spLocks noRot="1" noChangeAspect="1" noMove="1" noResize="1" noEditPoints="1" noAdjustHandles="1" noChangeArrowheads="1" noChangeShapeType="1" noTextEdit="1"/>
              </p:cNvSpPr>
              <p:nvPr/>
            </p:nvSpPr>
            <p:spPr>
              <a:xfrm>
                <a:off x="1850503" y="4826305"/>
                <a:ext cx="5979714" cy="492443"/>
              </a:xfrm>
              <a:prstGeom prst="rect">
                <a:avLst/>
              </a:prstGeom>
              <a:blipFill>
                <a:blip r:embed="rId5"/>
                <a:stretch>
                  <a:fillRect l="-847" b="-3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BEA510BB-8103-F594-E369-8C32DF7F1C81}"/>
                  </a:ext>
                </a:extLst>
              </p:cNvPr>
              <p:cNvSpPr txBox="1"/>
              <p:nvPr/>
            </p:nvSpPr>
            <p:spPr>
              <a:xfrm>
                <a:off x="878437" y="5476582"/>
                <a:ext cx="3991093" cy="369332"/>
              </a:xfrm>
              <a:prstGeom prst="rect">
                <a:avLst/>
              </a:prstGeom>
              <a:noFill/>
            </p:spPr>
            <p:txBody>
              <a:bodyPr wrap="none" rtlCol="0">
                <a:spAutoFit/>
              </a:bodyPr>
              <a:lstStyle/>
              <a:p>
                <a:r>
                  <a:rPr kumimoji="1" lang="ja-JP" altLang="en-US"/>
                  <a:t>この差がの</a:t>
                </a:r>
                <a14:m>
                  <m:oMath xmlns:m="http://schemas.openxmlformats.org/officeDocument/2006/math">
                    <m:r>
                      <a:rPr kumimoji="1" lang="en-US" altLang="ja-JP" b="0" i="1" smtClean="0">
                        <a:latin typeface="Cambria Math" panose="02040503050406030204" pitchFamily="18" charset="0"/>
                      </a:rPr>
                      <m:t>𝜀</m:t>
                    </m:r>
                  </m:oMath>
                </a14:m>
                <a:r>
                  <a:rPr kumimoji="1" lang="ja-JP" altLang="en-US"/>
                  <a:t>のオーダーでゼロならば</a:t>
                </a:r>
              </a:p>
            </p:txBody>
          </p:sp>
        </mc:Choice>
        <mc:Fallback>
          <p:sp>
            <p:nvSpPr>
              <p:cNvPr id="8" name="テキスト ボックス 7">
                <a:extLst>
                  <a:ext uri="{FF2B5EF4-FFF2-40B4-BE49-F238E27FC236}">
                    <a16:creationId xmlns:a16="http://schemas.microsoft.com/office/drawing/2014/main" id="{BEA510BB-8103-F594-E369-8C32DF7F1C81}"/>
                  </a:ext>
                </a:extLst>
              </p:cNvPr>
              <p:cNvSpPr txBox="1">
                <a:spLocks noRot="1" noChangeAspect="1" noMove="1" noResize="1" noEditPoints="1" noAdjustHandles="1" noChangeArrowheads="1" noChangeShapeType="1" noTextEdit="1"/>
              </p:cNvSpPr>
              <p:nvPr/>
            </p:nvSpPr>
            <p:spPr>
              <a:xfrm>
                <a:off x="878437" y="5476582"/>
                <a:ext cx="3991093" cy="369332"/>
              </a:xfrm>
              <a:prstGeom prst="rect">
                <a:avLst/>
              </a:prstGeom>
              <a:blipFill>
                <a:blip r:embed="rId6"/>
                <a:stretch>
                  <a:fillRect l="-1270" t="-10000" r="-317" b="-2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1FBF103-DD2A-15C9-321B-140F3C652446}"/>
                  </a:ext>
                </a:extLst>
              </p:cNvPr>
              <p:cNvSpPr txBox="1"/>
              <p:nvPr/>
            </p:nvSpPr>
            <p:spPr>
              <a:xfrm>
                <a:off x="3544184" y="6005277"/>
                <a:ext cx="1822102"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e>
                      </m:d>
                      <m:r>
                        <a:rPr lang="en-US" altLang="ja-JP" sz="3200" b="0" i="1" smtClean="0">
                          <a:latin typeface="Cambria Math" panose="02040503050406030204" pitchFamily="18" charset="0"/>
                        </a:rPr>
                        <m:t>=0</m:t>
                      </m:r>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61FBF103-DD2A-15C9-321B-140F3C652446}"/>
                  </a:ext>
                </a:extLst>
              </p:cNvPr>
              <p:cNvSpPr txBox="1">
                <a:spLocks noRot="1" noChangeAspect="1" noMove="1" noResize="1" noEditPoints="1" noAdjustHandles="1" noChangeArrowheads="1" noChangeShapeType="1" noTextEdit="1"/>
              </p:cNvSpPr>
              <p:nvPr/>
            </p:nvSpPr>
            <p:spPr>
              <a:xfrm>
                <a:off x="3544184" y="6005277"/>
                <a:ext cx="1822102" cy="492443"/>
              </a:xfrm>
              <a:prstGeom prst="rect">
                <a:avLst/>
              </a:prstGeom>
              <a:blipFill>
                <a:blip r:embed="rId7"/>
                <a:stretch>
                  <a:fillRect r="-4138"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53486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90577-A09E-397A-60A6-77521DE4376C}"/>
              </a:ext>
            </a:extLst>
          </p:cNvPr>
          <p:cNvSpPr>
            <a:spLocks noGrp="1"/>
          </p:cNvSpPr>
          <p:nvPr>
            <p:ph type="body" sz="quarter" idx="10"/>
          </p:nvPr>
        </p:nvSpPr>
        <p:spPr/>
        <p:txBody>
          <a:bodyPr/>
          <a:lstStyle/>
          <a:p>
            <a:r>
              <a:rPr kumimoji="1" lang="ja-JP" altLang="en-US"/>
              <a:t>微小正準変換</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8E46FB0-78F5-A808-F99C-A1900CA52B21}"/>
                  </a:ext>
                </a:extLst>
              </p:cNvPr>
              <p:cNvSpPr txBox="1"/>
              <p:nvPr/>
            </p:nvSpPr>
            <p:spPr>
              <a:xfrm>
                <a:off x="710726" y="2416245"/>
                <a:ext cx="2277098"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𝐻</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𝐽</m:t>
                          </m:r>
                        </m:e>
                      </m:d>
                      <m:r>
                        <a:rPr lang="en-US" altLang="ja-JP" sz="4000" b="0" i="1" smtClean="0">
                          <a:latin typeface="Cambria Math" panose="02040503050406030204" pitchFamily="18" charset="0"/>
                        </a:rPr>
                        <m:t>=0</m:t>
                      </m:r>
                    </m:oMath>
                  </m:oMathPara>
                </a14:m>
                <a:endParaRPr kumimoji="1" lang="ja-JP" altLang="en-US" sz="4000"/>
              </a:p>
            </p:txBody>
          </p:sp>
        </mc:Choice>
        <mc:Fallback>
          <p:sp>
            <p:nvSpPr>
              <p:cNvPr id="3" name="テキスト ボックス 2">
                <a:extLst>
                  <a:ext uri="{FF2B5EF4-FFF2-40B4-BE49-F238E27FC236}">
                    <a16:creationId xmlns:a16="http://schemas.microsoft.com/office/drawing/2014/main" id="{B8E46FB0-78F5-A808-F99C-A1900CA52B21}"/>
                  </a:ext>
                </a:extLst>
              </p:cNvPr>
              <p:cNvSpPr txBox="1">
                <a:spLocks noRot="1" noChangeAspect="1" noMove="1" noResize="1" noEditPoints="1" noAdjustHandles="1" noChangeArrowheads="1" noChangeShapeType="1" noTextEdit="1"/>
              </p:cNvSpPr>
              <p:nvPr/>
            </p:nvSpPr>
            <p:spPr>
              <a:xfrm>
                <a:off x="710726" y="2416245"/>
                <a:ext cx="2277098" cy="615553"/>
              </a:xfrm>
              <a:prstGeom prst="rect">
                <a:avLst/>
              </a:prstGeom>
              <a:blipFill>
                <a:blip r:embed="rId2"/>
                <a:stretch>
                  <a:fillRect r="-3889" b="-326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59826207-C0EB-7A67-1056-A69B30B02C7E}"/>
                  </a:ext>
                </a:extLst>
              </p:cNvPr>
              <p:cNvSpPr txBox="1"/>
              <p:nvPr/>
            </p:nvSpPr>
            <p:spPr>
              <a:xfrm>
                <a:off x="683568" y="1292260"/>
                <a:ext cx="2198935" cy="6349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𝐽</m:t>
                          </m:r>
                        </m:e>
                      </m:acc>
                      <m:r>
                        <a:rPr lang="en-US" altLang="ja-JP" sz="4000" b="0" i="1" smtClean="0">
                          <a:latin typeface="Cambria Math" panose="02040503050406030204" pitchFamily="18" charset="0"/>
                        </a:rPr>
                        <m:t>=</m:t>
                      </m:r>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𝐽</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𝐻</m:t>
                          </m:r>
                        </m:e>
                      </m:d>
                    </m:oMath>
                  </m:oMathPara>
                </a14:m>
                <a:endParaRPr kumimoji="1" lang="ja-JP" altLang="en-US" sz="4000"/>
              </a:p>
            </p:txBody>
          </p:sp>
        </mc:Choice>
        <mc:Fallback>
          <p:sp>
            <p:nvSpPr>
              <p:cNvPr id="4" name="テキスト ボックス 3">
                <a:extLst>
                  <a:ext uri="{FF2B5EF4-FFF2-40B4-BE49-F238E27FC236}">
                    <a16:creationId xmlns:a16="http://schemas.microsoft.com/office/drawing/2014/main" id="{59826207-C0EB-7A67-1056-A69B30B02C7E}"/>
                  </a:ext>
                </a:extLst>
              </p:cNvPr>
              <p:cNvSpPr txBox="1">
                <a:spLocks noRot="1" noChangeAspect="1" noMove="1" noResize="1" noEditPoints="1" noAdjustHandles="1" noChangeArrowheads="1" noChangeShapeType="1" noTextEdit="1"/>
              </p:cNvSpPr>
              <p:nvPr/>
            </p:nvSpPr>
            <p:spPr>
              <a:xfrm>
                <a:off x="683568" y="1292260"/>
                <a:ext cx="2198935" cy="634917"/>
              </a:xfrm>
              <a:prstGeom prst="rect">
                <a:avLst/>
              </a:prstGeom>
              <a:blipFill>
                <a:blip r:embed="rId3"/>
                <a:stretch>
                  <a:fillRect l="-6286" t="-11765" b="-313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6E88AFF-D05C-9455-05A5-8AF1366716CE}"/>
              </a:ext>
            </a:extLst>
          </p:cNvPr>
          <p:cNvSpPr txBox="1"/>
          <p:nvPr/>
        </p:nvSpPr>
        <p:spPr>
          <a:xfrm>
            <a:off x="2987824" y="1412776"/>
            <a:ext cx="1723549" cy="461665"/>
          </a:xfrm>
          <a:prstGeom prst="rect">
            <a:avLst/>
          </a:prstGeom>
          <a:noFill/>
        </p:spPr>
        <p:txBody>
          <a:bodyPr wrap="none" rtlCol="0">
            <a:spAutoFit/>
          </a:bodyPr>
          <a:lstStyle/>
          <a:p>
            <a:r>
              <a:rPr kumimoji="1" lang="ja-JP" altLang="en-US" sz="2400"/>
              <a:t>であるから</a:t>
            </a:r>
          </a:p>
        </p:txBody>
      </p:sp>
      <p:sp>
        <p:nvSpPr>
          <p:cNvPr id="6" name="テキスト ボックス 5">
            <a:extLst>
              <a:ext uri="{FF2B5EF4-FFF2-40B4-BE49-F238E27FC236}">
                <a16:creationId xmlns:a16="http://schemas.microsoft.com/office/drawing/2014/main" id="{CC1D6238-E8A6-E343-D059-F5A9B54866AD}"/>
              </a:ext>
            </a:extLst>
          </p:cNvPr>
          <p:cNvSpPr txBox="1"/>
          <p:nvPr/>
        </p:nvSpPr>
        <p:spPr>
          <a:xfrm>
            <a:off x="3131840" y="2493188"/>
            <a:ext cx="1107996" cy="461665"/>
          </a:xfrm>
          <a:prstGeom prst="rect">
            <a:avLst/>
          </a:prstGeom>
          <a:noFill/>
        </p:spPr>
        <p:txBody>
          <a:bodyPr wrap="none" rtlCol="0">
            <a:spAutoFit/>
          </a:bodyPr>
          <a:lstStyle/>
          <a:p>
            <a:r>
              <a:rPr kumimoji="1" lang="ja-JP" altLang="en-US" sz="2400"/>
              <a:t>ならば</a:t>
            </a:r>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DD70611-9E01-D2B5-3ADB-16A5E46EFA50}"/>
                  </a:ext>
                </a:extLst>
              </p:cNvPr>
              <p:cNvSpPr txBox="1"/>
              <p:nvPr/>
            </p:nvSpPr>
            <p:spPr>
              <a:xfrm>
                <a:off x="795379" y="3330061"/>
                <a:ext cx="1300035" cy="6349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𝐽</m:t>
                          </m:r>
                        </m:e>
                      </m:acc>
                      <m:r>
                        <a:rPr lang="en-US" altLang="ja-JP" sz="4000" b="0" i="1" smtClean="0">
                          <a:latin typeface="Cambria Math" panose="02040503050406030204" pitchFamily="18" charset="0"/>
                        </a:rPr>
                        <m:t>=</m:t>
                      </m:r>
                      <m:r>
                        <a:rPr lang="en-US" altLang="ja-JP" sz="4000" i="1" smtClean="0">
                          <a:latin typeface="Cambria Math" panose="02040503050406030204" pitchFamily="18" charset="0"/>
                        </a:rPr>
                        <m:t>0</m:t>
                      </m:r>
                    </m:oMath>
                  </m:oMathPara>
                </a14:m>
                <a:endParaRPr kumimoji="1" lang="ja-JP" altLang="en-US" sz="4000"/>
              </a:p>
            </p:txBody>
          </p:sp>
        </mc:Choice>
        <mc:Fallback>
          <p:sp>
            <p:nvSpPr>
              <p:cNvPr id="8" name="テキスト ボックス 7">
                <a:extLst>
                  <a:ext uri="{FF2B5EF4-FFF2-40B4-BE49-F238E27FC236}">
                    <a16:creationId xmlns:a16="http://schemas.microsoft.com/office/drawing/2014/main" id="{5DD70611-9E01-D2B5-3ADB-16A5E46EFA50}"/>
                  </a:ext>
                </a:extLst>
              </p:cNvPr>
              <p:cNvSpPr txBox="1">
                <a:spLocks noRot="1" noChangeAspect="1" noMove="1" noResize="1" noEditPoints="1" noAdjustHandles="1" noChangeArrowheads="1" noChangeShapeType="1" noTextEdit="1"/>
              </p:cNvSpPr>
              <p:nvPr/>
            </p:nvSpPr>
            <p:spPr>
              <a:xfrm>
                <a:off x="795379" y="3330061"/>
                <a:ext cx="1300035" cy="634917"/>
              </a:xfrm>
              <a:prstGeom prst="rect">
                <a:avLst/>
              </a:prstGeom>
              <a:blipFill>
                <a:blip r:embed="rId4"/>
                <a:stretch>
                  <a:fillRect l="-11538" t="-14000" r="-6731" b="-32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547EEC3D-4A99-5156-E6F4-AAE1137EF86A}"/>
                  </a:ext>
                </a:extLst>
              </p:cNvPr>
              <p:cNvSpPr txBox="1"/>
              <p:nvPr/>
            </p:nvSpPr>
            <p:spPr>
              <a:xfrm>
                <a:off x="417048" y="4263241"/>
                <a:ext cx="8309904" cy="830997"/>
              </a:xfrm>
              <a:prstGeom prst="rect">
                <a:avLst/>
              </a:prstGeom>
              <a:noFill/>
            </p:spPr>
            <p:txBody>
              <a:bodyPr wrap="none" rtlCol="0">
                <a:spAutoFit/>
              </a:bodyPr>
              <a:lstStyle/>
              <a:p>
                <a:r>
                  <a:rPr kumimoji="1" lang="ja-JP" altLang="en-US" sz="2400"/>
                  <a:t>以上から、</a:t>
                </a:r>
                <a14:m>
                  <m:oMath xmlns:m="http://schemas.openxmlformats.org/officeDocument/2006/math">
                    <m:r>
                      <a:rPr kumimoji="1" lang="en-US" altLang="ja-JP" sz="2400" b="0" i="1" smtClean="0">
                        <a:latin typeface="Cambria Math" panose="02040503050406030204" pitchFamily="18" charset="0"/>
                      </a:rPr>
                      <m:t>𝐽</m:t>
                    </m:r>
                  </m:oMath>
                </a14:m>
                <a:r>
                  <a:rPr kumimoji="1" lang="ja-JP" altLang="en-US" sz="2400"/>
                  <a:t>で生成される微小正準変換でハミルトニアンが</a:t>
                </a:r>
                <a:endParaRPr kumimoji="1" lang="en-US" altLang="ja-JP" sz="2400" dirty="0"/>
              </a:p>
              <a:p>
                <a:r>
                  <a:rPr lang="ja-JP" altLang="en-US" sz="2400"/>
                  <a:t>変化しないならば、</a:t>
                </a:r>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𝐽</m:t>
                    </m:r>
                  </m:oMath>
                </a14:m>
                <a:r>
                  <a:rPr lang="ja-JP" altLang="en-US" sz="2400"/>
                  <a:t>は時間不変量となる</a:t>
                </a:r>
                <a:endParaRPr kumimoji="1" lang="ja-JP" altLang="en-US" sz="2400"/>
              </a:p>
            </p:txBody>
          </p:sp>
        </mc:Choice>
        <mc:Fallback>
          <p:sp>
            <p:nvSpPr>
              <p:cNvPr id="9" name="テキスト ボックス 8">
                <a:extLst>
                  <a:ext uri="{FF2B5EF4-FFF2-40B4-BE49-F238E27FC236}">
                    <a16:creationId xmlns:a16="http://schemas.microsoft.com/office/drawing/2014/main" id="{547EEC3D-4A99-5156-E6F4-AAE1137EF86A}"/>
                  </a:ext>
                </a:extLst>
              </p:cNvPr>
              <p:cNvSpPr txBox="1">
                <a:spLocks noRot="1" noChangeAspect="1" noMove="1" noResize="1" noEditPoints="1" noAdjustHandles="1" noChangeArrowheads="1" noChangeShapeType="1" noTextEdit="1"/>
              </p:cNvSpPr>
              <p:nvPr/>
            </p:nvSpPr>
            <p:spPr>
              <a:xfrm>
                <a:off x="417048" y="4263241"/>
                <a:ext cx="8309904" cy="830997"/>
              </a:xfrm>
              <a:prstGeom prst="rect">
                <a:avLst/>
              </a:prstGeom>
              <a:blipFill>
                <a:blip r:embed="rId5"/>
                <a:stretch>
                  <a:fillRect l="-1067" t="-7463" r="-152" b="-1194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07387C97-30F1-6D2C-7688-D7D4FF338D6D}"/>
              </a:ext>
            </a:extLst>
          </p:cNvPr>
          <p:cNvSpPr txBox="1"/>
          <p:nvPr/>
        </p:nvSpPr>
        <p:spPr>
          <a:xfrm>
            <a:off x="826008" y="5661248"/>
            <a:ext cx="6931128" cy="461665"/>
          </a:xfrm>
          <a:prstGeom prst="rect">
            <a:avLst/>
          </a:prstGeom>
          <a:noFill/>
        </p:spPr>
        <p:txBody>
          <a:bodyPr wrap="none" rtlCol="0">
            <a:spAutoFit/>
          </a:bodyPr>
          <a:lstStyle/>
          <a:p>
            <a:r>
              <a:rPr kumimoji="1" lang="ja-JP" altLang="en-US" sz="2400"/>
              <a:t>これを</a:t>
            </a:r>
            <a:r>
              <a:rPr kumimoji="1" lang="ja-JP" altLang="en-US" sz="2400">
                <a:solidFill>
                  <a:srgbClr val="FF0000"/>
                </a:solidFill>
              </a:rPr>
              <a:t>ネーターの定理</a:t>
            </a:r>
            <a:r>
              <a:rPr kumimoji="1" lang="en-US" altLang="ja-JP" sz="2400" dirty="0">
                <a:solidFill>
                  <a:srgbClr val="FF0000"/>
                </a:solidFill>
              </a:rPr>
              <a:t>(</a:t>
            </a:r>
            <a:r>
              <a:rPr kumimoji="1" lang="en-US" altLang="ja-JP" sz="2400" dirty="0" err="1">
                <a:solidFill>
                  <a:srgbClr val="FF0000"/>
                </a:solidFill>
              </a:rPr>
              <a:t>Noether’s</a:t>
            </a:r>
            <a:r>
              <a:rPr kumimoji="1" lang="en-US" altLang="ja-JP" sz="2400" dirty="0">
                <a:solidFill>
                  <a:srgbClr val="FF0000"/>
                </a:solidFill>
              </a:rPr>
              <a:t> theorem)</a:t>
            </a:r>
            <a:r>
              <a:rPr kumimoji="1" lang="ja-JP" altLang="en-US" sz="2400"/>
              <a:t>と呼ぶ</a:t>
            </a:r>
          </a:p>
        </p:txBody>
      </p:sp>
    </p:spTree>
    <p:extLst>
      <p:ext uri="{BB962C8B-B14F-4D97-AF65-F5344CB8AC3E}">
        <p14:creationId xmlns:p14="http://schemas.microsoft.com/office/powerpoint/2010/main" val="4212845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6C4B724-7B95-09E2-A93A-4B21A0286711}"/>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時間発展</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8EB823E-AEEC-F87F-35E1-E35929BDCA2B}"/>
                  </a:ext>
                </a:extLst>
              </p:cNvPr>
              <p:cNvSpPr txBox="1"/>
              <p:nvPr/>
            </p:nvSpPr>
            <p:spPr>
              <a:xfrm>
                <a:off x="417048" y="1383972"/>
                <a:ext cx="8309904" cy="464230"/>
              </a:xfrm>
              <a:prstGeom prst="rect">
                <a:avLst/>
              </a:prstGeom>
              <a:noFill/>
            </p:spPr>
            <p:txBody>
              <a:bodyPr wrap="none" rtlCol="0">
                <a:spAutoFit/>
              </a:bodyPr>
              <a:lstStyle/>
              <a:p>
                <a14:m>
                  <m:oMath xmlns:m="http://schemas.openxmlformats.org/officeDocument/2006/math">
                    <m:r>
                      <a:rPr lang="ja-JP" altLang="en-US" sz="2400" i="1" smtClean="0">
                        <a:latin typeface="Cambria Math" panose="02040503050406030204" pitchFamily="18" charset="0"/>
                      </a:rPr>
                      <m:t>微小</m:t>
                    </m:r>
                    <m:r>
                      <a:rPr lang="ja-JP" altLang="en-US" sz="2400" i="1">
                        <a:latin typeface="Cambria Math" panose="02040503050406030204" pitchFamily="18" charset="0"/>
                      </a:rPr>
                      <m:t>正準</m:t>
                    </m:r>
                    <m:r>
                      <a:rPr lang="ja-JP" altLang="en-US" sz="2400" i="1" smtClean="0">
                        <a:latin typeface="Cambria Math" panose="02040503050406030204" pitchFamily="18" charset="0"/>
                      </a:rPr>
                      <m:t>変換</m:t>
                    </m:r>
                    <m:r>
                      <a:rPr lang="ja-JP" altLang="en-US" sz="2400" i="1">
                        <a:latin typeface="Cambria Math" panose="02040503050406030204" pitchFamily="18" charset="0"/>
                      </a:rPr>
                      <m:t>の</m:t>
                    </m:r>
                    <m:r>
                      <a:rPr lang="ja-JP" altLang="en-US" sz="2400" i="1" smtClean="0">
                        <a:latin typeface="Cambria Math" panose="02040503050406030204" pitchFamily="18" charset="0"/>
                      </a:rPr>
                      <m:t>母関数</m:t>
                    </m:r>
                    <m:r>
                      <a:rPr kumimoji="1" lang="en-US" altLang="ja-JP" sz="2400" b="0" i="1" smtClean="0">
                        <a:latin typeface="Cambria Math" panose="02040503050406030204" pitchFamily="18" charset="0"/>
                      </a:rPr>
                      <m:t>𝐽</m:t>
                    </m:r>
                  </m:oMath>
                </a14:m>
                <a:r>
                  <a:rPr kumimoji="1" lang="ja-JP" altLang="en-US" sz="2400"/>
                  <a:t>としてハミルトニアンを入れてみる</a:t>
                </a:r>
              </a:p>
            </p:txBody>
          </p:sp>
        </mc:Choice>
        <mc:Fallback>
          <p:sp>
            <p:nvSpPr>
              <p:cNvPr id="3" name="テキスト ボックス 2">
                <a:extLst>
                  <a:ext uri="{FF2B5EF4-FFF2-40B4-BE49-F238E27FC236}">
                    <a16:creationId xmlns:a16="http://schemas.microsoft.com/office/drawing/2014/main" id="{98EB823E-AEEC-F87F-35E1-E35929BDCA2B}"/>
                  </a:ext>
                </a:extLst>
              </p:cNvPr>
              <p:cNvSpPr txBox="1">
                <a:spLocks noRot="1" noChangeAspect="1" noMove="1" noResize="1" noEditPoints="1" noAdjustHandles="1" noChangeArrowheads="1" noChangeShapeType="1" noTextEdit="1"/>
              </p:cNvSpPr>
              <p:nvPr/>
            </p:nvSpPr>
            <p:spPr>
              <a:xfrm>
                <a:off x="417048" y="1383972"/>
                <a:ext cx="8309904" cy="464230"/>
              </a:xfrm>
              <a:prstGeom prst="rect">
                <a:avLst/>
              </a:prstGeom>
              <a:blipFill>
                <a:blip r:embed="rId2"/>
                <a:stretch>
                  <a:fillRect l="-610" t="-10526" r="-152" b="-2631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016C02B-47B7-7547-5F0D-C4F09B12341E}"/>
                  </a:ext>
                </a:extLst>
              </p:cNvPr>
              <p:cNvSpPr txBox="1"/>
              <p:nvPr/>
            </p:nvSpPr>
            <p:spPr>
              <a:xfrm>
                <a:off x="1553343" y="1849217"/>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𝑄</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r>
                        <a:rPr lang="en-US" altLang="ja-JP" sz="2800" b="0" i="1" smtClean="0">
                          <a:latin typeface="Cambria Math" panose="02040503050406030204" pitchFamily="18" charset="0"/>
                        </a:rPr>
                        <m:t> </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oMath>
                  </m:oMathPara>
                </a14:m>
                <a:endParaRPr lang="ja-JP" altLang="en-US" sz="2800"/>
              </a:p>
            </p:txBody>
          </p:sp>
        </mc:Choice>
        <mc:Fallback>
          <p:sp>
            <p:nvSpPr>
              <p:cNvPr id="4" name="テキスト ボックス 3">
                <a:extLst>
                  <a:ext uri="{FF2B5EF4-FFF2-40B4-BE49-F238E27FC236}">
                    <a16:creationId xmlns:a16="http://schemas.microsoft.com/office/drawing/2014/main" id="{7016C02B-47B7-7547-5F0D-C4F09B12341E}"/>
                  </a:ext>
                </a:extLst>
              </p:cNvPr>
              <p:cNvSpPr txBox="1">
                <a:spLocks noRot="1" noChangeAspect="1" noMove="1" noResize="1" noEditPoints="1" noAdjustHandles="1" noChangeArrowheads="1" noChangeShapeType="1" noTextEdit="1"/>
              </p:cNvSpPr>
              <p:nvPr/>
            </p:nvSpPr>
            <p:spPr>
              <a:xfrm>
                <a:off x="1553343" y="1849217"/>
                <a:ext cx="5544616" cy="984116"/>
              </a:xfrm>
              <a:prstGeom prst="rect">
                <a:avLst/>
              </a:prstGeom>
              <a:blipFill>
                <a:blip r:embed="rId3"/>
                <a:stretch>
                  <a:fillRect b="-101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85DDBFA-BAE4-4D75-BAD9-8018D2A69A61}"/>
                  </a:ext>
                </a:extLst>
              </p:cNvPr>
              <p:cNvSpPr txBox="1"/>
              <p:nvPr/>
            </p:nvSpPr>
            <p:spPr>
              <a:xfrm>
                <a:off x="1547664" y="2798039"/>
                <a:ext cx="554461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i="1">
                          <a:latin typeface="Cambria Math" panose="02040503050406030204" pitchFamily="18" charset="0"/>
                        </a:rPr>
                        <m:t>𝜀</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oMath>
                  </m:oMathPara>
                </a14:m>
                <a:endParaRPr lang="ja-JP" altLang="en-US" sz="2800"/>
              </a:p>
            </p:txBody>
          </p:sp>
        </mc:Choice>
        <mc:Fallback>
          <p:sp>
            <p:nvSpPr>
              <p:cNvPr id="5" name="テキスト ボックス 4">
                <a:extLst>
                  <a:ext uri="{FF2B5EF4-FFF2-40B4-BE49-F238E27FC236}">
                    <a16:creationId xmlns:a16="http://schemas.microsoft.com/office/drawing/2014/main" id="{C85DDBFA-BAE4-4D75-BAD9-8018D2A69A61}"/>
                  </a:ext>
                </a:extLst>
              </p:cNvPr>
              <p:cNvSpPr txBox="1">
                <a:spLocks noRot="1" noChangeAspect="1" noMove="1" noResize="1" noEditPoints="1" noAdjustHandles="1" noChangeArrowheads="1" noChangeShapeType="1" noTextEdit="1"/>
              </p:cNvSpPr>
              <p:nvPr/>
            </p:nvSpPr>
            <p:spPr>
              <a:xfrm>
                <a:off x="1547664" y="2798039"/>
                <a:ext cx="5544616" cy="984116"/>
              </a:xfrm>
              <a:prstGeom prst="rect">
                <a:avLst/>
              </a:prstGeom>
              <a:blipFill>
                <a:blip r:embed="rId4"/>
                <a:stretch>
                  <a:fillRect b="-1153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84115C1-E4B3-2F8D-2DD7-B50F562BF54D}"/>
                  </a:ext>
                </a:extLst>
              </p:cNvPr>
              <p:cNvSpPr txBox="1"/>
              <p:nvPr/>
            </p:nvSpPr>
            <p:spPr>
              <a:xfrm>
                <a:off x="402849" y="3776881"/>
                <a:ext cx="3266343" cy="461665"/>
              </a:xfrm>
              <a:prstGeom prst="rect">
                <a:avLst/>
              </a:prstGeom>
              <a:noFill/>
            </p:spPr>
            <p:txBody>
              <a:bodyPr wrap="none" rtlCol="0">
                <a:spAutoFit/>
              </a:bodyPr>
              <a:lstStyle/>
              <a:p>
                <a:r>
                  <a:rPr kumimoji="1" lang="ja-JP" altLang="en-US" sz="2400" b="0"/>
                  <a:t>時刻</a:t>
                </a:r>
                <a14:m>
                  <m:oMath xmlns:m="http://schemas.openxmlformats.org/officeDocument/2006/math">
                    <m:r>
                      <m:rPr>
                        <m:sty m:val="p"/>
                      </m:rPr>
                      <a:rPr kumimoji="1" lang="en-US" altLang="ja-JP" sz="2400" b="0" i="0" smtClean="0">
                        <a:latin typeface="Cambria Math" panose="02040503050406030204" pitchFamily="18" charset="0"/>
                      </a:rPr>
                      <m:t>t</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𝜀</m:t>
                    </m:r>
                  </m:oMath>
                </a14:m>
                <a:r>
                  <a:rPr kumimoji="1" lang="ja-JP" altLang="en-US" sz="2400"/>
                  <a:t>の正準変数は</a:t>
                </a:r>
              </a:p>
            </p:txBody>
          </p:sp>
        </mc:Choice>
        <mc:Fallback>
          <p:sp>
            <p:nvSpPr>
              <p:cNvPr id="6" name="テキスト ボックス 5">
                <a:extLst>
                  <a:ext uri="{FF2B5EF4-FFF2-40B4-BE49-F238E27FC236}">
                    <a16:creationId xmlns:a16="http://schemas.microsoft.com/office/drawing/2014/main" id="{484115C1-E4B3-2F8D-2DD7-B50F562BF54D}"/>
                  </a:ext>
                </a:extLst>
              </p:cNvPr>
              <p:cNvSpPr txBox="1">
                <a:spLocks noRot="1" noChangeAspect="1" noMove="1" noResize="1" noEditPoints="1" noAdjustHandles="1" noChangeArrowheads="1" noChangeShapeType="1" noTextEdit="1"/>
              </p:cNvSpPr>
              <p:nvPr/>
            </p:nvSpPr>
            <p:spPr>
              <a:xfrm>
                <a:off x="402849" y="3776881"/>
                <a:ext cx="3266343" cy="461665"/>
              </a:xfrm>
              <a:prstGeom prst="rect">
                <a:avLst/>
              </a:prstGeom>
              <a:blipFill>
                <a:blip r:embed="rId5"/>
                <a:stretch>
                  <a:fillRect l="-2713" t="-13514" r="-1938" b="-270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60FBF94D-6392-5B7F-9FCF-938E70E49281}"/>
                  </a:ext>
                </a:extLst>
              </p:cNvPr>
              <p:cNvSpPr txBox="1"/>
              <p:nvPr/>
            </p:nvSpPr>
            <p:spPr>
              <a:xfrm>
                <a:off x="1403648" y="4248649"/>
                <a:ext cx="5544616" cy="95410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𝑞</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𝑡</m:t>
                          </m:r>
                          <m:r>
                            <a:rPr lang="en-US" altLang="ja-JP" sz="2800" i="1">
                              <a:latin typeface="Cambria Math" panose="02040503050406030204" pitchFamily="18" charset="0"/>
                            </a:rPr>
                            <m:t>+</m:t>
                          </m:r>
                          <m:r>
                            <a:rPr lang="en-US" altLang="ja-JP" sz="2800" i="1">
                              <a:latin typeface="Cambria Math" panose="02040503050406030204" pitchFamily="18" charset="0"/>
                            </a:rPr>
                            <m:t>𝜀</m:t>
                          </m:r>
                        </m:e>
                      </m:d>
                      <m:r>
                        <a:rPr lang="en-US" altLang="ja-JP" sz="2800" i="1">
                          <a:latin typeface="Cambria Math" panose="02040503050406030204" pitchFamily="18" charset="0"/>
                        </a:rPr>
                        <m:t>=</m:t>
                      </m:r>
                      <m:r>
                        <a:rPr lang="en-US" altLang="ja-JP" sz="2800" b="0" i="1" smtClean="0">
                          <a:latin typeface="Cambria Math" panose="02040503050406030204" pitchFamily="18" charset="0"/>
                        </a:rPr>
                        <m:t>𝑞</m:t>
                      </m:r>
                      <m:r>
                        <a:rPr lang="en-US" altLang="ja-JP" sz="2800" i="1">
                          <a:latin typeface="Cambria Math" panose="02040503050406030204" pitchFamily="18" charset="0"/>
                        </a:rPr>
                        <m:t>+</m:t>
                      </m:r>
                      <m:r>
                        <a:rPr lang="en-US" altLang="ja-JP" sz="2800" i="1">
                          <a:latin typeface="Cambria Math" panose="02040503050406030204" pitchFamily="18" charset="0"/>
                        </a:rPr>
                        <m:t>𝜀</m:t>
                      </m:r>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𝑞</m:t>
                          </m:r>
                        </m:e>
                      </m:acc>
                      <m:r>
                        <a:rPr lang="en-US" altLang="ja-JP" sz="2800" i="1">
                          <a:latin typeface="Cambria Math" panose="02040503050406030204" pitchFamily="18" charset="0"/>
                        </a:rPr>
                        <m:t>+</m:t>
                      </m:r>
                      <m:r>
                        <a:rPr lang="en-US" altLang="ja-JP" sz="2800" i="1">
                          <a:latin typeface="Cambria Math" panose="02040503050406030204" pitchFamily="18" charset="0"/>
                        </a:rPr>
                        <m:t>𝑂</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𝜀</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m:t>
                      </m:r>
                    </m:oMath>
                  </m:oMathPara>
                </a14:m>
                <a:endParaRPr lang="ja-JP" altLang="en-US"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𝜀</m:t>
                          </m:r>
                        </m:e>
                      </m:d>
                      <m:r>
                        <a:rPr kumimoji="1"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𝜀</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𝑂</m:t>
                      </m:r>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𝜀</m:t>
                          </m:r>
                        </m:e>
                        <m:sup>
                          <m:r>
                            <a:rPr lang="en-US" altLang="ja-JP" sz="2800" b="0" i="1" smtClean="0">
                              <a:latin typeface="Cambria Math" panose="02040503050406030204" pitchFamily="18" charset="0"/>
                            </a:rPr>
                            <m:t>2</m:t>
                          </m:r>
                        </m:sup>
                      </m:sSup>
                      <m:r>
                        <a:rPr lang="en-US" altLang="ja-JP" sz="2800" b="0" i="1" smtClean="0">
                          <a:latin typeface="Cambria Math" panose="02040503050406030204" pitchFamily="18" charset="0"/>
                        </a:rPr>
                        <m:t>)</m:t>
                      </m:r>
                    </m:oMath>
                  </m:oMathPara>
                </a14:m>
                <a:endParaRPr lang="ja-JP" altLang="en-US" sz="2800"/>
              </a:p>
            </p:txBody>
          </p:sp>
        </mc:Choice>
        <mc:Fallback>
          <p:sp>
            <p:nvSpPr>
              <p:cNvPr id="7" name="テキスト ボックス 6">
                <a:extLst>
                  <a:ext uri="{FF2B5EF4-FFF2-40B4-BE49-F238E27FC236}">
                    <a16:creationId xmlns:a16="http://schemas.microsoft.com/office/drawing/2014/main" id="{60FBF94D-6392-5B7F-9FCF-938E70E49281}"/>
                  </a:ext>
                </a:extLst>
              </p:cNvPr>
              <p:cNvSpPr txBox="1">
                <a:spLocks noRot="1" noChangeAspect="1" noMove="1" noResize="1" noEditPoints="1" noAdjustHandles="1" noChangeArrowheads="1" noChangeShapeType="1" noTextEdit="1"/>
              </p:cNvSpPr>
              <p:nvPr/>
            </p:nvSpPr>
            <p:spPr>
              <a:xfrm>
                <a:off x="1403648" y="4248649"/>
                <a:ext cx="5544616" cy="954107"/>
              </a:xfrm>
              <a:prstGeom prst="rect">
                <a:avLst/>
              </a:prstGeom>
              <a:blipFill>
                <a:blip r:embed="rId6"/>
                <a:stretch>
                  <a:fillRect b="-1184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FF48C8F3-3BC3-67E5-BC61-0DFDABDCA2B5}"/>
              </a:ext>
            </a:extLst>
          </p:cNvPr>
          <p:cNvSpPr txBox="1"/>
          <p:nvPr/>
        </p:nvSpPr>
        <p:spPr>
          <a:xfrm>
            <a:off x="917594" y="5474028"/>
            <a:ext cx="7308812" cy="400110"/>
          </a:xfrm>
          <a:prstGeom prst="rect">
            <a:avLst/>
          </a:prstGeom>
          <a:noFill/>
        </p:spPr>
        <p:txBody>
          <a:bodyPr wrap="square" rtlCol="0">
            <a:spAutoFit/>
          </a:bodyPr>
          <a:lstStyle/>
          <a:p>
            <a:r>
              <a:rPr kumimoji="1" lang="ja-JP" altLang="en-US" sz="2000"/>
              <a:t>ハミルトニアンを母関数とする微小正準変換は時間発展を表す</a:t>
            </a:r>
          </a:p>
        </p:txBody>
      </p:sp>
    </p:spTree>
    <p:extLst>
      <p:ext uri="{BB962C8B-B14F-4D97-AF65-F5344CB8AC3E}">
        <p14:creationId xmlns:p14="http://schemas.microsoft.com/office/powerpoint/2010/main" val="1709593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87A973-C473-5C2D-2355-29508EF6C676}"/>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時間発展</a:t>
            </a:r>
            <a:r>
              <a:rPr kumimoji="1" lang="en-US" altLang="ja-JP" dirty="0"/>
              <a:t>)</a:t>
            </a:r>
            <a:endParaRPr kumimoji="1" lang="ja-JP" altLang="en-US"/>
          </a:p>
        </p:txBody>
      </p:sp>
      <p:sp>
        <p:nvSpPr>
          <p:cNvPr id="3" name="テキスト ボックス 2">
            <a:extLst>
              <a:ext uri="{FF2B5EF4-FFF2-40B4-BE49-F238E27FC236}">
                <a16:creationId xmlns:a16="http://schemas.microsoft.com/office/drawing/2014/main" id="{D193DE1B-E2F4-2919-8B4A-FC77FDD3CD3C}"/>
              </a:ext>
            </a:extLst>
          </p:cNvPr>
          <p:cNvSpPr txBox="1"/>
          <p:nvPr/>
        </p:nvSpPr>
        <p:spPr>
          <a:xfrm>
            <a:off x="416436" y="1225256"/>
            <a:ext cx="7879080" cy="400110"/>
          </a:xfrm>
          <a:prstGeom prst="rect">
            <a:avLst/>
          </a:prstGeom>
          <a:noFill/>
        </p:spPr>
        <p:txBody>
          <a:bodyPr wrap="none" rtlCol="0">
            <a:spAutoFit/>
          </a:bodyPr>
          <a:lstStyle/>
          <a:p>
            <a:r>
              <a:rPr kumimoji="1" lang="ja-JP" altLang="en-US" sz="2000"/>
              <a:t>ハミルトニアンはハミルトニアン自身とポアソン括弧の意味で可換</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4DBDF2D-E13A-9C89-3424-F510755CB9E6}"/>
                  </a:ext>
                </a:extLst>
              </p:cNvPr>
              <p:cNvSpPr txBox="1"/>
              <p:nvPr/>
            </p:nvSpPr>
            <p:spPr>
              <a:xfrm>
                <a:off x="2907763" y="1844824"/>
                <a:ext cx="2460032"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𝐻</m:t>
                          </m:r>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𝐻</m:t>
                          </m:r>
                        </m:e>
                      </m:d>
                      <m:r>
                        <a:rPr lang="en-US" altLang="ja-JP" sz="4000" b="0" i="1" smtClean="0">
                          <a:latin typeface="Cambria Math" panose="02040503050406030204" pitchFamily="18" charset="0"/>
                        </a:rPr>
                        <m:t>=0</m:t>
                      </m:r>
                    </m:oMath>
                  </m:oMathPara>
                </a14:m>
                <a:endParaRPr kumimoji="1" lang="ja-JP" altLang="en-US" sz="4000"/>
              </a:p>
            </p:txBody>
          </p:sp>
        </mc:Choice>
        <mc:Fallback>
          <p:sp>
            <p:nvSpPr>
              <p:cNvPr id="4" name="テキスト ボックス 3">
                <a:extLst>
                  <a:ext uri="{FF2B5EF4-FFF2-40B4-BE49-F238E27FC236}">
                    <a16:creationId xmlns:a16="http://schemas.microsoft.com/office/drawing/2014/main" id="{A4DBDF2D-E13A-9C89-3424-F510755CB9E6}"/>
                  </a:ext>
                </a:extLst>
              </p:cNvPr>
              <p:cNvSpPr txBox="1">
                <a:spLocks noRot="1" noChangeAspect="1" noMove="1" noResize="1" noEditPoints="1" noAdjustHandles="1" noChangeArrowheads="1" noChangeShapeType="1" noTextEdit="1"/>
              </p:cNvSpPr>
              <p:nvPr/>
            </p:nvSpPr>
            <p:spPr>
              <a:xfrm>
                <a:off x="2907763" y="1844824"/>
                <a:ext cx="2460032" cy="615553"/>
              </a:xfrm>
              <a:prstGeom prst="rect">
                <a:avLst/>
              </a:prstGeom>
              <a:blipFill>
                <a:blip r:embed="rId2"/>
                <a:stretch>
                  <a:fillRect r="-4103" b="-102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1B1EF41-5113-D5A1-18F3-D5A46042FF9F}"/>
                  </a:ext>
                </a:extLst>
              </p:cNvPr>
              <p:cNvSpPr txBox="1"/>
              <p:nvPr/>
            </p:nvSpPr>
            <p:spPr>
              <a:xfrm>
                <a:off x="560452" y="2737424"/>
                <a:ext cx="7087068" cy="400110"/>
              </a:xfrm>
              <a:prstGeom prst="rect">
                <a:avLst/>
              </a:prstGeom>
              <a:noFill/>
            </p:spPr>
            <p:txBody>
              <a:bodyPr wrap="none" rtlCol="0">
                <a:spAutoFit/>
              </a:bodyPr>
              <a:lstStyle/>
              <a:p>
                <a:r>
                  <a:rPr kumimoji="1" lang="ja-JP" altLang="en-US" sz="2000"/>
                  <a:t>ハミルトニアンは、時間の並進操作</a:t>
                </a:r>
                <a14:m>
                  <m:oMath xmlns:m="http://schemas.openxmlformats.org/officeDocument/2006/math">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𝜀</m:t>
                    </m:r>
                  </m:oMath>
                </a14:m>
                <a:r>
                  <a:rPr kumimoji="1" lang="ja-JP" altLang="en-US" sz="2000"/>
                  <a:t>で保存量となる</a:t>
                </a:r>
              </a:p>
            </p:txBody>
          </p:sp>
        </mc:Choice>
        <mc:Fallback>
          <p:sp>
            <p:nvSpPr>
              <p:cNvPr id="5" name="テキスト ボックス 4">
                <a:extLst>
                  <a:ext uri="{FF2B5EF4-FFF2-40B4-BE49-F238E27FC236}">
                    <a16:creationId xmlns:a16="http://schemas.microsoft.com/office/drawing/2014/main" id="{71B1EF41-5113-D5A1-18F3-D5A46042FF9F}"/>
                  </a:ext>
                </a:extLst>
              </p:cNvPr>
              <p:cNvSpPr txBox="1">
                <a:spLocks noRot="1" noChangeAspect="1" noMove="1" noResize="1" noEditPoints="1" noAdjustHandles="1" noChangeArrowheads="1" noChangeShapeType="1" noTextEdit="1"/>
              </p:cNvSpPr>
              <p:nvPr/>
            </p:nvSpPr>
            <p:spPr>
              <a:xfrm>
                <a:off x="560452" y="2737424"/>
                <a:ext cx="7087068" cy="400110"/>
              </a:xfrm>
              <a:prstGeom prst="rect">
                <a:avLst/>
              </a:prstGeom>
              <a:blipFill>
                <a:blip r:embed="rId3"/>
                <a:stretch>
                  <a:fillRect l="-1073" t="-12121" b="-21212"/>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2551FE7-7DAC-CE26-074D-4556B8AE740D}"/>
              </a:ext>
            </a:extLst>
          </p:cNvPr>
          <p:cNvSpPr txBox="1"/>
          <p:nvPr/>
        </p:nvSpPr>
        <p:spPr>
          <a:xfrm>
            <a:off x="755576" y="3707741"/>
            <a:ext cx="7200800" cy="830997"/>
          </a:xfrm>
          <a:prstGeom prst="rect">
            <a:avLst/>
          </a:prstGeom>
          <a:noFill/>
        </p:spPr>
        <p:txBody>
          <a:bodyPr wrap="square" rtlCol="0">
            <a:spAutoFit/>
          </a:bodyPr>
          <a:lstStyle/>
          <a:p>
            <a:r>
              <a:rPr kumimoji="1" lang="ja-JP" altLang="en-US" sz="2400"/>
              <a:t>正準方程式とは、時間を連続パラメータとし、ハミルトニアンを母関数とする正準変換を表している</a:t>
            </a:r>
          </a:p>
        </p:txBody>
      </p:sp>
      <p:sp>
        <p:nvSpPr>
          <p:cNvPr id="7" name="テキスト ボックス 6">
            <a:extLst>
              <a:ext uri="{FF2B5EF4-FFF2-40B4-BE49-F238E27FC236}">
                <a16:creationId xmlns:a16="http://schemas.microsoft.com/office/drawing/2014/main" id="{7A2F7EE2-4E27-641D-51C7-1846AD19BBAF}"/>
              </a:ext>
            </a:extLst>
          </p:cNvPr>
          <p:cNvSpPr txBox="1"/>
          <p:nvPr/>
        </p:nvSpPr>
        <p:spPr>
          <a:xfrm>
            <a:off x="2411760" y="5219908"/>
            <a:ext cx="4320480" cy="461665"/>
          </a:xfrm>
          <a:prstGeom prst="rect">
            <a:avLst/>
          </a:prstGeom>
          <a:noFill/>
        </p:spPr>
        <p:txBody>
          <a:bodyPr wrap="square" rtlCol="0">
            <a:spAutoFit/>
          </a:bodyPr>
          <a:lstStyle/>
          <a:p>
            <a:r>
              <a:rPr kumimoji="1" lang="ja-JP" altLang="en-US" sz="2400"/>
              <a:t>時間発展とは正準変換である</a:t>
            </a:r>
          </a:p>
        </p:txBody>
      </p:sp>
      <p:sp>
        <p:nvSpPr>
          <p:cNvPr id="8" name="右矢印 7">
            <a:extLst>
              <a:ext uri="{FF2B5EF4-FFF2-40B4-BE49-F238E27FC236}">
                <a16:creationId xmlns:a16="http://schemas.microsoft.com/office/drawing/2014/main" id="{8276A8A3-29C4-E816-4203-E21FCDA3DD52}"/>
              </a:ext>
            </a:extLst>
          </p:cNvPr>
          <p:cNvSpPr/>
          <p:nvPr/>
        </p:nvSpPr>
        <p:spPr>
          <a:xfrm>
            <a:off x="1547664" y="5219909"/>
            <a:ext cx="648072" cy="46166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89583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831509-0CF5-2245-0434-132852229163}"/>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C99ADFA-3EF7-53A8-3FAD-8F0585E0F836}"/>
                  </a:ext>
                </a:extLst>
              </p:cNvPr>
              <p:cNvSpPr txBox="1"/>
              <p:nvPr/>
            </p:nvSpPr>
            <p:spPr>
              <a:xfrm>
                <a:off x="1260072" y="1676062"/>
                <a:ext cx="5997539" cy="925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𝐻</m:t>
                      </m:r>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𝑚</m:t>
                          </m:r>
                        </m:den>
                      </m:f>
                      <m:d>
                        <m:dPr>
                          <m:ctrlPr>
                            <a:rPr lang="en-US" altLang="ja-JP" sz="3200" b="0" i="1" smtClean="0">
                              <a:latin typeface="Cambria Math" panose="02040503050406030204" pitchFamily="18" charset="0"/>
                            </a:rPr>
                          </m:ctrlPr>
                        </m:dPr>
                        <m:e>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up>
                              <m:r>
                                <a:rPr lang="en-US" altLang="ja-JP" sz="3200" b="0" i="1" smtClean="0">
                                  <a:latin typeface="Cambria Math" panose="02040503050406030204" pitchFamily="18" charset="0"/>
                                </a:rPr>
                                <m:t>2</m:t>
                              </m:r>
                            </m:sup>
                          </m:sSubSup>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up>
                              <m:r>
                                <a:rPr lang="en-US" altLang="ja-JP" sz="3200" b="0" i="1" smtClean="0">
                                  <a:latin typeface="Cambria Math" panose="02040503050406030204" pitchFamily="18" charset="0"/>
                                </a:rPr>
                                <m:t>2</m:t>
                              </m:r>
                            </m:sup>
                          </m:sSubSup>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𝑈</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1</m:t>
                          </m:r>
                        </m:sup>
                      </m:sSup>
                      <m:r>
                        <a:rPr lang="en-US" altLang="ja-JP" sz="3200" i="1">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2</m:t>
                          </m:r>
                        </m:sup>
                      </m:sSup>
                      <m:r>
                        <a:rPr lang="en-US" altLang="ja-JP" sz="3200" i="1">
                          <a:latin typeface="Cambria Math" panose="02040503050406030204" pitchFamily="18" charset="0"/>
                        </a:rPr>
                        <m:t>|</m:t>
                      </m:r>
                      <m:r>
                        <a:rPr lang="en-US" altLang="ja-JP" sz="3200" b="0" i="1" smtClean="0">
                          <a:latin typeface="Cambria Math" panose="02040503050406030204" pitchFamily="18" charset="0"/>
                        </a:rPr>
                        <m:t>)</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FC99ADFA-3EF7-53A8-3FAD-8F0585E0F836}"/>
                  </a:ext>
                </a:extLst>
              </p:cNvPr>
              <p:cNvSpPr txBox="1">
                <a:spLocks noRot="1" noChangeAspect="1" noMove="1" noResize="1" noEditPoints="1" noAdjustHandles="1" noChangeArrowheads="1" noChangeShapeType="1" noTextEdit="1"/>
              </p:cNvSpPr>
              <p:nvPr/>
            </p:nvSpPr>
            <p:spPr>
              <a:xfrm>
                <a:off x="1260072" y="1676062"/>
                <a:ext cx="5997539" cy="925190"/>
              </a:xfrm>
              <a:prstGeom prst="rect">
                <a:avLst/>
              </a:prstGeom>
              <a:blipFill>
                <a:blip r:embed="rId2"/>
                <a:stretch>
                  <a:fillRect l="-846" t="-1370" r="-1691" b="-13699"/>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3A9FAE6-2DA2-3776-25E4-FD487AA7643F}"/>
              </a:ext>
            </a:extLst>
          </p:cNvPr>
          <p:cNvSpPr txBox="1"/>
          <p:nvPr/>
        </p:nvSpPr>
        <p:spPr>
          <a:xfrm>
            <a:off x="683568" y="1181943"/>
            <a:ext cx="6032421" cy="461665"/>
          </a:xfrm>
          <a:prstGeom prst="rect">
            <a:avLst/>
          </a:prstGeom>
          <a:noFill/>
        </p:spPr>
        <p:txBody>
          <a:bodyPr wrap="none" rtlCol="0">
            <a:spAutoFit/>
          </a:bodyPr>
          <a:lstStyle/>
          <a:p>
            <a:r>
              <a:rPr lang="ja-JP" altLang="en-US" sz="2400"/>
              <a:t>相対距離で相互作用する二粒子系を考える</a:t>
            </a:r>
            <a:endParaRPr kumimoji="1" lang="ja-JP" altLang="en-US" sz="2400"/>
          </a:p>
        </p:txBody>
      </p:sp>
      <p:sp>
        <p:nvSpPr>
          <p:cNvPr id="6" name="テキスト ボックス 5">
            <a:extLst>
              <a:ext uri="{FF2B5EF4-FFF2-40B4-BE49-F238E27FC236}">
                <a16:creationId xmlns:a16="http://schemas.microsoft.com/office/drawing/2014/main" id="{497BC2ED-F344-CADB-A293-39405B85351C}"/>
              </a:ext>
            </a:extLst>
          </p:cNvPr>
          <p:cNvSpPr txBox="1"/>
          <p:nvPr/>
        </p:nvSpPr>
        <p:spPr>
          <a:xfrm>
            <a:off x="658010" y="4025916"/>
            <a:ext cx="6032421" cy="461665"/>
          </a:xfrm>
          <a:prstGeom prst="rect">
            <a:avLst/>
          </a:prstGeom>
          <a:noFill/>
        </p:spPr>
        <p:txBody>
          <a:bodyPr wrap="none" rtlCol="0">
            <a:spAutoFit/>
          </a:bodyPr>
          <a:lstStyle/>
          <a:p>
            <a:r>
              <a:rPr lang="ja-JP" altLang="en-US" sz="2400"/>
              <a:t>母関数として二粒子の運動量の和を考える</a:t>
            </a:r>
            <a:endParaRPr kumimoji="1" lang="ja-JP" altLang="en-US" sz="240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CCF67C1-E3A5-E5DB-7E49-3E6B5D93DE51}"/>
                  </a:ext>
                </a:extLst>
              </p:cNvPr>
              <p:cNvSpPr txBox="1"/>
              <p:nvPr/>
            </p:nvSpPr>
            <p:spPr>
              <a:xfrm>
                <a:off x="2987824" y="4691726"/>
                <a:ext cx="210493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8CCF67C1-E3A5-E5DB-7E49-3E6B5D93DE51}"/>
                  </a:ext>
                </a:extLst>
              </p:cNvPr>
              <p:cNvSpPr txBox="1">
                <a:spLocks noRot="1" noChangeAspect="1" noMove="1" noResize="1" noEditPoints="1" noAdjustHandles="1" noChangeArrowheads="1" noChangeShapeType="1" noTextEdit="1"/>
              </p:cNvSpPr>
              <p:nvPr/>
            </p:nvSpPr>
            <p:spPr>
              <a:xfrm>
                <a:off x="2987824" y="4691726"/>
                <a:ext cx="2104935" cy="492443"/>
              </a:xfrm>
              <a:prstGeom prst="rect">
                <a:avLst/>
              </a:prstGeom>
              <a:blipFill>
                <a:blip r:embed="rId3"/>
                <a:stretch>
                  <a:fillRect l="-5422" r="-602"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9479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18D6D9-FAB9-8E8C-8117-5B73BB086AAE}"/>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F3378C39-3B34-02EC-C34B-24A7B7229986}"/>
                  </a:ext>
                </a:extLst>
              </p:cNvPr>
              <p:cNvSpPr txBox="1"/>
              <p:nvPr/>
            </p:nvSpPr>
            <p:spPr>
              <a:xfrm>
                <a:off x="1043608" y="1268760"/>
                <a:ext cx="210493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F3378C39-3B34-02EC-C34B-24A7B7229986}"/>
                  </a:ext>
                </a:extLst>
              </p:cNvPr>
              <p:cNvSpPr txBox="1">
                <a:spLocks noRot="1" noChangeAspect="1" noMove="1" noResize="1" noEditPoints="1" noAdjustHandles="1" noChangeArrowheads="1" noChangeShapeType="1" noTextEdit="1"/>
              </p:cNvSpPr>
              <p:nvPr/>
            </p:nvSpPr>
            <p:spPr>
              <a:xfrm>
                <a:off x="1043608" y="1268760"/>
                <a:ext cx="2104935" cy="492443"/>
              </a:xfrm>
              <a:prstGeom prst="rect">
                <a:avLst/>
              </a:prstGeom>
              <a:blipFill>
                <a:blip r:embed="rId2"/>
                <a:stretch>
                  <a:fillRect l="-5422" r="-602" b="-30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684F7C-BDDE-B640-5211-6E0DB0330190}"/>
              </a:ext>
            </a:extLst>
          </p:cNvPr>
          <p:cNvSpPr txBox="1"/>
          <p:nvPr/>
        </p:nvSpPr>
        <p:spPr>
          <a:xfrm>
            <a:off x="3148543" y="1334911"/>
            <a:ext cx="3775393" cy="523220"/>
          </a:xfrm>
          <a:prstGeom prst="rect">
            <a:avLst/>
          </a:prstGeom>
          <a:noFill/>
        </p:spPr>
        <p:txBody>
          <a:bodyPr wrap="none" rtlCol="0">
            <a:spAutoFit/>
          </a:bodyPr>
          <a:lstStyle/>
          <a:p>
            <a:r>
              <a:rPr kumimoji="1" lang="ja-JP" altLang="en-US" sz="2800"/>
              <a:t>による微小正準変換は</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11A1C85-0F35-E642-4F90-34EC35A43FE8}"/>
                  </a:ext>
                </a:extLst>
              </p:cNvPr>
              <p:cNvSpPr txBox="1"/>
              <p:nvPr/>
            </p:nvSpPr>
            <p:spPr>
              <a:xfrm>
                <a:off x="1187624" y="2085768"/>
                <a:ext cx="4600490" cy="20386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𝑄</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den>
                      </m:f>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oMath>
                  </m:oMathPara>
                </a14:m>
                <a:endParaRPr lang="en-US" altLang="ja-JP" sz="3200" b="0" dirty="0"/>
              </a:p>
              <a:p>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𝑄</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r>
                        <a:rPr lang="en-US" altLang="ja-JP" sz="3200" i="1">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den>
                      </m:f>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F11A1C85-0F35-E642-4F90-34EC35A43FE8}"/>
                  </a:ext>
                </a:extLst>
              </p:cNvPr>
              <p:cNvSpPr txBox="1">
                <a:spLocks noRot="1" noChangeAspect="1" noMove="1" noResize="1" noEditPoints="1" noAdjustHandles="1" noChangeArrowheads="1" noChangeShapeType="1" noTextEdit="1"/>
              </p:cNvSpPr>
              <p:nvPr/>
            </p:nvSpPr>
            <p:spPr>
              <a:xfrm>
                <a:off x="1187624" y="2085768"/>
                <a:ext cx="4600490" cy="2038635"/>
              </a:xfrm>
              <a:prstGeom prst="rect">
                <a:avLst/>
              </a:prstGeom>
              <a:blipFill>
                <a:blip r:embed="rId3"/>
                <a:stretch>
                  <a:fillRect l="-2204" t="-1863" r="-275" b="-62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5EA131F-970E-94A8-F72B-64028DB97AB2}"/>
                  </a:ext>
                </a:extLst>
              </p:cNvPr>
              <p:cNvSpPr txBox="1"/>
              <p:nvPr/>
            </p:nvSpPr>
            <p:spPr>
              <a:xfrm>
                <a:off x="1166935" y="4352040"/>
                <a:ext cx="3800912" cy="203863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𝑃</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den>
                      </m:f>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oMath>
                  </m:oMathPara>
                </a14:m>
                <a:endParaRPr lang="en-US" altLang="ja-JP" sz="3200" b="0" dirty="0"/>
              </a:p>
              <a:p>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𝑃</m:t>
                          </m:r>
                        </m:e>
                        <m:sub>
                          <m:r>
                            <a:rPr lang="en-US" altLang="ja-JP" sz="3200" b="0" i="1" smtClean="0">
                              <a:latin typeface="Cambria Math" panose="02040503050406030204" pitchFamily="18" charset="0"/>
                            </a:rPr>
                            <m:t>2</m:t>
                          </m:r>
                        </m:sub>
                      </m:sSub>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𝐽</m:t>
                          </m:r>
                        </m:num>
                        <m:den>
                          <m:r>
                            <a:rPr lang="en-US" altLang="ja-JP" sz="3200" b="0"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den>
                      </m:f>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lang="en-US" altLang="ja-JP" sz="3200" b="0" dirty="0"/>
              </a:p>
            </p:txBody>
          </p:sp>
        </mc:Choice>
        <mc:Fallback>
          <p:sp>
            <p:nvSpPr>
              <p:cNvPr id="6" name="テキスト ボックス 5">
                <a:extLst>
                  <a:ext uri="{FF2B5EF4-FFF2-40B4-BE49-F238E27FC236}">
                    <a16:creationId xmlns:a16="http://schemas.microsoft.com/office/drawing/2014/main" id="{E5EA131F-970E-94A8-F72B-64028DB97AB2}"/>
                  </a:ext>
                </a:extLst>
              </p:cNvPr>
              <p:cNvSpPr txBox="1">
                <a:spLocks noRot="1" noChangeAspect="1" noMove="1" noResize="1" noEditPoints="1" noAdjustHandles="1" noChangeArrowheads="1" noChangeShapeType="1" noTextEdit="1"/>
              </p:cNvSpPr>
              <p:nvPr/>
            </p:nvSpPr>
            <p:spPr>
              <a:xfrm>
                <a:off x="1166935" y="4352040"/>
                <a:ext cx="3800912" cy="2038635"/>
              </a:xfrm>
              <a:prstGeom prst="rect">
                <a:avLst/>
              </a:prstGeom>
              <a:blipFill>
                <a:blip r:embed="rId4"/>
                <a:stretch>
                  <a:fillRect l="-1661" t="-1235" b="-5556"/>
                </a:stretch>
              </a:blipFill>
            </p:spPr>
            <p:txBody>
              <a:bodyPr/>
              <a:lstStyle/>
              <a:p>
                <a:r>
                  <a:rPr lang="ja-JP" altLang="en-US">
                    <a:noFill/>
                  </a:rPr>
                  <a:t> </a:t>
                </a:r>
              </a:p>
            </p:txBody>
          </p:sp>
        </mc:Fallback>
      </mc:AlternateContent>
      <p:sp>
        <p:nvSpPr>
          <p:cNvPr id="7" name="右中かっこ 6">
            <a:extLst>
              <a:ext uri="{FF2B5EF4-FFF2-40B4-BE49-F238E27FC236}">
                <a16:creationId xmlns:a16="http://schemas.microsoft.com/office/drawing/2014/main" id="{A56701A6-A80D-CF99-D746-4973D9C871C1}"/>
              </a:ext>
            </a:extLst>
          </p:cNvPr>
          <p:cNvSpPr/>
          <p:nvPr/>
        </p:nvSpPr>
        <p:spPr>
          <a:xfrm>
            <a:off x="6012160" y="2204864"/>
            <a:ext cx="432048" cy="180020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D643E32D-CA2F-4E03-8181-07C67A41A7FF}"/>
              </a:ext>
            </a:extLst>
          </p:cNvPr>
          <p:cNvSpPr txBox="1"/>
          <p:nvPr/>
        </p:nvSpPr>
        <p:spPr>
          <a:xfrm>
            <a:off x="6588224" y="2924944"/>
            <a:ext cx="1569660" cy="369332"/>
          </a:xfrm>
          <a:prstGeom prst="rect">
            <a:avLst/>
          </a:prstGeom>
          <a:noFill/>
        </p:spPr>
        <p:txBody>
          <a:bodyPr wrap="none" rtlCol="0">
            <a:spAutoFit/>
          </a:bodyPr>
          <a:lstStyle/>
          <a:p>
            <a:r>
              <a:rPr kumimoji="1" lang="ja-JP" altLang="en-US"/>
              <a:t>空間並進操作</a:t>
            </a:r>
          </a:p>
        </p:txBody>
      </p:sp>
      <p:sp>
        <p:nvSpPr>
          <p:cNvPr id="9" name="右中かっこ 8">
            <a:extLst>
              <a:ext uri="{FF2B5EF4-FFF2-40B4-BE49-F238E27FC236}">
                <a16:creationId xmlns:a16="http://schemas.microsoft.com/office/drawing/2014/main" id="{1EAE5373-64EA-501C-E17B-824E5923B0F2}"/>
              </a:ext>
            </a:extLst>
          </p:cNvPr>
          <p:cNvSpPr/>
          <p:nvPr/>
        </p:nvSpPr>
        <p:spPr>
          <a:xfrm>
            <a:off x="5227330" y="4471136"/>
            <a:ext cx="432048" cy="180020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0D3AE63-9401-C406-52E0-AFAA7FF6DEB8}"/>
              </a:ext>
            </a:extLst>
          </p:cNvPr>
          <p:cNvSpPr txBox="1"/>
          <p:nvPr/>
        </p:nvSpPr>
        <p:spPr>
          <a:xfrm>
            <a:off x="5803394" y="5191216"/>
            <a:ext cx="1338828" cy="646331"/>
          </a:xfrm>
          <a:prstGeom prst="rect">
            <a:avLst/>
          </a:prstGeom>
          <a:noFill/>
        </p:spPr>
        <p:txBody>
          <a:bodyPr wrap="none" rtlCol="0">
            <a:spAutoFit/>
          </a:bodyPr>
          <a:lstStyle/>
          <a:p>
            <a:r>
              <a:rPr kumimoji="1" lang="ja-JP" altLang="en-US"/>
              <a:t>何もしない</a:t>
            </a:r>
            <a:endParaRPr kumimoji="1" lang="en-US" altLang="ja-JP" dirty="0"/>
          </a:p>
          <a:p>
            <a:r>
              <a:rPr lang="en-US" altLang="ja-JP" dirty="0"/>
              <a:t>(</a:t>
            </a:r>
            <a:r>
              <a:rPr lang="ja-JP" altLang="en-US"/>
              <a:t>恒等変換</a:t>
            </a:r>
            <a:r>
              <a:rPr lang="en-US" altLang="ja-JP" dirty="0"/>
              <a:t>)</a:t>
            </a:r>
            <a:endParaRPr kumimoji="1" lang="ja-JP" altLang="en-US"/>
          </a:p>
        </p:txBody>
      </p:sp>
    </p:spTree>
    <p:extLst>
      <p:ext uri="{BB962C8B-B14F-4D97-AF65-F5344CB8AC3E}">
        <p14:creationId xmlns:p14="http://schemas.microsoft.com/office/powerpoint/2010/main" val="1162166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0AD5C9-ED67-2563-88DE-EF4529408C11}"/>
              </a:ext>
            </a:extLst>
          </p:cNvPr>
          <p:cNvSpPr>
            <a:spLocks noGrp="1"/>
          </p:cNvSpPr>
          <p:nvPr>
            <p:ph type="body" sz="quarter" idx="10"/>
          </p:nvPr>
        </p:nvSpPr>
        <p:spPr/>
        <p:txBody>
          <a:bodyPr/>
          <a:lstStyle/>
          <a:p>
            <a:r>
              <a:rPr kumimoji="1" lang="ja-JP" altLang="en-US"/>
              <a:t>微小正準変換の例</a:t>
            </a:r>
            <a:r>
              <a:rPr kumimoji="1" lang="en-US" altLang="ja-JP" dirty="0"/>
              <a:t>(</a:t>
            </a:r>
            <a:r>
              <a:rPr kumimoji="1" lang="ja-JP" altLang="en-US"/>
              <a:t>空間並進</a:t>
            </a:r>
            <a:r>
              <a:rPr kumimoji="1" lang="en-US" altLang="ja-JP" dirty="0"/>
              <a:t>)</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53E5FD3F-D3FC-6EB9-FFCD-781684A13D66}"/>
                  </a:ext>
                </a:extLst>
              </p:cNvPr>
              <p:cNvSpPr txBox="1"/>
              <p:nvPr/>
            </p:nvSpPr>
            <p:spPr>
              <a:xfrm>
                <a:off x="1260072" y="1676062"/>
                <a:ext cx="5997539" cy="9251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𝐻</m:t>
                      </m:r>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2</m:t>
                          </m:r>
                          <m:r>
                            <a:rPr lang="en-US" altLang="ja-JP" sz="3200" b="0" i="1" smtClean="0">
                              <a:latin typeface="Cambria Math" panose="02040503050406030204" pitchFamily="18" charset="0"/>
                            </a:rPr>
                            <m:t>𝑚</m:t>
                          </m:r>
                        </m:den>
                      </m:f>
                      <m:d>
                        <m:dPr>
                          <m:ctrlPr>
                            <a:rPr lang="en-US" altLang="ja-JP" sz="3200" b="0" i="1" smtClean="0">
                              <a:latin typeface="Cambria Math" panose="02040503050406030204" pitchFamily="18" charset="0"/>
                            </a:rPr>
                          </m:ctrlPr>
                        </m:dPr>
                        <m:e>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up>
                              <m:r>
                                <a:rPr lang="en-US" altLang="ja-JP" sz="3200" b="0" i="1" smtClean="0">
                                  <a:latin typeface="Cambria Math" panose="02040503050406030204" pitchFamily="18" charset="0"/>
                                </a:rPr>
                                <m:t>2</m:t>
                              </m:r>
                            </m:sup>
                          </m:sSubSup>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up>
                              <m:r>
                                <a:rPr lang="en-US" altLang="ja-JP" sz="3200" b="0" i="1" smtClean="0">
                                  <a:latin typeface="Cambria Math" panose="02040503050406030204" pitchFamily="18" charset="0"/>
                                </a:rPr>
                                <m:t>2</m:t>
                              </m:r>
                            </m:sup>
                          </m:sSubSup>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𝑈</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1</m:t>
                          </m:r>
                        </m:sup>
                      </m:sSup>
                      <m:r>
                        <a:rPr lang="en-US" altLang="ja-JP" sz="3200" i="1">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i="1">
                              <a:latin typeface="Cambria Math" panose="02040503050406030204" pitchFamily="18" charset="0"/>
                            </a:rPr>
                            <m:t>2</m:t>
                          </m:r>
                        </m:sup>
                      </m:sSup>
                      <m:r>
                        <a:rPr lang="en-US" altLang="ja-JP" sz="3200" i="1">
                          <a:latin typeface="Cambria Math" panose="02040503050406030204" pitchFamily="18" charset="0"/>
                        </a:rPr>
                        <m:t>|</m:t>
                      </m:r>
                      <m:r>
                        <a:rPr lang="en-US" altLang="ja-JP" sz="3200" b="0" i="1" smtClean="0">
                          <a:latin typeface="Cambria Math" panose="02040503050406030204" pitchFamily="18" charset="0"/>
                        </a:rPr>
                        <m:t>)</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53E5FD3F-D3FC-6EB9-FFCD-781684A13D66}"/>
                  </a:ext>
                </a:extLst>
              </p:cNvPr>
              <p:cNvSpPr txBox="1">
                <a:spLocks noRot="1" noChangeAspect="1" noMove="1" noResize="1" noEditPoints="1" noAdjustHandles="1" noChangeArrowheads="1" noChangeShapeType="1" noTextEdit="1"/>
              </p:cNvSpPr>
              <p:nvPr/>
            </p:nvSpPr>
            <p:spPr>
              <a:xfrm>
                <a:off x="1260072" y="1676062"/>
                <a:ext cx="5997539" cy="925190"/>
              </a:xfrm>
              <a:prstGeom prst="rect">
                <a:avLst/>
              </a:prstGeom>
              <a:blipFill>
                <a:blip r:embed="rId2"/>
                <a:stretch>
                  <a:fillRect l="-846" t="-1370" r="-1691" b="-1369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581A6DC-67CA-D7C5-1143-01DBB2CEAC96}"/>
              </a:ext>
            </a:extLst>
          </p:cNvPr>
          <p:cNvSpPr txBox="1"/>
          <p:nvPr/>
        </p:nvSpPr>
        <p:spPr>
          <a:xfrm>
            <a:off x="467544" y="1214397"/>
            <a:ext cx="6340197" cy="461665"/>
          </a:xfrm>
          <a:prstGeom prst="rect">
            <a:avLst/>
          </a:prstGeom>
          <a:noFill/>
        </p:spPr>
        <p:txBody>
          <a:bodyPr wrap="none" rtlCol="0">
            <a:spAutoFit/>
          </a:bodyPr>
          <a:lstStyle/>
          <a:p>
            <a:r>
              <a:rPr kumimoji="1" lang="ja-JP" altLang="en-US" sz="2400"/>
              <a:t>ハミルトニアンは相対距離にしか依存しない</a:t>
            </a:r>
          </a:p>
        </p:txBody>
      </p:sp>
      <p:sp>
        <p:nvSpPr>
          <p:cNvPr id="5" name="テキスト ボックス 4">
            <a:extLst>
              <a:ext uri="{FF2B5EF4-FFF2-40B4-BE49-F238E27FC236}">
                <a16:creationId xmlns:a16="http://schemas.microsoft.com/office/drawing/2014/main" id="{9BEBB4BE-542D-3056-6A94-E5765E3C2F29}"/>
              </a:ext>
            </a:extLst>
          </p:cNvPr>
          <p:cNvSpPr txBox="1"/>
          <p:nvPr/>
        </p:nvSpPr>
        <p:spPr>
          <a:xfrm>
            <a:off x="1001792" y="2911728"/>
            <a:ext cx="3570208" cy="461665"/>
          </a:xfrm>
          <a:prstGeom prst="rect">
            <a:avLst/>
          </a:prstGeom>
          <a:noFill/>
        </p:spPr>
        <p:txBody>
          <a:bodyPr wrap="none" rtlCol="0">
            <a:spAutoFit/>
          </a:bodyPr>
          <a:lstStyle/>
          <a:p>
            <a:r>
              <a:rPr kumimoji="1" lang="ja-JP" altLang="en-US" sz="2400"/>
              <a:t>以下の変換で変化しない</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1E09F28A-DE74-99B6-430E-3951E6B1D960}"/>
                  </a:ext>
                </a:extLst>
              </p:cNvPr>
              <p:cNvSpPr txBox="1"/>
              <p:nvPr/>
            </p:nvSpPr>
            <p:spPr>
              <a:xfrm>
                <a:off x="1500839" y="3429000"/>
                <a:ext cx="504056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3200" b="0" i="1" smtClean="0">
                              <a:latin typeface="Cambria Math" panose="02040503050406030204" pitchFamily="18" charset="0"/>
                            </a:rPr>
                          </m:ctrlPr>
                        </m:sSupPr>
                        <m:e>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𝑞</m:t>
                          </m:r>
                        </m:e>
                        <m:sup>
                          <m:r>
                            <a:rPr lang="en-US" altLang="ja-JP" sz="3200" b="0" i="1" smtClean="0">
                              <a:latin typeface="Cambria Math" panose="02040503050406030204" pitchFamily="18" charset="0"/>
                            </a:rPr>
                            <m:t>1</m:t>
                          </m:r>
                        </m:sup>
                      </m:sSup>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𝜀</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i="1">
                              <a:latin typeface="Cambria Math" panose="02040503050406030204" pitchFamily="18" charset="0"/>
                            </a:rPr>
                            <m:t>→</m:t>
                          </m:r>
                          <m:r>
                            <a:rPr lang="en-US" altLang="ja-JP" sz="3200" i="1">
                              <a:latin typeface="Cambria Math" panose="02040503050406030204" pitchFamily="18" charset="0"/>
                            </a:rPr>
                            <m:t>𝑞</m:t>
                          </m:r>
                        </m:e>
                        <m:sup>
                          <m:r>
                            <a:rPr lang="en-US" altLang="ja-JP" sz="3200" b="0" i="1" smtClean="0">
                              <a:latin typeface="Cambria Math" panose="02040503050406030204" pitchFamily="18" charset="0"/>
                            </a:rPr>
                            <m:t>2</m:t>
                          </m:r>
                        </m:sup>
                      </m:sSup>
                      <m:r>
                        <a:rPr lang="en-US" altLang="ja-JP" sz="3200" i="1">
                          <a:latin typeface="Cambria Math" panose="02040503050406030204" pitchFamily="18" charset="0"/>
                        </a:rPr>
                        <m:t>+</m:t>
                      </m:r>
                      <m:r>
                        <a:rPr lang="en-US" altLang="ja-JP" sz="3200" i="1">
                          <a:latin typeface="Cambria Math" panose="02040503050406030204" pitchFamily="18" charset="0"/>
                        </a:rPr>
                        <m:t>𝜀</m:t>
                      </m:r>
                    </m:oMath>
                  </m:oMathPara>
                </a14:m>
                <a:endParaRPr lang="en-US" altLang="ja-JP" sz="3200" b="0" dirty="0"/>
              </a:p>
            </p:txBody>
          </p:sp>
        </mc:Choice>
        <mc:Fallback>
          <p:sp>
            <p:nvSpPr>
              <p:cNvPr id="7" name="テキスト ボックス 6">
                <a:extLst>
                  <a:ext uri="{FF2B5EF4-FFF2-40B4-BE49-F238E27FC236}">
                    <a16:creationId xmlns:a16="http://schemas.microsoft.com/office/drawing/2014/main" id="{1E09F28A-DE74-99B6-430E-3951E6B1D960}"/>
                  </a:ext>
                </a:extLst>
              </p:cNvPr>
              <p:cNvSpPr txBox="1">
                <a:spLocks noRot="1" noChangeAspect="1" noMove="1" noResize="1" noEditPoints="1" noAdjustHandles="1" noChangeArrowheads="1" noChangeShapeType="1" noTextEdit="1"/>
              </p:cNvSpPr>
              <p:nvPr/>
            </p:nvSpPr>
            <p:spPr>
              <a:xfrm>
                <a:off x="1500839" y="3429000"/>
                <a:ext cx="5040560" cy="584775"/>
              </a:xfrm>
              <a:prstGeom prst="rect">
                <a:avLst/>
              </a:prstGeom>
              <a:blipFill>
                <a:blip r:embed="rId3"/>
                <a:stretch>
                  <a:fillRect b="-1739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4348C18B-D0AE-B41A-DE5D-84D9F57D8C95}"/>
                  </a:ext>
                </a:extLst>
              </p:cNvPr>
              <p:cNvSpPr txBox="1"/>
              <p:nvPr/>
            </p:nvSpPr>
            <p:spPr>
              <a:xfrm>
                <a:off x="1314937" y="4340274"/>
                <a:ext cx="2104935"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𝐽</m:t>
                      </m:r>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2</m:t>
                          </m:r>
                        </m:sub>
                      </m:sSub>
                    </m:oMath>
                  </m:oMathPara>
                </a14:m>
                <a:endParaRPr kumimoji="1" lang="ja-JP" altLang="en-US" sz="3200"/>
              </a:p>
            </p:txBody>
          </p:sp>
        </mc:Choice>
        <mc:Fallback>
          <p:sp>
            <p:nvSpPr>
              <p:cNvPr id="9" name="テキスト ボックス 8">
                <a:extLst>
                  <a:ext uri="{FF2B5EF4-FFF2-40B4-BE49-F238E27FC236}">
                    <a16:creationId xmlns:a16="http://schemas.microsoft.com/office/drawing/2014/main" id="{4348C18B-D0AE-B41A-DE5D-84D9F57D8C95}"/>
                  </a:ext>
                </a:extLst>
              </p:cNvPr>
              <p:cNvSpPr txBox="1">
                <a:spLocks noRot="1" noChangeAspect="1" noMove="1" noResize="1" noEditPoints="1" noAdjustHandles="1" noChangeArrowheads="1" noChangeShapeType="1" noTextEdit="1"/>
              </p:cNvSpPr>
              <p:nvPr/>
            </p:nvSpPr>
            <p:spPr>
              <a:xfrm>
                <a:off x="1314937" y="4340274"/>
                <a:ext cx="2104935" cy="492443"/>
              </a:xfrm>
              <a:prstGeom prst="rect">
                <a:avLst/>
              </a:prstGeom>
              <a:blipFill>
                <a:blip r:embed="rId4"/>
                <a:stretch>
                  <a:fillRect l="-4790" b="-3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3A8CFD0F-A21F-536E-EA95-FD844BB69F35}"/>
              </a:ext>
            </a:extLst>
          </p:cNvPr>
          <p:cNvSpPr txBox="1"/>
          <p:nvPr/>
        </p:nvSpPr>
        <p:spPr>
          <a:xfrm>
            <a:off x="3419872" y="4365104"/>
            <a:ext cx="2698175" cy="523220"/>
          </a:xfrm>
          <a:prstGeom prst="rect">
            <a:avLst/>
          </a:prstGeom>
          <a:noFill/>
        </p:spPr>
        <p:txBody>
          <a:bodyPr wrap="none" rtlCol="0">
            <a:spAutoFit/>
          </a:bodyPr>
          <a:lstStyle/>
          <a:p>
            <a:r>
              <a:rPr kumimoji="1" lang="ja-JP" altLang="en-US" sz="2800"/>
              <a:t>は保存量となる</a:t>
            </a:r>
          </a:p>
        </p:txBody>
      </p:sp>
      <p:sp>
        <p:nvSpPr>
          <p:cNvPr id="11" name="右矢印 10">
            <a:extLst>
              <a:ext uri="{FF2B5EF4-FFF2-40B4-BE49-F238E27FC236}">
                <a16:creationId xmlns:a16="http://schemas.microsoft.com/office/drawing/2014/main" id="{ADDC16B5-6C20-EA6F-A1DB-B6540E621A50}"/>
              </a:ext>
            </a:extLst>
          </p:cNvPr>
          <p:cNvSpPr/>
          <p:nvPr/>
        </p:nvSpPr>
        <p:spPr>
          <a:xfrm>
            <a:off x="467544" y="2889966"/>
            <a:ext cx="534248" cy="46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32A3C625-B900-5850-E4C0-727264D05550}"/>
              </a:ext>
            </a:extLst>
          </p:cNvPr>
          <p:cNvSpPr/>
          <p:nvPr/>
        </p:nvSpPr>
        <p:spPr>
          <a:xfrm>
            <a:off x="467544" y="4371051"/>
            <a:ext cx="534248" cy="46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F64FF40-7C8A-B676-F3CE-EE237E53B607}"/>
              </a:ext>
            </a:extLst>
          </p:cNvPr>
          <p:cNvSpPr txBox="1"/>
          <p:nvPr/>
        </p:nvSpPr>
        <p:spPr>
          <a:xfrm>
            <a:off x="1115616" y="5384099"/>
            <a:ext cx="6480720" cy="830997"/>
          </a:xfrm>
          <a:prstGeom prst="rect">
            <a:avLst/>
          </a:prstGeom>
          <a:noFill/>
        </p:spPr>
        <p:txBody>
          <a:bodyPr wrap="square" rtlCol="0">
            <a:spAutoFit/>
          </a:bodyPr>
          <a:lstStyle/>
          <a:p>
            <a:r>
              <a:rPr kumimoji="1" lang="ja-JP" altLang="en-US" sz="2400"/>
              <a:t>空間並進操作でハミルトニアンが変化しないならば、重心の運動量は保存する</a:t>
            </a:r>
          </a:p>
        </p:txBody>
      </p:sp>
    </p:spTree>
    <p:extLst>
      <p:ext uri="{BB962C8B-B14F-4D97-AF65-F5344CB8AC3E}">
        <p14:creationId xmlns:p14="http://schemas.microsoft.com/office/powerpoint/2010/main" val="20392289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FFF234-0763-A781-BD3D-7FD608217ED2}"/>
              </a:ext>
            </a:extLst>
          </p:cNvPr>
          <p:cNvSpPr>
            <a:spLocks noGrp="1"/>
          </p:cNvSpPr>
          <p:nvPr>
            <p:ph type="body" sz="quarter" idx="10"/>
          </p:nvPr>
        </p:nvSpPr>
        <p:spPr/>
        <p:txBody>
          <a:bodyPr/>
          <a:lstStyle/>
          <a:p>
            <a:r>
              <a:rPr kumimoji="1" lang="ja-JP" altLang="en-US"/>
              <a:t>微小正準変換のまとめ</a:t>
            </a:r>
          </a:p>
        </p:txBody>
      </p:sp>
      <p:sp>
        <p:nvSpPr>
          <p:cNvPr id="3" name="テキスト ボックス 2">
            <a:extLst>
              <a:ext uri="{FF2B5EF4-FFF2-40B4-BE49-F238E27FC236}">
                <a16:creationId xmlns:a16="http://schemas.microsoft.com/office/drawing/2014/main" id="{729DB652-1DD6-B2E2-6CA3-67C018C0523C}"/>
              </a:ext>
            </a:extLst>
          </p:cNvPr>
          <p:cNvSpPr txBox="1"/>
          <p:nvPr/>
        </p:nvSpPr>
        <p:spPr>
          <a:xfrm>
            <a:off x="467544" y="1268760"/>
            <a:ext cx="7920880" cy="4154984"/>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系を少しだけ変換する正準変換を微小正準変換と呼ぶ</a:t>
            </a:r>
            <a:endParaRPr kumimoji="1" lang="en-US" altLang="ja-JP" sz="2400" dirty="0"/>
          </a:p>
          <a:p>
            <a:pPr marL="342900" indent="-342900">
              <a:buFont typeface="Arial" panose="020B0604020202020204" pitchFamily="34" charset="0"/>
              <a:buChar char="•"/>
            </a:pPr>
            <a:r>
              <a:rPr lang="ja-JP" altLang="en-US" sz="2400"/>
              <a:t>微小正準変換→系に連続パラメタがあり、それを少しだけ変化させる変換</a:t>
            </a:r>
            <a:endParaRPr lang="en-US" altLang="ja-JP" sz="2400" dirty="0"/>
          </a:p>
          <a:p>
            <a:pPr marL="342900" indent="-342900">
              <a:buFont typeface="Arial" panose="020B0604020202020204" pitchFamily="34" charset="0"/>
              <a:buChar char="•"/>
            </a:pPr>
            <a:r>
              <a:rPr kumimoji="1" lang="ja-JP" altLang="en-US" sz="2400"/>
              <a:t>微小正準変換によりハミルトニアンが変化しないならば、その母関数は保存量となる</a:t>
            </a:r>
            <a:endParaRPr kumimoji="1" lang="en-US" altLang="ja-JP" sz="2400" dirty="0"/>
          </a:p>
          <a:p>
            <a:pPr marL="342900" indent="-342900">
              <a:buFont typeface="Arial" panose="020B0604020202020204" pitchFamily="34" charset="0"/>
              <a:buChar char="•"/>
            </a:pPr>
            <a:r>
              <a:rPr kumimoji="1" lang="ja-JP" altLang="en-US" sz="2400"/>
              <a:t>一般に、系に連続的な対称性があれば、そのパラメタに共役な量が保存量となる</a:t>
            </a:r>
            <a:r>
              <a:rPr kumimoji="1" lang="en-US" altLang="ja-JP" sz="2400" dirty="0"/>
              <a:t>(</a:t>
            </a:r>
            <a:r>
              <a:rPr kumimoji="1" lang="ja-JP" altLang="en-US" sz="2400"/>
              <a:t>ネーターの定理</a:t>
            </a:r>
            <a:r>
              <a:rPr kumimoji="1" lang="en-US" altLang="ja-JP" sz="2400" dirty="0"/>
              <a:t>)</a:t>
            </a:r>
            <a:endParaRPr lang="en-US" altLang="ja-JP" sz="2400" dirty="0"/>
          </a:p>
          <a:p>
            <a:pPr marL="342900" indent="-342900">
              <a:buFont typeface="Arial" panose="020B0604020202020204" pitchFamily="34" charset="0"/>
              <a:buChar char="•"/>
            </a:pPr>
            <a:r>
              <a:rPr lang="ja-JP" altLang="en-US" sz="2400"/>
              <a:t>微小正準変換の例</a:t>
            </a:r>
            <a:endParaRPr lang="en-US" altLang="ja-JP" sz="2400" dirty="0"/>
          </a:p>
          <a:p>
            <a:pPr marL="800100" lvl="1" indent="-342900">
              <a:buFont typeface="Arial" panose="020B0604020202020204" pitchFamily="34" charset="0"/>
              <a:buChar char="•"/>
            </a:pPr>
            <a:r>
              <a:rPr lang="ja-JP" altLang="en-US" sz="2400"/>
              <a:t>時間並進対称性があればエネルギーが保存する</a:t>
            </a:r>
            <a:endParaRPr lang="en-US" altLang="ja-JP" sz="2400" dirty="0"/>
          </a:p>
          <a:p>
            <a:pPr marL="800100" lvl="1" indent="-342900">
              <a:buFont typeface="Arial" panose="020B0604020202020204" pitchFamily="34" charset="0"/>
              <a:buChar char="•"/>
            </a:pPr>
            <a:r>
              <a:rPr lang="ja-JP" altLang="en-US" sz="2400"/>
              <a:t>空間並進対称性があれば運動量が保存する</a:t>
            </a:r>
            <a:endParaRPr lang="en-US" altLang="ja-JP" sz="2400" dirty="0"/>
          </a:p>
          <a:p>
            <a:pPr marL="800100" lvl="1" indent="-342900">
              <a:buFont typeface="Arial" panose="020B0604020202020204" pitchFamily="34" charset="0"/>
              <a:buChar char="•"/>
            </a:pPr>
            <a:r>
              <a:rPr lang="ja-JP" altLang="en-US" sz="2400"/>
              <a:t>回転対称性があれば角運動量が保存する</a:t>
            </a:r>
            <a:endParaRPr lang="en-US" altLang="ja-JP" sz="2400" dirty="0"/>
          </a:p>
        </p:txBody>
      </p:sp>
    </p:spTree>
    <p:extLst>
      <p:ext uri="{BB962C8B-B14F-4D97-AF65-F5344CB8AC3E}">
        <p14:creationId xmlns:p14="http://schemas.microsoft.com/office/powerpoint/2010/main" val="2631068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5F1A95-2405-4A70-1A33-EA9A1E1FFAFF}"/>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3A819FC3-1977-C231-5F29-FCD00E47AC2C}"/>
              </a:ext>
            </a:extLst>
          </p:cNvPr>
          <p:cNvSpPr txBox="1"/>
          <p:nvPr/>
        </p:nvSpPr>
        <p:spPr>
          <a:xfrm>
            <a:off x="323529" y="1124744"/>
            <a:ext cx="7632848"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ハミルトニアンの形を変えない変数変換を正準変換と呼ぶ</a:t>
            </a:r>
            <a:endParaRPr kumimoji="1" lang="en-US" altLang="ja-JP" sz="2800" dirty="0"/>
          </a:p>
          <a:p>
            <a:pPr marL="457200" indent="-457200">
              <a:buFont typeface="Arial" panose="020B0604020202020204" pitchFamily="34" charset="0"/>
              <a:buChar char="•"/>
            </a:pPr>
            <a:r>
              <a:rPr lang="ja-JP" altLang="en-US" sz="2800"/>
              <a:t>正準変換の条件は変換のヤコビアンが</a:t>
            </a:r>
            <a:r>
              <a:rPr lang="en-US" altLang="ja-JP" sz="2800" dirty="0"/>
              <a:t>1</a:t>
            </a:r>
            <a:r>
              <a:rPr lang="ja-JP" altLang="en-US" sz="2800"/>
              <a:t>であること</a:t>
            </a:r>
            <a:endParaRPr lang="en-US" altLang="ja-JP" sz="2800" dirty="0"/>
          </a:p>
          <a:p>
            <a:pPr marL="457200" indent="-457200">
              <a:buFont typeface="Arial" panose="020B0604020202020204" pitchFamily="34" charset="0"/>
              <a:buChar char="•"/>
            </a:pPr>
            <a:r>
              <a:rPr kumimoji="1" lang="ja-JP" altLang="en-US" sz="2800"/>
              <a:t>変分原理に戻って考えると、正準変換を生み出すスカラー関数を考えることができる</a:t>
            </a:r>
            <a:r>
              <a:rPr kumimoji="1" lang="en-US" altLang="ja-JP" sz="2800" dirty="0"/>
              <a:t>(</a:t>
            </a:r>
            <a:r>
              <a:rPr kumimoji="1" lang="ja-JP" altLang="en-US" sz="2800"/>
              <a:t>母関数</a:t>
            </a:r>
            <a:r>
              <a:rPr kumimoji="1" lang="en-US" altLang="ja-JP" sz="2800" dirty="0"/>
              <a:t>)</a:t>
            </a:r>
          </a:p>
          <a:p>
            <a:pPr marL="457200" indent="-457200">
              <a:buFont typeface="Arial" panose="020B0604020202020204" pitchFamily="34" charset="0"/>
              <a:buChar char="•"/>
            </a:pPr>
            <a:r>
              <a:rPr kumimoji="1" lang="ja-JP" altLang="en-US" sz="2800"/>
              <a:t>微小な正準変換を考えることで、系の対称性と保存量の関係を導くことができる</a:t>
            </a:r>
          </a:p>
        </p:txBody>
      </p:sp>
    </p:spTree>
    <p:extLst>
      <p:ext uri="{BB962C8B-B14F-4D97-AF65-F5344CB8AC3E}">
        <p14:creationId xmlns:p14="http://schemas.microsoft.com/office/powerpoint/2010/main" val="3823544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C2F72D-7706-954A-48D9-FC7454F9D8D8}"/>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F38D6A4D-D489-C681-14BE-ED52148503A4}"/>
              </a:ext>
            </a:extLst>
          </p:cNvPr>
          <p:cNvSpPr txBox="1"/>
          <p:nvPr/>
        </p:nvSpPr>
        <p:spPr>
          <a:xfrm>
            <a:off x="179512" y="1052736"/>
            <a:ext cx="4698722" cy="584775"/>
          </a:xfrm>
          <a:prstGeom prst="rect">
            <a:avLst/>
          </a:prstGeom>
          <a:noFill/>
        </p:spPr>
        <p:txBody>
          <a:bodyPr wrap="none" rtlCol="0">
            <a:spAutoFit/>
          </a:bodyPr>
          <a:lstStyle/>
          <a:p>
            <a:r>
              <a:rPr lang="ja-JP" altLang="en-US" sz="3200"/>
              <a:t>以下の変数変換を考える</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B659150-3700-D4E8-8DB1-4486E6D6AFCB}"/>
                  </a:ext>
                </a:extLst>
              </p:cNvPr>
              <p:cNvSpPr txBox="1"/>
              <p:nvPr/>
            </p:nvSpPr>
            <p:spPr>
              <a:xfrm>
                <a:off x="3131840" y="1628800"/>
                <a:ext cx="2702663" cy="12311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𝑄</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𝑄</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e>
                      </m:d>
                    </m:oMath>
                  </m:oMathPara>
                </a14:m>
                <a:endParaRPr kumimoji="1" lang="en-US" altLang="ja-JP" sz="40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𝑃</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𝑞</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𝑝</m:t>
                      </m:r>
                      <m:r>
                        <a:rPr kumimoji="1" lang="en-US" altLang="ja-JP" sz="4000" b="0" i="1" smtClean="0">
                          <a:latin typeface="Cambria Math" panose="02040503050406030204" pitchFamily="18" charset="0"/>
                        </a:rPr>
                        <m:t>)</m:t>
                      </m:r>
                    </m:oMath>
                  </m:oMathPara>
                </a14:m>
                <a:endParaRPr kumimoji="1" lang="en-US" altLang="ja-JP" sz="4000" b="0" dirty="0"/>
              </a:p>
            </p:txBody>
          </p:sp>
        </mc:Choice>
        <mc:Fallback xmlns="">
          <p:sp>
            <p:nvSpPr>
              <p:cNvPr id="4" name="テキスト ボックス 3">
                <a:extLst>
                  <a:ext uri="{FF2B5EF4-FFF2-40B4-BE49-F238E27FC236}">
                    <a16:creationId xmlns:a16="http://schemas.microsoft.com/office/drawing/2014/main" id="{0B659150-3700-D4E8-8DB1-4486E6D6AFCB}"/>
                  </a:ext>
                </a:extLst>
              </p:cNvPr>
              <p:cNvSpPr txBox="1">
                <a:spLocks noRot="1" noChangeAspect="1" noMove="1" noResize="1" noEditPoints="1" noAdjustHandles="1" noChangeArrowheads="1" noChangeShapeType="1" noTextEdit="1"/>
              </p:cNvSpPr>
              <p:nvPr/>
            </p:nvSpPr>
            <p:spPr>
              <a:xfrm>
                <a:off x="3131840" y="1628800"/>
                <a:ext cx="2702663" cy="12311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F768E5-9EB1-37AF-7B5A-B9054E28E650}"/>
              </a:ext>
            </a:extLst>
          </p:cNvPr>
          <p:cNvSpPr txBox="1"/>
          <p:nvPr/>
        </p:nvSpPr>
        <p:spPr>
          <a:xfrm>
            <a:off x="251520" y="2988241"/>
            <a:ext cx="7571303" cy="584775"/>
          </a:xfrm>
          <a:prstGeom prst="rect">
            <a:avLst/>
          </a:prstGeom>
          <a:noFill/>
        </p:spPr>
        <p:txBody>
          <a:bodyPr wrap="none" rtlCol="0">
            <a:spAutoFit/>
          </a:bodyPr>
          <a:lstStyle/>
          <a:p>
            <a:r>
              <a:rPr lang="ja-JP" altLang="en-US" sz="3200"/>
              <a:t>この変換で正準方程式が形を変えない時</a:t>
            </a:r>
            <a:endParaRPr lang="en-US" altLang="ja-JP"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1FB012C-4DBC-9C93-D233-FF0BADC03B45}"/>
                  </a:ext>
                </a:extLst>
              </p:cNvPr>
              <p:cNvSpPr txBox="1"/>
              <p:nvPr/>
            </p:nvSpPr>
            <p:spPr>
              <a:xfrm>
                <a:off x="1475656" y="37890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41FB012C-4DBC-9C93-D233-FF0BADC03B45}"/>
                  </a:ext>
                </a:extLst>
              </p:cNvPr>
              <p:cNvSpPr txBox="1">
                <a:spLocks noRot="1" noChangeAspect="1" noMove="1" noResize="1" noEditPoints="1" noAdjustHandles="1" noChangeArrowheads="1" noChangeShapeType="1" noTextEdit="1"/>
              </p:cNvSpPr>
              <p:nvPr/>
            </p:nvSpPr>
            <p:spPr>
              <a:xfrm>
                <a:off x="1475656" y="3789040"/>
                <a:ext cx="1816908" cy="1942455"/>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9B23D701-0C39-7CF9-E212-02E5337310ED}"/>
              </a:ext>
            </a:extLst>
          </p:cNvPr>
          <p:cNvSpPr/>
          <p:nvPr/>
        </p:nvSpPr>
        <p:spPr>
          <a:xfrm>
            <a:off x="3779912" y="4437112"/>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D44FFE0-9CAF-92C1-483C-C3C58AAE1D8C}"/>
                  </a:ext>
                </a:extLst>
              </p:cNvPr>
              <p:cNvSpPr txBox="1"/>
              <p:nvPr/>
            </p:nvSpPr>
            <p:spPr>
              <a:xfrm>
                <a:off x="5508104" y="3717032"/>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eqArr>
                            <m:eqArrPr>
                              <m:ctrlPr>
                                <a:rPr kumimoji="1" lang="en-US" altLang="ja-JP" sz="2800" i="1" smtClean="0">
                                  <a:latin typeface="Cambria Math" panose="02040503050406030204" pitchFamily="18" charset="0"/>
                                </a:rPr>
                              </m:ctrlPr>
                            </m:eqArr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𝑄</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D44FFE0-9CAF-92C1-483C-C3C58AAE1D8C}"/>
                  </a:ext>
                </a:extLst>
              </p:cNvPr>
              <p:cNvSpPr txBox="1">
                <a:spLocks noRot="1" noChangeAspect="1" noMove="1" noResize="1" noEditPoints="1" noAdjustHandles="1" noChangeArrowheads="1" noChangeShapeType="1" noTextEdit="1"/>
              </p:cNvSpPr>
              <p:nvPr/>
            </p:nvSpPr>
            <p:spPr>
              <a:xfrm>
                <a:off x="5508104" y="3717032"/>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DC7B5F0-1FF9-A7D9-5C15-2926EA7BED7D}"/>
              </a:ext>
            </a:extLst>
          </p:cNvPr>
          <p:cNvSpPr txBox="1"/>
          <p:nvPr/>
        </p:nvSpPr>
        <p:spPr>
          <a:xfrm>
            <a:off x="1551141" y="6021288"/>
            <a:ext cx="5109091" cy="584775"/>
          </a:xfrm>
          <a:prstGeom prst="rect">
            <a:avLst/>
          </a:prstGeom>
          <a:noFill/>
        </p:spPr>
        <p:txBody>
          <a:bodyPr wrap="none" rtlCol="0">
            <a:spAutoFit/>
          </a:bodyPr>
          <a:lstStyle/>
          <a:p>
            <a:r>
              <a:rPr lang="ja-JP" altLang="en-US" sz="3200"/>
              <a:t>この変換を</a:t>
            </a:r>
            <a:r>
              <a:rPr lang="ja-JP" altLang="en-US" sz="3200">
                <a:solidFill>
                  <a:srgbClr val="FF0000"/>
                </a:solidFill>
              </a:rPr>
              <a:t>正準変換</a:t>
            </a:r>
            <a:r>
              <a:rPr lang="ja-JP" altLang="en-US" sz="3200"/>
              <a:t>と呼ぶ</a:t>
            </a:r>
            <a:endParaRPr lang="en-US" altLang="ja-JP" sz="3200"/>
          </a:p>
        </p:txBody>
      </p:sp>
    </p:spTree>
    <p:extLst>
      <p:ext uri="{BB962C8B-B14F-4D97-AF65-F5344CB8AC3E}">
        <p14:creationId xmlns:p14="http://schemas.microsoft.com/office/powerpoint/2010/main" val="3150458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25DF25-126B-8A09-2761-8B675249921E}"/>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05BC8F2-D80F-DD50-D594-7E647FD5518E}"/>
                  </a:ext>
                </a:extLst>
              </p:cNvPr>
              <p:cNvSpPr txBox="1"/>
              <p:nvPr/>
            </p:nvSpPr>
            <p:spPr>
              <a:xfrm>
                <a:off x="2507167" y="2060848"/>
                <a:ext cx="339522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 </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C05BC8F2-D80F-DD50-D594-7E647FD5518E}"/>
                  </a:ext>
                </a:extLst>
              </p:cNvPr>
              <p:cNvSpPr txBox="1">
                <a:spLocks noRot="1" noChangeAspect="1" noMove="1" noResize="1" noEditPoints="1" noAdjustHandles="1" noChangeArrowheads="1" noChangeShapeType="1" noTextEdit="1"/>
              </p:cNvSpPr>
              <p:nvPr/>
            </p:nvSpPr>
            <p:spPr>
              <a:xfrm>
                <a:off x="2507167" y="2060848"/>
                <a:ext cx="3395225" cy="492443"/>
              </a:xfrm>
              <a:prstGeom prst="rect">
                <a:avLst/>
              </a:prstGeom>
              <a:blipFill>
                <a:blip r:embed="rId2"/>
                <a:stretch>
                  <a:fillRect l="-1866" r="-3731" b="-3500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E22A24C-4DC1-9AF7-57A3-F8CB79AEDA45}"/>
              </a:ext>
            </a:extLst>
          </p:cNvPr>
          <p:cNvSpPr txBox="1"/>
          <p:nvPr/>
        </p:nvSpPr>
        <p:spPr>
          <a:xfrm>
            <a:off x="467544" y="980728"/>
            <a:ext cx="7560840" cy="830997"/>
          </a:xfrm>
          <a:prstGeom prst="rect">
            <a:avLst/>
          </a:prstGeom>
          <a:noFill/>
        </p:spPr>
        <p:txBody>
          <a:bodyPr wrap="square" rtlCol="0">
            <a:spAutoFit/>
          </a:bodyPr>
          <a:lstStyle/>
          <a:p>
            <a:r>
              <a:rPr lang="ja-JP" altLang="en-US" sz="2400"/>
              <a:t>ハミルトニアンを、</a:t>
            </a:r>
            <a:r>
              <a:rPr lang="ja-JP" altLang="en-US" sz="2400">
                <a:solidFill>
                  <a:srgbClr val="FF0000"/>
                </a:solidFill>
              </a:rPr>
              <a:t>変換後の変数</a:t>
            </a:r>
            <a:r>
              <a:rPr lang="ja-JP" altLang="en-US" sz="2400"/>
              <a:t>で記述し、</a:t>
            </a:r>
            <a:r>
              <a:rPr lang="ja-JP" altLang="en-US" sz="2400">
                <a:solidFill>
                  <a:srgbClr val="FF0000"/>
                </a:solidFill>
              </a:rPr>
              <a:t>変換後の変数</a:t>
            </a:r>
            <a:r>
              <a:rPr lang="ja-JP" altLang="en-US" sz="2400"/>
              <a:t>を</a:t>
            </a:r>
            <a:r>
              <a:rPr lang="ja-JP" altLang="en-US" sz="2400">
                <a:solidFill>
                  <a:srgbClr val="011893"/>
                </a:solidFill>
              </a:rPr>
              <a:t>変換前の変数</a:t>
            </a:r>
            <a:r>
              <a:rPr lang="ja-JP" altLang="en-US" sz="2400"/>
              <a:t>で書いておく</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ECA23EC-6855-F517-2F8E-619E7C936EC3}"/>
                  </a:ext>
                </a:extLst>
              </p:cNvPr>
              <p:cNvSpPr txBox="1"/>
              <p:nvPr/>
            </p:nvSpPr>
            <p:spPr>
              <a:xfrm>
                <a:off x="2339752" y="3429000"/>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EECA23EC-6855-F517-2F8E-619E7C936EC3}"/>
                  </a:ext>
                </a:extLst>
              </p:cNvPr>
              <p:cNvSpPr txBox="1">
                <a:spLocks noRot="1" noChangeAspect="1" noMove="1" noResize="1" noEditPoints="1" noAdjustHandles="1" noChangeArrowheads="1" noChangeShapeType="1" noTextEdit="1"/>
              </p:cNvSpPr>
              <p:nvPr/>
            </p:nvSpPr>
            <p:spPr>
              <a:xfrm>
                <a:off x="2339752" y="3429000"/>
                <a:ext cx="3920882" cy="1019318"/>
              </a:xfrm>
              <a:prstGeom prst="rect">
                <a:avLst/>
              </a:prstGeom>
              <a:blipFill>
                <a:blip r:embed="rId3"/>
                <a:stretch>
                  <a:fillRect l="-1618" t="-2469" r="-971" b="-16049"/>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EE38AD-53F9-B123-3F4A-EB189344EE0F}"/>
              </a:ext>
            </a:extLst>
          </p:cNvPr>
          <p:cNvSpPr txBox="1"/>
          <p:nvPr/>
        </p:nvSpPr>
        <p:spPr>
          <a:xfrm>
            <a:off x="323528" y="2780928"/>
            <a:ext cx="6045245" cy="369332"/>
          </a:xfrm>
          <a:prstGeom prst="rect">
            <a:avLst/>
          </a:prstGeom>
          <a:noFill/>
        </p:spPr>
        <p:txBody>
          <a:bodyPr wrap="none" rtlCol="0">
            <a:spAutoFit/>
          </a:bodyPr>
          <a:lstStyle/>
          <a:p>
            <a:r>
              <a:rPr kumimoji="1" lang="ja-JP" altLang="en-US"/>
              <a:t>すると、</a:t>
            </a:r>
            <a:r>
              <a:rPr lang="en-US" altLang="ja-JP" dirty="0" err="1"/>
              <a:t>q,p</a:t>
            </a:r>
            <a:r>
              <a:rPr kumimoji="1" lang="ja-JP" altLang="en-US"/>
              <a:t>による偏微分はそれぞれ以下のように書ける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C7A51C7-BCB1-9BD4-BC1B-52ED84778CA0}"/>
                  </a:ext>
                </a:extLst>
              </p:cNvPr>
              <p:cNvSpPr txBox="1"/>
              <p:nvPr/>
            </p:nvSpPr>
            <p:spPr>
              <a:xfrm>
                <a:off x="2339752" y="4734547"/>
                <a:ext cx="392088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𝑄</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𝑃</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C7A51C7-BCB1-9BD4-BC1B-52ED84778CA0}"/>
                  </a:ext>
                </a:extLst>
              </p:cNvPr>
              <p:cNvSpPr txBox="1">
                <a:spLocks noRot="1" noChangeAspect="1" noMove="1" noResize="1" noEditPoints="1" noAdjustHandles="1" noChangeArrowheads="1" noChangeShapeType="1" noTextEdit="1"/>
              </p:cNvSpPr>
              <p:nvPr/>
            </p:nvSpPr>
            <p:spPr>
              <a:xfrm>
                <a:off x="2339752" y="4734547"/>
                <a:ext cx="3920882" cy="1019318"/>
              </a:xfrm>
              <a:prstGeom prst="rect">
                <a:avLst/>
              </a:prstGeom>
              <a:blipFill>
                <a:blip r:embed="rId4"/>
                <a:stretch>
                  <a:fillRect l="-1618" t="-1220" r="-971" b="-158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3696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D8BC2B-9112-48A7-59B4-BAADFD79CBC7}"/>
              </a:ext>
            </a:extLst>
          </p:cNvPr>
          <p:cNvSpPr>
            <a:spLocks noGrp="1"/>
          </p:cNvSpPr>
          <p:nvPr>
            <p:ph type="body" sz="quarter" idx="10"/>
          </p:nvPr>
        </p:nvSpPr>
        <p:spPr/>
        <p:txBody>
          <a:bodyPr/>
          <a:lstStyle/>
          <a:p>
            <a:r>
              <a:rPr lang="ja-JP" altLang="en-US"/>
              <a:t>正準変換の条件</a:t>
            </a:r>
            <a:endParaRPr kumimoji="1" lang="ja-JP" altLang="en-US"/>
          </a:p>
          <a:p>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A110250-1165-3DA1-9423-E5F7507DB217}"/>
                  </a:ext>
                </a:extLst>
              </p:cNvPr>
              <p:cNvSpPr txBox="1"/>
              <p:nvPr/>
            </p:nvSpPr>
            <p:spPr>
              <a:xfrm>
                <a:off x="395536" y="2132856"/>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a:p>
            </p:txBody>
          </p:sp>
        </mc:Choice>
        <mc:Fallback xmlns="">
          <p:sp>
            <p:nvSpPr>
              <p:cNvPr id="4" name="テキスト ボックス 3">
                <a:extLst>
                  <a:ext uri="{FF2B5EF4-FFF2-40B4-BE49-F238E27FC236}">
                    <a16:creationId xmlns:a16="http://schemas.microsoft.com/office/drawing/2014/main" id="{DA110250-1165-3DA1-9423-E5F7507DB217}"/>
                  </a:ext>
                </a:extLst>
              </p:cNvPr>
              <p:cNvSpPr txBox="1">
                <a:spLocks noRot="1" noChangeAspect="1" noMove="1" noResize="1" noEditPoints="1" noAdjustHandles="1" noChangeArrowheads="1" noChangeShapeType="1" noTextEdit="1"/>
              </p:cNvSpPr>
              <p:nvPr/>
            </p:nvSpPr>
            <p:spPr>
              <a:xfrm>
                <a:off x="395536" y="2132856"/>
                <a:ext cx="5184576" cy="984116"/>
              </a:xfrm>
              <a:prstGeom prst="rect">
                <a:avLst/>
              </a:prstGeom>
              <a:blipFill>
                <a:blip r:embed="rId2"/>
                <a:stretch>
                  <a:fillRect b="-102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86C5614-2D7F-455E-B903-B2693A754104}"/>
                  </a:ext>
                </a:extLst>
              </p:cNvPr>
              <p:cNvSpPr txBox="1"/>
              <p:nvPr/>
            </p:nvSpPr>
            <p:spPr>
              <a:xfrm>
                <a:off x="7308304" y="1200100"/>
                <a:ext cx="1297984" cy="14248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i="1" smtClean="0">
                              <a:latin typeface="Cambria Math" panose="02040503050406030204" pitchFamily="18" charset="0"/>
                            </a:rPr>
                          </m:ctrlPr>
                        </m:dPr>
                        <m:e>
                          <m:eqArr>
                            <m:eqArrPr>
                              <m:ctrlPr>
                                <a:rPr kumimoji="1" lang="en-US" altLang="ja-JP" sz="2000" i="1" smtClean="0">
                                  <a:latin typeface="Cambria Math" panose="02040503050406030204" pitchFamily="18" charset="0"/>
                                </a:rPr>
                              </m:ctrlPr>
                            </m:eqArrPr>
                            <m:e>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𝐻</m:t>
                                  </m:r>
                                </m:num>
                                <m:den>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5" name="テキスト ボックス 4">
                <a:extLst>
                  <a:ext uri="{FF2B5EF4-FFF2-40B4-BE49-F238E27FC236}">
                    <a16:creationId xmlns:a16="http://schemas.microsoft.com/office/drawing/2014/main" id="{086C5614-2D7F-455E-B903-B2693A754104}"/>
                  </a:ext>
                </a:extLst>
              </p:cNvPr>
              <p:cNvSpPr txBox="1">
                <a:spLocks noRot="1" noChangeAspect="1" noMove="1" noResize="1" noEditPoints="1" noAdjustHandles="1" noChangeArrowheads="1" noChangeShapeType="1" noTextEdit="1"/>
              </p:cNvSpPr>
              <p:nvPr/>
            </p:nvSpPr>
            <p:spPr>
              <a:xfrm>
                <a:off x="7308304" y="1200100"/>
                <a:ext cx="1297984" cy="1424814"/>
              </a:xfrm>
              <a:prstGeom prst="rect">
                <a:avLst/>
              </a:prstGeom>
              <a:blipFill>
                <a:blip r:embed="rId3"/>
                <a:stretch>
                  <a:fillRect r="-3883" b="-177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C954488-BFE1-0D7C-C89F-F40EC0800628}"/>
              </a:ext>
            </a:extLst>
          </p:cNvPr>
          <p:cNvSpPr txBox="1"/>
          <p:nvPr/>
        </p:nvSpPr>
        <p:spPr>
          <a:xfrm>
            <a:off x="323528" y="1200100"/>
            <a:ext cx="6032421" cy="461665"/>
          </a:xfrm>
          <a:prstGeom prst="rect">
            <a:avLst/>
          </a:prstGeom>
          <a:noFill/>
        </p:spPr>
        <p:txBody>
          <a:bodyPr wrap="none" rtlCol="0">
            <a:spAutoFit/>
          </a:bodyPr>
          <a:lstStyle/>
          <a:p>
            <a:r>
              <a:rPr lang="ja-JP" altLang="en-US" sz="2400"/>
              <a:t>先程得られた結果を正準方程式に代入する</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AE696DA-CDA5-32A1-8524-AE30BC547426}"/>
                  </a:ext>
                </a:extLst>
              </p:cNvPr>
              <p:cNvSpPr txBox="1"/>
              <p:nvPr/>
            </p:nvSpPr>
            <p:spPr>
              <a:xfrm>
                <a:off x="747450" y="3248971"/>
                <a:ext cx="5184576" cy="9841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lang="ja-JP" altLang="en-US" sz="2800"/>
              </a:p>
            </p:txBody>
          </p:sp>
        </mc:Choice>
        <mc:Fallback xmlns="">
          <p:sp>
            <p:nvSpPr>
              <p:cNvPr id="7" name="テキスト ボックス 6">
                <a:extLst>
                  <a:ext uri="{FF2B5EF4-FFF2-40B4-BE49-F238E27FC236}">
                    <a16:creationId xmlns:a16="http://schemas.microsoft.com/office/drawing/2014/main" id="{4AE696DA-CDA5-32A1-8524-AE30BC547426}"/>
                  </a:ext>
                </a:extLst>
              </p:cNvPr>
              <p:cNvSpPr txBox="1">
                <a:spLocks noRot="1" noChangeAspect="1" noMove="1" noResize="1" noEditPoints="1" noAdjustHandles="1" noChangeArrowheads="1" noChangeShapeType="1" noTextEdit="1"/>
              </p:cNvSpPr>
              <p:nvPr/>
            </p:nvSpPr>
            <p:spPr>
              <a:xfrm>
                <a:off x="747450" y="3248971"/>
                <a:ext cx="5184576" cy="984116"/>
              </a:xfrm>
              <a:prstGeom prst="rect">
                <a:avLst/>
              </a:prstGeom>
              <a:blipFill>
                <a:blip r:embed="rId4"/>
                <a:stretch>
                  <a:fillRect b="-886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4E28216-699C-0F99-9313-4575934589E2}"/>
                  </a:ext>
                </a:extLst>
              </p:cNvPr>
              <p:cNvSpPr txBox="1"/>
              <p:nvPr/>
            </p:nvSpPr>
            <p:spPr>
              <a:xfrm>
                <a:off x="1138943" y="5182257"/>
                <a:ext cx="5217006" cy="475643"/>
              </a:xfrm>
              <a:prstGeom prst="rect">
                <a:avLst/>
              </a:prstGeom>
              <a:noFill/>
            </p:spPr>
            <p:txBody>
              <a:bodyPr wrap="none" rtlCol="0">
                <a:spAutoFit/>
              </a:bodyPr>
              <a:lstStyle/>
              <a:p>
                <a:r>
                  <a:rPr kumimoji="1" lang="ja-JP" altLang="en-US" sz="2400"/>
                  <a:t>以上の結果を使って</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oMath>
                </a14:m>
                <a:r>
                  <a:rPr kumimoji="1" lang="ja-JP" altLang="en-US" sz="2400"/>
                  <a:t>や</a:t>
                </a:r>
                <a14:m>
                  <m:oMath xmlns:m="http://schemas.openxmlformats.org/officeDocument/2006/math">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oMath>
                </a14:m>
                <a:r>
                  <a:rPr kumimoji="1" lang="ja-JP" altLang="en-US" sz="2400"/>
                  <a:t>を計算する</a:t>
                </a:r>
              </a:p>
            </p:txBody>
          </p:sp>
        </mc:Choice>
        <mc:Fallback xmlns="">
          <p:sp>
            <p:nvSpPr>
              <p:cNvPr id="8" name="テキスト ボックス 7">
                <a:extLst>
                  <a:ext uri="{FF2B5EF4-FFF2-40B4-BE49-F238E27FC236}">
                    <a16:creationId xmlns:a16="http://schemas.microsoft.com/office/drawing/2014/main" id="{44E28216-699C-0F99-9313-4575934589E2}"/>
                  </a:ext>
                </a:extLst>
              </p:cNvPr>
              <p:cNvSpPr txBox="1">
                <a:spLocks noRot="1" noChangeAspect="1" noMove="1" noResize="1" noEditPoints="1" noAdjustHandles="1" noChangeArrowheads="1" noChangeShapeType="1" noTextEdit="1"/>
              </p:cNvSpPr>
              <p:nvPr/>
            </p:nvSpPr>
            <p:spPr>
              <a:xfrm>
                <a:off x="1138943" y="5182257"/>
                <a:ext cx="5217006" cy="475643"/>
              </a:xfrm>
              <a:prstGeom prst="rect">
                <a:avLst/>
              </a:prstGeom>
              <a:blipFill>
                <a:blip r:embed="rId5"/>
                <a:stretch>
                  <a:fillRect l="-1699" t="-13158" r="-971" b="-2368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9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4196EEF-81EC-9E63-B620-E4CDB85298A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3364A-1746-D6E6-5545-82C01485AED2}"/>
                  </a:ext>
                </a:extLst>
              </p:cNvPr>
              <p:cNvSpPr txBox="1"/>
              <p:nvPr/>
            </p:nvSpPr>
            <p:spPr>
              <a:xfrm>
                <a:off x="827584" y="944195"/>
                <a:ext cx="2520280" cy="6766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𝑄</m:t>
                          </m:r>
                        </m:e>
                      </m:acc>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𝑑</m:t>
                          </m:r>
                        </m:num>
                        <m:den>
                          <m:r>
                            <a:rPr kumimoji="1" lang="en-US" altLang="ja-JP" sz="2000" b="0" i="1" smtClean="0">
                              <a:latin typeface="Cambria Math" panose="02040503050406030204" pitchFamily="18" charset="0"/>
                            </a:rPr>
                            <m:t>𝑑𝑡</m:t>
                          </m:r>
                        </m:den>
                      </m:f>
                      <m:r>
                        <a:rPr kumimoji="1" lang="en-US" altLang="ja-JP" sz="2000" b="0" i="1" smtClean="0">
                          <a:latin typeface="Cambria Math" panose="02040503050406030204" pitchFamily="18" charset="0"/>
                        </a:rPr>
                        <m:t>𝑄</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𝑞</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rPr>
                        <m:t>)</m:t>
                      </m:r>
                    </m:oMath>
                  </m:oMathPara>
                </a14:m>
                <a:endParaRPr lang="ja-JP" altLang="en-US" sz="2000"/>
              </a:p>
            </p:txBody>
          </p:sp>
        </mc:Choice>
        <mc:Fallback xmlns="">
          <p:sp>
            <p:nvSpPr>
              <p:cNvPr id="3" name="テキスト ボックス 2">
                <a:extLst>
                  <a:ext uri="{FF2B5EF4-FFF2-40B4-BE49-F238E27FC236}">
                    <a16:creationId xmlns:a16="http://schemas.microsoft.com/office/drawing/2014/main" id="{1403364A-1746-D6E6-5545-82C01485AED2}"/>
                  </a:ext>
                </a:extLst>
              </p:cNvPr>
              <p:cNvSpPr txBox="1">
                <a:spLocks noRot="1" noChangeAspect="1" noMove="1" noResize="1" noEditPoints="1" noAdjustHandles="1" noChangeArrowheads="1" noChangeShapeType="1" noTextEdit="1"/>
              </p:cNvSpPr>
              <p:nvPr/>
            </p:nvSpPr>
            <p:spPr>
              <a:xfrm>
                <a:off x="827584" y="944195"/>
                <a:ext cx="2520280" cy="676660"/>
              </a:xfrm>
              <a:prstGeom prst="rect">
                <a:avLst/>
              </a:prstGeom>
              <a:blipFill>
                <a:blip r:embed="rId2"/>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D4228-3C33-9487-942E-06A18DEB1534}"/>
                  </a:ext>
                </a:extLst>
              </p:cNvPr>
              <p:cNvSpPr txBox="1"/>
              <p:nvPr/>
            </p:nvSpPr>
            <p:spPr>
              <a:xfrm>
                <a:off x="1115616" y="1692782"/>
                <a:ext cx="252028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oMath>
                  </m:oMathPara>
                </a14:m>
                <a:endParaRPr lang="ja-JP" altLang="en-US" sz="2000"/>
              </a:p>
            </p:txBody>
          </p:sp>
        </mc:Choice>
        <mc:Fallback xmlns="">
          <p:sp>
            <p:nvSpPr>
              <p:cNvPr id="4" name="テキスト ボックス 3">
                <a:extLst>
                  <a:ext uri="{FF2B5EF4-FFF2-40B4-BE49-F238E27FC236}">
                    <a16:creationId xmlns:a16="http://schemas.microsoft.com/office/drawing/2014/main" id="{0CCD4228-3C33-9487-942E-06A18DEB1534}"/>
                  </a:ext>
                </a:extLst>
              </p:cNvPr>
              <p:cNvSpPr txBox="1">
                <a:spLocks noRot="1" noChangeAspect="1" noMove="1" noResize="1" noEditPoints="1" noAdjustHandles="1" noChangeArrowheads="1" noChangeShapeType="1" noTextEdit="1"/>
              </p:cNvSpPr>
              <p:nvPr/>
            </p:nvSpPr>
            <p:spPr>
              <a:xfrm>
                <a:off x="1115616" y="1692782"/>
                <a:ext cx="2520280" cy="729430"/>
              </a:xfrm>
              <a:prstGeom prst="rect">
                <a:avLst/>
              </a:prstGeom>
              <a:blipFill>
                <a:blip r:embed="rId3"/>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027A25-8BF0-A18C-616D-E4D33152DC2F}"/>
                  </a:ext>
                </a:extLst>
              </p:cNvPr>
              <p:cNvSpPr txBox="1"/>
              <p:nvPr/>
            </p:nvSpPr>
            <p:spPr>
              <a:xfrm>
                <a:off x="827584" y="2521611"/>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d>
                    </m:oMath>
                  </m:oMathPara>
                </a14:m>
                <a:endParaRPr lang="ja-JP" altLang="en-US" sz="2000"/>
              </a:p>
            </p:txBody>
          </p:sp>
        </mc:Choice>
        <mc:Fallback xmlns="">
          <p:sp>
            <p:nvSpPr>
              <p:cNvPr id="5" name="テキスト ボックス 4">
                <a:extLst>
                  <a:ext uri="{FF2B5EF4-FFF2-40B4-BE49-F238E27FC236}">
                    <a16:creationId xmlns:a16="http://schemas.microsoft.com/office/drawing/2014/main" id="{DB027A25-8BF0-A18C-616D-E4D33152DC2F}"/>
                  </a:ext>
                </a:extLst>
              </p:cNvPr>
              <p:cNvSpPr txBox="1">
                <a:spLocks noRot="1" noChangeAspect="1" noMove="1" noResize="1" noEditPoints="1" noAdjustHandles="1" noChangeArrowheads="1" noChangeShapeType="1" noTextEdit="1"/>
              </p:cNvSpPr>
              <p:nvPr/>
            </p:nvSpPr>
            <p:spPr>
              <a:xfrm>
                <a:off x="827584" y="2521611"/>
                <a:ext cx="4032448"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3376CB0-DD97-F84F-AF3B-FB642F79E004}"/>
                  </a:ext>
                </a:extLst>
              </p:cNvPr>
              <p:cNvSpPr txBox="1"/>
              <p:nvPr/>
            </p:nvSpPr>
            <p:spPr>
              <a:xfrm>
                <a:off x="827584" y="3270198"/>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6" name="テキスト ボックス 5">
                <a:extLst>
                  <a:ext uri="{FF2B5EF4-FFF2-40B4-BE49-F238E27FC236}">
                    <a16:creationId xmlns:a16="http://schemas.microsoft.com/office/drawing/2014/main" id="{83376CB0-DD97-F84F-AF3B-FB642F79E004}"/>
                  </a:ext>
                </a:extLst>
              </p:cNvPr>
              <p:cNvSpPr txBox="1">
                <a:spLocks noRot="1" noChangeAspect="1" noMove="1" noResize="1" noEditPoints="1" noAdjustHandles="1" noChangeArrowheads="1" noChangeShapeType="1" noTextEdit="1"/>
              </p:cNvSpPr>
              <p:nvPr/>
            </p:nvSpPr>
            <p:spPr>
              <a:xfrm>
                <a:off x="827584" y="3270198"/>
                <a:ext cx="4032448" cy="729430"/>
              </a:xfrm>
              <a:prstGeom prst="rect">
                <a:avLst/>
              </a:prstGeom>
              <a:blipFill>
                <a:blip r:embed="rId5"/>
                <a:stretch>
                  <a:fillRect b="-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DD30A2B-C114-7652-B36A-3E7A55D25CD8}"/>
                  </a:ext>
                </a:extLst>
              </p:cNvPr>
              <p:cNvSpPr txBox="1"/>
              <p:nvPr/>
            </p:nvSpPr>
            <p:spPr>
              <a:xfrm>
                <a:off x="837523" y="4099027"/>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xmlns="">
          <p:sp>
            <p:nvSpPr>
              <p:cNvPr id="8" name="テキスト ボックス 7">
                <a:extLst>
                  <a:ext uri="{FF2B5EF4-FFF2-40B4-BE49-F238E27FC236}">
                    <a16:creationId xmlns:a16="http://schemas.microsoft.com/office/drawing/2014/main" id="{5DD30A2B-C114-7652-B36A-3E7A55D25CD8}"/>
                  </a:ext>
                </a:extLst>
              </p:cNvPr>
              <p:cNvSpPr txBox="1">
                <a:spLocks noRot="1" noChangeAspect="1" noMove="1" noResize="1" noEditPoints="1" noAdjustHandles="1" noChangeArrowheads="1" noChangeShapeType="1" noTextEdit="1"/>
              </p:cNvSpPr>
              <p:nvPr/>
            </p:nvSpPr>
            <p:spPr>
              <a:xfrm>
                <a:off x="837523" y="4099027"/>
                <a:ext cx="4032448" cy="729430"/>
              </a:xfrm>
              <a:prstGeom prst="rect">
                <a:avLst/>
              </a:prstGeom>
              <a:blipFill>
                <a:blip r:embed="rId6"/>
                <a:stretch>
                  <a:fillRect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633A5A9-4B7F-3615-F647-8EDA6D4BACB5}"/>
                  </a:ext>
                </a:extLst>
              </p:cNvPr>
              <p:cNvSpPr txBox="1"/>
              <p:nvPr/>
            </p:nvSpPr>
            <p:spPr>
              <a:xfrm>
                <a:off x="837523" y="4847614"/>
                <a:ext cx="4032448"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xmlns="">
          <p:sp>
            <p:nvSpPr>
              <p:cNvPr id="9" name="テキスト ボックス 8">
                <a:extLst>
                  <a:ext uri="{FF2B5EF4-FFF2-40B4-BE49-F238E27FC236}">
                    <a16:creationId xmlns:a16="http://schemas.microsoft.com/office/drawing/2014/main" id="{4633A5A9-4B7F-3615-F647-8EDA6D4BACB5}"/>
                  </a:ext>
                </a:extLst>
              </p:cNvPr>
              <p:cNvSpPr txBox="1">
                <a:spLocks noRot="1" noChangeAspect="1" noMove="1" noResize="1" noEditPoints="1" noAdjustHandles="1" noChangeArrowheads="1" noChangeShapeType="1" noTextEdit="1"/>
              </p:cNvSpPr>
              <p:nvPr/>
            </p:nvSpPr>
            <p:spPr>
              <a:xfrm>
                <a:off x="837523" y="4847614"/>
                <a:ext cx="4032448" cy="729430"/>
              </a:xfrm>
              <a:prstGeom prst="rect">
                <a:avLst/>
              </a:prstGeom>
              <a:blipFill>
                <a:blip r:embed="rId7"/>
                <a:stretch>
                  <a:fillRect b="-8475"/>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61CBD17F-97B9-9AE3-9474-72EC38067A48}"/>
              </a:ext>
            </a:extLst>
          </p:cNvPr>
          <p:cNvCxnSpPr>
            <a:endCxn id="8" idx="0"/>
          </p:cNvCxnSpPr>
          <p:nvPr/>
        </p:nvCxnSpPr>
        <p:spPr>
          <a:xfrm flipV="1">
            <a:off x="1691680" y="4099027"/>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886092A4-1CEB-5530-F566-95F4FFB8D61F}"/>
              </a:ext>
            </a:extLst>
          </p:cNvPr>
          <p:cNvCxnSpPr/>
          <p:nvPr/>
        </p:nvCxnSpPr>
        <p:spPr>
          <a:xfrm flipV="1">
            <a:off x="1681741" y="4970084"/>
            <a:ext cx="1162067" cy="626117"/>
          </a:xfrm>
          <a:prstGeom prst="line">
            <a:avLst/>
          </a:prstGeom>
          <a:ln w="127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4CE0EAB-78FB-AD6D-847A-B25C19BA2EB4}"/>
                  </a:ext>
                </a:extLst>
              </p:cNvPr>
              <p:cNvSpPr txBox="1"/>
              <p:nvPr/>
            </p:nvSpPr>
            <p:spPr>
              <a:xfrm>
                <a:off x="1123932" y="5805264"/>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13" name="テキスト ボックス 12">
                <a:extLst>
                  <a:ext uri="{FF2B5EF4-FFF2-40B4-BE49-F238E27FC236}">
                    <a16:creationId xmlns:a16="http://schemas.microsoft.com/office/drawing/2014/main" id="{74CE0EAB-78FB-AD6D-847A-B25C19BA2EB4}"/>
                  </a:ext>
                </a:extLst>
              </p:cNvPr>
              <p:cNvSpPr txBox="1">
                <a:spLocks noRot="1" noChangeAspect="1" noMove="1" noResize="1" noEditPoints="1" noAdjustHandles="1" noChangeArrowheads="1" noChangeShapeType="1" noTextEdit="1"/>
              </p:cNvSpPr>
              <p:nvPr/>
            </p:nvSpPr>
            <p:spPr>
              <a:xfrm>
                <a:off x="1123932" y="5805264"/>
                <a:ext cx="3376060" cy="729430"/>
              </a:xfrm>
              <a:prstGeom prst="rect">
                <a:avLst/>
              </a:prstGeom>
              <a:blipFill>
                <a:blip r:embed="rId8"/>
                <a:stretch>
                  <a:fillRect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99FC11E-98EA-DC15-8B43-FAE0CE3A3ACD}"/>
                  </a:ext>
                </a:extLst>
              </p:cNvPr>
              <p:cNvSpPr txBox="1"/>
              <p:nvPr/>
            </p:nvSpPr>
            <p:spPr>
              <a:xfrm>
                <a:off x="5940152" y="2459160"/>
                <a:ext cx="265617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𝑞</m:t>
                          </m:r>
                        </m:e>
                      </m:acc>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oMath>
                  </m:oMathPara>
                </a14:m>
                <a:endParaRPr lang="ja-JP" altLang="en-US" sz="2000"/>
              </a:p>
            </p:txBody>
          </p:sp>
        </mc:Choice>
        <mc:Fallback xmlns="">
          <p:sp>
            <p:nvSpPr>
              <p:cNvPr id="14" name="テキスト ボックス 13">
                <a:extLst>
                  <a:ext uri="{FF2B5EF4-FFF2-40B4-BE49-F238E27FC236}">
                    <a16:creationId xmlns:a16="http://schemas.microsoft.com/office/drawing/2014/main" id="{899FC11E-98EA-DC15-8B43-FAE0CE3A3ACD}"/>
                  </a:ext>
                </a:extLst>
              </p:cNvPr>
              <p:cNvSpPr txBox="1">
                <a:spLocks noRot="1" noChangeAspect="1" noMove="1" noResize="1" noEditPoints="1" noAdjustHandles="1" noChangeArrowheads="1" noChangeShapeType="1" noTextEdit="1"/>
              </p:cNvSpPr>
              <p:nvPr/>
            </p:nvSpPr>
            <p:spPr>
              <a:xfrm>
                <a:off x="5940152" y="2459160"/>
                <a:ext cx="2656170" cy="729430"/>
              </a:xfrm>
              <a:prstGeom prst="rect">
                <a:avLst/>
              </a:prstGeom>
              <a:blipFill>
                <a:blip r:embed="rId9"/>
                <a:stretch>
                  <a:fillRect b="-678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38ED4A0-8767-C2EE-0062-99F6C6408102}"/>
                  </a:ext>
                </a:extLst>
              </p:cNvPr>
              <p:cNvSpPr txBox="1"/>
              <p:nvPr/>
            </p:nvSpPr>
            <p:spPr>
              <a:xfrm>
                <a:off x="5796136" y="3251041"/>
                <a:ext cx="3096344"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𝑝</m:t>
                          </m:r>
                        </m:e>
                      </m:acc>
                      <m:r>
                        <a:rPr kumimoji="1"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𝑄</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𝑃</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oMath>
                  </m:oMathPara>
                </a14:m>
                <a:endParaRPr lang="ja-JP" altLang="en-US" sz="2000"/>
              </a:p>
            </p:txBody>
          </p:sp>
        </mc:Choice>
        <mc:Fallback xmlns="">
          <p:sp>
            <p:nvSpPr>
              <p:cNvPr id="15" name="テキスト ボックス 14">
                <a:extLst>
                  <a:ext uri="{FF2B5EF4-FFF2-40B4-BE49-F238E27FC236}">
                    <a16:creationId xmlns:a16="http://schemas.microsoft.com/office/drawing/2014/main" id="{B38ED4A0-8767-C2EE-0062-99F6C6408102}"/>
                  </a:ext>
                </a:extLst>
              </p:cNvPr>
              <p:cNvSpPr txBox="1">
                <a:spLocks noRot="1" noChangeAspect="1" noMove="1" noResize="1" noEditPoints="1" noAdjustHandles="1" noChangeArrowheads="1" noChangeShapeType="1" noTextEdit="1"/>
              </p:cNvSpPr>
              <p:nvPr/>
            </p:nvSpPr>
            <p:spPr>
              <a:xfrm>
                <a:off x="5796136" y="3251041"/>
                <a:ext cx="3096344" cy="729430"/>
              </a:xfrm>
              <a:prstGeom prst="rect">
                <a:avLst/>
              </a:prstGeom>
              <a:blipFill>
                <a:blip r:embed="rId10"/>
                <a:stretch>
                  <a:fillRect b="-5085"/>
                </a:stretch>
              </a:blipFill>
            </p:spPr>
            <p:txBody>
              <a:bodyPr/>
              <a:lstStyle/>
              <a:p>
                <a:r>
                  <a:rPr lang="ja-JP" altLang="en-US">
                    <a:noFill/>
                  </a:rPr>
                  <a:t> </a:t>
                </a:r>
              </a:p>
            </p:txBody>
          </p:sp>
        </mc:Fallback>
      </mc:AlternateContent>
      <p:cxnSp>
        <p:nvCxnSpPr>
          <p:cNvPr id="17" name="直線矢印コネクタ 16">
            <a:extLst>
              <a:ext uri="{FF2B5EF4-FFF2-40B4-BE49-F238E27FC236}">
                <a16:creationId xmlns:a16="http://schemas.microsoft.com/office/drawing/2014/main" id="{BCCB0C86-E97F-1F16-0D18-132A8DFFC4F0}"/>
              </a:ext>
            </a:extLst>
          </p:cNvPr>
          <p:cNvCxnSpPr>
            <a:cxnSpLocks/>
            <a:stCxn id="14" idx="1"/>
          </p:cNvCxnSpPr>
          <p:nvPr/>
        </p:nvCxnSpPr>
        <p:spPr>
          <a:xfrm flipH="1">
            <a:off x="4211960" y="282387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982624D4-BC68-1331-DA37-CDEC508F2830}"/>
              </a:ext>
            </a:extLst>
          </p:cNvPr>
          <p:cNvCxnSpPr>
            <a:cxnSpLocks/>
          </p:cNvCxnSpPr>
          <p:nvPr/>
        </p:nvCxnSpPr>
        <p:spPr>
          <a:xfrm flipH="1">
            <a:off x="4211352" y="3631725"/>
            <a:ext cx="1728192" cy="63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045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角丸四角形 9">
            <a:extLst>
              <a:ext uri="{FF2B5EF4-FFF2-40B4-BE49-F238E27FC236}">
                <a16:creationId xmlns:a16="http://schemas.microsoft.com/office/drawing/2014/main" id="{D64187C7-71A3-8D63-051F-266D82A2F9BD}"/>
              </a:ext>
            </a:extLst>
          </p:cNvPr>
          <p:cNvSpPr/>
          <p:nvPr/>
        </p:nvSpPr>
        <p:spPr>
          <a:xfrm>
            <a:off x="1875858" y="3742740"/>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a:extLst>
              <a:ext uri="{FF2B5EF4-FFF2-40B4-BE49-F238E27FC236}">
                <a16:creationId xmlns:a16="http://schemas.microsoft.com/office/drawing/2014/main" id="{35A89DC7-609D-1164-2F99-FAC6E00D2A41}"/>
              </a:ext>
            </a:extLst>
          </p:cNvPr>
          <p:cNvSpPr/>
          <p:nvPr/>
        </p:nvSpPr>
        <p:spPr>
          <a:xfrm>
            <a:off x="1763688" y="2960246"/>
            <a:ext cx="2016224" cy="729430"/>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566579BF-0A26-ED4B-829D-17B602FC7865}"/>
              </a:ext>
            </a:extLst>
          </p:cNvPr>
          <p:cNvSpPr>
            <a:spLocks noGrp="1"/>
          </p:cNvSpPr>
          <p:nvPr>
            <p:ph type="body" sz="quarter" idx="10"/>
          </p:nvPr>
        </p:nvSpPr>
        <p:spPr/>
        <p:txBody>
          <a:bodyPr/>
          <a:lstStyle/>
          <a:p>
            <a:r>
              <a:rPr lang="ja-JP" altLang="en-US"/>
              <a:t>正準変換の条件</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E9814B7-328E-9AF5-E5E4-7E86E657F98F}"/>
                  </a:ext>
                </a:extLst>
              </p:cNvPr>
              <p:cNvSpPr txBox="1"/>
              <p:nvPr/>
            </p:nvSpPr>
            <p:spPr>
              <a:xfrm>
                <a:off x="683568" y="1124744"/>
                <a:ext cx="4701928" cy="377989"/>
              </a:xfrm>
              <a:prstGeom prst="rect">
                <a:avLst/>
              </a:prstGeom>
              <a:noFill/>
            </p:spPr>
            <p:txBody>
              <a:bodyPr wrap="none" rtlCol="0">
                <a:spAutoFit/>
              </a:bodyPr>
              <a:lstStyle/>
              <a:p>
                <a:r>
                  <a:rPr kumimoji="1" lang="ja-JP" altLang="en-US"/>
                  <a:t>同様の計算から</a:t>
                </a:r>
                <a14:m>
                  <m:oMath xmlns:m="http://schemas.openxmlformats.org/officeDocument/2006/math">
                    <m:acc>
                      <m:accPr>
                        <m:chr m:val="̇"/>
                        <m:ctrlPr>
                          <a:rPr kumimoji="1" lang="en-US" altLang="ja-JP" b="0" i="1" smtClean="0">
                            <a:latin typeface="Cambria Math" panose="02040503050406030204" pitchFamily="18" charset="0"/>
                          </a:rPr>
                        </m:ctrlPr>
                      </m:accPr>
                      <m:e>
                        <m:r>
                          <m:rPr>
                            <m:sty m:val="p"/>
                          </m:rPr>
                          <a:rPr kumimoji="1" lang="en-US" altLang="ja-JP" b="0" i="0" smtClean="0">
                            <a:latin typeface="Cambria Math" panose="02040503050406030204" pitchFamily="18" charset="0"/>
                          </a:rPr>
                          <m:t>P</m:t>
                        </m:r>
                      </m:e>
                    </m:acc>
                  </m:oMath>
                </a14:m>
                <a:r>
                  <a:rPr kumimoji="1" lang="ja-JP" altLang="en-US"/>
                  <a:t>も以下のように求められる</a:t>
                </a:r>
              </a:p>
            </p:txBody>
          </p:sp>
        </mc:Choice>
        <mc:Fallback xmlns="">
          <p:sp>
            <p:nvSpPr>
              <p:cNvPr id="3" name="テキスト ボックス 2">
                <a:extLst>
                  <a:ext uri="{FF2B5EF4-FFF2-40B4-BE49-F238E27FC236}">
                    <a16:creationId xmlns:a16="http://schemas.microsoft.com/office/drawing/2014/main" id="{7E9814B7-328E-9AF5-E5E4-7E86E657F98F}"/>
                  </a:ext>
                </a:extLst>
              </p:cNvPr>
              <p:cNvSpPr txBox="1">
                <a:spLocks noRot="1" noChangeAspect="1" noMove="1" noResize="1" noEditPoints="1" noAdjustHandles="1" noChangeArrowheads="1" noChangeShapeType="1" noTextEdit="1"/>
              </p:cNvSpPr>
              <p:nvPr/>
            </p:nvSpPr>
            <p:spPr>
              <a:xfrm>
                <a:off x="683568" y="1124744"/>
                <a:ext cx="4701928" cy="377989"/>
              </a:xfrm>
              <a:prstGeom prst="rect">
                <a:avLst/>
              </a:prstGeom>
              <a:blipFill>
                <a:blip r:embed="rId2"/>
                <a:stretch>
                  <a:fillRect l="-1078" t="-9677" r="-270"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246741-BB4C-0640-5721-458D956B2D3F}"/>
                  </a:ext>
                </a:extLst>
              </p:cNvPr>
              <p:cNvSpPr txBox="1"/>
              <p:nvPr/>
            </p:nvSpPr>
            <p:spPr>
              <a:xfrm>
                <a:off x="1195940" y="1726689"/>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4" name="テキスト ボックス 3">
                <a:extLst>
                  <a:ext uri="{FF2B5EF4-FFF2-40B4-BE49-F238E27FC236}">
                    <a16:creationId xmlns:a16="http://schemas.microsoft.com/office/drawing/2014/main" id="{87246741-BB4C-0640-5721-458D956B2D3F}"/>
                  </a:ext>
                </a:extLst>
              </p:cNvPr>
              <p:cNvSpPr txBox="1">
                <a:spLocks noRot="1" noChangeAspect="1" noMove="1" noResize="1" noEditPoints="1" noAdjustHandles="1" noChangeArrowheads="1" noChangeShapeType="1" noTextEdit="1"/>
              </p:cNvSpPr>
              <p:nvPr/>
            </p:nvSpPr>
            <p:spPr>
              <a:xfrm>
                <a:off x="1195940" y="1726689"/>
                <a:ext cx="3376060" cy="729430"/>
              </a:xfrm>
              <a:prstGeom prst="rect">
                <a:avLst/>
              </a:prstGeom>
              <a:blipFill>
                <a:blip r:embed="rId3"/>
                <a:stretch>
                  <a:fillRect b="-8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7713FAD-5F08-DE27-C480-61C0D12BC405}"/>
                  </a:ext>
                </a:extLst>
              </p:cNvPr>
              <p:cNvSpPr txBox="1"/>
              <p:nvPr/>
            </p:nvSpPr>
            <p:spPr>
              <a:xfrm>
                <a:off x="587864" y="368967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𝑃</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𝑄</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5" name="テキスト ボックス 4">
                <a:extLst>
                  <a:ext uri="{FF2B5EF4-FFF2-40B4-BE49-F238E27FC236}">
                    <a16:creationId xmlns:a16="http://schemas.microsoft.com/office/drawing/2014/main" id="{E7713FAD-5F08-DE27-C480-61C0D12BC405}"/>
                  </a:ext>
                </a:extLst>
              </p:cNvPr>
              <p:cNvSpPr txBox="1">
                <a:spLocks noRot="1" noChangeAspect="1" noMove="1" noResize="1" noEditPoints="1" noAdjustHandles="1" noChangeArrowheads="1" noChangeShapeType="1" noTextEdit="1"/>
              </p:cNvSpPr>
              <p:nvPr/>
            </p:nvSpPr>
            <p:spPr>
              <a:xfrm>
                <a:off x="587864" y="3689676"/>
                <a:ext cx="3376060" cy="729430"/>
              </a:xfrm>
              <a:prstGeom prst="rect">
                <a:avLst/>
              </a:prstGeom>
              <a:blipFill>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73BDA8F-308F-60A5-E6C7-B73A54EF4CA5}"/>
                  </a:ext>
                </a:extLst>
              </p:cNvPr>
              <p:cNvSpPr txBox="1"/>
              <p:nvPr/>
            </p:nvSpPr>
            <p:spPr>
              <a:xfrm>
                <a:off x="587864" y="2960246"/>
                <a:ext cx="3376060" cy="7294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altLang="ja-JP" sz="2000" b="0" i="1" smtClean="0">
                              <a:latin typeface="Cambria Math" panose="02040503050406030204" pitchFamily="18" charset="0"/>
                            </a:rPr>
                          </m:ctrlPr>
                        </m:accPr>
                        <m:e>
                          <m:r>
                            <a:rPr lang="en-US" altLang="ja-JP" sz="2000" b="0" i="1" smtClean="0">
                              <a:latin typeface="Cambria Math" panose="02040503050406030204" pitchFamily="18" charset="0"/>
                            </a:rPr>
                            <m:t>𝑄</m:t>
                          </m:r>
                        </m:e>
                      </m:acc>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𝑃</m:t>
                          </m:r>
                        </m:den>
                      </m:f>
                      <m:d>
                        <m:dPr>
                          <m:ctrlPr>
                            <a:rPr lang="en-US" altLang="ja-JP" sz="2000" i="1" smtClean="0">
                              <a:latin typeface="Cambria Math" panose="02040503050406030204" pitchFamily="18" charset="0"/>
                            </a:rPr>
                          </m:ctrlPr>
                        </m:dPr>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i="1">
                                  <a:latin typeface="Cambria Math" panose="02040503050406030204" pitchFamily="18" charset="0"/>
                                </a:rPr>
                                <m:t>𝑞</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𝑄</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𝑝</m:t>
                              </m:r>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𝑃</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d>
                    </m:oMath>
                  </m:oMathPara>
                </a14:m>
                <a:endParaRPr lang="ja-JP" altLang="en-US" sz="2000"/>
              </a:p>
            </p:txBody>
          </p:sp>
        </mc:Choice>
        <mc:Fallback xmlns="">
          <p:sp>
            <p:nvSpPr>
              <p:cNvPr id="6" name="テキスト ボックス 5">
                <a:extLst>
                  <a:ext uri="{FF2B5EF4-FFF2-40B4-BE49-F238E27FC236}">
                    <a16:creationId xmlns:a16="http://schemas.microsoft.com/office/drawing/2014/main" id="{473BDA8F-308F-60A5-E6C7-B73A54EF4CA5}"/>
                  </a:ext>
                </a:extLst>
              </p:cNvPr>
              <p:cNvSpPr txBox="1">
                <a:spLocks noRot="1" noChangeAspect="1" noMove="1" noResize="1" noEditPoints="1" noAdjustHandles="1" noChangeArrowheads="1" noChangeShapeType="1" noTextEdit="1"/>
              </p:cNvSpPr>
              <p:nvPr/>
            </p:nvSpPr>
            <p:spPr>
              <a:xfrm>
                <a:off x="587864" y="2960246"/>
                <a:ext cx="3376060" cy="729430"/>
              </a:xfrm>
              <a:prstGeom prst="rect">
                <a:avLst/>
              </a:prstGeom>
              <a:blipFill>
                <a:blip r:embed="rId5"/>
                <a:stretch>
                  <a:fillRect b="-8621"/>
                </a:stretch>
              </a:blipFill>
            </p:spPr>
            <p:txBody>
              <a:bodyPr/>
              <a:lstStyle/>
              <a:p>
                <a:r>
                  <a:rPr lang="ja-JP" altLang="en-US">
                    <a:noFill/>
                  </a:rPr>
                  <a:t> </a:t>
                </a:r>
              </a:p>
            </p:txBody>
          </p:sp>
        </mc:Fallback>
      </mc:AlternateContent>
      <p:sp>
        <p:nvSpPr>
          <p:cNvPr id="7" name="左右矢印 6">
            <a:extLst>
              <a:ext uri="{FF2B5EF4-FFF2-40B4-BE49-F238E27FC236}">
                <a16:creationId xmlns:a16="http://schemas.microsoft.com/office/drawing/2014/main" id="{45CEDFA3-C01D-C8B9-781E-5EFA3C5451D5}"/>
              </a:ext>
            </a:extLst>
          </p:cNvPr>
          <p:cNvSpPr/>
          <p:nvPr/>
        </p:nvSpPr>
        <p:spPr>
          <a:xfrm>
            <a:off x="4572000" y="3386854"/>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FB12E29-F461-7E23-5991-F444D7FF9C41}"/>
                  </a:ext>
                </a:extLst>
              </p:cNvPr>
              <p:cNvSpPr txBox="1"/>
              <p:nvPr/>
            </p:nvSpPr>
            <p:spPr>
              <a:xfrm>
                <a:off x="6204488" y="2754291"/>
                <a:ext cx="1579599" cy="16648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eqArr>
                            <m:eqArrPr>
                              <m:ctrlPr>
                                <a:rPr kumimoji="1" lang="en-US" altLang="ja-JP" sz="2400" i="1" smtClean="0">
                                  <a:latin typeface="Cambria Math" panose="02040503050406030204" pitchFamily="18" charset="0"/>
                                </a:rPr>
                              </m:ctrlPr>
                            </m:eqArr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𝑄</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den>
                              </m:f>
                            </m:e>
                            <m:e>
                              <m:acc>
                                <m:accPr>
                                  <m:chr m:val="̇"/>
                                  <m:ctrlPr>
                                    <a:rPr lang="en-US" altLang="ja-JP" sz="2400" i="1">
                                      <a:latin typeface="Cambria Math" panose="02040503050406030204" pitchFamily="18" charset="0"/>
                                    </a:rPr>
                                  </m:ctrlPr>
                                </m:accPr>
                                <m:e>
                                  <m:r>
                                    <a:rPr lang="en-US" altLang="ja-JP" sz="2400" b="0" i="1" smtClean="0">
                                      <a:latin typeface="Cambria Math" panose="02040503050406030204" pitchFamily="18" charset="0"/>
                                    </a:rPr>
                                    <m:t>𝑃</m:t>
                                  </m:r>
                                </m:e>
                              </m:acc>
                              <m:r>
                                <a:rPr lang="en-US" altLang="ja-JP" sz="2400" i="1">
                                  <a:latin typeface="Cambria Math" panose="02040503050406030204" pitchFamily="18" charset="0"/>
                                </a:rPr>
                                <m:t>=</m:t>
                              </m:r>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e>
                          </m:eqArr>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6FB12E29-F461-7E23-5991-F444D7FF9C41}"/>
                  </a:ext>
                </a:extLst>
              </p:cNvPr>
              <p:cNvSpPr txBox="1">
                <a:spLocks noRot="1" noChangeAspect="1" noMove="1" noResize="1" noEditPoints="1" noAdjustHandles="1" noChangeArrowheads="1" noChangeShapeType="1" noTextEdit="1"/>
              </p:cNvSpPr>
              <p:nvPr/>
            </p:nvSpPr>
            <p:spPr>
              <a:xfrm>
                <a:off x="6204488" y="2754291"/>
                <a:ext cx="1579599" cy="1664815"/>
              </a:xfrm>
              <a:prstGeom prst="rect">
                <a:avLst/>
              </a:prstGeom>
              <a:blipFill>
                <a:blip r:embed="rId6"/>
                <a:stretch>
                  <a:fillRect r="-4800" b="-3788"/>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DA739C-7194-54F6-A184-CF7C7089771B}"/>
              </a:ext>
            </a:extLst>
          </p:cNvPr>
          <p:cNvSpPr txBox="1"/>
          <p:nvPr/>
        </p:nvSpPr>
        <p:spPr>
          <a:xfrm>
            <a:off x="971600" y="4869160"/>
            <a:ext cx="3570208" cy="461665"/>
          </a:xfrm>
          <a:prstGeom prst="rect">
            <a:avLst/>
          </a:prstGeom>
          <a:noFill/>
        </p:spPr>
        <p:txBody>
          <a:bodyPr wrap="none" rtlCol="0">
            <a:spAutoFit/>
          </a:bodyPr>
          <a:lstStyle/>
          <a:p>
            <a:r>
              <a:rPr kumimoji="1" lang="ja-JP" altLang="en-US" sz="2400"/>
              <a:t>上記が成り立つためには</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E82BBBE-DA39-826A-B5C9-36AF46FD0BBB}"/>
                  </a:ext>
                </a:extLst>
              </p:cNvPr>
              <p:cNvSpPr txBox="1"/>
              <p:nvPr/>
            </p:nvSpPr>
            <p:spPr>
              <a:xfrm>
                <a:off x="1216152" y="5589240"/>
                <a:ext cx="2747772" cy="6656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1800" i="1" smtClean="0">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i="1">
                              <a:latin typeface="Cambria Math" panose="02040503050406030204" pitchFamily="18" charset="0"/>
                            </a:rPr>
                            <m:t>𝑞</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i="1">
                              <a:latin typeface="Cambria Math" panose="02040503050406030204" pitchFamily="18" charset="0"/>
                            </a:rPr>
                            <m:t>𝑝</m:t>
                          </m:r>
                        </m:den>
                      </m:f>
                      <m:r>
                        <a:rPr lang="en-US" altLang="ja-JP" sz="1800" b="0" i="1" smtClean="0">
                          <a:latin typeface="Cambria Math" panose="02040503050406030204" pitchFamily="18" charset="0"/>
                        </a:rPr>
                        <m:t>−</m:t>
                      </m:r>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𝑄</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𝑝</m:t>
                          </m:r>
                        </m:den>
                      </m:f>
                      <m:f>
                        <m:fPr>
                          <m:ctrlPr>
                            <a:rPr lang="en-US" altLang="ja-JP" sz="1800" i="1">
                              <a:latin typeface="Cambria Math" panose="02040503050406030204" pitchFamily="18" charset="0"/>
                            </a:rPr>
                          </m:ctrlPr>
                        </m:fPr>
                        <m:num>
                          <m:r>
                            <a:rPr lang="en-US" altLang="ja-JP" sz="1800" i="1">
                              <a:latin typeface="Cambria Math" panose="02040503050406030204" pitchFamily="18" charset="0"/>
                            </a:rPr>
                            <m:t>𝜕</m:t>
                          </m:r>
                          <m:r>
                            <a:rPr lang="en-US" altLang="ja-JP" sz="1800" i="1">
                              <a:latin typeface="Cambria Math" panose="02040503050406030204" pitchFamily="18" charset="0"/>
                            </a:rPr>
                            <m:t>𝑃</m:t>
                          </m:r>
                        </m:num>
                        <m:den>
                          <m:r>
                            <a:rPr lang="en-US" altLang="ja-JP" sz="1800" i="1">
                              <a:latin typeface="Cambria Math" panose="02040503050406030204" pitchFamily="18" charset="0"/>
                            </a:rPr>
                            <m:t>𝜕</m:t>
                          </m:r>
                          <m:r>
                            <a:rPr lang="en-US" altLang="ja-JP" sz="1800" b="0" i="1" smtClean="0">
                              <a:latin typeface="Cambria Math" panose="02040503050406030204" pitchFamily="18" charset="0"/>
                            </a:rPr>
                            <m:t>𝑞</m:t>
                          </m:r>
                        </m:den>
                      </m:f>
                      <m:r>
                        <a:rPr lang="en-US" altLang="ja-JP" sz="1800" b="0" i="1" smtClean="0">
                          <a:latin typeface="Cambria Math" panose="02040503050406030204" pitchFamily="18" charset="0"/>
                        </a:rPr>
                        <m:t>=1</m:t>
                      </m:r>
                    </m:oMath>
                  </m:oMathPara>
                </a14:m>
                <a:endParaRPr lang="ja-JP" altLang="en-US"/>
              </a:p>
            </p:txBody>
          </p:sp>
        </mc:Choice>
        <mc:Fallback xmlns="">
          <p:sp>
            <p:nvSpPr>
              <p:cNvPr id="13" name="テキスト ボックス 12">
                <a:extLst>
                  <a:ext uri="{FF2B5EF4-FFF2-40B4-BE49-F238E27FC236}">
                    <a16:creationId xmlns:a16="http://schemas.microsoft.com/office/drawing/2014/main" id="{2E82BBBE-DA39-826A-B5C9-36AF46FD0BBB}"/>
                  </a:ext>
                </a:extLst>
              </p:cNvPr>
              <p:cNvSpPr txBox="1">
                <a:spLocks noRot="1" noChangeAspect="1" noMove="1" noResize="1" noEditPoints="1" noAdjustHandles="1" noChangeArrowheads="1" noChangeShapeType="1" noTextEdit="1"/>
              </p:cNvSpPr>
              <p:nvPr/>
            </p:nvSpPr>
            <p:spPr>
              <a:xfrm>
                <a:off x="1216152" y="5589240"/>
                <a:ext cx="2747772" cy="665695"/>
              </a:xfrm>
              <a:prstGeom prst="rect">
                <a:avLst/>
              </a:prstGeom>
              <a:blipFill>
                <a:blip r:embed="rId7"/>
                <a:stretch>
                  <a:fillRect b="-9434"/>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B7052282-420F-289C-30B2-069AB413B414}"/>
              </a:ext>
            </a:extLst>
          </p:cNvPr>
          <p:cNvSpPr txBox="1"/>
          <p:nvPr/>
        </p:nvSpPr>
        <p:spPr>
          <a:xfrm>
            <a:off x="3985222" y="5691254"/>
            <a:ext cx="3262432" cy="461665"/>
          </a:xfrm>
          <a:prstGeom prst="rect">
            <a:avLst/>
          </a:prstGeom>
          <a:noFill/>
        </p:spPr>
        <p:txBody>
          <a:bodyPr wrap="none" rtlCol="0">
            <a:spAutoFit/>
          </a:bodyPr>
          <a:lstStyle/>
          <a:p>
            <a:r>
              <a:rPr lang="ja-JP" altLang="en-US" sz="2400"/>
              <a:t>が成り立つ必要がある</a:t>
            </a:r>
            <a:endParaRPr kumimoji="1" lang="ja-JP" altLang="en-US" sz="2400"/>
          </a:p>
        </p:txBody>
      </p:sp>
    </p:spTree>
    <p:extLst>
      <p:ext uri="{BB962C8B-B14F-4D97-AF65-F5344CB8AC3E}">
        <p14:creationId xmlns:p14="http://schemas.microsoft.com/office/powerpoint/2010/main" val="156444804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3360</TotalTime>
  <Words>2773</Words>
  <Application>Microsoft Macintosh PowerPoint</Application>
  <PresentationFormat>画面に合わせる (4:3)</PresentationFormat>
  <Paragraphs>371</Paragraphs>
  <Slides>49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49</vt:i4>
      </vt:variant>
    </vt:vector>
  </HeadingPairs>
  <TitlesOfParts>
    <vt:vector size="54"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486</cp:revision>
  <dcterms:created xsi:type="dcterms:W3CDTF">2019-01-02T05:23:01Z</dcterms:created>
  <dcterms:modified xsi:type="dcterms:W3CDTF">2023-07-19T12:04:14Z</dcterms:modified>
</cp:coreProperties>
</file>