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弦 1">
            <a:extLst>
              <a:ext uri="{FF2B5EF4-FFF2-40B4-BE49-F238E27FC236}">
                <a16:creationId xmlns:a16="http://schemas.microsoft.com/office/drawing/2014/main" id="{E48D6CCA-61A1-4B06-B494-2B0BDE0D3A96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479E8C-0541-4B69-B4AF-9B495F099148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ポアソン括弧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数理物理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6876E9-B54E-C9D8-C67C-DCF703985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C239DC-1983-6834-2A61-8A6EAB36E4F2}"/>
                  </a:ext>
                </a:extLst>
              </p:cNvPr>
              <p:cNvSpPr txBox="1"/>
              <p:nvPr/>
            </p:nvSpPr>
            <p:spPr>
              <a:xfrm>
                <a:off x="971600" y="1196752"/>
                <a:ext cx="701737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C239DC-1983-6834-2A61-8A6EAB36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7017370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BC86214-F68A-0B7A-4FE8-301072CE5382}"/>
                  </a:ext>
                </a:extLst>
              </p:cNvPr>
              <p:cNvSpPr txBox="1"/>
              <p:nvPr/>
            </p:nvSpPr>
            <p:spPr>
              <a:xfrm>
                <a:off x="2051720" y="2564904"/>
                <a:ext cx="4792722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BC86214-F68A-0B7A-4FE8-301072CE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64904"/>
                <a:ext cx="4792722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1C0CB2-DDC8-DA1F-4CCF-9C592C91112A}"/>
                  </a:ext>
                </a:extLst>
              </p:cNvPr>
              <p:cNvSpPr txBox="1"/>
              <p:nvPr/>
            </p:nvSpPr>
            <p:spPr>
              <a:xfrm>
                <a:off x="2123728" y="3789040"/>
                <a:ext cx="4792722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1C0CB2-DDC8-DA1F-4CCF-9C592C911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789040"/>
                <a:ext cx="4792722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3D9D1EC-2C86-4444-890E-141D78E281F0}"/>
              </a:ext>
            </a:extLst>
          </p:cNvPr>
          <p:cNvSpPr/>
          <p:nvPr/>
        </p:nvSpPr>
        <p:spPr>
          <a:xfrm>
            <a:off x="2051720" y="3573016"/>
            <a:ext cx="5184576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297106-8380-E0EA-A366-5FE6D4118554}"/>
              </a:ext>
            </a:extLst>
          </p:cNvPr>
          <p:cNvSpPr txBox="1"/>
          <p:nvPr/>
        </p:nvSpPr>
        <p:spPr>
          <a:xfrm>
            <a:off x="1043608" y="5085184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この項は、</a:t>
            </a:r>
            <a:r>
              <a:rPr lang="en-US" altLang="ja-JP" sz="2400"/>
              <a:t>X</a:t>
            </a:r>
            <a:r>
              <a:rPr lang="ja-JP" altLang="en-US" sz="2400"/>
              <a:t>と</a:t>
            </a:r>
            <a:r>
              <a:rPr lang="en-US" altLang="ja-JP" sz="2400"/>
              <a:t>Y</a:t>
            </a:r>
            <a:r>
              <a:rPr lang="ja-JP" altLang="en-US" sz="2400"/>
              <a:t>を入れ替えても値が変わらない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F8DC5C-050B-D913-D3A6-307540239ACF}"/>
                  </a:ext>
                </a:extLst>
              </p:cNvPr>
              <p:cNvSpPr txBox="1"/>
              <p:nvPr/>
            </p:nvSpPr>
            <p:spPr>
              <a:xfrm>
                <a:off x="1835696" y="5668506"/>
                <a:ext cx="1008112" cy="856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F8DC5C-050B-D913-D3A6-30754023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8506"/>
                <a:ext cx="1008112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8F11FB-2031-6CAD-AF89-8C7EAF60CC59}"/>
              </a:ext>
            </a:extLst>
          </p:cNvPr>
          <p:cNvSpPr txBox="1"/>
          <p:nvPr/>
        </p:nvSpPr>
        <p:spPr>
          <a:xfrm>
            <a:off x="2987824" y="580526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を引いた時に消える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3006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173A5A-57F3-3278-E4B3-B41833036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61D381-6087-FFB5-19E3-2414CBE284BE}"/>
                  </a:ext>
                </a:extLst>
              </p:cNvPr>
              <p:cNvSpPr txBox="1"/>
              <p:nvPr/>
            </p:nvSpPr>
            <p:spPr>
              <a:xfrm>
                <a:off x="2483768" y="1916832"/>
                <a:ext cx="411644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61D381-6087-FFB5-19E3-2414CBE2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4116448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EB5BA7-AED2-1D22-1A3C-D8FC9B0D047D}"/>
                  </a:ext>
                </a:extLst>
              </p:cNvPr>
              <p:cNvSpPr txBox="1"/>
              <p:nvPr/>
            </p:nvSpPr>
            <p:spPr>
              <a:xfrm>
                <a:off x="2627784" y="2924944"/>
                <a:ext cx="3955634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EB5BA7-AED2-1D22-1A3C-D8FC9B0D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24944"/>
                <a:ext cx="3955634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723FA4-473D-B3DB-38F5-05367DA237B1}"/>
                  </a:ext>
                </a:extLst>
              </p:cNvPr>
              <p:cNvSpPr txBox="1"/>
              <p:nvPr/>
            </p:nvSpPr>
            <p:spPr>
              <a:xfrm>
                <a:off x="2555895" y="3933056"/>
                <a:ext cx="36002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723FA4-473D-B3DB-38F5-05367DA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95" y="3933056"/>
                <a:ext cx="360028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D3D506-B098-6DA6-6754-3024D35701A5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5040560" cy="764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D3D506-B098-6DA6-6754-3024D357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504056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A2B753-AAB1-C689-437F-D734A2CCB899}"/>
                  </a:ext>
                </a:extLst>
              </p:cNvPr>
              <p:cNvSpPr txBox="1"/>
              <p:nvPr/>
            </p:nvSpPr>
            <p:spPr>
              <a:xfrm>
                <a:off x="2555776" y="4941168"/>
                <a:ext cx="36002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A2B753-AAB1-C689-437F-D734A2CC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941168"/>
                <a:ext cx="360028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6DF69A-64E2-B7A1-2C13-07BB79FE417E}"/>
              </a:ext>
            </a:extLst>
          </p:cNvPr>
          <p:cNvSpPr/>
          <p:nvPr/>
        </p:nvSpPr>
        <p:spPr>
          <a:xfrm>
            <a:off x="3779912" y="3861048"/>
            <a:ext cx="23762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4D4C7C-BE5F-BA23-AB59-03E54B0D3747}"/>
              </a:ext>
            </a:extLst>
          </p:cNvPr>
          <p:cNvSpPr/>
          <p:nvPr/>
        </p:nvSpPr>
        <p:spPr>
          <a:xfrm>
            <a:off x="3779912" y="4941168"/>
            <a:ext cx="23762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149F9F-D9AE-8011-319F-983515F84374}"/>
              </a:ext>
            </a:extLst>
          </p:cNvPr>
          <p:cNvSpPr txBox="1"/>
          <p:nvPr/>
        </p:nvSpPr>
        <p:spPr>
          <a:xfrm>
            <a:off x="6588224" y="42210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正準変換の条件</a:t>
            </a:r>
            <a:endParaRPr kumimoji="1" lang="en-US" altLang="ja-JP"/>
          </a:p>
          <a:p>
            <a:r>
              <a:rPr lang="ja-JP" altLang="en-US"/>
              <a:t>により</a:t>
            </a:r>
            <a:r>
              <a:rPr lang="en-US" altLang="ja-JP"/>
              <a:t>1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CF8C947-68D1-F382-4452-94E6BA1F33DB}"/>
                  </a:ext>
                </a:extLst>
              </p:cNvPr>
              <p:cNvSpPr txBox="1"/>
              <p:nvPr/>
            </p:nvSpPr>
            <p:spPr>
              <a:xfrm>
                <a:off x="2195736" y="5949280"/>
                <a:ext cx="4572000" cy="84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CF8C947-68D1-F382-4452-94E6BA1F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949280"/>
                <a:ext cx="4572000" cy="849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47D3B-A5A1-FB1C-2D70-1C9E65E0E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2F79B7-D250-D03A-0307-038640AFA13D}"/>
              </a:ext>
            </a:extLst>
          </p:cNvPr>
          <p:cNvSpPr txBox="1"/>
          <p:nvPr/>
        </p:nvSpPr>
        <p:spPr>
          <a:xfrm>
            <a:off x="323528" y="1340768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以上から、ポアソン括弧は正準変換に関して不変であることがわかった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1AAFB03-3101-E594-6092-4AA8D8EFF66C}"/>
                  </a:ext>
                </a:extLst>
              </p:cNvPr>
              <p:cNvSpPr txBox="1"/>
              <p:nvPr/>
            </p:nvSpPr>
            <p:spPr>
              <a:xfrm>
                <a:off x="683568" y="2276872"/>
                <a:ext cx="7272808" cy="821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1AAFB03-3101-E594-6092-4AA8D8EFF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76872"/>
                <a:ext cx="7272808" cy="821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81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87624" y="30689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解析力学と代数について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ポアソン括弧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4F734C-6D40-3786-2A7B-47DA81F04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FA8E8C-217D-D65C-CEED-18E94498AEA4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正準方程式を考える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/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この系における物理量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/>
                  <a:t>時間発展を考える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blipFill>
                <a:blip r:embed="rId3"/>
                <a:stretch>
                  <a:fillRect l="-1316" t="-14474" r="-43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50AA50-6513-EBD6-AA67-A1792A21F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の時間微分は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blipFill>
                <a:blip r:embed="rId2"/>
                <a:stretch>
                  <a:fillRect l="-211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/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388C3A-7875-4244-E790-A43E1BBB620D}"/>
              </a:ext>
            </a:extLst>
          </p:cNvPr>
          <p:cNvSpPr txBox="1"/>
          <p:nvPr/>
        </p:nvSpPr>
        <p:spPr>
          <a:xfrm>
            <a:off x="6948264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/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72493-DC79-8F35-839D-9A6A5ADBC111}"/>
              </a:ext>
            </a:extLst>
          </p:cNvPr>
          <p:cNvSpPr txBox="1"/>
          <p:nvPr/>
        </p:nvSpPr>
        <p:spPr>
          <a:xfrm>
            <a:off x="5652120" y="3284984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きれいな</a:t>
            </a:r>
            <a:r>
              <a:rPr lang="en-US" altLang="ja-JP" sz="2800"/>
              <a:t>(</a:t>
            </a:r>
            <a:r>
              <a:rPr lang="ja-JP" altLang="en-US" sz="2800"/>
              <a:t>対称的な</a:t>
            </a:r>
            <a:r>
              <a:rPr lang="en-US" altLang="ja-JP" sz="2800"/>
              <a:t>)</a:t>
            </a:r>
          </a:p>
          <a:p>
            <a:r>
              <a:rPr lang="ja-JP" altLang="en-US" sz="2800"/>
              <a:t>形になっている</a:t>
            </a:r>
            <a:endParaRPr kumimoji="1" lang="ja-JP" altLang="en-US" sz="28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4ECC94B-F349-C5BA-D5E4-1FE6F8778324}"/>
              </a:ext>
            </a:extLst>
          </p:cNvPr>
          <p:cNvSpPr/>
          <p:nvPr/>
        </p:nvSpPr>
        <p:spPr>
          <a:xfrm rot="5400000">
            <a:off x="5004048" y="3501008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76852-D65D-B873-3B13-1B8AE1D7C5E8}"/>
              </a:ext>
            </a:extLst>
          </p:cNvPr>
          <p:cNvSpPr txBox="1"/>
          <p:nvPr/>
        </p:nvSpPr>
        <p:spPr>
          <a:xfrm>
            <a:off x="179512" y="43651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以下の括弧式を</a:t>
            </a:r>
            <a:r>
              <a:rPr lang="ja-JP" altLang="en-US" sz="2400"/>
              <a:t>定義</a:t>
            </a:r>
            <a:r>
              <a:rPr kumimoji="1" lang="ja-JP" altLang="en-US" sz="2400"/>
              <a:t>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/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84D245-1D1C-E116-33FC-B0FC13A69AE3}"/>
              </a:ext>
            </a:extLst>
          </p:cNvPr>
          <p:cNvSpPr txBox="1"/>
          <p:nvPr/>
        </p:nvSpPr>
        <p:spPr>
          <a:xfrm>
            <a:off x="467544" y="6165304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これをポアソン括弧</a:t>
            </a:r>
            <a:r>
              <a:rPr lang="en-US" altLang="ja-JP" sz="2800"/>
              <a:t>(Poisson Bracket)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55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2EC6E-B760-1FEB-970B-E31E3A747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/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E8D56-1142-D7C4-EEE8-7E09EADC1562}"/>
              </a:ext>
            </a:extLst>
          </p:cNvPr>
          <p:cNvSpPr txBox="1"/>
          <p:nvPr/>
        </p:nvSpPr>
        <p:spPr>
          <a:xfrm>
            <a:off x="467544" y="119675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ポアソン括弧を使うと、時間微分が以下のように書ける</a:t>
            </a:r>
            <a:endParaRPr lang="en-US" altLang="ja-JP" sz="2400"/>
          </a:p>
          <a:p>
            <a:r>
              <a:rPr kumimoji="1" lang="en-US" altLang="ja-JP" sz="2400"/>
              <a:t>(</a:t>
            </a:r>
            <a:r>
              <a:rPr kumimoji="1" lang="ja-JP" altLang="en-US" sz="2400"/>
              <a:t>時間微分から定義を作ったから当然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33A44-C484-35AE-3932-1227DD4EC66E}"/>
              </a:ext>
            </a:extLst>
          </p:cNvPr>
          <p:cNvSpPr txBox="1"/>
          <p:nvPr/>
        </p:nvSpPr>
        <p:spPr>
          <a:xfrm>
            <a:off x="395536" y="378904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なぜポアソン括弧を使うか？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C1B63-927A-A0B1-585C-38900E6F304E}"/>
              </a:ext>
            </a:extLst>
          </p:cNvPr>
          <p:cNvSpPr txBox="1"/>
          <p:nvPr/>
        </p:nvSpPr>
        <p:spPr>
          <a:xfrm>
            <a:off x="1763688" y="494116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FF0000"/>
                </a:solidFill>
              </a:rPr>
              <a:t>正準変換で不変だから</a:t>
            </a:r>
          </a:p>
        </p:txBody>
      </p:sp>
    </p:spTree>
    <p:extLst>
      <p:ext uri="{BB962C8B-B14F-4D97-AF65-F5344CB8AC3E}">
        <p14:creationId xmlns:p14="http://schemas.microsoft.com/office/powerpoint/2010/main" val="6686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A5C0CD-D752-A43C-3FB0-EFE5DAE7C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AEA457-EEDF-8811-95E7-255C0CDED81C}"/>
              </a:ext>
            </a:extLst>
          </p:cNvPr>
          <p:cNvSpPr txBox="1"/>
          <p:nvPr/>
        </p:nvSpPr>
        <p:spPr>
          <a:xfrm>
            <a:off x="179512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以下の変数変換を考える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F775BD-A7DF-CC76-38E4-6690DAE17E19}"/>
              </a:ext>
            </a:extLst>
          </p:cNvPr>
          <p:cNvSpPr txBox="1"/>
          <p:nvPr/>
        </p:nvSpPr>
        <p:spPr>
          <a:xfrm>
            <a:off x="179512" y="3140968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この変換が正準方程式の形を変えない時、正準変換と</a:t>
            </a:r>
            <a:endParaRPr lang="en-US" altLang="ja-JP" sz="2800"/>
          </a:p>
          <a:p>
            <a:r>
              <a:rPr lang="ja-JP" altLang="en-US" sz="2800"/>
              <a:t>呼ぶ</a:t>
            </a:r>
            <a:endParaRPr lang="en-US" altLang="ja-JP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/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/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左右 7">
            <a:extLst>
              <a:ext uri="{FF2B5EF4-FFF2-40B4-BE49-F238E27FC236}">
                <a16:creationId xmlns:a16="http://schemas.microsoft.com/office/drawing/2014/main" id="{B4D2BFB3-47D5-D440-7152-A3DA89BE6825}"/>
              </a:ext>
            </a:extLst>
          </p:cNvPr>
          <p:cNvSpPr/>
          <p:nvPr/>
        </p:nvSpPr>
        <p:spPr>
          <a:xfrm>
            <a:off x="3563888" y="501317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7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6F6DC3-9BD0-A973-C7F0-85756F15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正準変換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/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/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左右 4">
            <a:extLst>
              <a:ext uri="{FF2B5EF4-FFF2-40B4-BE49-F238E27FC236}">
                <a16:creationId xmlns:a16="http://schemas.microsoft.com/office/drawing/2014/main" id="{6521BB40-4970-FB11-DBD4-DB4B4B9EBCE1}"/>
              </a:ext>
            </a:extLst>
          </p:cNvPr>
          <p:cNvSpPr/>
          <p:nvPr/>
        </p:nvSpPr>
        <p:spPr>
          <a:xfrm>
            <a:off x="3923928" y="17728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6A256A-E5E7-DEAE-E9CC-79A703C69566}"/>
              </a:ext>
            </a:extLst>
          </p:cNvPr>
          <p:cNvSpPr txBox="1"/>
          <p:nvPr/>
        </p:nvSpPr>
        <p:spPr>
          <a:xfrm>
            <a:off x="251520" y="314096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正準変換の条件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849F26-03C4-7990-4E44-E2CC1A00E463}"/>
              </a:ext>
            </a:extLst>
          </p:cNvPr>
          <p:cNvSpPr txBox="1"/>
          <p:nvPr/>
        </p:nvSpPr>
        <p:spPr>
          <a:xfrm>
            <a:off x="5868144" y="62373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※</a:t>
            </a:r>
            <a:r>
              <a:rPr kumimoji="1" lang="ja-JP" altLang="en-US" sz="2400"/>
              <a:t>詳細は次回に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/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94D98-3229-5E30-D9D6-3D5FFDA78C68}"/>
              </a:ext>
            </a:extLst>
          </p:cNvPr>
          <p:cNvSpPr txBox="1"/>
          <p:nvPr/>
        </p:nvSpPr>
        <p:spPr>
          <a:xfrm>
            <a:off x="4716016" y="4653136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変換のヤコビアンが</a:t>
            </a:r>
            <a:r>
              <a:rPr lang="en-US" altLang="ja-JP" sz="2000"/>
              <a:t>1</a:t>
            </a:r>
            <a:r>
              <a:rPr lang="ja-JP" altLang="en-US" sz="2000"/>
              <a:t>であること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240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EB15E0-3503-3913-289D-A5F43FCE1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69716B-C2D1-3FCA-6262-DE3BFEF3F4E7}"/>
              </a:ext>
            </a:extLst>
          </p:cNvPr>
          <p:cNvSpPr txBox="1"/>
          <p:nvPr/>
        </p:nvSpPr>
        <p:spPr>
          <a:xfrm>
            <a:off x="251520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証明したいこと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/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/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/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変数変換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が正準変換であるならば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blipFill>
                <a:blip r:embed="rId4"/>
                <a:stretch>
                  <a:fillRect l="-1449" t="-14474" r="-45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/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42CAE7-2A6A-FFE3-8954-39D9EF3E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E32BBE-EA51-89AF-021A-660FC8F7A3F0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413331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320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E32BBE-EA51-89AF-021A-660FC8F7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4133311" cy="984885"/>
              </a:xfrm>
              <a:prstGeom prst="rect">
                <a:avLst/>
              </a:prstGeom>
              <a:blipFill>
                <a:blip r:embed="rId2"/>
                <a:stretch>
                  <a:fillRect t="-13043" r="-2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8E3BE6-30F0-3FEC-1763-66EFD20851AA}"/>
              </a:ext>
            </a:extLst>
          </p:cNvPr>
          <p:cNvSpPr txBox="1"/>
          <p:nvPr/>
        </p:nvSpPr>
        <p:spPr>
          <a:xfrm>
            <a:off x="395536" y="11775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物理量の変数依存性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04F11-780E-B220-558C-8268DD76FDD4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3331360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04F11-780E-B220-558C-8268DD76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3331360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EE771C-B819-6049-8A1A-C40347098A9D}"/>
                  </a:ext>
                </a:extLst>
              </p:cNvPr>
              <p:cNvSpPr txBox="1"/>
              <p:nvPr/>
            </p:nvSpPr>
            <p:spPr>
              <a:xfrm>
                <a:off x="971600" y="5445224"/>
                <a:ext cx="3331360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EE771C-B819-6049-8A1A-C4034709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45224"/>
                <a:ext cx="3331360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8B1750-FBD4-C3F5-1B93-AFD184C04D54}"/>
              </a:ext>
            </a:extLst>
          </p:cNvPr>
          <p:cNvSpPr txBox="1"/>
          <p:nvPr/>
        </p:nvSpPr>
        <p:spPr>
          <a:xfrm>
            <a:off x="467544" y="321297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それぞれ</a:t>
            </a:r>
            <a:r>
              <a:rPr lang="en-US" altLang="ja-JP" sz="2800"/>
              <a:t>q,p</a:t>
            </a:r>
            <a:r>
              <a:rPr lang="ja-JP" altLang="en-US" sz="2800"/>
              <a:t>で微分すると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535596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2477</TotalTime>
  <Words>427</Words>
  <Application>Microsoft Office PowerPoint</Application>
  <PresentationFormat>画面に合わせる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HGｺﾞｼｯｸE</vt:lpstr>
      <vt:lpstr>游ゴシック</vt:lpstr>
      <vt:lpstr>Arial</vt:lpstr>
      <vt:lpstr>Cambria Math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388</cp:revision>
  <dcterms:created xsi:type="dcterms:W3CDTF">2019-01-02T05:23:01Z</dcterms:created>
  <dcterms:modified xsi:type="dcterms:W3CDTF">2023-07-16T11:39:54Z</dcterms:modified>
</cp:coreProperties>
</file>