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74" r:id="rId18"/>
    <p:sldId id="276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弦 1">
            <a:extLst>
              <a:ext uri="{FF2B5EF4-FFF2-40B4-BE49-F238E27FC236}">
                <a16:creationId xmlns:a16="http://schemas.microsoft.com/office/drawing/2014/main" id="{E48D6CCA-61A1-4B06-B494-2B0BDE0D3A96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479E8C-0541-4B69-B4AF-9B495F099148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ポアソン括弧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数理物理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6876E9-B54E-C9D8-C67C-DCF703985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C239DC-1983-6834-2A61-8A6EAB36E4F2}"/>
                  </a:ext>
                </a:extLst>
              </p:cNvPr>
              <p:cNvSpPr txBox="1"/>
              <p:nvPr/>
            </p:nvSpPr>
            <p:spPr>
              <a:xfrm>
                <a:off x="971600" y="1196752"/>
                <a:ext cx="701737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C239DC-1983-6834-2A61-8A6EAB36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7017370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BC86214-F68A-0B7A-4FE8-301072CE5382}"/>
                  </a:ext>
                </a:extLst>
              </p:cNvPr>
              <p:cNvSpPr txBox="1"/>
              <p:nvPr/>
            </p:nvSpPr>
            <p:spPr>
              <a:xfrm>
                <a:off x="2051720" y="2564904"/>
                <a:ext cx="4792722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BC86214-F68A-0B7A-4FE8-301072CE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64904"/>
                <a:ext cx="4792722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1C0CB2-DDC8-DA1F-4CCF-9C592C91112A}"/>
                  </a:ext>
                </a:extLst>
              </p:cNvPr>
              <p:cNvSpPr txBox="1"/>
              <p:nvPr/>
            </p:nvSpPr>
            <p:spPr>
              <a:xfrm>
                <a:off x="2123728" y="3789040"/>
                <a:ext cx="4792722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1C0CB2-DDC8-DA1F-4CCF-9C592C911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789040"/>
                <a:ext cx="4792722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3D9D1EC-2C86-4444-890E-141D78E281F0}"/>
              </a:ext>
            </a:extLst>
          </p:cNvPr>
          <p:cNvSpPr/>
          <p:nvPr/>
        </p:nvSpPr>
        <p:spPr>
          <a:xfrm>
            <a:off x="2051720" y="3573016"/>
            <a:ext cx="5184576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297106-8380-E0EA-A366-5FE6D4118554}"/>
              </a:ext>
            </a:extLst>
          </p:cNvPr>
          <p:cNvSpPr txBox="1"/>
          <p:nvPr/>
        </p:nvSpPr>
        <p:spPr>
          <a:xfrm>
            <a:off x="1043608" y="5085184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この項は、</a:t>
            </a:r>
            <a:r>
              <a:rPr lang="en-US" altLang="ja-JP" sz="2400"/>
              <a:t>X</a:t>
            </a:r>
            <a:r>
              <a:rPr lang="ja-JP" altLang="en-US" sz="2400"/>
              <a:t>と</a:t>
            </a:r>
            <a:r>
              <a:rPr lang="en-US" altLang="ja-JP" sz="2400"/>
              <a:t>Y</a:t>
            </a:r>
            <a:r>
              <a:rPr lang="ja-JP" altLang="en-US" sz="2400"/>
              <a:t>を入れ替えても値が変わらない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F8DC5C-050B-D913-D3A6-307540239ACF}"/>
                  </a:ext>
                </a:extLst>
              </p:cNvPr>
              <p:cNvSpPr txBox="1"/>
              <p:nvPr/>
            </p:nvSpPr>
            <p:spPr>
              <a:xfrm>
                <a:off x="1835696" y="5668506"/>
                <a:ext cx="1008112" cy="856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F8DC5C-050B-D913-D3A6-30754023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8506"/>
                <a:ext cx="1008112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8F11FB-2031-6CAD-AF89-8C7EAF60CC59}"/>
              </a:ext>
            </a:extLst>
          </p:cNvPr>
          <p:cNvSpPr txBox="1"/>
          <p:nvPr/>
        </p:nvSpPr>
        <p:spPr>
          <a:xfrm>
            <a:off x="2987824" y="580526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を引いた時に消える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3006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173A5A-57F3-3278-E4B3-B41833036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61D381-6087-FFB5-19E3-2414CBE284BE}"/>
                  </a:ext>
                </a:extLst>
              </p:cNvPr>
              <p:cNvSpPr txBox="1"/>
              <p:nvPr/>
            </p:nvSpPr>
            <p:spPr>
              <a:xfrm>
                <a:off x="2483768" y="1916832"/>
                <a:ext cx="411644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61D381-6087-FFB5-19E3-2414CBE2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4116448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EB5BA7-AED2-1D22-1A3C-D8FC9B0D047D}"/>
                  </a:ext>
                </a:extLst>
              </p:cNvPr>
              <p:cNvSpPr txBox="1"/>
              <p:nvPr/>
            </p:nvSpPr>
            <p:spPr>
              <a:xfrm>
                <a:off x="2627784" y="2924944"/>
                <a:ext cx="3955634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EB5BA7-AED2-1D22-1A3C-D8FC9B0D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24944"/>
                <a:ext cx="3955634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723FA4-473D-B3DB-38F5-05367DA237B1}"/>
                  </a:ext>
                </a:extLst>
              </p:cNvPr>
              <p:cNvSpPr txBox="1"/>
              <p:nvPr/>
            </p:nvSpPr>
            <p:spPr>
              <a:xfrm>
                <a:off x="2555895" y="3933056"/>
                <a:ext cx="36002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723FA4-473D-B3DB-38F5-05367DA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95" y="3933056"/>
                <a:ext cx="360028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D3D506-B098-6DA6-6754-3024D35701A5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5040560" cy="764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D3D506-B098-6DA6-6754-3024D357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504056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A2B753-AAB1-C689-437F-D734A2CCB899}"/>
                  </a:ext>
                </a:extLst>
              </p:cNvPr>
              <p:cNvSpPr txBox="1"/>
              <p:nvPr/>
            </p:nvSpPr>
            <p:spPr>
              <a:xfrm>
                <a:off x="2555776" y="4941168"/>
                <a:ext cx="36002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A2B753-AAB1-C689-437F-D734A2CC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941168"/>
                <a:ext cx="360028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6DF69A-64E2-B7A1-2C13-07BB79FE417E}"/>
              </a:ext>
            </a:extLst>
          </p:cNvPr>
          <p:cNvSpPr/>
          <p:nvPr/>
        </p:nvSpPr>
        <p:spPr>
          <a:xfrm>
            <a:off x="3779912" y="3861048"/>
            <a:ext cx="23762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4D4C7C-BE5F-BA23-AB59-03E54B0D3747}"/>
              </a:ext>
            </a:extLst>
          </p:cNvPr>
          <p:cNvSpPr/>
          <p:nvPr/>
        </p:nvSpPr>
        <p:spPr>
          <a:xfrm>
            <a:off x="3779912" y="4941168"/>
            <a:ext cx="23762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149F9F-D9AE-8011-319F-983515F84374}"/>
              </a:ext>
            </a:extLst>
          </p:cNvPr>
          <p:cNvSpPr txBox="1"/>
          <p:nvPr/>
        </p:nvSpPr>
        <p:spPr>
          <a:xfrm>
            <a:off x="6588224" y="42210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正準変換の条件</a:t>
            </a:r>
            <a:endParaRPr kumimoji="1" lang="en-US" altLang="ja-JP"/>
          </a:p>
          <a:p>
            <a:r>
              <a:rPr lang="ja-JP" altLang="en-US"/>
              <a:t>により</a:t>
            </a:r>
            <a:r>
              <a:rPr lang="en-US" altLang="ja-JP"/>
              <a:t>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CF8C947-68D1-F382-4452-94E6BA1F33DB}"/>
                  </a:ext>
                </a:extLst>
              </p:cNvPr>
              <p:cNvSpPr txBox="1"/>
              <p:nvPr/>
            </p:nvSpPr>
            <p:spPr>
              <a:xfrm>
                <a:off x="2195736" y="5949280"/>
                <a:ext cx="4572000" cy="84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CF8C947-68D1-F382-4452-94E6BA1F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949280"/>
                <a:ext cx="4572000" cy="849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47D3B-A5A1-FB1C-2D70-1C9E65E0E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2F79B7-D250-D03A-0307-038640AFA13D}"/>
              </a:ext>
            </a:extLst>
          </p:cNvPr>
          <p:cNvSpPr txBox="1"/>
          <p:nvPr/>
        </p:nvSpPr>
        <p:spPr>
          <a:xfrm>
            <a:off x="323528" y="1340768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以上から、ポアソン括弧は正準変換に関して不変であることがわかった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1AAFB03-3101-E594-6092-4AA8D8EFF66C}"/>
                  </a:ext>
                </a:extLst>
              </p:cNvPr>
              <p:cNvSpPr txBox="1"/>
              <p:nvPr/>
            </p:nvSpPr>
            <p:spPr>
              <a:xfrm>
                <a:off x="755576" y="2276872"/>
                <a:ext cx="7272808" cy="821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1AAFB03-3101-E594-6092-4AA8D8EFF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7272808" cy="821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524DB1-1FCE-DE8F-9223-B594B81FB4E6}"/>
              </a:ext>
            </a:extLst>
          </p:cNvPr>
          <p:cNvSpPr txBox="1"/>
          <p:nvPr/>
        </p:nvSpPr>
        <p:spPr>
          <a:xfrm>
            <a:off x="539552" y="357301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したがって、「どの局所座標を使ったか」を表記する必要はない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C2E5B0-FD20-434E-5C51-3097E084CB1F}"/>
              </a:ext>
            </a:extLst>
          </p:cNvPr>
          <p:cNvSpPr/>
          <p:nvPr/>
        </p:nvSpPr>
        <p:spPr>
          <a:xfrm>
            <a:off x="2267744" y="2708920"/>
            <a:ext cx="7920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68122E-06D8-5D26-9FCD-3296E972B0BF}"/>
              </a:ext>
            </a:extLst>
          </p:cNvPr>
          <p:cNvSpPr/>
          <p:nvPr/>
        </p:nvSpPr>
        <p:spPr>
          <a:xfrm>
            <a:off x="5004048" y="2636912"/>
            <a:ext cx="7920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1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5945E0-732C-19CB-B170-E267B1408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多</a:t>
            </a:r>
            <a:r>
              <a:rPr kumimoji="1" lang="ja-JP" altLang="en-US"/>
              <a:t>自由度系の場合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86FAA-2417-184E-757D-80E16E52C9E7}"/>
                  </a:ext>
                </a:extLst>
              </p:cNvPr>
              <p:cNvSpPr txBox="1"/>
              <p:nvPr/>
            </p:nvSpPr>
            <p:spPr>
              <a:xfrm>
                <a:off x="3203848" y="1340768"/>
                <a:ext cx="5544616" cy="1146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86FAA-2417-184E-757D-80E16E5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40768"/>
                <a:ext cx="5544616" cy="1146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58473B-06DC-620E-F7BE-B09443A2BFE5}"/>
                  </a:ext>
                </a:extLst>
              </p:cNvPr>
              <p:cNvSpPr txBox="1"/>
              <p:nvPr/>
            </p:nvSpPr>
            <p:spPr>
              <a:xfrm>
                <a:off x="3491880" y="2924944"/>
                <a:ext cx="2701381" cy="1307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ja-JP" altLang="en-US" sz="40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58473B-06DC-620E-F7BE-B09443A2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24944"/>
                <a:ext cx="2701381" cy="130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465975-4DC6-8A53-EC65-AA01B324BCEA}"/>
              </a:ext>
            </a:extLst>
          </p:cNvPr>
          <p:cNvSpPr txBox="1"/>
          <p:nvPr/>
        </p:nvSpPr>
        <p:spPr>
          <a:xfrm>
            <a:off x="683568" y="17008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ポアソン括弧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AEE80D-0E54-999A-C73F-496301E9EAEC}"/>
              </a:ext>
            </a:extLst>
          </p:cNvPr>
          <p:cNvSpPr txBox="1"/>
          <p:nvPr/>
        </p:nvSpPr>
        <p:spPr>
          <a:xfrm>
            <a:off x="971600" y="33569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正準方程式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E53A1-467E-4F65-5490-8311D3DEE7DB}"/>
              </a:ext>
            </a:extLst>
          </p:cNvPr>
          <p:cNvSpPr txBox="1"/>
          <p:nvPr/>
        </p:nvSpPr>
        <p:spPr>
          <a:xfrm>
            <a:off x="179512" y="48691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物理量の時間微分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F94964-B49B-9134-E364-23B1D99BAE2C}"/>
                  </a:ext>
                </a:extLst>
              </p:cNvPr>
              <p:cNvSpPr txBox="1"/>
              <p:nvPr/>
            </p:nvSpPr>
            <p:spPr>
              <a:xfrm>
                <a:off x="3131840" y="4581128"/>
                <a:ext cx="32403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F94964-B49B-9134-E364-23B1D99B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81128"/>
                <a:ext cx="3240360" cy="105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09B484-D01A-8A6B-A9B5-5A37B0ED6CB7}"/>
              </a:ext>
            </a:extLst>
          </p:cNvPr>
          <p:cNvSpPr txBox="1"/>
          <p:nvPr/>
        </p:nvSpPr>
        <p:spPr>
          <a:xfrm>
            <a:off x="539552" y="594928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ハミルトニアンとポアソン括弧をとる　　時間微分</a:t>
            </a:r>
            <a:endParaRPr kumimoji="1" lang="ja-JP" altLang="en-US" sz="240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71124E1-A0D1-B477-BB2C-BF6A030F6E1C}"/>
              </a:ext>
            </a:extLst>
          </p:cNvPr>
          <p:cNvSpPr/>
          <p:nvPr/>
        </p:nvSpPr>
        <p:spPr>
          <a:xfrm>
            <a:off x="5868144" y="5949280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AA17C1-D544-BF05-079B-4309D03A8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ポアソン括弧の性質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/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8795E2-C6D7-EC0D-AF02-0B350FC32F17}"/>
              </a:ext>
            </a:extLst>
          </p:cNvPr>
          <p:cNvSpPr txBox="1"/>
          <p:nvPr/>
        </p:nvSpPr>
        <p:spPr>
          <a:xfrm>
            <a:off x="899592" y="9807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反対称</a:t>
            </a:r>
            <a:r>
              <a:rPr lang="ja-JP" altLang="en-US" sz="3200"/>
              <a:t>性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17ACC2-B2A6-2EB1-1E76-D8D2468C6D77}"/>
              </a:ext>
            </a:extLst>
          </p:cNvPr>
          <p:cNvSpPr txBox="1"/>
          <p:nvPr/>
        </p:nvSpPr>
        <p:spPr>
          <a:xfrm>
            <a:off x="827584" y="2204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双線形性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/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/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42026B-E6D5-9D85-A15F-A801DF07E620}"/>
              </a:ext>
            </a:extLst>
          </p:cNvPr>
          <p:cNvSpPr txBox="1"/>
          <p:nvPr/>
        </p:nvSpPr>
        <p:spPr>
          <a:xfrm>
            <a:off x="251520" y="350100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ヤコビ恒等式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/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BB88B7-D627-0195-7B0B-C8F13763326B}"/>
              </a:ext>
            </a:extLst>
          </p:cNvPr>
          <p:cNvSpPr txBox="1"/>
          <p:nvPr/>
        </p:nvSpPr>
        <p:spPr>
          <a:xfrm>
            <a:off x="179512" y="48691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ライプニッツ</a:t>
            </a:r>
            <a:r>
              <a:rPr lang="ja-JP" altLang="en-US" sz="3200"/>
              <a:t>則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/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/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𝑌𝑍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2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AA17C1-D544-BF05-079B-4309D03A8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ポアソン括弧の性質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/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8795E2-C6D7-EC0D-AF02-0B350FC32F17}"/>
              </a:ext>
            </a:extLst>
          </p:cNvPr>
          <p:cNvSpPr txBox="1"/>
          <p:nvPr/>
        </p:nvSpPr>
        <p:spPr>
          <a:xfrm>
            <a:off x="899592" y="9807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反対称</a:t>
            </a:r>
            <a:r>
              <a:rPr lang="ja-JP" altLang="en-US" sz="3200"/>
              <a:t>性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17ACC2-B2A6-2EB1-1E76-D8D2468C6D77}"/>
              </a:ext>
            </a:extLst>
          </p:cNvPr>
          <p:cNvSpPr txBox="1"/>
          <p:nvPr/>
        </p:nvSpPr>
        <p:spPr>
          <a:xfrm>
            <a:off x="827584" y="2204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双線形性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/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/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42026B-E6D5-9D85-A15F-A801DF07E620}"/>
              </a:ext>
            </a:extLst>
          </p:cNvPr>
          <p:cNvSpPr txBox="1"/>
          <p:nvPr/>
        </p:nvSpPr>
        <p:spPr>
          <a:xfrm>
            <a:off x="251520" y="350100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ヤコビ恒等式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/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BB88B7-D627-0195-7B0B-C8F13763326B}"/>
              </a:ext>
            </a:extLst>
          </p:cNvPr>
          <p:cNvSpPr txBox="1"/>
          <p:nvPr/>
        </p:nvSpPr>
        <p:spPr>
          <a:xfrm>
            <a:off x="179512" y="48691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ライプニッツ</a:t>
            </a:r>
            <a:r>
              <a:rPr lang="ja-JP" altLang="en-US" sz="3200">
                <a:solidFill>
                  <a:schemeClr val="bg1">
                    <a:lumMod val="75000"/>
                  </a:schemeClr>
                </a:solidFill>
              </a:rPr>
              <a:t>則</a:t>
            </a:r>
            <a:endParaRPr kumimoji="1" lang="ja-JP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/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br>
                  <a:rPr kumimoji="1" lang="en-US" altLang="ja-JP" sz="3200" b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/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𝑌𝑍</m:t>
                          </m:r>
                        </m:e>
                      </m:d>
                      <m:r>
                        <a:rPr kumimoji="1"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0C3DA65-1B08-BC4E-027F-7057B4BCF765}"/>
              </a:ext>
            </a:extLst>
          </p:cNvPr>
          <p:cNvSpPr/>
          <p:nvPr/>
        </p:nvSpPr>
        <p:spPr>
          <a:xfrm>
            <a:off x="251520" y="836712"/>
            <a:ext cx="8712968" cy="3600400"/>
          </a:xfrm>
          <a:prstGeom prst="roundRect">
            <a:avLst>
              <a:gd name="adj" fmla="val 1356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F8CD27-6948-B4C0-705A-E2131D2D3151}"/>
              </a:ext>
            </a:extLst>
          </p:cNvPr>
          <p:cNvSpPr txBox="1"/>
          <p:nvPr/>
        </p:nvSpPr>
        <p:spPr>
          <a:xfrm>
            <a:off x="827584" y="5085184"/>
            <a:ext cx="743504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</a:t>
            </a:r>
            <a:r>
              <a:rPr kumimoji="1" lang="en-US" altLang="ja-JP" sz="2800"/>
              <a:t>3</a:t>
            </a:r>
            <a:r>
              <a:rPr kumimoji="1" lang="ja-JP" altLang="en-US" sz="2800"/>
              <a:t>つを満たす代数をリー代数</a:t>
            </a:r>
            <a:r>
              <a:rPr kumimoji="1" lang="en-US" altLang="ja-JP" sz="2800"/>
              <a:t>(Lie algebra)</a:t>
            </a:r>
          </a:p>
          <a:p>
            <a:r>
              <a:rPr kumimoji="1" lang="ja-JP" altLang="en-US" sz="2800"/>
              <a:t>もしくはリー環と呼ぶ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7968DC2-7BC5-CAEE-9997-5A84F6F34E64}"/>
              </a:ext>
            </a:extLst>
          </p:cNvPr>
          <p:cNvCxnSpPr>
            <a:stCxn id="14" idx="1"/>
            <a:endCxn id="3" idx="1"/>
          </p:cNvCxnSpPr>
          <p:nvPr/>
        </p:nvCxnSpPr>
        <p:spPr>
          <a:xfrm rot="10800000">
            <a:off x="251520" y="2636912"/>
            <a:ext cx="576064" cy="2925326"/>
          </a:xfrm>
          <a:prstGeom prst="bentConnector3">
            <a:avLst>
              <a:gd name="adj1" fmla="val 13968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730037B-3283-8646-B137-37D94BBD6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リー環とは？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A8326A-671A-C790-0813-662A7E9D7C44}"/>
              </a:ext>
            </a:extLst>
          </p:cNvPr>
          <p:cNvSpPr txBox="1"/>
          <p:nvPr/>
        </p:nvSpPr>
        <p:spPr>
          <a:xfrm>
            <a:off x="305127" y="134076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リー環</a:t>
            </a:r>
            <a:r>
              <a:rPr lang="ja-JP" altLang="en-US" sz="2800"/>
              <a:t>とは、リー積と呼ばれる積が定義された環</a:t>
            </a:r>
            <a:endParaRPr lang="en-US" altLang="ja-JP" sz="2800"/>
          </a:p>
          <a:p>
            <a:r>
              <a:rPr kumimoji="1" lang="ja-JP" altLang="en-US" sz="2800"/>
              <a:t>リー群から自然に作られ、力学と密接な関係がある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9F41AF-1F9F-5420-8403-1F611282F096}"/>
              </a:ext>
            </a:extLst>
          </p:cNvPr>
          <p:cNvSpPr txBox="1"/>
          <p:nvPr/>
        </p:nvSpPr>
        <p:spPr>
          <a:xfrm>
            <a:off x="339779" y="2708920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リー群</a:t>
            </a:r>
            <a:r>
              <a:rPr lang="ja-JP" altLang="en-US" sz="2800"/>
              <a:t>とは、簡単に言えば微分ができる群</a:t>
            </a:r>
            <a:endParaRPr lang="en-US" altLang="ja-JP" sz="2800"/>
          </a:p>
          <a:p>
            <a:r>
              <a:rPr kumimoji="1" lang="ja-JP" altLang="en-US" sz="2800"/>
              <a:t>なんらかの連続操作を表す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ECCE97-28AC-4B62-4FE1-79E0A1BFEAA2}"/>
              </a:ext>
            </a:extLst>
          </p:cNvPr>
          <p:cNvSpPr txBox="1"/>
          <p:nvPr/>
        </p:nvSpPr>
        <p:spPr>
          <a:xfrm>
            <a:off x="2627784" y="472514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そもそも群とは？</a:t>
            </a:r>
          </a:p>
        </p:txBody>
      </p:sp>
    </p:spTree>
    <p:extLst>
      <p:ext uri="{BB962C8B-B14F-4D97-AF65-F5344CB8AC3E}">
        <p14:creationId xmlns:p14="http://schemas.microsoft.com/office/powerpoint/2010/main" val="384331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ED1B52-3710-2D17-A35E-C6280B1D3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代数とは？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DBF612-0D09-DC58-7935-D3B6B0656BF2}"/>
              </a:ext>
            </a:extLst>
          </p:cNvPr>
          <p:cNvSpPr txBox="1"/>
          <p:nvPr/>
        </p:nvSpPr>
        <p:spPr>
          <a:xfrm>
            <a:off x="323528" y="1196752"/>
            <a:ext cx="784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数学の三大分野</a:t>
            </a:r>
            <a:r>
              <a:rPr lang="en-US" altLang="ja-JP" sz="3200"/>
              <a:t>(</a:t>
            </a:r>
            <a:r>
              <a:rPr lang="ja-JP" altLang="en-US" sz="3200"/>
              <a:t>代数、解析、幾何</a:t>
            </a:r>
            <a:r>
              <a:rPr lang="en-US" altLang="ja-JP" sz="3200"/>
              <a:t>)</a:t>
            </a:r>
            <a:r>
              <a:rPr lang="ja-JP" altLang="en-US" sz="3200"/>
              <a:t>の一つ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A0B029-A095-B6DA-7328-36138B46B37B}"/>
              </a:ext>
            </a:extLst>
          </p:cNvPr>
          <p:cNvSpPr txBox="1"/>
          <p:nvPr/>
        </p:nvSpPr>
        <p:spPr>
          <a:xfrm>
            <a:off x="323528" y="21328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代数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D0350-72F0-A694-E1AE-AE3ADEEA2FA8}"/>
              </a:ext>
            </a:extLst>
          </p:cNvPr>
          <p:cNvSpPr txBox="1"/>
          <p:nvPr/>
        </p:nvSpPr>
        <p:spPr>
          <a:xfrm>
            <a:off x="1691680" y="2132856"/>
            <a:ext cx="6678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広い意味の演算</a:t>
            </a:r>
            <a:r>
              <a:rPr kumimoji="1" lang="en-US" altLang="ja-JP" sz="2800"/>
              <a:t>(</a:t>
            </a:r>
            <a:r>
              <a:rPr kumimoji="1" lang="ja-JP" altLang="en-US" sz="2800"/>
              <a:t>足し算や掛け算</a:t>
            </a:r>
            <a:r>
              <a:rPr kumimoji="1" lang="en-US" altLang="ja-JP" sz="2800"/>
              <a:t>)</a:t>
            </a:r>
            <a:r>
              <a:rPr kumimoji="1" lang="ja-JP" altLang="en-US" sz="2800"/>
              <a:t>の構造を調べる学問。群、環、体など。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AB2EE-EA1A-38AE-F46B-7F9ECFDFBCAA}"/>
              </a:ext>
            </a:extLst>
          </p:cNvPr>
          <p:cNvSpPr txBox="1"/>
          <p:nvPr/>
        </p:nvSpPr>
        <p:spPr>
          <a:xfrm>
            <a:off x="323528" y="37890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解析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0D88E-58FD-3FE0-34FD-44923CD0F1B2}"/>
              </a:ext>
            </a:extLst>
          </p:cNvPr>
          <p:cNvSpPr txBox="1"/>
          <p:nvPr/>
        </p:nvSpPr>
        <p:spPr>
          <a:xfrm>
            <a:off x="1691680" y="3861048"/>
            <a:ext cx="6678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極限を扱う学問。微分や積分など。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D88DF9-15C3-525D-056E-43A39D17921E}"/>
              </a:ext>
            </a:extLst>
          </p:cNvPr>
          <p:cNvSpPr txBox="1"/>
          <p:nvPr/>
        </p:nvSpPr>
        <p:spPr>
          <a:xfrm>
            <a:off x="323528" y="53012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幾何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94ECF9-35D8-99C4-947C-A0515DFC4ACF}"/>
              </a:ext>
            </a:extLst>
          </p:cNvPr>
          <p:cNvSpPr txBox="1"/>
          <p:nvPr/>
        </p:nvSpPr>
        <p:spPr>
          <a:xfrm>
            <a:off x="1763688" y="5373216"/>
            <a:ext cx="6678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広い意味での図形を扱う学問</a:t>
            </a:r>
          </a:p>
        </p:txBody>
      </p:sp>
    </p:spTree>
    <p:extLst>
      <p:ext uri="{BB962C8B-B14F-4D97-AF65-F5344CB8AC3E}">
        <p14:creationId xmlns:p14="http://schemas.microsoft.com/office/powerpoint/2010/main" val="213859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CF6D10-E453-6C67-1A33-F25F7D94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群とは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5425CC-2EF8-1924-2108-589751EAD018}"/>
              </a:ext>
            </a:extLst>
          </p:cNvPr>
          <p:cNvSpPr txBox="1"/>
          <p:nvPr/>
        </p:nvSpPr>
        <p:spPr>
          <a:xfrm>
            <a:off x="307256" y="1268760"/>
            <a:ext cx="8820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操作の対象と、操作の組があり、任意の操作をあとから打ち消せるもの</a:t>
            </a:r>
            <a:endParaRPr kumimoji="1" lang="en-US" altLang="ja-JP" sz="320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2C9C691-F493-1A88-9DBA-B0CC11AF8E44}"/>
              </a:ext>
            </a:extLst>
          </p:cNvPr>
          <p:cNvSpPr/>
          <p:nvPr/>
        </p:nvSpPr>
        <p:spPr>
          <a:xfrm>
            <a:off x="6732240" y="2708920"/>
            <a:ext cx="1440160" cy="1440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82CD563-0004-1671-2480-2E68F6CAB379}"/>
              </a:ext>
            </a:extLst>
          </p:cNvPr>
          <p:cNvCxnSpPr>
            <a:cxnSpLocks/>
          </p:cNvCxnSpPr>
          <p:nvPr/>
        </p:nvCxnSpPr>
        <p:spPr>
          <a:xfrm flipV="1">
            <a:off x="7452320" y="2780928"/>
            <a:ext cx="36004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408BE1-BFC7-42F2-5D48-BED39C31F9AD}"/>
              </a:ext>
            </a:extLst>
          </p:cNvPr>
          <p:cNvSpPr txBox="1"/>
          <p:nvPr/>
        </p:nvSpPr>
        <p:spPr>
          <a:xfrm>
            <a:off x="539552" y="2852936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対象：ダイアル</a:t>
            </a:r>
            <a:r>
              <a:rPr lang="ja-JP" altLang="en-US" sz="2800"/>
              <a:t>のツマミ</a:t>
            </a:r>
            <a:endParaRPr kumimoji="1" lang="en-US" altLang="ja-JP" sz="2800"/>
          </a:p>
          <a:p>
            <a:r>
              <a:rPr kumimoji="1" lang="ja-JP" altLang="en-US" sz="2800"/>
              <a:t>操作</a:t>
            </a:r>
            <a:r>
              <a:rPr lang="ja-JP" altLang="en-US" sz="2800"/>
              <a:t>：ツマミを回す</a:t>
            </a:r>
            <a:endParaRPr lang="en-US" altLang="ja-JP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216F19-9AB4-7CF1-2C0C-369FE9CCB07C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7452320" y="3429000"/>
            <a:ext cx="72008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1491DCE-A60A-B18C-D21D-75D6EAE7CFAE}"/>
                  </a:ext>
                </a:extLst>
              </p:cNvPr>
              <p:cNvSpPr txBox="1"/>
              <p:nvPr/>
            </p:nvSpPr>
            <p:spPr>
              <a:xfrm>
                <a:off x="7596336" y="3152001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1491DCE-A60A-B18C-D21D-75D6EAE7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152001"/>
                <a:ext cx="200696" cy="276999"/>
              </a:xfrm>
              <a:prstGeom prst="rect">
                <a:avLst/>
              </a:prstGeom>
              <a:blipFill>
                <a:blip r:embed="rId2"/>
                <a:stretch>
                  <a:fillRect l="-24242" r="-21212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D0063A-E754-E391-B81D-458E8B1DDA91}"/>
              </a:ext>
            </a:extLst>
          </p:cNvPr>
          <p:cNvSpPr txBox="1"/>
          <p:nvPr/>
        </p:nvSpPr>
        <p:spPr>
          <a:xfrm>
            <a:off x="467544" y="45091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ツマミの状態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06CAED5-6F97-ACE5-5224-D3CA6E15755C}"/>
                  </a:ext>
                </a:extLst>
              </p:cNvPr>
              <p:cNvSpPr txBox="1"/>
              <p:nvPr/>
            </p:nvSpPr>
            <p:spPr>
              <a:xfrm>
                <a:off x="3280551" y="4448725"/>
                <a:ext cx="9314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06CAED5-6F97-ACE5-5224-D3CA6E157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551" y="4448725"/>
                <a:ext cx="9314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0074511-B27C-62B2-3432-FBF7352AC2A5}"/>
                  </a:ext>
                </a:extLst>
              </p:cNvPr>
              <p:cNvSpPr txBox="1"/>
              <p:nvPr/>
            </p:nvSpPr>
            <p:spPr>
              <a:xfrm>
                <a:off x="467544" y="5301208"/>
                <a:ext cx="4746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ツマミを角度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800"/>
                  <a:t>だけ回す操作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0074511-B27C-62B2-3432-FBF7352A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01208"/>
                <a:ext cx="4746492" cy="523220"/>
              </a:xfrm>
              <a:prstGeom prst="rect">
                <a:avLst/>
              </a:prstGeom>
              <a:blipFill>
                <a:blip r:embed="rId4"/>
                <a:stretch>
                  <a:fillRect l="-2699" t="-16471" r="-1671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66588CD-2472-1B8F-42B9-C4E5B4E47C63}"/>
                  </a:ext>
                </a:extLst>
              </p:cNvPr>
              <p:cNvSpPr txBox="1"/>
              <p:nvPr/>
            </p:nvSpPr>
            <p:spPr>
              <a:xfrm>
                <a:off x="5292080" y="5229200"/>
                <a:ext cx="10331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66588CD-2472-1B8F-42B9-C4E5B4E4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229200"/>
                <a:ext cx="103316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8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E705FE-85F9-9E4D-842F-16961DBBE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群とは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F0C8775-4000-B871-58C0-65DB99E6163A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4678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角度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800"/>
                  <a:t>のツマミを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/>
                  <a:t>だけ回す</a:t>
                </a:r>
                <a:endParaRPr kumimoji="1" lang="ja-JP" altLang="en-US" sz="28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F0C8775-4000-B871-58C0-65DB99E6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4678460" cy="523220"/>
              </a:xfrm>
              <a:prstGeom prst="rect">
                <a:avLst/>
              </a:prstGeom>
              <a:blipFill>
                <a:blip r:embed="rId2"/>
                <a:stretch>
                  <a:fillRect l="-2738" t="-15116" r="-182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935AE93-260F-09AC-636A-17E423D474F8}"/>
                  </a:ext>
                </a:extLst>
              </p:cNvPr>
              <p:cNvSpPr txBox="1"/>
              <p:nvPr/>
            </p:nvSpPr>
            <p:spPr>
              <a:xfrm>
                <a:off x="1763688" y="1916832"/>
                <a:ext cx="39819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935AE93-260F-09AC-636A-17E423D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16832"/>
                <a:ext cx="398198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A6B7C41-E7B5-A6EA-7C81-804504D2DC23}"/>
                  </a:ext>
                </a:extLst>
              </p:cNvPr>
              <p:cNvSpPr txBox="1"/>
              <p:nvPr/>
            </p:nvSpPr>
            <p:spPr>
              <a:xfrm>
                <a:off x="611560" y="2636912"/>
                <a:ext cx="6888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その後ツマミを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/>
                  <a:t>だけ回すと元にもどる</a:t>
                </a:r>
                <a:endParaRPr kumimoji="1"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A6B7C41-E7B5-A6EA-7C81-804504D2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36912"/>
                <a:ext cx="6888104" cy="523220"/>
              </a:xfrm>
              <a:prstGeom prst="rect">
                <a:avLst/>
              </a:prstGeom>
              <a:blipFill>
                <a:blip r:embed="rId4"/>
                <a:stretch>
                  <a:fillRect l="-1770" t="-16471" r="-885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CC6481-AE5C-3690-6D68-56C06B181202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42881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CC6481-AE5C-3690-6D68-56C06B18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428816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FB56B-1BC2-CF51-6445-1B55AB3F218A}"/>
              </a:ext>
            </a:extLst>
          </p:cNvPr>
          <p:cNvSpPr txBox="1"/>
          <p:nvPr/>
        </p:nvSpPr>
        <p:spPr>
          <a:xfrm>
            <a:off x="323528" y="4221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群の公理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5B3B19-DD1F-09C5-00B3-367E18DBECEE}"/>
              </a:ext>
            </a:extLst>
          </p:cNvPr>
          <p:cNvSpPr txBox="1"/>
          <p:nvPr/>
        </p:nvSpPr>
        <p:spPr>
          <a:xfrm>
            <a:off x="755576" y="4869160"/>
            <a:ext cx="51475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400"/>
              <a:t>集合が演算に対して閉じている</a:t>
            </a:r>
            <a:endParaRPr kumimoji="1"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演算に対して結合法則が成り立つ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kumimoji="1" lang="ja-JP" altLang="en-US" sz="2400"/>
              <a:t>演算について単位元が存在する</a:t>
            </a:r>
            <a:endParaRPr kumimoji="1"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任意の演算に逆元が存在する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83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87624" y="30689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解析力学と代数について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ポアソン括弧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A71122-B7D7-9A6A-969D-7FF103BF5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リー群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ADE15EC-29CF-0026-B0BF-CDA8B362D28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82089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/>
                  <a:t>ツマミを回す操作は</a:t>
                </a:r>
                <a:r>
                  <a:rPr lang="en-US" altLang="ja-JP" sz="2400" b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400"/>
                  <a:t>という連続変数で特徴づけられる</a:t>
                </a:r>
                <a:endParaRPr lang="en-US" altLang="ja-JP" sz="2400"/>
              </a:p>
              <a:p>
                <a:r>
                  <a:rPr lang="ja-JP" altLang="en-US" sz="2400"/>
                  <a:t>この変数について微分を考えることができる</a:t>
                </a:r>
                <a:endParaRPr lang="en-US" altLang="ja-JP" sz="2400"/>
              </a:p>
              <a:p>
                <a:endParaRPr kumimoji="1" lang="en-US" altLang="ja-JP" sz="2400"/>
              </a:p>
              <a:p>
                <a:r>
                  <a:rPr lang="ja-JP" altLang="en-US" sz="2400"/>
                  <a:t>このように、連続パラメタで特徴づけられ、パラメタに対して微分できるような群を</a:t>
                </a:r>
                <a:r>
                  <a:rPr lang="ja-JP" altLang="en-US" sz="2400">
                    <a:solidFill>
                      <a:srgbClr val="FF0000"/>
                    </a:solidFill>
                  </a:rPr>
                  <a:t>リー群</a:t>
                </a:r>
                <a:r>
                  <a:rPr lang="en-US" altLang="ja-JP" sz="2400">
                    <a:solidFill>
                      <a:srgbClr val="FF0000"/>
                    </a:solidFill>
                  </a:rPr>
                  <a:t>(Lie Group)</a:t>
                </a:r>
                <a:r>
                  <a:rPr lang="ja-JP" altLang="en-US" sz="2400"/>
                  <a:t>と呼ぶ</a:t>
                </a:r>
                <a:endParaRPr kumimoji="1" lang="ja-JP" altLang="en-US" sz="2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ADE15EC-29CF-0026-B0BF-CDA8B362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8208911" cy="1938992"/>
              </a:xfrm>
              <a:prstGeom prst="rect">
                <a:avLst/>
              </a:prstGeom>
              <a:blipFill>
                <a:blip r:embed="rId2"/>
                <a:stretch>
                  <a:fillRect l="-1114" t="-3459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2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92EBCE-7925-99C0-5670-7361DDAB0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群の表現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DD7B54-D9B8-A4A9-E68A-86EDC0241390}"/>
              </a:ext>
            </a:extLst>
          </p:cNvPr>
          <p:cNvSpPr txBox="1"/>
          <p:nvPr/>
        </p:nvSpPr>
        <p:spPr>
          <a:xfrm>
            <a:off x="395536" y="184482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ツマミの状態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578941-3910-FFE7-428A-867C3564C79E}"/>
                  </a:ext>
                </a:extLst>
              </p:cNvPr>
              <p:cNvSpPr txBox="1"/>
              <p:nvPr/>
            </p:nvSpPr>
            <p:spPr>
              <a:xfrm>
                <a:off x="3779912" y="1556792"/>
                <a:ext cx="2758768" cy="870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3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578941-3910-FFE7-428A-867C3564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556792"/>
                <a:ext cx="2758768" cy="870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DDB5E7-EB87-ABEB-73CF-D560B9FB7911}"/>
              </a:ext>
            </a:extLst>
          </p:cNvPr>
          <p:cNvSpPr txBox="1"/>
          <p:nvPr/>
        </p:nvSpPr>
        <p:spPr>
          <a:xfrm>
            <a:off x="611560" y="3140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回転操作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B5C97F-C36D-054A-FAC4-687893AB1C4D}"/>
                  </a:ext>
                </a:extLst>
              </p:cNvPr>
              <p:cNvSpPr txBox="1"/>
              <p:nvPr/>
            </p:nvSpPr>
            <p:spPr>
              <a:xfrm>
                <a:off x="3347864" y="3068960"/>
                <a:ext cx="4569135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3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3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3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B5C97F-C36D-054A-FAC4-687893AB1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068960"/>
                <a:ext cx="4569135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2D3558-1FAF-5541-6D7C-9C127B157D5E}"/>
              </a:ext>
            </a:extLst>
          </p:cNvPr>
          <p:cNvSpPr txBox="1"/>
          <p:nvPr/>
        </p:nvSpPr>
        <p:spPr>
          <a:xfrm>
            <a:off x="1331640" y="501317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これを群の表現行列と呼ぶ</a:t>
            </a:r>
          </a:p>
        </p:txBody>
      </p:sp>
    </p:spTree>
    <p:extLst>
      <p:ext uri="{BB962C8B-B14F-4D97-AF65-F5344CB8AC3E}">
        <p14:creationId xmlns:p14="http://schemas.microsoft.com/office/powerpoint/2010/main" val="85786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4F734C-6D40-3786-2A7B-47DA81F04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FA8E8C-217D-D65C-CEED-18E94498AEA4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正準方程式を考える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/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この系における物理量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/>
                  <a:t>時間発展を考える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blipFill>
                <a:blip r:embed="rId3"/>
                <a:stretch>
                  <a:fillRect l="-1316" t="-14474" r="-43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50AA50-6513-EBD6-AA67-A1792A21F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の時間微分は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blipFill>
                <a:blip r:embed="rId2"/>
                <a:stretch>
                  <a:fillRect l="-211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/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388C3A-7875-4244-E790-A43E1BBB620D}"/>
              </a:ext>
            </a:extLst>
          </p:cNvPr>
          <p:cNvSpPr txBox="1"/>
          <p:nvPr/>
        </p:nvSpPr>
        <p:spPr>
          <a:xfrm>
            <a:off x="6948264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/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72493-DC79-8F35-839D-9A6A5ADBC111}"/>
              </a:ext>
            </a:extLst>
          </p:cNvPr>
          <p:cNvSpPr txBox="1"/>
          <p:nvPr/>
        </p:nvSpPr>
        <p:spPr>
          <a:xfrm>
            <a:off x="5652120" y="3284984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きれいな</a:t>
            </a:r>
            <a:r>
              <a:rPr lang="en-US" altLang="ja-JP" sz="2800"/>
              <a:t>(</a:t>
            </a:r>
            <a:r>
              <a:rPr lang="ja-JP" altLang="en-US" sz="2800"/>
              <a:t>対称的な</a:t>
            </a:r>
            <a:r>
              <a:rPr lang="en-US" altLang="ja-JP" sz="2800"/>
              <a:t>)</a:t>
            </a:r>
          </a:p>
          <a:p>
            <a:r>
              <a:rPr lang="ja-JP" altLang="en-US" sz="2800"/>
              <a:t>形になっている</a:t>
            </a:r>
            <a:endParaRPr kumimoji="1" lang="ja-JP" altLang="en-US" sz="28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4ECC94B-F349-C5BA-D5E4-1FE6F8778324}"/>
              </a:ext>
            </a:extLst>
          </p:cNvPr>
          <p:cNvSpPr/>
          <p:nvPr/>
        </p:nvSpPr>
        <p:spPr>
          <a:xfrm rot="5400000">
            <a:off x="5004048" y="3501008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76852-D65D-B873-3B13-1B8AE1D7C5E8}"/>
              </a:ext>
            </a:extLst>
          </p:cNvPr>
          <p:cNvSpPr txBox="1"/>
          <p:nvPr/>
        </p:nvSpPr>
        <p:spPr>
          <a:xfrm>
            <a:off x="179512" y="43651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以下の括弧式を</a:t>
            </a:r>
            <a:r>
              <a:rPr lang="ja-JP" altLang="en-US" sz="2400"/>
              <a:t>定義</a:t>
            </a:r>
            <a:r>
              <a:rPr kumimoji="1" lang="ja-JP" altLang="en-US" sz="2400"/>
              <a:t>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/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84D245-1D1C-E116-33FC-B0FC13A69AE3}"/>
              </a:ext>
            </a:extLst>
          </p:cNvPr>
          <p:cNvSpPr txBox="1"/>
          <p:nvPr/>
        </p:nvSpPr>
        <p:spPr>
          <a:xfrm>
            <a:off x="467544" y="6165304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これをポアソン括弧</a:t>
            </a:r>
            <a:r>
              <a:rPr lang="en-US" altLang="ja-JP" sz="2800"/>
              <a:t>(Poisson Bracket)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55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2EC6E-B760-1FEB-970B-E31E3A747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/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E8D56-1142-D7C4-EEE8-7E09EADC1562}"/>
              </a:ext>
            </a:extLst>
          </p:cNvPr>
          <p:cNvSpPr txBox="1"/>
          <p:nvPr/>
        </p:nvSpPr>
        <p:spPr>
          <a:xfrm>
            <a:off x="467544" y="119675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ポアソン括弧を使うと、時間微分が以下のように書ける</a:t>
            </a:r>
            <a:endParaRPr lang="en-US" altLang="ja-JP" sz="2400"/>
          </a:p>
          <a:p>
            <a:r>
              <a:rPr kumimoji="1" lang="en-US" altLang="ja-JP" sz="2400"/>
              <a:t>(</a:t>
            </a:r>
            <a:r>
              <a:rPr kumimoji="1" lang="ja-JP" altLang="en-US" sz="2400"/>
              <a:t>時間微分から定義を作ったから当然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33A44-C484-35AE-3932-1227DD4EC66E}"/>
              </a:ext>
            </a:extLst>
          </p:cNvPr>
          <p:cNvSpPr txBox="1"/>
          <p:nvPr/>
        </p:nvSpPr>
        <p:spPr>
          <a:xfrm>
            <a:off x="395536" y="378904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なぜポアソン括弧を使うか？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C1B63-927A-A0B1-585C-38900E6F304E}"/>
              </a:ext>
            </a:extLst>
          </p:cNvPr>
          <p:cNvSpPr txBox="1"/>
          <p:nvPr/>
        </p:nvSpPr>
        <p:spPr>
          <a:xfrm>
            <a:off x="1763688" y="494116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FF0000"/>
                </a:solidFill>
              </a:rPr>
              <a:t>正準変換で不変だから</a:t>
            </a:r>
          </a:p>
        </p:txBody>
      </p:sp>
    </p:spTree>
    <p:extLst>
      <p:ext uri="{BB962C8B-B14F-4D97-AF65-F5344CB8AC3E}">
        <p14:creationId xmlns:p14="http://schemas.microsoft.com/office/powerpoint/2010/main" val="6686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A5C0CD-D752-A43C-3FB0-EFE5DAE7C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AEA457-EEDF-8811-95E7-255C0CDED81C}"/>
              </a:ext>
            </a:extLst>
          </p:cNvPr>
          <p:cNvSpPr txBox="1"/>
          <p:nvPr/>
        </p:nvSpPr>
        <p:spPr>
          <a:xfrm>
            <a:off x="179512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以下の変数変換を考える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F775BD-A7DF-CC76-38E4-6690DAE17E19}"/>
              </a:ext>
            </a:extLst>
          </p:cNvPr>
          <p:cNvSpPr txBox="1"/>
          <p:nvPr/>
        </p:nvSpPr>
        <p:spPr>
          <a:xfrm>
            <a:off x="179512" y="3140968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この変換が正準方程式の形を変えない時、正準変換と</a:t>
            </a:r>
            <a:endParaRPr lang="en-US" altLang="ja-JP" sz="2800"/>
          </a:p>
          <a:p>
            <a:r>
              <a:rPr lang="ja-JP" altLang="en-US" sz="2800"/>
              <a:t>呼ぶ</a:t>
            </a:r>
            <a:endParaRPr lang="en-US" altLang="ja-JP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/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/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左右 7">
            <a:extLst>
              <a:ext uri="{FF2B5EF4-FFF2-40B4-BE49-F238E27FC236}">
                <a16:creationId xmlns:a16="http://schemas.microsoft.com/office/drawing/2014/main" id="{B4D2BFB3-47D5-D440-7152-A3DA89BE6825}"/>
              </a:ext>
            </a:extLst>
          </p:cNvPr>
          <p:cNvSpPr/>
          <p:nvPr/>
        </p:nvSpPr>
        <p:spPr>
          <a:xfrm>
            <a:off x="3563888" y="501317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7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6F6DC3-9BD0-A973-C7F0-85756F15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正準変換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/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/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左右 4">
            <a:extLst>
              <a:ext uri="{FF2B5EF4-FFF2-40B4-BE49-F238E27FC236}">
                <a16:creationId xmlns:a16="http://schemas.microsoft.com/office/drawing/2014/main" id="{6521BB40-4970-FB11-DBD4-DB4B4B9EBCE1}"/>
              </a:ext>
            </a:extLst>
          </p:cNvPr>
          <p:cNvSpPr/>
          <p:nvPr/>
        </p:nvSpPr>
        <p:spPr>
          <a:xfrm>
            <a:off x="3923928" y="17728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6A256A-E5E7-DEAE-E9CC-79A703C69566}"/>
              </a:ext>
            </a:extLst>
          </p:cNvPr>
          <p:cNvSpPr txBox="1"/>
          <p:nvPr/>
        </p:nvSpPr>
        <p:spPr>
          <a:xfrm>
            <a:off x="251520" y="314096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正準変換の条件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849F26-03C4-7990-4E44-E2CC1A00E463}"/>
              </a:ext>
            </a:extLst>
          </p:cNvPr>
          <p:cNvSpPr txBox="1"/>
          <p:nvPr/>
        </p:nvSpPr>
        <p:spPr>
          <a:xfrm>
            <a:off x="5868144" y="62373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※</a:t>
            </a:r>
            <a:r>
              <a:rPr kumimoji="1" lang="ja-JP" altLang="en-US" sz="2400"/>
              <a:t>詳細は次回に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/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94D98-3229-5E30-D9D6-3D5FFDA78C68}"/>
              </a:ext>
            </a:extLst>
          </p:cNvPr>
          <p:cNvSpPr txBox="1"/>
          <p:nvPr/>
        </p:nvSpPr>
        <p:spPr>
          <a:xfrm>
            <a:off x="4716016" y="4653136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変換のヤコビアンが</a:t>
            </a:r>
            <a:r>
              <a:rPr lang="en-US" altLang="ja-JP" sz="2000"/>
              <a:t>1</a:t>
            </a:r>
            <a:r>
              <a:rPr lang="ja-JP" altLang="en-US" sz="2000"/>
              <a:t>であること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240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EB15E0-3503-3913-289D-A5F43FCE1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69716B-C2D1-3FCA-6262-DE3BFEF3F4E7}"/>
              </a:ext>
            </a:extLst>
          </p:cNvPr>
          <p:cNvSpPr txBox="1"/>
          <p:nvPr/>
        </p:nvSpPr>
        <p:spPr>
          <a:xfrm>
            <a:off x="251520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証明したいこと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/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/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/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変数変換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が正準変換であるならば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blipFill>
                <a:blip r:embed="rId4"/>
                <a:stretch>
                  <a:fillRect l="-1449" t="-14474" r="-45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/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42CAE7-2A6A-FFE3-8954-39D9EF3E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E32BBE-EA51-89AF-021A-660FC8F7A3F0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413331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320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E32BBE-EA51-89AF-021A-660FC8F7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4133311" cy="984885"/>
              </a:xfrm>
              <a:prstGeom prst="rect">
                <a:avLst/>
              </a:prstGeom>
              <a:blipFill>
                <a:blip r:embed="rId2"/>
                <a:stretch>
                  <a:fillRect t="-13043" r="-2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8E3BE6-30F0-3FEC-1763-66EFD20851AA}"/>
              </a:ext>
            </a:extLst>
          </p:cNvPr>
          <p:cNvSpPr txBox="1"/>
          <p:nvPr/>
        </p:nvSpPr>
        <p:spPr>
          <a:xfrm>
            <a:off x="395536" y="11775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物理量の変数依存性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04F11-780E-B220-558C-8268DD76FDD4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3331360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04F11-780E-B220-558C-8268DD76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3331360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EE771C-B819-6049-8A1A-C40347098A9D}"/>
                  </a:ext>
                </a:extLst>
              </p:cNvPr>
              <p:cNvSpPr txBox="1"/>
              <p:nvPr/>
            </p:nvSpPr>
            <p:spPr>
              <a:xfrm>
                <a:off x="971600" y="5445224"/>
                <a:ext cx="3331360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EE771C-B819-6049-8A1A-C4034709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45224"/>
                <a:ext cx="3331360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8B1750-FBD4-C3F5-1B93-AFD184C04D54}"/>
              </a:ext>
            </a:extLst>
          </p:cNvPr>
          <p:cNvSpPr txBox="1"/>
          <p:nvPr/>
        </p:nvSpPr>
        <p:spPr>
          <a:xfrm>
            <a:off x="467544" y="321297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それぞれ</a:t>
            </a:r>
            <a:r>
              <a:rPr lang="en-US" altLang="ja-JP" sz="2800"/>
              <a:t>q,p</a:t>
            </a:r>
            <a:r>
              <a:rPr lang="ja-JP" altLang="en-US" sz="2800"/>
              <a:t>で微分すると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535596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2605</TotalTime>
  <Words>912</Words>
  <Application>Microsoft Office PowerPoint</Application>
  <PresentationFormat>画面に合わせる (4:3)</PresentationFormat>
  <Paragraphs>152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HGｺﾞｼｯｸE</vt:lpstr>
      <vt:lpstr>游ゴシック</vt:lpstr>
      <vt:lpstr>Arial</vt:lpstr>
      <vt:lpstr>Cambria Math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402</cp:revision>
  <dcterms:created xsi:type="dcterms:W3CDTF">2019-01-02T05:23:01Z</dcterms:created>
  <dcterms:modified xsi:type="dcterms:W3CDTF">2023-07-16T14:37:13Z</dcterms:modified>
</cp:coreProperties>
</file>