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9"/>
  </p:notesMasterIdLst>
  <p:sldIdLst>
    <p:sldId id="256" r:id="rId2"/>
    <p:sldId id="261" r:id="rId3"/>
    <p:sldId id="313" r:id="rId4"/>
    <p:sldId id="314" r:id="rId5"/>
    <p:sldId id="311" r:id="rId6"/>
    <p:sldId id="312" r:id="rId7"/>
    <p:sldId id="310" r:id="rId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6" autoAdjust="0"/>
    <p:restoredTop sz="94660"/>
  </p:normalViewPr>
  <p:slideViewPr>
    <p:cSldViewPr>
      <p:cViewPr varScale="1">
        <p:scale>
          <a:sx n="63" d="100"/>
          <a:sy n="63" d="100"/>
        </p:scale>
        <p:origin x="148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2023/7/17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40BD511A-FE9E-B641-A323-1F2451D0C873}"/>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5" name="テキスト ボックス 4">
            <a:extLst>
              <a:ext uri="{FF2B5EF4-FFF2-40B4-BE49-F238E27FC236}">
                <a16:creationId xmlns:a16="http://schemas.microsoft.com/office/drawing/2014/main" id="{80A01A1C-B0C5-904D-963A-785848775F4A}"/>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
        <p:nvSpPr>
          <p:cNvPr id="2" name="弦 1">
            <a:extLst>
              <a:ext uri="{FF2B5EF4-FFF2-40B4-BE49-F238E27FC236}">
                <a16:creationId xmlns:a16="http://schemas.microsoft.com/office/drawing/2014/main" id="{E48D6CCA-61A1-4B06-B494-2B0BDE0D3A96}"/>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6479E8C-0541-4B69-B4AF-9B495F099148}"/>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51</a:t>
            </a:r>
            <a:endParaRPr kumimoji="1" lang="ja-JP" altLang="en-US" sz="1400" dirty="0"/>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正準変換</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63FA400E-C243-F347-9BE6-46E657DCD3B8}"/>
              </a:ext>
            </a:extLst>
          </p:cNvPr>
          <p:cNvSpPr txBox="1"/>
          <p:nvPr/>
        </p:nvSpPr>
        <p:spPr>
          <a:xfrm>
            <a:off x="0" y="162560"/>
            <a:ext cx="9144000" cy="523220"/>
          </a:xfrm>
          <a:prstGeom prst="rect">
            <a:avLst/>
          </a:prstGeom>
          <a:noFill/>
        </p:spPr>
        <p:txBody>
          <a:bodyPr wrap="square" rtlCol="0">
            <a:spAutoFit/>
          </a:bodyPr>
          <a:lstStyle/>
          <a:p>
            <a:pPr algn="ctr"/>
            <a:r>
              <a:rPr kumimoji="1" lang="ja-JP" altLang="en-US" sz="2800"/>
              <a:t>数理物理</a:t>
            </a:r>
            <a:endParaRPr kumimoji="1" lang="ja-JP" altLang="en-US" sz="2800" dirty="0"/>
          </a:p>
        </p:txBody>
      </p:sp>
      <p:sp>
        <p:nvSpPr>
          <p:cNvPr id="5" name="テキスト ボックス 4">
            <a:extLst>
              <a:ext uri="{FF2B5EF4-FFF2-40B4-BE49-F238E27FC236}">
                <a16:creationId xmlns:a16="http://schemas.microsoft.com/office/drawing/2014/main" id="{891C33B1-D329-9348-9718-97E836138DF6}"/>
              </a:ext>
            </a:extLst>
          </p:cNvPr>
          <p:cNvSpPr txBox="1"/>
          <p:nvPr/>
        </p:nvSpPr>
        <p:spPr>
          <a:xfrm>
            <a:off x="3627120" y="5242560"/>
            <a:ext cx="5416868" cy="461665"/>
          </a:xfrm>
          <a:prstGeom prst="rect">
            <a:avLst/>
          </a:prstGeom>
          <a:noFill/>
        </p:spPr>
        <p:txBody>
          <a:bodyPr wrap="none" rtlCol="0">
            <a:spAutoFit/>
          </a:bodyPr>
          <a:lstStyle/>
          <a:p>
            <a:r>
              <a:rPr lang="ja-JP" altLang="en-US" sz="2400"/>
              <a:t>慶應義塾大学理工学部物理情報工学科</a:t>
            </a:r>
            <a:endParaRPr lang="en-US" altLang="ja-JP" sz="2400"/>
          </a:p>
        </p:txBody>
      </p:sp>
      <p:sp>
        <p:nvSpPr>
          <p:cNvPr id="6" name="テキスト ボックス 5">
            <a:extLst>
              <a:ext uri="{FF2B5EF4-FFF2-40B4-BE49-F238E27FC236}">
                <a16:creationId xmlns:a16="http://schemas.microsoft.com/office/drawing/2014/main" id="{BF5EEEB6-32A6-914E-957E-5C31A877EF9C}"/>
              </a:ext>
            </a:extLst>
          </p:cNvPr>
          <p:cNvSpPr txBox="1"/>
          <p:nvPr/>
        </p:nvSpPr>
        <p:spPr>
          <a:xfrm>
            <a:off x="8172400" y="5661248"/>
            <a:ext cx="800219" cy="461665"/>
          </a:xfrm>
          <a:prstGeom prst="rect">
            <a:avLst/>
          </a:prstGeom>
          <a:noFill/>
        </p:spPr>
        <p:txBody>
          <a:bodyPr wrap="none" rtlCol="0">
            <a:spAutoFit/>
          </a:bodyPr>
          <a:lstStyle/>
          <a:p>
            <a:r>
              <a:rPr lang="ja-JP" altLang="en-US" sz="2400"/>
              <a:t>渡辺</a:t>
            </a:r>
            <a:endParaRPr lang="en-US" altLang="ja-JP" sz="2400"/>
          </a:p>
        </p:txBody>
      </p:sp>
    </p:spTree>
    <p:extLst>
      <p:ext uri="{BB962C8B-B14F-4D97-AF65-F5344CB8AC3E}">
        <p14:creationId xmlns:p14="http://schemas.microsoft.com/office/powerpoint/2010/main" val="407953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56D32E-05B2-6C4E-A1C6-0E94D7850D08}"/>
              </a:ext>
            </a:extLst>
          </p:cNvPr>
          <p:cNvSpPr>
            <a:spLocks noGrp="1"/>
          </p:cNvSpPr>
          <p:nvPr>
            <p:ph type="body" sz="quarter" idx="10"/>
          </p:nvPr>
        </p:nvSpPr>
        <p:spPr/>
        <p:txBody>
          <a:bodyPr/>
          <a:lstStyle/>
          <a:p>
            <a:r>
              <a:rPr kumimoji="1" lang="ja-JP" altLang="en-US"/>
              <a:t>本講義で学ぶこと</a:t>
            </a:r>
          </a:p>
        </p:txBody>
      </p:sp>
      <p:sp>
        <p:nvSpPr>
          <p:cNvPr id="10" name="テキスト ボックス 9">
            <a:extLst>
              <a:ext uri="{FF2B5EF4-FFF2-40B4-BE49-F238E27FC236}">
                <a16:creationId xmlns:a16="http://schemas.microsoft.com/office/drawing/2014/main" id="{8A79850A-2F57-BD48-8815-D10750D61831}"/>
              </a:ext>
            </a:extLst>
          </p:cNvPr>
          <p:cNvSpPr txBox="1"/>
          <p:nvPr/>
        </p:nvSpPr>
        <p:spPr>
          <a:xfrm>
            <a:off x="539552" y="1988840"/>
            <a:ext cx="8084264" cy="1446550"/>
          </a:xfrm>
          <a:prstGeom prst="rect">
            <a:avLst/>
          </a:prstGeom>
          <a:noFill/>
        </p:spPr>
        <p:txBody>
          <a:bodyPr wrap="none" rtlCol="0">
            <a:spAutoFit/>
          </a:bodyPr>
          <a:lstStyle/>
          <a:p>
            <a:r>
              <a:rPr kumimoji="1" lang="ja-JP" altLang="en-US" sz="4400"/>
              <a:t>正準変換</a:t>
            </a:r>
            <a:endParaRPr kumimoji="1" lang="en-US" altLang="ja-JP" sz="4400"/>
          </a:p>
          <a:p>
            <a:r>
              <a:rPr kumimoji="1" lang="ja-JP" altLang="en-US" sz="4400"/>
              <a:t>微小正準変換とネーターの定理</a:t>
            </a:r>
          </a:p>
        </p:txBody>
      </p:sp>
    </p:spTree>
    <p:extLst>
      <p:ext uri="{BB962C8B-B14F-4D97-AF65-F5344CB8AC3E}">
        <p14:creationId xmlns:p14="http://schemas.microsoft.com/office/powerpoint/2010/main" val="4142738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172F9D5-398B-C0C2-F6C9-0FD52BF20BF0}"/>
              </a:ext>
            </a:extLst>
          </p:cNvPr>
          <p:cNvSpPr>
            <a:spLocks noGrp="1"/>
          </p:cNvSpPr>
          <p:nvPr>
            <p:ph type="body" sz="quarter" idx="10"/>
          </p:nvPr>
        </p:nvSpPr>
        <p:spPr/>
        <p:txBody>
          <a:bodyPr/>
          <a:lstStyle/>
          <a:p>
            <a:r>
              <a:rPr lang="ja-JP" altLang="en-US"/>
              <a:t>ハミルトン形式の力学</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C082419C-B0AA-04F8-54DC-2775E2F0C43F}"/>
                  </a:ext>
                </a:extLst>
              </p:cNvPr>
              <p:cNvSpPr txBox="1"/>
              <p:nvPr/>
            </p:nvSpPr>
            <p:spPr>
              <a:xfrm>
                <a:off x="5940152" y="3501008"/>
                <a:ext cx="1816908" cy="19424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eqArr>
                            <m:eqArrPr>
                              <m:ctrlPr>
                                <a:rPr kumimoji="1" lang="en-US" altLang="ja-JP" sz="2800" i="1" smtClean="0">
                                  <a:latin typeface="Cambria Math" panose="02040503050406030204" pitchFamily="18" charset="0"/>
                                </a:rPr>
                              </m:ctrlPr>
                            </m:eqArr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𝑝</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e>
                          </m:eqArr>
                        </m:e>
                      </m:d>
                    </m:oMath>
                  </m:oMathPara>
                </a14:m>
                <a:endParaRPr kumimoji="1" lang="ja-JP" altLang="en-US" sz="2800"/>
              </a:p>
            </p:txBody>
          </p:sp>
        </mc:Choice>
        <mc:Fallback>
          <p:sp>
            <p:nvSpPr>
              <p:cNvPr id="3" name="テキスト ボックス 2">
                <a:extLst>
                  <a:ext uri="{FF2B5EF4-FFF2-40B4-BE49-F238E27FC236}">
                    <a16:creationId xmlns:a16="http://schemas.microsoft.com/office/drawing/2014/main" id="{C082419C-B0AA-04F8-54DC-2775E2F0C43F}"/>
                  </a:ext>
                </a:extLst>
              </p:cNvPr>
              <p:cNvSpPr txBox="1">
                <a:spLocks noRot="1" noChangeAspect="1" noMove="1" noResize="1" noEditPoints="1" noAdjustHandles="1" noChangeArrowheads="1" noChangeShapeType="1" noTextEdit="1"/>
              </p:cNvSpPr>
              <p:nvPr/>
            </p:nvSpPr>
            <p:spPr>
              <a:xfrm>
                <a:off x="5940152" y="3501008"/>
                <a:ext cx="1816908" cy="194245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F54B84E8-4D96-90EC-D67D-D0641D4D8BF7}"/>
                  </a:ext>
                </a:extLst>
              </p:cNvPr>
              <p:cNvSpPr txBox="1"/>
              <p:nvPr/>
            </p:nvSpPr>
            <p:spPr>
              <a:xfrm>
                <a:off x="755576" y="3618623"/>
                <a:ext cx="3245632" cy="11065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num>
                        <m:den>
                          <m:r>
                            <a:rPr kumimoji="1" lang="en-US" altLang="ja-JP" sz="3200" b="0" i="1" smtClean="0">
                              <a:latin typeface="Cambria Math" panose="02040503050406030204" pitchFamily="18" charset="0"/>
                            </a:rPr>
                            <m:t>𝑑𝑡</m:t>
                          </m:r>
                        </m:den>
                      </m:f>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𝐿</m:t>
                              </m:r>
                            </m:num>
                            <m:den>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den>
                          </m:f>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𝐿</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=0</m:t>
                      </m:r>
                    </m:oMath>
                  </m:oMathPara>
                </a14:m>
                <a:endParaRPr kumimoji="1" lang="ja-JP" altLang="en-US" sz="3200"/>
              </a:p>
            </p:txBody>
          </p:sp>
        </mc:Choice>
        <mc:Fallback>
          <p:sp>
            <p:nvSpPr>
              <p:cNvPr id="4" name="テキスト ボックス 3">
                <a:extLst>
                  <a:ext uri="{FF2B5EF4-FFF2-40B4-BE49-F238E27FC236}">
                    <a16:creationId xmlns:a16="http://schemas.microsoft.com/office/drawing/2014/main" id="{F54B84E8-4D96-90EC-D67D-D0641D4D8BF7}"/>
                  </a:ext>
                </a:extLst>
              </p:cNvPr>
              <p:cNvSpPr txBox="1">
                <a:spLocks noRot="1" noChangeAspect="1" noMove="1" noResize="1" noEditPoints="1" noAdjustHandles="1" noChangeArrowheads="1" noChangeShapeType="1" noTextEdit="1"/>
              </p:cNvSpPr>
              <p:nvPr/>
            </p:nvSpPr>
            <p:spPr>
              <a:xfrm>
                <a:off x="755576" y="3618623"/>
                <a:ext cx="3245632" cy="110652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D5D5AD58-F718-F467-7C61-FF59A1C3B004}"/>
                  </a:ext>
                </a:extLst>
              </p:cNvPr>
              <p:cNvSpPr txBox="1"/>
              <p:nvPr/>
            </p:nvSpPr>
            <p:spPr>
              <a:xfrm>
                <a:off x="1403648" y="1628800"/>
                <a:ext cx="1625830"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𝐿</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r>
                        <a:rPr kumimoji="1" lang="en-US" altLang="ja-JP" sz="4000" b="0" i="1" smtClean="0">
                          <a:latin typeface="Cambria Math" panose="02040503050406030204" pitchFamily="18" charset="0"/>
                        </a:rPr>
                        <m:t>,</m:t>
                      </m:r>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𝑞</m:t>
                          </m:r>
                        </m:e>
                      </m:acc>
                      <m:r>
                        <a:rPr kumimoji="1" lang="en-US" altLang="ja-JP" sz="4000" b="0" i="1" smtClean="0">
                          <a:latin typeface="Cambria Math" panose="02040503050406030204" pitchFamily="18" charset="0"/>
                        </a:rPr>
                        <m:t>)</m:t>
                      </m:r>
                    </m:oMath>
                  </m:oMathPara>
                </a14:m>
                <a:endParaRPr kumimoji="1" lang="ja-JP" altLang="en-US" sz="4000"/>
              </a:p>
            </p:txBody>
          </p:sp>
        </mc:Choice>
        <mc:Fallback>
          <p:sp>
            <p:nvSpPr>
              <p:cNvPr id="5" name="テキスト ボックス 4">
                <a:extLst>
                  <a:ext uri="{FF2B5EF4-FFF2-40B4-BE49-F238E27FC236}">
                    <a16:creationId xmlns:a16="http://schemas.microsoft.com/office/drawing/2014/main" id="{D5D5AD58-F718-F467-7C61-FF59A1C3B004}"/>
                  </a:ext>
                </a:extLst>
              </p:cNvPr>
              <p:cNvSpPr txBox="1">
                <a:spLocks noRot="1" noChangeAspect="1" noMove="1" noResize="1" noEditPoints="1" noAdjustHandles="1" noChangeArrowheads="1" noChangeShapeType="1" noTextEdit="1"/>
              </p:cNvSpPr>
              <p:nvPr/>
            </p:nvSpPr>
            <p:spPr>
              <a:xfrm>
                <a:off x="1403648" y="1628800"/>
                <a:ext cx="1625830" cy="61555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23290E87-09EA-0693-59B7-97A45FCBFA22}"/>
                  </a:ext>
                </a:extLst>
              </p:cNvPr>
              <p:cNvSpPr txBox="1"/>
              <p:nvPr/>
            </p:nvSpPr>
            <p:spPr>
              <a:xfrm>
                <a:off x="5868144" y="1700808"/>
                <a:ext cx="1731308"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𝐻</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𝑝</m:t>
                      </m:r>
                      <m:r>
                        <a:rPr kumimoji="1" lang="en-US" altLang="ja-JP" sz="4000" b="0" i="1" smtClean="0">
                          <a:latin typeface="Cambria Math" panose="02040503050406030204" pitchFamily="18" charset="0"/>
                        </a:rPr>
                        <m:t>)</m:t>
                      </m:r>
                    </m:oMath>
                  </m:oMathPara>
                </a14:m>
                <a:endParaRPr kumimoji="1" lang="ja-JP" altLang="en-US" sz="4000"/>
              </a:p>
            </p:txBody>
          </p:sp>
        </mc:Choice>
        <mc:Fallback>
          <p:sp>
            <p:nvSpPr>
              <p:cNvPr id="6" name="テキスト ボックス 5">
                <a:extLst>
                  <a:ext uri="{FF2B5EF4-FFF2-40B4-BE49-F238E27FC236}">
                    <a16:creationId xmlns:a16="http://schemas.microsoft.com/office/drawing/2014/main" id="{23290E87-09EA-0693-59B7-97A45FCBFA22}"/>
                  </a:ext>
                </a:extLst>
              </p:cNvPr>
              <p:cNvSpPr txBox="1">
                <a:spLocks noRot="1" noChangeAspect="1" noMove="1" noResize="1" noEditPoints="1" noAdjustHandles="1" noChangeArrowheads="1" noChangeShapeType="1" noTextEdit="1"/>
              </p:cNvSpPr>
              <p:nvPr/>
            </p:nvSpPr>
            <p:spPr>
              <a:xfrm>
                <a:off x="5868144" y="1700808"/>
                <a:ext cx="1731308" cy="615553"/>
              </a:xfrm>
              <a:prstGeom prst="rect">
                <a:avLst/>
              </a:prstGeom>
              <a:blipFill>
                <a:blip r:embed="rId5"/>
                <a:stretch>
                  <a:fillRect/>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74B188EA-0F29-6F19-E701-4E78929F723C}"/>
              </a:ext>
            </a:extLst>
          </p:cNvPr>
          <p:cNvSpPr/>
          <p:nvPr/>
        </p:nvSpPr>
        <p:spPr>
          <a:xfrm>
            <a:off x="3995936" y="1772816"/>
            <a:ext cx="97840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310BA7E-E7B7-1235-843A-B2AF9787527D}"/>
              </a:ext>
            </a:extLst>
          </p:cNvPr>
          <p:cNvSpPr txBox="1"/>
          <p:nvPr/>
        </p:nvSpPr>
        <p:spPr>
          <a:xfrm>
            <a:off x="539552" y="1052736"/>
            <a:ext cx="3057247" cy="584775"/>
          </a:xfrm>
          <a:prstGeom prst="rect">
            <a:avLst/>
          </a:prstGeom>
          <a:noFill/>
        </p:spPr>
        <p:txBody>
          <a:bodyPr wrap="none" rtlCol="0">
            <a:spAutoFit/>
          </a:bodyPr>
          <a:lstStyle/>
          <a:p>
            <a:r>
              <a:rPr lang="ja-JP" altLang="en-US" sz="3200"/>
              <a:t>ラグランジアン</a:t>
            </a:r>
            <a:endParaRPr kumimoji="1" lang="ja-JP" altLang="en-US" sz="3200"/>
          </a:p>
        </p:txBody>
      </p:sp>
      <p:sp>
        <p:nvSpPr>
          <p:cNvPr id="9" name="テキスト ボックス 8">
            <a:extLst>
              <a:ext uri="{FF2B5EF4-FFF2-40B4-BE49-F238E27FC236}">
                <a16:creationId xmlns:a16="http://schemas.microsoft.com/office/drawing/2014/main" id="{3C07E824-8057-3B26-4221-0A64763970CB}"/>
              </a:ext>
            </a:extLst>
          </p:cNvPr>
          <p:cNvSpPr txBox="1"/>
          <p:nvPr/>
        </p:nvSpPr>
        <p:spPr>
          <a:xfrm>
            <a:off x="5403185" y="1044025"/>
            <a:ext cx="3057247" cy="584775"/>
          </a:xfrm>
          <a:prstGeom prst="rect">
            <a:avLst/>
          </a:prstGeom>
          <a:noFill/>
        </p:spPr>
        <p:txBody>
          <a:bodyPr wrap="none" rtlCol="0">
            <a:spAutoFit/>
          </a:bodyPr>
          <a:lstStyle/>
          <a:p>
            <a:r>
              <a:rPr kumimoji="1" lang="ja-JP" altLang="en-US" sz="3200"/>
              <a:t>ハミルトニアン</a:t>
            </a:r>
          </a:p>
        </p:txBody>
      </p:sp>
      <p:sp>
        <p:nvSpPr>
          <p:cNvPr id="10" name="テキスト ボックス 9">
            <a:extLst>
              <a:ext uri="{FF2B5EF4-FFF2-40B4-BE49-F238E27FC236}">
                <a16:creationId xmlns:a16="http://schemas.microsoft.com/office/drawing/2014/main" id="{5F7B7096-AA07-D3F0-462E-95592288EE8D}"/>
              </a:ext>
            </a:extLst>
          </p:cNvPr>
          <p:cNvSpPr txBox="1"/>
          <p:nvPr/>
        </p:nvSpPr>
        <p:spPr>
          <a:xfrm>
            <a:off x="467544" y="2924944"/>
            <a:ext cx="3518912" cy="400110"/>
          </a:xfrm>
          <a:prstGeom prst="rect">
            <a:avLst/>
          </a:prstGeom>
          <a:noFill/>
        </p:spPr>
        <p:txBody>
          <a:bodyPr wrap="none" rtlCol="0">
            <a:spAutoFit/>
          </a:bodyPr>
          <a:lstStyle/>
          <a:p>
            <a:r>
              <a:rPr kumimoji="1" lang="ja-JP" altLang="en-US" sz="2000"/>
              <a:t>オイラーラグランジュ方程式</a:t>
            </a:r>
          </a:p>
        </p:txBody>
      </p:sp>
      <p:sp>
        <p:nvSpPr>
          <p:cNvPr id="11" name="テキスト ボックス 10">
            <a:extLst>
              <a:ext uri="{FF2B5EF4-FFF2-40B4-BE49-F238E27FC236}">
                <a16:creationId xmlns:a16="http://schemas.microsoft.com/office/drawing/2014/main" id="{61FA8EDC-753C-577E-1383-BC6364BA775D}"/>
              </a:ext>
            </a:extLst>
          </p:cNvPr>
          <p:cNvSpPr txBox="1"/>
          <p:nvPr/>
        </p:nvSpPr>
        <p:spPr>
          <a:xfrm>
            <a:off x="6084168" y="2852936"/>
            <a:ext cx="1467068" cy="400110"/>
          </a:xfrm>
          <a:prstGeom prst="rect">
            <a:avLst/>
          </a:prstGeom>
          <a:noFill/>
        </p:spPr>
        <p:txBody>
          <a:bodyPr wrap="none" rtlCol="0">
            <a:spAutoFit/>
          </a:bodyPr>
          <a:lstStyle/>
          <a:p>
            <a:r>
              <a:rPr kumimoji="1" lang="ja-JP" altLang="en-US" sz="2000"/>
              <a:t>正準方程式</a:t>
            </a:r>
          </a:p>
        </p:txBody>
      </p:sp>
    </p:spTree>
    <p:extLst>
      <p:ext uri="{BB962C8B-B14F-4D97-AF65-F5344CB8AC3E}">
        <p14:creationId xmlns:p14="http://schemas.microsoft.com/office/powerpoint/2010/main" val="1613571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F9E859F-B621-A1A0-2B2A-1482587CFA11}"/>
              </a:ext>
            </a:extLst>
          </p:cNvPr>
          <p:cNvSpPr>
            <a:spLocks noGrp="1"/>
          </p:cNvSpPr>
          <p:nvPr>
            <p:ph type="body" sz="quarter" idx="10"/>
          </p:nvPr>
        </p:nvSpPr>
        <p:spPr/>
        <p:txBody>
          <a:bodyPr/>
          <a:lstStyle/>
          <a:p>
            <a:r>
              <a:rPr lang="ja-JP" altLang="en-US"/>
              <a:t>ハミルトン形式の力学</a:t>
            </a:r>
            <a:endParaRPr kumimoji="1" lang="ja-JP" altLang="en-US"/>
          </a:p>
        </p:txBody>
      </p:sp>
      <p:sp>
        <p:nvSpPr>
          <p:cNvPr id="3" name="テキスト ボックス 2">
            <a:extLst>
              <a:ext uri="{FF2B5EF4-FFF2-40B4-BE49-F238E27FC236}">
                <a16:creationId xmlns:a16="http://schemas.microsoft.com/office/drawing/2014/main" id="{6F22357A-85F5-E3BD-B9F0-AAE142C32341}"/>
              </a:ext>
            </a:extLst>
          </p:cNvPr>
          <p:cNvSpPr txBox="1"/>
          <p:nvPr/>
        </p:nvSpPr>
        <p:spPr>
          <a:xfrm>
            <a:off x="359024" y="1124744"/>
            <a:ext cx="8461448" cy="954107"/>
          </a:xfrm>
          <a:prstGeom prst="rect">
            <a:avLst/>
          </a:prstGeom>
          <a:noFill/>
        </p:spPr>
        <p:txBody>
          <a:bodyPr wrap="square" rtlCol="0">
            <a:spAutoFit/>
          </a:bodyPr>
          <a:lstStyle/>
          <a:p>
            <a:r>
              <a:rPr lang="ja-JP" altLang="en-US" sz="2800"/>
              <a:t>なぜラグランジュ形式の力学からハミルトン形式の力学に移るのか？</a:t>
            </a:r>
            <a:endParaRPr kumimoji="1" lang="ja-JP" altLang="en-US" sz="2800"/>
          </a:p>
        </p:txBody>
      </p:sp>
      <p:sp>
        <p:nvSpPr>
          <p:cNvPr id="4" name="テキスト ボックス 3">
            <a:extLst>
              <a:ext uri="{FF2B5EF4-FFF2-40B4-BE49-F238E27FC236}">
                <a16:creationId xmlns:a16="http://schemas.microsoft.com/office/drawing/2014/main" id="{BB4415A4-69EF-A0A8-EE84-D82CBB08A3EE}"/>
              </a:ext>
            </a:extLst>
          </p:cNvPr>
          <p:cNvSpPr txBox="1"/>
          <p:nvPr/>
        </p:nvSpPr>
        <p:spPr>
          <a:xfrm>
            <a:off x="323528" y="2492896"/>
            <a:ext cx="8461448" cy="954107"/>
          </a:xfrm>
          <a:prstGeom prst="rect">
            <a:avLst/>
          </a:prstGeom>
          <a:noFill/>
        </p:spPr>
        <p:txBody>
          <a:bodyPr wrap="square" rtlCol="0">
            <a:spAutoFit/>
          </a:bodyPr>
          <a:lstStyle/>
          <a:p>
            <a:r>
              <a:rPr kumimoji="1" lang="ja-JP" altLang="en-US" sz="2800"/>
              <a:t>正準方程式が、ラグランジュ形式の力学より広い範囲の変数変換に対して</a:t>
            </a:r>
            <a:r>
              <a:rPr kumimoji="1" lang="ja-JP" altLang="en-US" sz="2800">
                <a:solidFill>
                  <a:srgbClr val="FF0000"/>
                </a:solidFill>
              </a:rPr>
              <a:t>共変</a:t>
            </a:r>
            <a:r>
              <a:rPr kumimoji="1" lang="ja-JP" altLang="en-US" sz="2800"/>
              <a:t>だから</a:t>
            </a:r>
          </a:p>
        </p:txBody>
      </p:sp>
      <p:sp>
        <p:nvSpPr>
          <p:cNvPr id="5" name="テキスト ボックス 4">
            <a:extLst>
              <a:ext uri="{FF2B5EF4-FFF2-40B4-BE49-F238E27FC236}">
                <a16:creationId xmlns:a16="http://schemas.microsoft.com/office/drawing/2014/main" id="{E1C91725-208F-538A-DC89-2995BB4336E9}"/>
              </a:ext>
            </a:extLst>
          </p:cNvPr>
          <p:cNvSpPr txBox="1"/>
          <p:nvPr/>
        </p:nvSpPr>
        <p:spPr>
          <a:xfrm>
            <a:off x="179512" y="3933056"/>
            <a:ext cx="8802410" cy="830997"/>
          </a:xfrm>
          <a:prstGeom prst="rect">
            <a:avLst/>
          </a:prstGeom>
          <a:noFill/>
        </p:spPr>
        <p:txBody>
          <a:bodyPr wrap="none" rtlCol="0">
            <a:spAutoFit/>
          </a:bodyPr>
          <a:lstStyle/>
          <a:p>
            <a:r>
              <a:rPr kumimoji="1" lang="ja-JP" altLang="en-US" sz="2400"/>
              <a:t>オイラー・ラグランジュ方程式は、任意の点変換について共変</a:t>
            </a:r>
            <a:endParaRPr kumimoji="1" lang="en-US" altLang="ja-JP" sz="2400"/>
          </a:p>
          <a:p>
            <a:r>
              <a:rPr kumimoji="1" lang="ja-JP" altLang="en-US" sz="2400"/>
              <a:t>点変換：一般化座標同士の変換</a:t>
            </a:r>
          </a:p>
        </p:txBody>
      </p:sp>
      <p:sp>
        <p:nvSpPr>
          <p:cNvPr id="6" name="テキスト ボックス 5">
            <a:extLst>
              <a:ext uri="{FF2B5EF4-FFF2-40B4-BE49-F238E27FC236}">
                <a16:creationId xmlns:a16="http://schemas.microsoft.com/office/drawing/2014/main" id="{BADB4D2C-28DD-177B-5BB3-CDDC7118485D}"/>
              </a:ext>
            </a:extLst>
          </p:cNvPr>
          <p:cNvSpPr txBox="1"/>
          <p:nvPr/>
        </p:nvSpPr>
        <p:spPr>
          <a:xfrm>
            <a:off x="179512" y="5157192"/>
            <a:ext cx="9110186" cy="830997"/>
          </a:xfrm>
          <a:prstGeom prst="rect">
            <a:avLst/>
          </a:prstGeom>
          <a:noFill/>
        </p:spPr>
        <p:txBody>
          <a:bodyPr wrap="none" rtlCol="0">
            <a:spAutoFit/>
          </a:bodyPr>
          <a:lstStyle/>
          <a:p>
            <a:r>
              <a:rPr kumimoji="1" lang="ja-JP" altLang="en-US" sz="2400"/>
              <a:t>正準方程式は、座標と運動量を混ぜるような変換についても共変</a:t>
            </a:r>
            <a:endParaRPr kumimoji="1" lang="en-US" altLang="ja-JP" sz="2400"/>
          </a:p>
          <a:p>
            <a:r>
              <a:rPr lang="ja-JP" altLang="en-US" sz="2400"/>
              <a:t>ただし、その変換則には</a:t>
            </a:r>
            <a:r>
              <a:rPr lang="ja-JP" altLang="en-US" sz="2400">
                <a:solidFill>
                  <a:srgbClr val="FF0000"/>
                </a:solidFill>
              </a:rPr>
              <a:t>条件</a:t>
            </a:r>
            <a:r>
              <a:rPr lang="ja-JP" altLang="en-US" sz="2400"/>
              <a:t>が付く</a:t>
            </a:r>
            <a:endParaRPr kumimoji="1" lang="ja-JP" altLang="en-US" sz="2400"/>
          </a:p>
        </p:txBody>
      </p:sp>
    </p:spTree>
    <p:extLst>
      <p:ext uri="{BB962C8B-B14F-4D97-AF65-F5344CB8AC3E}">
        <p14:creationId xmlns:p14="http://schemas.microsoft.com/office/powerpoint/2010/main" val="4164975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6C2F72D-7706-954A-48D9-FC7454F9D8D8}"/>
              </a:ext>
            </a:extLst>
          </p:cNvPr>
          <p:cNvSpPr>
            <a:spLocks noGrp="1"/>
          </p:cNvSpPr>
          <p:nvPr>
            <p:ph type="body" sz="quarter" idx="10"/>
          </p:nvPr>
        </p:nvSpPr>
        <p:spPr/>
        <p:txBody>
          <a:bodyPr/>
          <a:lstStyle/>
          <a:p>
            <a:r>
              <a:rPr lang="ja-JP" altLang="en-US"/>
              <a:t>正準変換</a:t>
            </a:r>
            <a:endParaRPr kumimoji="1" lang="ja-JP" altLang="en-US"/>
          </a:p>
        </p:txBody>
      </p:sp>
      <p:sp>
        <p:nvSpPr>
          <p:cNvPr id="3" name="テキスト ボックス 2">
            <a:extLst>
              <a:ext uri="{FF2B5EF4-FFF2-40B4-BE49-F238E27FC236}">
                <a16:creationId xmlns:a16="http://schemas.microsoft.com/office/drawing/2014/main" id="{F38D6A4D-D489-C681-14BE-ED52148503A4}"/>
              </a:ext>
            </a:extLst>
          </p:cNvPr>
          <p:cNvSpPr txBox="1"/>
          <p:nvPr/>
        </p:nvSpPr>
        <p:spPr>
          <a:xfrm>
            <a:off x="179512" y="1052736"/>
            <a:ext cx="4698722" cy="584775"/>
          </a:xfrm>
          <a:prstGeom prst="rect">
            <a:avLst/>
          </a:prstGeom>
          <a:noFill/>
        </p:spPr>
        <p:txBody>
          <a:bodyPr wrap="none" rtlCol="0">
            <a:spAutoFit/>
          </a:bodyPr>
          <a:lstStyle/>
          <a:p>
            <a:r>
              <a:rPr lang="ja-JP" altLang="en-US" sz="3200"/>
              <a:t>以下の変数変換を考える</a:t>
            </a:r>
            <a:endParaRPr kumimoji="1" lang="ja-JP" altLang="en-US" sz="3200"/>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0B659150-3700-D4E8-8DB1-4486E6D6AFCB}"/>
                  </a:ext>
                </a:extLst>
              </p:cNvPr>
              <p:cNvSpPr txBox="1"/>
              <p:nvPr/>
            </p:nvSpPr>
            <p:spPr>
              <a:xfrm>
                <a:off x="3131840" y="1628800"/>
                <a:ext cx="2702663" cy="123110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𝑄</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𝑄</m:t>
                      </m:r>
                      <m:d>
                        <m:dPr>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𝑞</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𝑝</m:t>
                          </m:r>
                        </m:e>
                      </m:d>
                    </m:oMath>
                  </m:oMathPara>
                </a14:m>
                <a:endParaRPr kumimoji="1" lang="en-US" altLang="ja-JP" sz="4000" b="0" i="1">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𝑃</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𝑃</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𝑝</m:t>
                      </m:r>
                      <m:r>
                        <a:rPr kumimoji="1" lang="en-US" altLang="ja-JP" sz="4000" b="0" i="1" smtClean="0">
                          <a:latin typeface="Cambria Math" panose="02040503050406030204" pitchFamily="18" charset="0"/>
                        </a:rPr>
                        <m:t>)</m:t>
                      </m:r>
                    </m:oMath>
                  </m:oMathPara>
                </a14:m>
                <a:endParaRPr kumimoji="1" lang="en-US" altLang="ja-JP" sz="4000" b="0"/>
              </a:p>
            </p:txBody>
          </p:sp>
        </mc:Choice>
        <mc:Fallback>
          <p:sp>
            <p:nvSpPr>
              <p:cNvPr id="4" name="テキスト ボックス 3">
                <a:extLst>
                  <a:ext uri="{FF2B5EF4-FFF2-40B4-BE49-F238E27FC236}">
                    <a16:creationId xmlns:a16="http://schemas.microsoft.com/office/drawing/2014/main" id="{0B659150-3700-D4E8-8DB1-4486E6D6AFCB}"/>
                  </a:ext>
                </a:extLst>
              </p:cNvPr>
              <p:cNvSpPr txBox="1">
                <a:spLocks noRot="1" noChangeAspect="1" noMove="1" noResize="1" noEditPoints="1" noAdjustHandles="1" noChangeArrowheads="1" noChangeShapeType="1" noTextEdit="1"/>
              </p:cNvSpPr>
              <p:nvPr/>
            </p:nvSpPr>
            <p:spPr>
              <a:xfrm>
                <a:off x="3131840" y="1628800"/>
                <a:ext cx="2702663" cy="1231106"/>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9F768E5-9EB1-37AF-7B5A-B9054E28E650}"/>
              </a:ext>
            </a:extLst>
          </p:cNvPr>
          <p:cNvSpPr txBox="1"/>
          <p:nvPr/>
        </p:nvSpPr>
        <p:spPr>
          <a:xfrm>
            <a:off x="251520" y="2988241"/>
            <a:ext cx="7571303" cy="584775"/>
          </a:xfrm>
          <a:prstGeom prst="rect">
            <a:avLst/>
          </a:prstGeom>
          <a:noFill/>
        </p:spPr>
        <p:txBody>
          <a:bodyPr wrap="none" rtlCol="0">
            <a:spAutoFit/>
          </a:bodyPr>
          <a:lstStyle/>
          <a:p>
            <a:r>
              <a:rPr lang="ja-JP" altLang="en-US" sz="3200"/>
              <a:t>この変換で正準方程式が形を変えない時</a:t>
            </a:r>
            <a:endParaRPr lang="en-US" altLang="ja-JP" sz="3200"/>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41FB012C-4DBC-9C93-D233-FF0BADC03B45}"/>
                  </a:ext>
                </a:extLst>
              </p:cNvPr>
              <p:cNvSpPr txBox="1"/>
              <p:nvPr/>
            </p:nvSpPr>
            <p:spPr>
              <a:xfrm>
                <a:off x="1475656" y="3789040"/>
                <a:ext cx="1816908" cy="19424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eqArr>
                            <m:eqArrPr>
                              <m:ctrlPr>
                                <a:rPr kumimoji="1" lang="en-US" altLang="ja-JP" sz="2800" i="1" smtClean="0">
                                  <a:latin typeface="Cambria Math" panose="02040503050406030204" pitchFamily="18" charset="0"/>
                                </a:rPr>
                              </m:ctrlPr>
                            </m:eqArr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𝑝</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e>
                          </m:eqArr>
                        </m:e>
                      </m:d>
                    </m:oMath>
                  </m:oMathPara>
                </a14:m>
                <a:endParaRPr kumimoji="1" lang="ja-JP" altLang="en-US" sz="2800"/>
              </a:p>
            </p:txBody>
          </p:sp>
        </mc:Choice>
        <mc:Fallback>
          <p:sp>
            <p:nvSpPr>
              <p:cNvPr id="6" name="テキスト ボックス 5">
                <a:extLst>
                  <a:ext uri="{FF2B5EF4-FFF2-40B4-BE49-F238E27FC236}">
                    <a16:creationId xmlns:a16="http://schemas.microsoft.com/office/drawing/2014/main" id="{41FB012C-4DBC-9C93-D233-FF0BADC03B45}"/>
                  </a:ext>
                </a:extLst>
              </p:cNvPr>
              <p:cNvSpPr txBox="1">
                <a:spLocks noRot="1" noChangeAspect="1" noMove="1" noResize="1" noEditPoints="1" noAdjustHandles="1" noChangeArrowheads="1" noChangeShapeType="1" noTextEdit="1"/>
              </p:cNvSpPr>
              <p:nvPr/>
            </p:nvSpPr>
            <p:spPr>
              <a:xfrm>
                <a:off x="1475656" y="3789040"/>
                <a:ext cx="1816908" cy="1942455"/>
              </a:xfrm>
              <a:prstGeom prst="rect">
                <a:avLst/>
              </a:prstGeom>
              <a:blipFill>
                <a:blip r:embed="rId3"/>
                <a:stretch>
                  <a:fillRect/>
                </a:stretch>
              </a:blipFill>
            </p:spPr>
            <p:txBody>
              <a:bodyPr/>
              <a:lstStyle/>
              <a:p>
                <a:r>
                  <a:rPr lang="ja-JP" altLang="en-US">
                    <a:noFill/>
                  </a:rPr>
                  <a:t> </a:t>
                </a:r>
              </a:p>
            </p:txBody>
          </p:sp>
        </mc:Fallback>
      </mc:AlternateContent>
      <p:sp>
        <p:nvSpPr>
          <p:cNvPr id="7" name="矢印: 左右 6">
            <a:extLst>
              <a:ext uri="{FF2B5EF4-FFF2-40B4-BE49-F238E27FC236}">
                <a16:creationId xmlns:a16="http://schemas.microsoft.com/office/drawing/2014/main" id="{9B23D701-0C39-7CF9-E212-02E5337310ED}"/>
              </a:ext>
            </a:extLst>
          </p:cNvPr>
          <p:cNvSpPr/>
          <p:nvPr/>
        </p:nvSpPr>
        <p:spPr>
          <a:xfrm>
            <a:off x="3779912" y="4437112"/>
            <a:ext cx="1216152" cy="4846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FD44FFE0-9CAF-92C1-483C-C3C58AAE1D8C}"/>
                  </a:ext>
                </a:extLst>
              </p:cNvPr>
              <p:cNvSpPr txBox="1"/>
              <p:nvPr/>
            </p:nvSpPr>
            <p:spPr>
              <a:xfrm>
                <a:off x="5508104" y="3717032"/>
                <a:ext cx="1843773" cy="19424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eqArr>
                            <m:eqArrPr>
                              <m:ctrlPr>
                                <a:rPr kumimoji="1" lang="en-US" altLang="ja-JP" sz="2800" i="1" smtClean="0">
                                  <a:latin typeface="Cambria Math" panose="02040503050406030204" pitchFamily="18" charset="0"/>
                                </a:rPr>
                              </m:ctrlPr>
                            </m:eqArr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𝑃</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e>
                          </m:eqArr>
                        </m:e>
                      </m:d>
                    </m:oMath>
                  </m:oMathPara>
                </a14:m>
                <a:endParaRPr kumimoji="1" lang="ja-JP" altLang="en-US" sz="2800"/>
              </a:p>
            </p:txBody>
          </p:sp>
        </mc:Choice>
        <mc:Fallback>
          <p:sp>
            <p:nvSpPr>
              <p:cNvPr id="8" name="テキスト ボックス 7">
                <a:extLst>
                  <a:ext uri="{FF2B5EF4-FFF2-40B4-BE49-F238E27FC236}">
                    <a16:creationId xmlns:a16="http://schemas.microsoft.com/office/drawing/2014/main" id="{FD44FFE0-9CAF-92C1-483C-C3C58AAE1D8C}"/>
                  </a:ext>
                </a:extLst>
              </p:cNvPr>
              <p:cNvSpPr txBox="1">
                <a:spLocks noRot="1" noChangeAspect="1" noMove="1" noResize="1" noEditPoints="1" noAdjustHandles="1" noChangeArrowheads="1" noChangeShapeType="1" noTextEdit="1"/>
              </p:cNvSpPr>
              <p:nvPr/>
            </p:nvSpPr>
            <p:spPr>
              <a:xfrm>
                <a:off x="5508104" y="3717032"/>
                <a:ext cx="1843773" cy="1942455"/>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9DC7B5F0-1FF9-A7D9-5C15-2926EA7BED7D}"/>
              </a:ext>
            </a:extLst>
          </p:cNvPr>
          <p:cNvSpPr txBox="1"/>
          <p:nvPr/>
        </p:nvSpPr>
        <p:spPr>
          <a:xfrm>
            <a:off x="1551141" y="6021288"/>
            <a:ext cx="5109091" cy="584775"/>
          </a:xfrm>
          <a:prstGeom prst="rect">
            <a:avLst/>
          </a:prstGeom>
          <a:noFill/>
        </p:spPr>
        <p:txBody>
          <a:bodyPr wrap="none" rtlCol="0">
            <a:spAutoFit/>
          </a:bodyPr>
          <a:lstStyle/>
          <a:p>
            <a:r>
              <a:rPr lang="ja-JP" altLang="en-US" sz="3200"/>
              <a:t>この変換を</a:t>
            </a:r>
            <a:r>
              <a:rPr lang="ja-JP" altLang="en-US" sz="3200">
                <a:solidFill>
                  <a:srgbClr val="FF0000"/>
                </a:solidFill>
              </a:rPr>
              <a:t>正準変換</a:t>
            </a:r>
            <a:r>
              <a:rPr lang="ja-JP" altLang="en-US" sz="3200"/>
              <a:t>と呼ぶ</a:t>
            </a:r>
            <a:endParaRPr lang="en-US" altLang="ja-JP" sz="3200"/>
          </a:p>
        </p:txBody>
      </p:sp>
    </p:spTree>
    <p:extLst>
      <p:ext uri="{BB962C8B-B14F-4D97-AF65-F5344CB8AC3E}">
        <p14:creationId xmlns:p14="http://schemas.microsoft.com/office/powerpoint/2010/main" val="3150458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525DF25-126B-8A09-2761-8B675249921E}"/>
              </a:ext>
            </a:extLst>
          </p:cNvPr>
          <p:cNvSpPr>
            <a:spLocks noGrp="1"/>
          </p:cNvSpPr>
          <p:nvPr>
            <p:ph type="body" sz="quarter" idx="10"/>
          </p:nvPr>
        </p:nvSpPr>
        <p:spPr/>
        <p:txBody>
          <a:bodyPr/>
          <a:lstStyle/>
          <a:p>
            <a:r>
              <a:rPr lang="ja-JP" altLang="en-US"/>
              <a:t>正準変換の条件</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C05BC8F2-D80F-DD50-D594-7E647FD5518E}"/>
                  </a:ext>
                </a:extLst>
              </p:cNvPr>
              <p:cNvSpPr txBox="1"/>
              <p:nvPr/>
            </p:nvSpPr>
            <p:spPr>
              <a:xfrm>
                <a:off x="971600" y="2564904"/>
                <a:ext cx="3395225"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𝑄</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e>
                      </m:d>
                      <m:r>
                        <a:rPr kumimoji="1" lang="en-US" altLang="ja-JP" sz="3200" b="0" i="1" smtClean="0">
                          <a:latin typeface="Cambria Math" panose="02040503050406030204" pitchFamily="18" charset="0"/>
                        </a:rPr>
                        <m:t>, </m:t>
                      </m:r>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e>
                      </m:d>
                      <m:r>
                        <a:rPr kumimoji="1" lang="en-US" altLang="ja-JP" sz="3200" b="0" i="1" smtClean="0">
                          <a:latin typeface="Cambria Math" panose="02040503050406030204" pitchFamily="18" charset="0"/>
                        </a:rPr>
                        <m:t>)</m:t>
                      </m:r>
                    </m:oMath>
                  </m:oMathPara>
                </a14:m>
                <a:endParaRPr kumimoji="1" lang="ja-JP" altLang="en-US" sz="3200"/>
              </a:p>
            </p:txBody>
          </p:sp>
        </mc:Choice>
        <mc:Fallback>
          <p:sp>
            <p:nvSpPr>
              <p:cNvPr id="3" name="テキスト ボックス 2">
                <a:extLst>
                  <a:ext uri="{FF2B5EF4-FFF2-40B4-BE49-F238E27FC236}">
                    <a16:creationId xmlns:a16="http://schemas.microsoft.com/office/drawing/2014/main" id="{C05BC8F2-D80F-DD50-D594-7E647FD5518E}"/>
                  </a:ext>
                </a:extLst>
              </p:cNvPr>
              <p:cNvSpPr txBox="1">
                <a:spLocks noRot="1" noChangeAspect="1" noMove="1" noResize="1" noEditPoints="1" noAdjustHandles="1" noChangeArrowheads="1" noChangeShapeType="1" noTextEdit="1"/>
              </p:cNvSpPr>
              <p:nvPr/>
            </p:nvSpPr>
            <p:spPr>
              <a:xfrm>
                <a:off x="971600" y="2564904"/>
                <a:ext cx="3395225" cy="492443"/>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8E22A24C-4DC1-9AF7-57A3-F8CB79AEDA45}"/>
              </a:ext>
            </a:extLst>
          </p:cNvPr>
          <p:cNvSpPr txBox="1"/>
          <p:nvPr/>
        </p:nvSpPr>
        <p:spPr>
          <a:xfrm>
            <a:off x="467544" y="980728"/>
            <a:ext cx="7560840" cy="830997"/>
          </a:xfrm>
          <a:prstGeom prst="rect">
            <a:avLst/>
          </a:prstGeom>
          <a:noFill/>
        </p:spPr>
        <p:txBody>
          <a:bodyPr wrap="square" rtlCol="0">
            <a:spAutoFit/>
          </a:bodyPr>
          <a:lstStyle/>
          <a:p>
            <a:r>
              <a:rPr lang="ja-JP" altLang="en-US" sz="2400"/>
              <a:t>ハミルトニアンを、</a:t>
            </a:r>
            <a:r>
              <a:rPr lang="ja-JP" altLang="en-US" sz="2400">
                <a:solidFill>
                  <a:srgbClr val="FF0000"/>
                </a:solidFill>
              </a:rPr>
              <a:t>変換後の変数</a:t>
            </a:r>
            <a:r>
              <a:rPr lang="ja-JP" altLang="en-US" sz="2400"/>
              <a:t>で記述し、</a:t>
            </a:r>
            <a:r>
              <a:rPr lang="ja-JP" altLang="en-US" sz="2400">
                <a:solidFill>
                  <a:srgbClr val="FF0000"/>
                </a:solidFill>
              </a:rPr>
              <a:t>変換後の変数</a:t>
            </a:r>
            <a:r>
              <a:rPr lang="ja-JP" altLang="en-US" sz="2400"/>
              <a:t>を</a:t>
            </a:r>
            <a:r>
              <a:rPr lang="ja-JP" altLang="en-US" sz="2400">
                <a:solidFill>
                  <a:srgbClr val="011893"/>
                </a:solidFill>
              </a:rPr>
              <a:t>変換前の変数</a:t>
            </a:r>
            <a:r>
              <a:rPr lang="ja-JP" altLang="en-US" sz="2400"/>
              <a:t>で書いておく</a:t>
            </a:r>
            <a:endParaRPr kumimoji="1" lang="ja-JP" altLang="en-US" sz="2400"/>
          </a:p>
        </p:txBody>
      </p:sp>
    </p:spTree>
    <p:extLst>
      <p:ext uri="{BB962C8B-B14F-4D97-AF65-F5344CB8AC3E}">
        <p14:creationId xmlns:p14="http://schemas.microsoft.com/office/powerpoint/2010/main" val="4233696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DF4C070-B8C3-3BDA-948A-117A42117272}"/>
              </a:ext>
            </a:extLst>
          </p:cNvPr>
          <p:cNvSpPr>
            <a:spLocks noGrp="1"/>
          </p:cNvSpPr>
          <p:nvPr>
            <p:ph type="body" sz="quarter" idx="10"/>
          </p:nvPr>
        </p:nvSpPr>
        <p:spPr/>
        <p:txBody>
          <a:bodyPr/>
          <a:lstStyle/>
          <a:p>
            <a:r>
              <a:rPr kumimoji="1" lang="ja-JP" altLang="en-US"/>
              <a:t>まとめ</a:t>
            </a:r>
          </a:p>
        </p:txBody>
      </p:sp>
      <p:sp>
        <p:nvSpPr>
          <p:cNvPr id="3" name="テキスト ボックス 2">
            <a:extLst>
              <a:ext uri="{FF2B5EF4-FFF2-40B4-BE49-F238E27FC236}">
                <a16:creationId xmlns:a16="http://schemas.microsoft.com/office/drawing/2014/main" id="{6B27DB60-D3D6-D568-ADDA-4F4F4C2821AA}"/>
              </a:ext>
            </a:extLst>
          </p:cNvPr>
          <p:cNvSpPr txBox="1"/>
          <p:nvPr/>
        </p:nvSpPr>
        <p:spPr>
          <a:xfrm>
            <a:off x="179512" y="1268760"/>
            <a:ext cx="8712968" cy="4832092"/>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時間微分と正準方程式からポアソン括弧を定義した</a:t>
            </a:r>
            <a:endParaRPr lang="en-US" altLang="ja-JP" sz="2800"/>
          </a:p>
          <a:p>
            <a:pPr marL="457200" indent="-457200">
              <a:buFont typeface="Arial" panose="020B0604020202020204" pitchFamily="34" charset="0"/>
              <a:buChar char="•"/>
            </a:pPr>
            <a:r>
              <a:rPr kumimoji="1" lang="ja-JP" altLang="en-US" sz="2800"/>
              <a:t>ポアソン括弧が作る代数構造はリー環になっている</a:t>
            </a:r>
            <a:endParaRPr kumimoji="1" lang="en-US" altLang="ja-JP" sz="2800"/>
          </a:p>
          <a:p>
            <a:pPr marL="457200" indent="-457200">
              <a:buFont typeface="Arial" panose="020B0604020202020204" pitchFamily="34" charset="0"/>
              <a:buChar char="•"/>
            </a:pPr>
            <a:r>
              <a:rPr lang="ja-JP" altLang="en-US" sz="2800"/>
              <a:t>微小変化を引き起こす演算子を生成子と呼び、それを指数関数の肩に乗せると有限の変化を引き起こす演算子になる</a:t>
            </a:r>
            <a:endParaRPr lang="en-US" altLang="ja-JP" sz="2800"/>
          </a:p>
          <a:p>
            <a:pPr marL="457200" indent="-457200">
              <a:buFont typeface="Arial" panose="020B0604020202020204" pitchFamily="34" charset="0"/>
              <a:buChar char="•"/>
            </a:pPr>
            <a:r>
              <a:rPr lang="ja-JP" altLang="en-US" sz="2800"/>
              <a:t>ポアソン括弧に何かを入れると、正準共役な量で微分したことになる</a:t>
            </a:r>
            <a:endParaRPr lang="en-US" altLang="ja-JP" sz="2800"/>
          </a:p>
          <a:p>
            <a:pPr marL="457200" indent="-457200">
              <a:buFont typeface="Arial" panose="020B0604020202020204" pitchFamily="34" charset="0"/>
              <a:buChar char="•"/>
            </a:pPr>
            <a:r>
              <a:rPr lang="ja-JP" altLang="en-US" sz="2800"/>
              <a:t>ポアソン括弧で交換可能である→対応する操作に対して不変である</a:t>
            </a:r>
            <a:endParaRPr lang="en-US" altLang="ja-JP" sz="2800"/>
          </a:p>
        </p:txBody>
      </p:sp>
    </p:spTree>
    <p:extLst>
      <p:ext uri="{BB962C8B-B14F-4D97-AF65-F5344CB8AC3E}">
        <p14:creationId xmlns:p14="http://schemas.microsoft.com/office/powerpoint/2010/main" val="2328141980"/>
      </p:ext>
    </p:extLst>
  </p:cSld>
  <p:clrMapOvr>
    <a:masterClrMapping/>
  </p:clrMapOvr>
</p:sld>
</file>

<file path=ppt/theme/theme1.xml><?xml version="1.0" encoding="utf-8"?>
<a:theme xmlns:a="http://schemas.openxmlformats.org/drawingml/2006/main" name="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3052</TotalTime>
  <Words>298</Words>
  <Application>Microsoft Office PowerPoint</Application>
  <PresentationFormat>画面に合わせる (4:3)</PresentationFormat>
  <Paragraphs>40</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HGｺﾞｼｯｸE</vt:lpstr>
      <vt:lpstr>游ゴシック</vt:lpstr>
      <vt:lpstr>Arial</vt:lpstr>
      <vt:lpstr>Cambria Math</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427</cp:revision>
  <dcterms:created xsi:type="dcterms:W3CDTF">2019-01-02T05:23:01Z</dcterms:created>
  <dcterms:modified xsi:type="dcterms:W3CDTF">2023-07-17T14:34:04Z</dcterms:modified>
</cp:coreProperties>
</file>