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248" autoAdjust="0"/>
    <p:restoredTop sz="94830"/>
  </p:normalViewPr>
  <p:slideViewPr>
    <p:cSldViewPr>
      <p:cViewPr varScale="1">
        <p:scale>
          <a:sx n="59" d="100"/>
          <a:sy n="59" d="100"/>
        </p:scale>
        <p:origin x="174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5" d="100"/>
          <a:sy n="95" d="100"/>
        </p:scale>
        <p:origin x="3064" y="1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C63D3F-0352-EF45-A95C-C8137A1B6577}" type="datetimeFigureOut">
              <a:rPr lang="ja-JP" altLang="en-US" smtClean="0"/>
              <a:pPr/>
              <a:t>2023/6/10</a:t>
            </a:fld>
            <a:endParaRPr lang="ja-JP" altLang="en-US"/>
          </a:p>
        </p:txBody>
      </p:sp>
      <p:sp>
        <p:nvSpPr>
          <p:cNvPr id="4" name="スライド イメージ プレースホル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8B8C6D-C3B1-8D4B-883D-F931C7D3B8B2}" type="slidenum">
              <a:rPr lang="ja-JP" altLang="en-US" smtClean="0"/>
              <a:pPr/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88530254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4572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10" Type="http://schemas.openxmlformats.org/officeDocument/2006/relationships/image" Target="../media/image12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8A6B8B-A787-C2E4-C6AF-72DDD5EBBBC2}"/>
                  </a:ext>
                </a:extLst>
              </p:cNvPr>
              <p:cNvSpPr txBox="1"/>
              <p:nvPr/>
            </p:nvSpPr>
            <p:spPr>
              <a:xfrm>
                <a:off x="1187624" y="1196752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" name="テキスト ボックス 1">
                <a:extLst>
                  <a:ext uri="{FF2B5EF4-FFF2-40B4-BE49-F238E27FC236}">
                    <a16:creationId xmlns:a16="http://schemas.microsoft.com/office/drawing/2014/main" id="{298A6B8B-A787-C2E4-C6AF-72DDD5EBBB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1196752"/>
                <a:ext cx="1964127" cy="7023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72243B-DA0E-1695-4C55-C69C82F48457}"/>
                  </a:ext>
                </a:extLst>
              </p:cNvPr>
              <p:cNvSpPr txBox="1"/>
              <p:nvPr/>
            </p:nvSpPr>
            <p:spPr>
              <a:xfrm>
                <a:off x="1187624" y="2204864"/>
                <a:ext cx="1950662" cy="774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7872243B-DA0E-1695-4C55-C69C82F484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2204864"/>
                <a:ext cx="1950662" cy="774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81D2536-7490-3370-19BB-0F741FC32998}"/>
                  </a:ext>
                </a:extLst>
              </p:cNvPr>
              <p:cNvSpPr txBox="1"/>
              <p:nvPr/>
            </p:nvSpPr>
            <p:spPr>
              <a:xfrm>
                <a:off x="1187624" y="3212976"/>
                <a:ext cx="1926105" cy="7022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4" name="テキスト ボックス 3">
                <a:extLst>
                  <a:ext uri="{FF2B5EF4-FFF2-40B4-BE49-F238E27FC236}">
                    <a16:creationId xmlns:a16="http://schemas.microsoft.com/office/drawing/2014/main" id="{281D2536-7490-3370-19BB-0F741FC3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87624" y="3212976"/>
                <a:ext cx="1926105" cy="702244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41D2328C-5EAC-6212-B3E9-E1071B154BB6}"/>
              </a:ext>
            </a:extLst>
          </p:cNvPr>
          <p:cNvSpPr/>
          <p:nvPr/>
        </p:nvSpPr>
        <p:spPr>
          <a:xfrm>
            <a:off x="2411760" y="1124744"/>
            <a:ext cx="864096" cy="2880320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2B9E2D6C-5A07-5C92-5EAD-020937E0CA81}"/>
              </a:ext>
            </a:extLst>
          </p:cNvPr>
          <p:cNvSpPr/>
          <p:nvPr/>
        </p:nvSpPr>
        <p:spPr>
          <a:xfrm>
            <a:off x="1043608" y="1124744"/>
            <a:ext cx="1008112" cy="2880320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6E11CF09-D873-3077-3F1B-2F8B726B7879}"/>
              </a:ext>
            </a:extLst>
          </p:cNvPr>
          <p:cNvSpPr txBox="1"/>
          <p:nvPr/>
        </p:nvSpPr>
        <p:spPr>
          <a:xfrm>
            <a:off x="395536" y="332656"/>
            <a:ext cx="757130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こっちがスカラー関数の自由度による偏微分になっている</a:t>
            </a:r>
            <a:endParaRPr kumimoji="1" lang="ja-JP" altLang="en-US" sz="2400" dirty="0"/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0ABA310E-3EA4-23B6-5B5B-662F86E00619}"/>
              </a:ext>
            </a:extLst>
          </p:cNvPr>
          <p:cNvCxnSpPr>
            <a:stCxn id="7" idx="2"/>
            <a:endCxn id="5" idx="3"/>
          </p:cNvCxnSpPr>
          <p:nvPr/>
        </p:nvCxnSpPr>
        <p:spPr>
          <a:xfrm rot="5400000">
            <a:off x="2843231" y="1226946"/>
            <a:ext cx="1770583" cy="905332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A35356B4-53A8-5A21-802A-959F6484C600}"/>
              </a:ext>
            </a:extLst>
          </p:cNvPr>
          <p:cNvSpPr txBox="1"/>
          <p:nvPr/>
        </p:nvSpPr>
        <p:spPr>
          <a:xfrm>
            <a:off x="2411760" y="4653136"/>
            <a:ext cx="28376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こっちもそう書きたい</a:t>
            </a:r>
            <a:endParaRPr kumimoji="1" lang="ja-JP" altLang="en-US" sz="2400" dirty="0"/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BDF2EE01-75F5-CC20-539B-B4115F37656A}"/>
              </a:ext>
            </a:extLst>
          </p:cNvPr>
          <p:cNvCxnSpPr>
            <a:cxnSpLocks/>
            <a:stCxn id="10" idx="1"/>
            <a:endCxn id="6" idx="2"/>
          </p:cNvCxnSpPr>
          <p:nvPr/>
        </p:nvCxnSpPr>
        <p:spPr>
          <a:xfrm rot="10800000">
            <a:off x="1547664" y="4005065"/>
            <a:ext cx="864096" cy="878905"/>
          </a:xfrm>
          <a:prstGeom prst="bentConnector2">
            <a:avLst/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E472F99-A4D7-87B9-B170-00F6CC533E4A}"/>
              </a:ext>
            </a:extLst>
          </p:cNvPr>
          <p:cNvSpPr txBox="1"/>
          <p:nvPr/>
        </p:nvSpPr>
        <p:spPr>
          <a:xfrm>
            <a:off x="683568" y="5445224"/>
            <a:ext cx="820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もし書けるとしたら、右辺がポテンシャルエネルギーなんだから</a:t>
            </a:r>
            <a:endParaRPr kumimoji="1" lang="en-US" altLang="ja-JP" sz="2400"/>
          </a:p>
          <a:p>
            <a:r>
              <a:rPr kumimoji="1" lang="ja-JP" altLang="en-US" sz="2400"/>
              <a:t>左辺は運動エネルギーであろう</a:t>
            </a:r>
            <a:endParaRPr kumimoji="1" lang="ja-JP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065056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B931137-8EF0-8D16-733A-2F7F071EF0A8}"/>
                  </a:ext>
                </a:extLst>
              </p:cNvPr>
              <p:cNvSpPr txBox="1"/>
              <p:nvPr/>
            </p:nvSpPr>
            <p:spPr>
              <a:xfrm>
                <a:off x="2544497" y="1729417"/>
                <a:ext cx="4547783" cy="6914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𝐾</m:t>
                      </m:r>
                      <m:d>
                        <m:d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sub>
                          </m:s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sub>
                          </m:sSub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sub>
                        <m:sup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3" name="テキスト ボックス 2">
                <a:extLst>
                  <a:ext uri="{FF2B5EF4-FFF2-40B4-BE49-F238E27FC236}">
                    <a16:creationId xmlns:a16="http://schemas.microsoft.com/office/drawing/2014/main" id="{EB931137-8EF0-8D16-733A-2F7F071EF0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4497" y="1729417"/>
                <a:ext cx="4547783" cy="69147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80F0EE6-7FE6-C875-89EE-1D0860683BC7}"/>
                  </a:ext>
                </a:extLst>
              </p:cNvPr>
              <p:cNvSpPr txBox="1"/>
              <p:nvPr/>
            </p:nvSpPr>
            <p:spPr>
              <a:xfrm>
                <a:off x="539552" y="2276872"/>
                <a:ext cx="1685846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kumimoji="1" lang="en-US" altLang="ja-JP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r>
                  <a:rPr kumimoji="1" lang="ja-JP" altLang="en-US" sz="2400"/>
                  <a:t>で偏微分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5" name="テキスト ボックス 4">
                <a:extLst>
                  <a:ext uri="{FF2B5EF4-FFF2-40B4-BE49-F238E27FC236}">
                    <a16:creationId xmlns:a16="http://schemas.microsoft.com/office/drawing/2014/main" id="{380F0EE6-7FE6-C875-89EE-1D0860683B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276872"/>
                <a:ext cx="1685846" cy="461665"/>
              </a:xfrm>
              <a:prstGeom prst="rect">
                <a:avLst/>
              </a:prstGeom>
              <a:blipFill>
                <a:blip r:embed="rId3"/>
                <a:stretch>
                  <a:fillRect t="-16000" r="-4710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6878672-E338-3B3B-8E64-DF399E80FA04}"/>
                  </a:ext>
                </a:extLst>
              </p:cNvPr>
              <p:cNvSpPr txBox="1"/>
              <p:nvPr/>
            </p:nvSpPr>
            <p:spPr>
              <a:xfrm>
                <a:off x="2627784" y="2564904"/>
                <a:ext cx="1512850" cy="76469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sSub>
                        <m:sSub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6" name="テキスト ボックス 5">
                <a:extLst>
                  <a:ext uri="{FF2B5EF4-FFF2-40B4-BE49-F238E27FC236}">
                    <a16:creationId xmlns:a16="http://schemas.microsoft.com/office/drawing/2014/main" id="{16878672-E338-3B3B-8E64-DF399E80F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784" y="2564904"/>
                <a:ext cx="1512850" cy="7646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A2E96C88-24AC-BD29-2516-5CD31CBEBDE4}"/>
              </a:ext>
            </a:extLst>
          </p:cNvPr>
          <p:cNvCxnSpPr>
            <a:cxnSpLocks/>
          </p:cNvCxnSpPr>
          <p:nvPr/>
        </p:nvCxnSpPr>
        <p:spPr>
          <a:xfrm rot="10800000" flipH="1" flipV="1">
            <a:off x="2544496" y="2060848"/>
            <a:ext cx="11279" cy="872100"/>
          </a:xfrm>
          <a:prstGeom prst="bentConnector3">
            <a:avLst>
              <a:gd name="adj1" fmla="val -2026775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1E7793-4C5C-699B-221B-CC550C7C85F0}"/>
                  </a:ext>
                </a:extLst>
              </p:cNvPr>
              <p:cNvSpPr txBox="1"/>
              <p:nvPr/>
            </p:nvSpPr>
            <p:spPr>
              <a:xfrm>
                <a:off x="1331640" y="908720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9" name="テキスト ボックス 8">
                <a:extLst>
                  <a:ext uri="{FF2B5EF4-FFF2-40B4-BE49-F238E27FC236}">
                    <a16:creationId xmlns:a16="http://schemas.microsoft.com/office/drawing/2014/main" id="{6F1E7793-4C5C-699B-221B-CC550C7C85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31640" y="908720"/>
                <a:ext cx="1964127" cy="7023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4D1298BA-137E-7354-5E82-AECEA1B2DD3C}"/>
              </a:ext>
            </a:extLst>
          </p:cNvPr>
          <p:cNvSpPr/>
          <p:nvPr/>
        </p:nvSpPr>
        <p:spPr>
          <a:xfrm>
            <a:off x="1187624" y="764704"/>
            <a:ext cx="108012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BC3606A0-B89F-526F-CA50-0FAE3995364D}"/>
              </a:ext>
            </a:extLst>
          </p:cNvPr>
          <p:cNvSpPr txBox="1"/>
          <p:nvPr/>
        </p:nvSpPr>
        <p:spPr>
          <a:xfrm>
            <a:off x="1187624" y="116632"/>
            <a:ext cx="205056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ここを作りたい</a:t>
            </a:r>
            <a:endParaRPr kumimoji="1" lang="ja-JP" altLang="en-US" sz="2400" dirty="0"/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9EB57034-EA67-07F3-9E82-14506169A31C}"/>
              </a:ext>
            </a:extLst>
          </p:cNvPr>
          <p:cNvCxnSpPr>
            <a:stCxn id="11" idx="1"/>
            <a:endCxn id="10" idx="1"/>
          </p:cNvCxnSpPr>
          <p:nvPr/>
        </p:nvCxnSpPr>
        <p:spPr>
          <a:xfrm rot="10800000" flipV="1">
            <a:off x="1187624" y="347464"/>
            <a:ext cx="12700" cy="885291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8A23E14-9C3F-D3DB-2D15-2E443861BC15}"/>
                  </a:ext>
                </a:extLst>
              </p:cNvPr>
              <p:cNvSpPr txBox="1"/>
              <p:nvPr/>
            </p:nvSpPr>
            <p:spPr>
              <a:xfrm>
                <a:off x="755576" y="3356992"/>
                <a:ext cx="151464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ja-JP" sz="2400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kumimoji="1" lang="ja-JP" altLang="en-US" sz="2400"/>
                  <a:t>で常微分</a:t>
                </a:r>
                <a:endParaRPr kumimoji="1" lang="ja-JP" altLang="en-US" sz="2400" dirty="0"/>
              </a:p>
            </p:txBody>
          </p:sp>
        </mc:Choice>
        <mc:Fallback>
          <p:sp>
            <p:nvSpPr>
              <p:cNvPr id="14" name="テキスト ボックス 13">
                <a:extLst>
                  <a:ext uri="{FF2B5EF4-FFF2-40B4-BE49-F238E27FC236}">
                    <a16:creationId xmlns:a16="http://schemas.microsoft.com/office/drawing/2014/main" id="{88A23E14-9C3F-D3DB-2D15-2E443861BC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3356992"/>
                <a:ext cx="1514645" cy="461665"/>
              </a:xfrm>
              <a:prstGeom prst="rect">
                <a:avLst/>
              </a:prstGeom>
              <a:blipFill>
                <a:blip r:embed="rId6"/>
                <a:stretch>
                  <a:fillRect l="-403" t="-16000" r="-5242" b="-25333"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5FFBD4A-380E-F151-1041-8510384A2CE2}"/>
                  </a:ext>
                </a:extLst>
              </p:cNvPr>
              <p:cNvSpPr txBox="1"/>
              <p:nvPr/>
            </p:nvSpPr>
            <p:spPr>
              <a:xfrm>
                <a:off x="2555776" y="3717032"/>
                <a:ext cx="2463560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15" name="テキスト ボックス 14">
                <a:extLst>
                  <a:ext uri="{FF2B5EF4-FFF2-40B4-BE49-F238E27FC236}">
                    <a16:creationId xmlns:a16="http://schemas.microsoft.com/office/drawing/2014/main" id="{F5FFBD4A-380E-F151-1041-8510384A2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717032"/>
                <a:ext cx="2463560" cy="8298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コネクタ: カギ線 16">
            <a:extLst>
              <a:ext uri="{FF2B5EF4-FFF2-40B4-BE49-F238E27FC236}">
                <a16:creationId xmlns:a16="http://schemas.microsoft.com/office/drawing/2014/main" id="{77075C32-9F0A-B57C-33C4-70667C87E6E2}"/>
              </a:ext>
            </a:extLst>
          </p:cNvPr>
          <p:cNvCxnSpPr>
            <a:cxnSpLocks/>
          </p:cNvCxnSpPr>
          <p:nvPr/>
        </p:nvCxnSpPr>
        <p:spPr>
          <a:xfrm rot="10800000" flipV="1">
            <a:off x="2543076" y="3036387"/>
            <a:ext cx="12700" cy="1184700"/>
          </a:xfrm>
          <a:prstGeom prst="bentConnector3">
            <a:avLst>
              <a:gd name="adj1" fmla="val 1800000"/>
            </a:avLst>
          </a:prstGeom>
          <a:ln w="9525">
            <a:solidFill>
              <a:schemeClr val="tx1"/>
            </a:solidFill>
            <a:headEnd type="none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54DA6538-3978-3B76-FF60-8DE26C21A57A}"/>
              </a:ext>
            </a:extLst>
          </p:cNvPr>
          <p:cNvSpPr/>
          <p:nvPr/>
        </p:nvSpPr>
        <p:spPr>
          <a:xfrm>
            <a:off x="4067944" y="3645024"/>
            <a:ext cx="1080120" cy="936104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2B161B02-7EF4-9974-E267-96F39B040155}"/>
              </a:ext>
            </a:extLst>
          </p:cNvPr>
          <p:cNvSpPr txBox="1"/>
          <p:nvPr/>
        </p:nvSpPr>
        <p:spPr>
          <a:xfrm>
            <a:off x="5292080" y="3933056"/>
            <a:ext cx="13131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/>
              <a:t>できた！</a:t>
            </a:r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0CBB37F-85D0-3455-8B79-23C027C588A8}"/>
                  </a:ext>
                </a:extLst>
              </p:cNvPr>
              <p:cNvSpPr txBox="1"/>
              <p:nvPr/>
            </p:nvSpPr>
            <p:spPr>
              <a:xfrm>
                <a:off x="1486844" y="5373216"/>
                <a:ext cx="1964127" cy="70230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kumimoji="1" lang="en-US" altLang="ja-JP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sub>
                          </m:sSub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kumimoji="1" lang="en-US" altLang="ja-JP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num>
                        <m:den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kumimoji="1" lang="en-US" altLang="ja-JP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6" name="テキスト ボックス 25">
                <a:extLst>
                  <a:ext uri="{FF2B5EF4-FFF2-40B4-BE49-F238E27FC236}">
                    <a16:creationId xmlns:a16="http://schemas.microsoft.com/office/drawing/2014/main" id="{10CBB37F-85D0-3455-8B79-23C027C58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6844" y="5373216"/>
                <a:ext cx="1964127" cy="70230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矢印: 右 26">
            <a:extLst>
              <a:ext uri="{FF2B5EF4-FFF2-40B4-BE49-F238E27FC236}">
                <a16:creationId xmlns:a16="http://schemas.microsoft.com/office/drawing/2014/main" id="{9D61E214-94B2-2207-C13A-180CF7105D93}"/>
              </a:ext>
            </a:extLst>
          </p:cNvPr>
          <p:cNvSpPr/>
          <p:nvPr/>
        </p:nvSpPr>
        <p:spPr>
          <a:xfrm>
            <a:off x="3647084" y="5517232"/>
            <a:ext cx="432048" cy="484632"/>
          </a:xfrm>
          <a:prstGeom prst="rightArrow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txBody>
          <a:bodyPr wrap="square" rtlCol="0" anchor="ctr">
            <a:spAutoFit/>
          </a:bodyPr>
          <a:lstStyle/>
          <a:p>
            <a:pPr algn="ctr"/>
            <a:endParaRPr kumimoji="1" lang="ja-JP" alt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5186B18-B8B4-0964-9DAA-4D2D40316B51}"/>
                  </a:ext>
                </a:extLst>
              </p:cNvPr>
              <p:cNvSpPr txBox="1"/>
              <p:nvPr/>
            </p:nvSpPr>
            <p:spPr>
              <a:xfrm>
                <a:off x="4439172" y="5301208"/>
                <a:ext cx="2005036" cy="8298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num>
                        <m:den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d>
                        <m:dPr>
                          <m:ctrlP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r>
                                <a:rPr lang="en-US" altLang="ja-JP" sz="2400" b="0" i="1" smtClean="0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num>
                            <m:den>
                              <m:r>
                                <a:rPr lang="en-US" altLang="ja-JP" sz="2400" i="1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  <m:sSub>
                                <m:sSubPr>
                                  <m:ctrlP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ja-JP" sz="24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r>
                        <a:rPr lang="en-US" altLang="ja-JP" sz="2400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ja-JP" sz="24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num>
                        <m:den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𝜕</m:t>
                          </m:r>
                          <m:r>
                            <a:rPr lang="en-US" altLang="ja-JP" sz="2400" i="1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kumimoji="1" lang="ja-JP" altLang="en-US" sz="2400" dirty="0"/>
              </a:p>
            </p:txBody>
          </p:sp>
        </mc:Choice>
        <mc:Fallback>
          <p:sp>
            <p:nvSpPr>
              <p:cNvPr id="28" name="テキスト ボックス 27">
                <a:extLst>
                  <a:ext uri="{FF2B5EF4-FFF2-40B4-BE49-F238E27FC236}">
                    <a16:creationId xmlns:a16="http://schemas.microsoft.com/office/drawing/2014/main" id="{F5186B18-B8B4-0964-9DAA-4D2D40316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9172" y="5301208"/>
                <a:ext cx="2005036" cy="829843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0E6D27-B63B-EC9B-52A5-CFDBAACA8B70}"/>
                  </a:ext>
                </a:extLst>
              </p:cNvPr>
              <p:cNvSpPr txBox="1"/>
              <p:nvPr/>
            </p:nvSpPr>
            <p:spPr>
              <a:xfrm>
                <a:off x="755576" y="4797152"/>
                <a:ext cx="168918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𝐾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kumimoji="1" lang="en-US" altLang="ja-JP" sz="2800" b="0" i="1" smtClean="0">
                          <a:latin typeface="Cambria Math" panose="02040503050406030204" pitchFamily="18" charset="0"/>
                        </a:rPr>
                        <m:t>𝑈</m:t>
                      </m:r>
                    </m:oMath>
                  </m:oMathPara>
                </a14:m>
                <a:endParaRPr kumimoji="1" lang="ja-JP" altLang="en-US" sz="2800" dirty="0"/>
              </a:p>
            </p:txBody>
          </p:sp>
        </mc:Choice>
        <mc:Fallback>
          <p:sp>
            <p:nvSpPr>
              <p:cNvPr id="29" name="テキスト ボックス 28">
                <a:extLst>
                  <a:ext uri="{FF2B5EF4-FFF2-40B4-BE49-F238E27FC236}">
                    <a16:creationId xmlns:a16="http://schemas.microsoft.com/office/drawing/2014/main" id="{240E6D27-B63B-EC9B-52A5-CFDBAACA8B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76" y="4797152"/>
                <a:ext cx="1689180" cy="43088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ja-JP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2DEB28FB-AB30-C31A-DF26-041B28BB9CFC}"/>
              </a:ext>
            </a:extLst>
          </p:cNvPr>
          <p:cNvSpPr txBox="1"/>
          <p:nvPr/>
        </p:nvSpPr>
        <p:spPr>
          <a:xfrm>
            <a:off x="2483768" y="4797152"/>
            <a:ext cx="1733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/>
              <a:t>とまとめると</a:t>
            </a:r>
            <a:endParaRPr kumimoji="1" lang="ja-JP" altLang="en-US" sz="24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312FC4D-C85C-ABA7-4DD7-D0057EC81D1C}"/>
              </a:ext>
            </a:extLst>
          </p:cNvPr>
          <p:cNvSpPr txBox="1"/>
          <p:nvPr/>
        </p:nvSpPr>
        <p:spPr>
          <a:xfrm>
            <a:off x="4355976" y="6237312"/>
            <a:ext cx="29883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オイラー・ラグランジュ方程式</a:t>
            </a:r>
            <a:endParaRPr kumimoji="1" lang="ja-JP" altLang="en-US" b="1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DA9A7B63-5371-C380-699D-CD7561822B57}"/>
              </a:ext>
            </a:extLst>
          </p:cNvPr>
          <p:cNvSpPr txBox="1"/>
          <p:nvPr/>
        </p:nvSpPr>
        <p:spPr>
          <a:xfrm>
            <a:off x="971600" y="6237312"/>
            <a:ext cx="25362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b="1"/>
              <a:t>ニュートンの運動方程式</a:t>
            </a:r>
            <a:endParaRPr kumimoji="1" lang="ja-JP" altLang="en-US" b="1" dirty="0"/>
          </a:p>
        </p:txBody>
      </p:sp>
    </p:spTree>
    <p:extLst>
      <p:ext uri="{BB962C8B-B14F-4D97-AF65-F5344CB8AC3E}">
        <p14:creationId xmlns:p14="http://schemas.microsoft.com/office/powerpoint/2010/main" val="263050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solidFill>
            <a:schemeClr val="tx1"/>
          </a:solidFill>
        </a:ln>
      </a:spPr>
      <a:bodyPr wrap="square" rtlCol="0" anchor="ctr">
        <a:spAutoFit/>
      </a:bodyPr>
      <a:lstStyle>
        <a:defPPr algn="ctr">
          <a:defRPr kumimoji="1" sz="2400" dirty="0" smtClean="0"/>
        </a:defPPr>
      </a:lstStyle>
    </a:spDef>
    <a:lnDef>
      <a:spPr>
        <a:ln w="9525">
          <a:solidFill>
            <a:schemeClr val="tx1"/>
          </a:solidFill>
          <a:headEnd type="none"/>
          <a:tailEnd type="none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24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4535</TotalTime>
  <Words>113</Words>
  <Application>Microsoft Office PowerPoint</Application>
  <PresentationFormat>画面に合わせる (4:3)</PresentationFormat>
  <Paragraphs>21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Arial</vt:lpstr>
      <vt:lpstr>Calibri</vt:lpstr>
      <vt:lpstr>Cambria Math</vt:lpstr>
      <vt:lpstr>Office テーマ</vt:lpstr>
      <vt:lpstr>PowerPoint プレゼンテーション</vt:lpstr>
      <vt:lpstr>PowerPoint プレゼンテーション</vt:lpstr>
    </vt:vector>
  </TitlesOfParts>
  <Company>東京大学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Hiroshi Watanabe</dc:creator>
  <cp:lastModifiedBy>渡辺 宙志</cp:lastModifiedBy>
  <cp:revision>891</cp:revision>
  <dcterms:created xsi:type="dcterms:W3CDTF">2016-11-24T05:38:34Z</dcterms:created>
  <dcterms:modified xsi:type="dcterms:W3CDTF">2023-06-10T10:13:26Z</dcterms:modified>
</cp:coreProperties>
</file>