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15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065F4C5-5DC5-519B-16CE-2EF9E0BF1ABC}"/>
                  </a:ext>
                </a:extLst>
              </p:cNvPr>
              <p:cNvSpPr txBox="1"/>
              <p:nvPr/>
            </p:nvSpPr>
            <p:spPr>
              <a:xfrm>
                <a:off x="276900" y="1116033"/>
                <a:ext cx="1168269" cy="540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065F4C5-5DC5-519B-16CE-2EF9E0BF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0" y="1116033"/>
                <a:ext cx="1168269" cy="5406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C5B252-6A35-723E-83DC-F1D9C0BAD7A0}"/>
              </a:ext>
            </a:extLst>
          </p:cNvPr>
          <p:cNvSpPr txBox="1"/>
          <p:nvPr/>
        </p:nvSpPr>
        <p:spPr>
          <a:xfrm>
            <a:off x="276900" y="18361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+mn-ea"/>
              </a:rPr>
              <a:t>Newton</a:t>
            </a:r>
            <a:r>
              <a:rPr kumimoji="1" lang="ja-JP" altLang="en-US" sz="1600">
                <a:latin typeface="+mn-ea"/>
              </a:rPr>
              <a:t>の</a:t>
            </a:r>
            <a:endParaRPr kumimoji="1" lang="en-US" altLang="ja-JP" sz="1600">
              <a:latin typeface="+mn-ea"/>
            </a:endParaRPr>
          </a:p>
          <a:p>
            <a:r>
              <a:rPr kumimoji="1" lang="ja-JP" altLang="en-US" sz="1600">
                <a:latin typeface="+mn-ea"/>
              </a:rPr>
              <a:t>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B98094-56C9-66B3-7EEA-7CC75690F2D6}"/>
                  </a:ext>
                </a:extLst>
              </p:cNvPr>
              <p:cNvSpPr txBox="1"/>
              <p:nvPr/>
            </p:nvSpPr>
            <p:spPr>
              <a:xfrm>
                <a:off x="2639616" y="743297"/>
                <a:ext cx="903517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B98094-56C9-66B3-7EEA-7CC75690F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743297"/>
                <a:ext cx="903517" cy="59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F52A43F-6AA9-95F4-192B-61C5C9705BA5}"/>
                  </a:ext>
                </a:extLst>
              </p:cNvPr>
              <p:cNvSpPr txBox="1"/>
              <p:nvPr/>
            </p:nvSpPr>
            <p:spPr>
              <a:xfrm>
                <a:off x="2567608" y="1700808"/>
                <a:ext cx="1334404" cy="618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F52A43F-6AA9-95F4-192B-61C5C970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1700808"/>
                <a:ext cx="1334404" cy="618054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28E7A9-542B-B8A6-0C32-E0CF698832F2}"/>
                  </a:ext>
                </a:extLst>
              </p:cNvPr>
              <p:cNvSpPr txBox="1"/>
              <p:nvPr/>
            </p:nvSpPr>
            <p:spPr>
              <a:xfrm>
                <a:off x="4871864" y="1700808"/>
                <a:ext cx="1693284" cy="618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28E7A9-542B-B8A6-0C32-E0CF6988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1700808"/>
                <a:ext cx="1693284" cy="618054"/>
              </a:xfrm>
              <a:prstGeom prst="rect">
                <a:avLst/>
              </a:prstGeom>
              <a:blipFill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39A707-81C0-6510-B489-5C5B7D3A90E1}"/>
              </a:ext>
            </a:extLst>
          </p:cNvPr>
          <p:cNvSpPr txBox="1"/>
          <p:nvPr/>
        </p:nvSpPr>
        <p:spPr>
          <a:xfrm>
            <a:off x="1847529" y="8153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静力学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BE586E-A31D-D502-AD12-27C0232E0F98}"/>
              </a:ext>
            </a:extLst>
          </p:cNvPr>
          <p:cNvSpPr txBox="1"/>
          <p:nvPr/>
        </p:nvSpPr>
        <p:spPr>
          <a:xfrm>
            <a:off x="1847529" y="17728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動力学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4B19423-4964-9CF4-B630-27C63F0C5747}"/>
              </a:ext>
            </a:extLst>
          </p:cNvPr>
          <p:cNvSpPr txBox="1"/>
          <p:nvPr/>
        </p:nvSpPr>
        <p:spPr>
          <a:xfrm>
            <a:off x="3503712" y="2348880"/>
            <a:ext cx="2088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+mn-ea"/>
              </a:rPr>
              <a:t>d‘Alembert</a:t>
            </a:r>
            <a:r>
              <a:rPr lang="ja-JP" altLang="en-US" sz="1400">
                <a:latin typeface="+mn-ea"/>
              </a:rPr>
              <a:t>の原理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F7938A-A1BC-9820-E761-20D521F05022}"/>
              </a:ext>
            </a:extLst>
          </p:cNvPr>
          <p:cNvSpPr txBox="1"/>
          <p:nvPr/>
        </p:nvSpPr>
        <p:spPr>
          <a:xfrm>
            <a:off x="3863752" y="43610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仮想仕事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の原理</a:t>
            </a:r>
          </a:p>
        </p:txBody>
      </p:sp>
      <p:sp>
        <p:nvSpPr>
          <p:cNvPr id="27" name="矢印: 左右 26">
            <a:extLst>
              <a:ext uri="{FF2B5EF4-FFF2-40B4-BE49-F238E27FC236}">
                <a16:creationId xmlns:a16="http://schemas.microsoft.com/office/drawing/2014/main" id="{696798BD-6979-0FE3-CFF8-8BE564D01536}"/>
              </a:ext>
            </a:extLst>
          </p:cNvPr>
          <p:cNvSpPr/>
          <p:nvPr/>
        </p:nvSpPr>
        <p:spPr>
          <a:xfrm>
            <a:off x="6744072" y="1844824"/>
            <a:ext cx="648072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C3E66AE-9FB8-7C1B-56BE-1EBC0D30663A}"/>
                  </a:ext>
                </a:extLst>
              </p:cNvPr>
              <p:cNvSpPr txBox="1"/>
              <p:nvPr/>
            </p:nvSpPr>
            <p:spPr>
              <a:xfrm>
                <a:off x="7592038" y="1844824"/>
                <a:ext cx="1078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C3E66AE-9FB8-7C1B-56BE-1EBC0D306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038" y="1844824"/>
                <a:ext cx="1078629" cy="276999"/>
              </a:xfrm>
              <a:prstGeom prst="rect">
                <a:avLst/>
              </a:prstGeom>
              <a:blipFill>
                <a:blip r:embed="rId6"/>
                <a:stretch>
                  <a:fillRect l="-4520" r="-452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16BFE53-A40F-46EF-0024-227E5304B4A8}"/>
                  </a:ext>
                </a:extLst>
              </p:cNvPr>
              <p:cNvSpPr txBox="1"/>
              <p:nvPr/>
            </p:nvSpPr>
            <p:spPr>
              <a:xfrm>
                <a:off x="4871864" y="743297"/>
                <a:ext cx="1129348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16BFE53-A40F-46EF-0024-227E5304B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743297"/>
                <a:ext cx="1129348" cy="597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矢印: 右 30">
            <a:extLst>
              <a:ext uri="{FF2B5EF4-FFF2-40B4-BE49-F238E27FC236}">
                <a16:creationId xmlns:a16="http://schemas.microsoft.com/office/drawing/2014/main" id="{73C1F0E2-1123-26A4-AABE-2A067DA1A81F}"/>
              </a:ext>
            </a:extLst>
          </p:cNvPr>
          <p:cNvSpPr/>
          <p:nvPr/>
        </p:nvSpPr>
        <p:spPr>
          <a:xfrm>
            <a:off x="8999885" y="1823748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3D48EB2-CAC9-3095-21B4-6ECCD3841D72}"/>
                  </a:ext>
                </a:extLst>
              </p:cNvPr>
              <p:cNvSpPr txBox="1"/>
              <p:nvPr/>
            </p:nvSpPr>
            <p:spPr>
              <a:xfrm>
                <a:off x="10128448" y="1700808"/>
                <a:ext cx="181633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3D48EB2-CAC9-3095-21B4-6ECCD384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448" y="1700808"/>
                <a:ext cx="1816331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2ED489-0444-241B-C332-83F93CB4B26F}"/>
              </a:ext>
            </a:extLst>
          </p:cNvPr>
          <p:cNvSpPr txBox="1"/>
          <p:nvPr/>
        </p:nvSpPr>
        <p:spPr>
          <a:xfrm>
            <a:off x="8556802" y="129007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極小作用の原理</a:t>
            </a:r>
          </a:p>
        </p:txBody>
      </p:sp>
      <p:sp>
        <p:nvSpPr>
          <p:cNvPr id="39" name="矢印: 左右 38">
            <a:extLst>
              <a:ext uri="{FF2B5EF4-FFF2-40B4-BE49-F238E27FC236}">
                <a16:creationId xmlns:a16="http://schemas.microsoft.com/office/drawing/2014/main" id="{09F5F5C9-5F40-F3F8-3439-BD7AA33C0366}"/>
              </a:ext>
            </a:extLst>
          </p:cNvPr>
          <p:cNvSpPr/>
          <p:nvPr/>
        </p:nvSpPr>
        <p:spPr>
          <a:xfrm>
            <a:off x="4007768" y="1844824"/>
            <a:ext cx="648072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左右 39">
            <a:extLst>
              <a:ext uri="{FF2B5EF4-FFF2-40B4-BE49-F238E27FC236}">
                <a16:creationId xmlns:a16="http://schemas.microsoft.com/office/drawing/2014/main" id="{6B89D830-7B54-2738-2CB1-62A5016605B4}"/>
              </a:ext>
            </a:extLst>
          </p:cNvPr>
          <p:cNvSpPr/>
          <p:nvPr/>
        </p:nvSpPr>
        <p:spPr>
          <a:xfrm>
            <a:off x="4007768" y="887313"/>
            <a:ext cx="648072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FA22424-37A6-DA4F-FBCA-22E2DF8C6A32}"/>
                  </a:ext>
                </a:extLst>
              </p:cNvPr>
              <p:cNvSpPr txBox="1"/>
              <p:nvPr/>
            </p:nvSpPr>
            <p:spPr>
              <a:xfrm>
                <a:off x="7286800" y="2194991"/>
                <a:ext cx="2203360" cy="65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FA22424-37A6-DA4F-FBCA-22E2DF8C6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800" y="2194991"/>
                <a:ext cx="2203360" cy="654666"/>
              </a:xfrm>
              <a:prstGeom prst="rect">
                <a:avLst/>
              </a:prstGeom>
              <a:blipFill>
                <a:blip r:embed="rId9"/>
                <a:stretch>
                  <a:fillRect t="-124528" r="-1714" b="-1867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1F3B6EC-F795-245E-27C8-8E49E082C551}"/>
              </a:ext>
            </a:extLst>
          </p:cNvPr>
          <p:cNvSpPr txBox="1"/>
          <p:nvPr/>
        </p:nvSpPr>
        <p:spPr>
          <a:xfrm>
            <a:off x="6672064" y="13407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仮想仕事</a:t>
            </a:r>
            <a:endParaRPr kumimoji="1" lang="en-US" altLang="ja-JP" sz="1400"/>
          </a:p>
          <a:p>
            <a:r>
              <a:rPr kumimoji="1" lang="ja-JP" altLang="en-US" sz="1400"/>
              <a:t>の原理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867B71F-01F6-3033-50BE-72C7A765EF10}"/>
                  </a:ext>
                </a:extLst>
              </p:cNvPr>
              <p:cNvSpPr txBox="1"/>
              <p:nvPr/>
            </p:nvSpPr>
            <p:spPr>
              <a:xfrm>
                <a:off x="2207569" y="3501008"/>
                <a:ext cx="1196290" cy="85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en-US" altLang="ja-JP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867B71F-01F6-3033-50BE-72C7A765E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9" y="3501008"/>
                <a:ext cx="1196290" cy="850361"/>
              </a:xfrm>
              <a:prstGeom prst="rect">
                <a:avLst/>
              </a:prstGeom>
              <a:blipFill>
                <a:blip r:embed="rId10"/>
                <a:stretch>
                  <a:fillRect l="-4082" r="-4082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矢印: 右 48">
            <a:extLst>
              <a:ext uri="{FF2B5EF4-FFF2-40B4-BE49-F238E27FC236}">
                <a16:creationId xmlns:a16="http://schemas.microsoft.com/office/drawing/2014/main" id="{08DBF195-7899-9B76-A026-5317721F822D}"/>
              </a:ext>
            </a:extLst>
          </p:cNvPr>
          <p:cNvSpPr/>
          <p:nvPr/>
        </p:nvSpPr>
        <p:spPr>
          <a:xfrm>
            <a:off x="3647728" y="371703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DD9E6478-549F-BB70-4973-B12ACC613BD3}"/>
              </a:ext>
            </a:extLst>
          </p:cNvPr>
          <p:cNvCxnSpPr>
            <a:stCxn id="32" idx="2"/>
            <a:endCxn id="48" idx="0"/>
          </p:cNvCxnSpPr>
          <p:nvPr/>
        </p:nvCxnSpPr>
        <p:spPr>
          <a:xfrm rot="5400000">
            <a:off x="6332239" y="-1203367"/>
            <a:ext cx="1177850" cy="8230900"/>
          </a:xfrm>
          <a:prstGeom prst="bentConnector3">
            <a:avLst>
              <a:gd name="adj1" fmla="val 620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CC2EE4C-F45A-3282-2710-724F06CE63E0}"/>
              </a:ext>
            </a:extLst>
          </p:cNvPr>
          <p:cNvSpPr txBox="1"/>
          <p:nvPr/>
        </p:nvSpPr>
        <p:spPr>
          <a:xfrm>
            <a:off x="2279576" y="4509120"/>
            <a:ext cx="1221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Legendre</a:t>
            </a:r>
            <a:r>
              <a:rPr kumimoji="1" lang="ja-JP" altLang="en-US" sz="1400"/>
              <a:t>変換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8B538EE-B7C8-9B3F-5616-28253E644F0F}"/>
              </a:ext>
            </a:extLst>
          </p:cNvPr>
          <p:cNvSpPr txBox="1"/>
          <p:nvPr/>
        </p:nvSpPr>
        <p:spPr>
          <a:xfrm>
            <a:off x="10113594" y="1269910"/>
            <a:ext cx="1814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Euler-Lagrange</a:t>
            </a:r>
            <a:r>
              <a:rPr kumimoji="1" lang="ja-JP" altLang="en-US" sz="1400"/>
              <a:t>方程式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B56CD9B-6C22-8A3B-9C8A-934D88FB1692}"/>
                  </a:ext>
                </a:extLst>
              </p:cNvPr>
              <p:cNvSpPr txBox="1"/>
              <p:nvPr/>
            </p:nvSpPr>
            <p:spPr>
              <a:xfrm>
                <a:off x="4636094" y="3253643"/>
                <a:ext cx="1000210" cy="1146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en-US" altLang="ja-JP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B56CD9B-6C22-8A3B-9C8A-934D88FB1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094" y="3253643"/>
                <a:ext cx="1000210" cy="1146724"/>
              </a:xfrm>
              <a:prstGeom prst="rect">
                <a:avLst/>
              </a:prstGeom>
              <a:blipFill>
                <a:blip r:embed="rId11"/>
                <a:stretch>
                  <a:fillRect l="-6250" t="-2198" r="-3750" b="-98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B948B23-9C73-303C-5A44-3C602818136C}"/>
              </a:ext>
            </a:extLst>
          </p:cNvPr>
          <p:cNvSpPr txBox="1"/>
          <p:nvPr/>
        </p:nvSpPr>
        <p:spPr>
          <a:xfrm>
            <a:off x="4636158" y="446083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正準方程式</a:t>
            </a: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EC2A8428-73E7-97B4-DD73-A2C3F5DC5EBE}"/>
              </a:ext>
            </a:extLst>
          </p:cNvPr>
          <p:cNvSpPr/>
          <p:nvPr/>
        </p:nvSpPr>
        <p:spPr>
          <a:xfrm rot="20175161">
            <a:off x="5877066" y="3617517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94C29EA-31C7-5EFF-2DC9-BB3823AF3176}"/>
                  </a:ext>
                </a:extLst>
              </p:cNvPr>
              <p:cNvSpPr txBox="1"/>
              <p:nvPr/>
            </p:nvSpPr>
            <p:spPr>
              <a:xfrm>
                <a:off x="6798818" y="3339526"/>
                <a:ext cx="1451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94C29EA-31C7-5EFF-2DC9-BB3823AF3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818" y="3339526"/>
                <a:ext cx="1451616" cy="276999"/>
              </a:xfrm>
              <a:prstGeom prst="rect">
                <a:avLst/>
              </a:prstGeom>
              <a:blipFill>
                <a:blip r:embed="rId12"/>
                <a:stretch>
                  <a:fillRect l="-5217" t="-4545" r="-5217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AFABFDC-F0ED-A946-C8C2-88195F65928B}"/>
              </a:ext>
            </a:extLst>
          </p:cNvPr>
          <p:cNvSpPr txBox="1"/>
          <p:nvPr/>
        </p:nvSpPr>
        <p:spPr>
          <a:xfrm>
            <a:off x="7072780" y="37170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正準変換</a:t>
            </a:r>
          </a:p>
        </p:txBody>
      </p:sp>
      <p:sp>
        <p:nvSpPr>
          <p:cNvPr id="64" name="矢印: 右 63">
            <a:extLst>
              <a:ext uri="{FF2B5EF4-FFF2-40B4-BE49-F238E27FC236}">
                <a16:creationId xmlns:a16="http://schemas.microsoft.com/office/drawing/2014/main" id="{B76CEC23-990D-6C85-8EEB-162E74E584EF}"/>
              </a:ext>
            </a:extLst>
          </p:cNvPr>
          <p:cNvSpPr/>
          <p:nvPr/>
        </p:nvSpPr>
        <p:spPr>
          <a:xfrm>
            <a:off x="8452536" y="3518639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467C7CF-6D84-4C34-C24D-D5F49E7E15DE}"/>
                  </a:ext>
                </a:extLst>
              </p:cNvPr>
              <p:cNvSpPr txBox="1"/>
              <p:nvPr/>
            </p:nvSpPr>
            <p:spPr>
              <a:xfrm>
                <a:off x="9323921" y="3383533"/>
                <a:ext cx="239097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467C7CF-6D84-4C34-C24D-D5F49E7E1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3921" y="3383533"/>
                <a:ext cx="2390976" cy="622350"/>
              </a:xfrm>
              <a:prstGeom prst="rect">
                <a:avLst/>
              </a:prstGeom>
              <a:blipFill>
                <a:blip r:embed="rId13"/>
                <a:stretch>
                  <a:fillRect l="-1058" t="-2000" r="-1058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BBD56AD-09EE-3082-E2E7-8BD29CF9C552}"/>
              </a:ext>
            </a:extLst>
          </p:cNvPr>
          <p:cNvSpPr txBox="1"/>
          <p:nvPr/>
        </p:nvSpPr>
        <p:spPr>
          <a:xfrm>
            <a:off x="9539945" y="4247629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Hamilton-Jacobi</a:t>
            </a:r>
            <a:r>
              <a:rPr kumimoji="1" lang="ja-JP" altLang="en-US" sz="1400"/>
              <a:t>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54FC3F9-9FC0-4DF3-FA5E-A9D8744F16B9}"/>
                  </a:ext>
                </a:extLst>
              </p:cNvPr>
              <p:cNvSpPr txBox="1"/>
              <p:nvPr/>
            </p:nvSpPr>
            <p:spPr>
              <a:xfrm>
                <a:off x="2207570" y="5805264"/>
                <a:ext cx="1073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54FC3F9-9FC0-4DF3-FA5E-A9D8744F1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70" y="5805264"/>
                <a:ext cx="1073884" cy="276999"/>
              </a:xfrm>
              <a:prstGeom prst="rect">
                <a:avLst/>
              </a:prstGeom>
              <a:blipFill>
                <a:blip r:embed="rId14"/>
                <a:stretch>
                  <a:fillRect t="-23913" r="-5114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39B6776-1D0D-AC7B-6C25-C43D31C93677}"/>
              </a:ext>
            </a:extLst>
          </p:cNvPr>
          <p:cNvCxnSpPr>
            <a:cxnSpLocks/>
            <a:stCxn id="10" idx="2"/>
            <a:endCxn id="67" idx="0"/>
          </p:cNvCxnSpPr>
          <p:nvPr/>
        </p:nvCxnSpPr>
        <p:spPr>
          <a:xfrm rot="5400000">
            <a:off x="4704454" y="2928163"/>
            <a:ext cx="917159" cy="48370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C13402B-D626-8910-5565-230A74F6BC66}"/>
              </a:ext>
            </a:extLst>
          </p:cNvPr>
          <p:cNvSpPr txBox="1"/>
          <p:nvPr/>
        </p:nvSpPr>
        <p:spPr>
          <a:xfrm>
            <a:off x="2250434" y="631861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交換関係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41F0CB9-CA01-4242-BD60-B5CB24FC08BC}"/>
                  </a:ext>
                </a:extLst>
              </p:cNvPr>
              <p:cNvSpPr txBox="1"/>
              <p:nvPr/>
            </p:nvSpPr>
            <p:spPr>
              <a:xfrm>
                <a:off x="4727848" y="5661248"/>
                <a:ext cx="116557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≡−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41F0CB9-CA01-4242-BD60-B5CB24FC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5661248"/>
                <a:ext cx="1165575" cy="5266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矢印: 右 74">
            <a:extLst>
              <a:ext uri="{FF2B5EF4-FFF2-40B4-BE49-F238E27FC236}">
                <a16:creationId xmlns:a16="http://schemas.microsoft.com/office/drawing/2014/main" id="{77508464-755C-0E5C-82DD-B30E750E945A}"/>
              </a:ext>
            </a:extLst>
          </p:cNvPr>
          <p:cNvSpPr/>
          <p:nvPr/>
        </p:nvSpPr>
        <p:spPr>
          <a:xfrm>
            <a:off x="3503712" y="580526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矢印: 右 75">
            <a:extLst>
              <a:ext uri="{FF2B5EF4-FFF2-40B4-BE49-F238E27FC236}">
                <a16:creationId xmlns:a16="http://schemas.microsoft.com/office/drawing/2014/main" id="{808E4FB3-68E2-F13C-0ECA-361BAB2C8565}"/>
              </a:ext>
            </a:extLst>
          </p:cNvPr>
          <p:cNvSpPr/>
          <p:nvPr/>
        </p:nvSpPr>
        <p:spPr>
          <a:xfrm>
            <a:off x="6600056" y="580526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53C5CDE-4449-83F3-FCB1-9D24AA1B18CE}"/>
                  </a:ext>
                </a:extLst>
              </p:cNvPr>
              <p:cNvSpPr txBox="1"/>
              <p:nvPr/>
            </p:nvSpPr>
            <p:spPr>
              <a:xfrm>
                <a:off x="7464152" y="5661248"/>
                <a:ext cx="260879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53C5CDE-4449-83F3-FCB1-9D24AA1B1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5661248"/>
                <a:ext cx="2608791" cy="5203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CC88E1F-CA10-98C1-6E32-3225FC886186}"/>
              </a:ext>
            </a:extLst>
          </p:cNvPr>
          <p:cNvSpPr txBox="1"/>
          <p:nvPr/>
        </p:nvSpPr>
        <p:spPr>
          <a:xfrm>
            <a:off x="7752184" y="6381328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ja-JP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Schrödinger </a:t>
            </a:r>
            <a:r>
              <a:rPr lang="ja-JP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方程式</a:t>
            </a:r>
            <a:endParaRPr kumimoji="1" lang="ja-JP" altLang="en-US" sz="14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CDD7886-D6D3-5B61-09D9-D61D61D562D9}"/>
              </a:ext>
            </a:extLst>
          </p:cNvPr>
          <p:cNvSpPr txBox="1"/>
          <p:nvPr/>
        </p:nvSpPr>
        <p:spPr>
          <a:xfrm>
            <a:off x="4799856" y="630932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演算子表現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6A9219A-DA48-BB80-9989-C7EFC52C75F3}"/>
              </a:ext>
            </a:extLst>
          </p:cNvPr>
          <p:cNvSpPr/>
          <p:nvPr/>
        </p:nvSpPr>
        <p:spPr>
          <a:xfrm>
            <a:off x="119336" y="332656"/>
            <a:ext cx="1440160" cy="2448272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127E41BC-BFE4-DA45-5D39-CC9B83C5D6D1}"/>
              </a:ext>
            </a:extLst>
          </p:cNvPr>
          <p:cNvSpPr/>
          <p:nvPr/>
        </p:nvSpPr>
        <p:spPr>
          <a:xfrm>
            <a:off x="1703512" y="332656"/>
            <a:ext cx="10369152" cy="4968552"/>
          </a:xfrm>
          <a:prstGeom prst="roundRect">
            <a:avLst>
              <a:gd name="adj" fmla="val 3341"/>
            </a:avLst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888FE1C7-2300-5FF8-C6C8-11D550D18DD8}"/>
              </a:ext>
            </a:extLst>
          </p:cNvPr>
          <p:cNvSpPr/>
          <p:nvPr/>
        </p:nvSpPr>
        <p:spPr>
          <a:xfrm>
            <a:off x="6672064" y="1124744"/>
            <a:ext cx="5256584" cy="1872208"/>
          </a:xfrm>
          <a:prstGeom prst="roundRect">
            <a:avLst>
              <a:gd name="adj" fmla="val 10623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5FF60CC-0BE4-B317-CC8C-7848F7EF0A7D}"/>
              </a:ext>
            </a:extLst>
          </p:cNvPr>
          <p:cNvSpPr txBox="1"/>
          <p:nvPr/>
        </p:nvSpPr>
        <p:spPr>
          <a:xfrm>
            <a:off x="8184232" y="620688"/>
            <a:ext cx="21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00B050"/>
                </a:solidFill>
              </a:rPr>
              <a:t>Lagrange</a:t>
            </a:r>
            <a:r>
              <a:rPr kumimoji="1" lang="ja-JP" altLang="en-US" b="1">
                <a:solidFill>
                  <a:srgbClr val="00B050"/>
                </a:solidFill>
              </a:rPr>
              <a:t>形式の力学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89E3B9FF-D6EF-407E-E582-17AFE2E1A7AA}"/>
              </a:ext>
            </a:extLst>
          </p:cNvPr>
          <p:cNvSpPr/>
          <p:nvPr/>
        </p:nvSpPr>
        <p:spPr>
          <a:xfrm>
            <a:off x="2063552" y="3140968"/>
            <a:ext cx="9865096" cy="1944216"/>
          </a:xfrm>
          <a:prstGeom prst="roundRect">
            <a:avLst>
              <a:gd name="adj" fmla="val 10623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BB045D8-BD4E-0B9F-2F07-4653FA8E133C}"/>
              </a:ext>
            </a:extLst>
          </p:cNvPr>
          <p:cNvSpPr txBox="1"/>
          <p:nvPr/>
        </p:nvSpPr>
        <p:spPr>
          <a:xfrm>
            <a:off x="2279576" y="2636912"/>
            <a:ext cx="22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FF0000"/>
                </a:solidFill>
              </a:rPr>
              <a:t>Hamilton</a:t>
            </a:r>
            <a:r>
              <a:rPr kumimoji="1" lang="ja-JP" altLang="en-US" b="1">
                <a:solidFill>
                  <a:srgbClr val="FF0000"/>
                </a:solidFill>
              </a:rPr>
              <a:t>形式の力学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E7E62C3-9E59-538C-A163-0AD1765E4726}"/>
              </a:ext>
            </a:extLst>
          </p:cNvPr>
          <p:cNvSpPr txBox="1"/>
          <p:nvPr/>
        </p:nvSpPr>
        <p:spPr>
          <a:xfrm>
            <a:off x="191344" y="476672"/>
            <a:ext cx="14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FFC000"/>
                </a:solidFill>
              </a:rPr>
              <a:t>Newton</a:t>
            </a:r>
            <a:r>
              <a:rPr kumimoji="1" lang="ja-JP" altLang="en-US" b="1">
                <a:solidFill>
                  <a:srgbClr val="FFC000"/>
                </a:solidFill>
              </a:rPr>
              <a:t>力学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9498F4A-0365-5AAD-9542-E9755CADD0CD}"/>
              </a:ext>
            </a:extLst>
          </p:cNvPr>
          <p:cNvSpPr txBox="1"/>
          <p:nvPr/>
        </p:nvSpPr>
        <p:spPr>
          <a:xfrm>
            <a:off x="6096000" y="404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1">
                    <a:lumMod val="75000"/>
                  </a:schemeClr>
                </a:solidFill>
              </a:rPr>
              <a:t>解析力学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63A9A96A-F7B9-BEFF-DA9A-CC92002426DA}"/>
              </a:ext>
            </a:extLst>
          </p:cNvPr>
          <p:cNvSpPr/>
          <p:nvPr/>
        </p:nvSpPr>
        <p:spPr>
          <a:xfrm>
            <a:off x="1703512" y="5445224"/>
            <a:ext cx="10369152" cy="1296144"/>
          </a:xfrm>
          <a:prstGeom prst="roundRect">
            <a:avLst>
              <a:gd name="adj" fmla="val 7260"/>
            </a:avLst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7BC149D-AB2D-FDB9-4313-7245C538DC14}"/>
              </a:ext>
            </a:extLst>
          </p:cNvPr>
          <p:cNvSpPr txBox="1"/>
          <p:nvPr/>
        </p:nvSpPr>
        <p:spPr>
          <a:xfrm>
            <a:off x="407368" y="5949280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7030A0"/>
                </a:solidFill>
              </a:rPr>
              <a:t>量子力学</a:t>
            </a:r>
          </a:p>
        </p:txBody>
      </p:sp>
      <p:sp>
        <p:nvSpPr>
          <p:cNvPr id="8" name="矢印: 右 59">
            <a:extLst>
              <a:ext uri="{FF2B5EF4-FFF2-40B4-BE49-F238E27FC236}">
                <a16:creationId xmlns:a16="http://schemas.microsoft.com/office/drawing/2014/main" id="{59A9F4B6-E31A-E289-AC20-F545F4697EE5}"/>
              </a:ext>
            </a:extLst>
          </p:cNvPr>
          <p:cNvSpPr/>
          <p:nvPr/>
        </p:nvSpPr>
        <p:spPr>
          <a:xfrm rot="900000">
            <a:off x="5908437" y="4194393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C248AB5-B63D-AB17-4018-0C1330BF6D98}"/>
                  </a:ext>
                </a:extLst>
              </p:cNvPr>
              <p:cNvSpPr txBox="1"/>
              <p:nvPr/>
            </p:nvSpPr>
            <p:spPr>
              <a:xfrm>
                <a:off x="6870635" y="4218880"/>
                <a:ext cx="128099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C248AB5-B63D-AB17-4018-0C1330BF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35" y="4218880"/>
                <a:ext cx="1280992" cy="299313"/>
              </a:xfrm>
              <a:prstGeom prst="rect">
                <a:avLst/>
              </a:prstGeom>
              <a:blipFill>
                <a:blip r:embed="rId17"/>
                <a:stretch>
                  <a:fillRect l="-5882" t="-4167" r="-294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980E4A6-9B37-45F3-F494-C3530474AD7C}"/>
              </a:ext>
            </a:extLst>
          </p:cNvPr>
          <p:cNvSpPr txBox="1"/>
          <p:nvPr/>
        </p:nvSpPr>
        <p:spPr>
          <a:xfrm>
            <a:off x="7031756" y="4580328"/>
            <a:ext cx="1099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Poisson</a:t>
            </a:r>
            <a:r>
              <a:rPr kumimoji="1" lang="ja-JP" altLang="en-US" sz="1400"/>
              <a:t>括弧</a:t>
            </a:r>
          </a:p>
        </p:txBody>
      </p:sp>
      <p:sp>
        <p:nvSpPr>
          <p:cNvPr id="15" name="矢印: 右 30">
            <a:extLst>
              <a:ext uri="{FF2B5EF4-FFF2-40B4-BE49-F238E27FC236}">
                <a16:creationId xmlns:a16="http://schemas.microsoft.com/office/drawing/2014/main" id="{5DFA711B-FCC7-6E44-F042-BA12189EFD31}"/>
              </a:ext>
            </a:extLst>
          </p:cNvPr>
          <p:cNvSpPr/>
          <p:nvPr/>
        </p:nvSpPr>
        <p:spPr>
          <a:xfrm rot="19843800">
            <a:off x="1435059" y="1031991"/>
            <a:ext cx="445259" cy="24030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30">
            <a:extLst>
              <a:ext uri="{FF2B5EF4-FFF2-40B4-BE49-F238E27FC236}">
                <a16:creationId xmlns:a16="http://schemas.microsoft.com/office/drawing/2014/main" id="{9BDCFB3B-0C5D-E21B-AF39-3E521AB70478}"/>
              </a:ext>
            </a:extLst>
          </p:cNvPr>
          <p:cNvSpPr/>
          <p:nvPr/>
        </p:nvSpPr>
        <p:spPr>
          <a:xfrm rot="1800000">
            <a:off x="1434986" y="1608549"/>
            <a:ext cx="445259" cy="24030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45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EB99F67-B3A2-E488-4A15-12A98D8A9FF5}"/>
                  </a:ext>
                </a:extLst>
              </p:cNvPr>
              <p:cNvSpPr txBox="1"/>
              <p:nvPr/>
            </p:nvSpPr>
            <p:spPr>
              <a:xfrm>
                <a:off x="1847528" y="2180525"/>
                <a:ext cx="1266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EB99F67-B3A2-E488-4A15-12A98D8A9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180525"/>
                <a:ext cx="1266885" cy="369332"/>
              </a:xfrm>
              <a:prstGeom prst="rect">
                <a:avLst/>
              </a:prstGeom>
              <a:blipFill>
                <a:blip r:embed="rId2"/>
                <a:stretch>
                  <a:fillRect l="-4808" r="-576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1217A8-50EC-5754-304C-4B18E668E672}"/>
              </a:ext>
            </a:extLst>
          </p:cNvPr>
          <p:cNvSpPr txBox="1"/>
          <p:nvPr/>
        </p:nvSpPr>
        <p:spPr>
          <a:xfrm>
            <a:off x="191344" y="14127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静力学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91DF5C-2026-9102-0092-55478BB0D23A}"/>
              </a:ext>
            </a:extLst>
          </p:cNvPr>
          <p:cNvSpPr txBox="1"/>
          <p:nvPr/>
        </p:nvSpPr>
        <p:spPr>
          <a:xfrm>
            <a:off x="191344" y="3212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動力学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8D82D26-9843-D55A-DF2B-EE11936D202A}"/>
                  </a:ext>
                </a:extLst>
              </p:cNvPr>
              <p:cNvSpPr txBox="1"/>
              <p:nvPr/>
            </p:nvSpPr>
            <p:spPr>
              <a:xfrm>
                <a:off x="839416" y="3805242"/>
                <a:ext cx="243451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8D82D26-9843-D55A-DF2B-EE11936D2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3805242"/>
                <a:ext cx="2434513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F33C02-F08E-9E51-E568-BF789381C856}"/>
                  </a:ext>
                </a:extLst>
              </p:cNvPr>
              <p:cNvSpPr txBox="1"/>
              <p:nvPr/>
            </p:nvSpPr>
            <p:spPr>
              <a:xfrm>
                <a:off x="5663952" y="1880828"/>
                <a:ext cx="2245423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F33C02-F08E-9E51-E568-BF789381C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1880828"/>
                <a:ext cx="2245423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EEEC8EA-679C-F61E-6A6F-C1D35EEB2314}"/>
              </a:ext>
            </a:extLst>
          </p:cNvPr>
          <p:cNvSpPr txBox="1"/>
          <p:nvPr/>
        </p:nvSpPr>
        <p:spPr>
          <a:xfrm>
            <a:off x="1847528" y="12687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運動方程式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A18ACA-719E-3EE6-F085-DFC5544D16AB}"/>
              </a:ext>
            </a:extLst>
          </p:cNvPr>
          <p:cNvSpPr txBox="1"/>
          <p:nvPr/>
        </p:nvSpPr>
        <p:spPr>
          <a:xfrm>
            <a:off x="3431704" y="105273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決めたい</a:t>
            </a:r>
            <a:endParaRPr kumimoji="1" lang="en-US" altLang="ja-JP"/>
          </a:p>
          <a:p>
            <a:r>
              <a:rPr kumimoji="1" lang="ja-JP" altLang="en-US"/>
              <a:t>もの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CD08053-0E16-292C-5778-2E19F4767B83}"/>
                  </a:ext>
                </a:extLst>
              </p:cNvPr>
              <p:cNvSpPr txBox="1"/>
              <p:nvPr/>
            </p:nvSpPr>
            <p:spPr>
              <a:xfrm>
                <a:off x="3864836" y="218052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CD08053-0E16-292C-5778-2E19F4767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836" y="2180525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A7D180B-EFBD-D4CF-F200-04FB628DEEEB}"/>
                  </a:ext>
                </a:extLst>
              </p:cNvPr>
              <p:cNvSpPr txBox="1"/>
              <p:nvPr/>
            </p:nvSpPr>
            <p:spPr>
              <a:xfrm>
                <a:off x="3671930" y="3991126"/>
                <a:ext cx="627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A7D180B-EFBD-D4CF-F200-04FB628DE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30" y="3991126"/>
                <a:ext cx="627544" cy="369332"/>
              </a:xfrm>
              <a:prstGeom prst="rect">
                <a:avLst/>
              </a:prstGeom>
              <a:blipFill>
                <a:blip r:embed="rId6"/>
                <a:stretch>
                  <a:fillRect l="-5825" r="-17476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900F5A2-B692-017B-BF16-C44C80C3B643}"/>
              </a:ext>
            </a:extLst>
          </p:cNvPr>
          <p:cNvSpPr txBox="1"/>
          <p:nvPr/>
        </p:nvSpPr>
        <p:spPr>
          <a:xfrm>
            <a:off x="4727848" y="105273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積分</a:t>
            </a:r>
            <a:endParaRPr kumimoji="1" lang="en-US" altLang="ja-JP"/>
          </a:p>
          <a:p>
            <a:r>
              <a:rPr kumimoji="1" lang="ja-JP" altLang="en-US"/>
              <a:t>変数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0D291DA-FC38-3F11-6D2C-FEE9872635B3}"/>
                  </a:ext>
                </a:extLst>
              </p:cNvPr>
              <p:cNvSpPr txBox="1"/>
              <p:nvPr/>
            </p:nvSpPr>
            <p:spPr>
              <a:xfrm>
                <a:off x="4911898" y="218052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0D291DA-FC38-3F11-6D2C-FEE987263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98" y="2180525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01273D8-6B7E-1F57-652B-5924338C2D34}"/>
                  </a:ext>
                </a:extLst>
              </p:cNvPr>
              <p:cNvSpPr txBox="1"/>
              <p:nvPr/>
            </p:nvSpPr>
            <p:spPr>
              <a:xfrm>
                <a:off x="4963378" y="3991126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01273D8-6B7E-1F57-652B-5924338C2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78" y="3991126"/>
                <a:ext cx="198259" cy="369332"/>
              </a:xfrm>
              <a:prstGeom prst="rect">
                <a:avLst/>
              </a:prstGeom>
              <a:blipFill>
                <a:blip r:embed="rId8"/>
                <a:stretch>
                  <a:fillRect l="-27273" r="-27273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B0BB505-88B7-1DFB-6933-627DD4C107D6}"/>
                  </a:ext>
                </a:extLst>
              </p:cNvPr>
              <p:cNvSpPr txBox="1"/>
              <p:nvPr/>
            </p:nvSpPr>
            <p:spPr>
              <a:xfrm>
                <a:off x="5677127" y="3691429"/>
                <a:ext cx="2087366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B0BB505-88B7-1DFB-6933-627DD4C1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127" y="3691429"/>
                <a:ext cx="2087366" cy="9687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1ECA753-A85B-6C81-1EF5-D8F4C5CF37B9}"/>
              </a:ext>
            </a:extLst>
          </p:cNvPr>
          <p:cNvSpPr txBox="1"/>
          <p:nvPr/>
        </p:nvSpPr>
        <p:spPr>
          <a:xfrm>
            <a:off x="6168008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積分表現</a:t>
            </a:r>
            <a:endParaRPr kumimoji="1" lang="en-US" altLang="ja-JP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A60B1A1-24EE-4DE1-225E-15C4EEEC1A7D}"/>
              </a:ext>
            </a:extLst>
          </p:cNvPr>
          <p:cNvSpPr txBox="1"/>
          <p:nvPr/>
        </p:nvSpPr>
        <p:spPr>
          <a:xfrm>
            <a:off x="8544272" y="11967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変分条件と方程式</a:t>
            </a:r>
            <a:endParaRPr kumimoji="1"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398B2CC-F947-1D77-ED1C-9BDE91D5CB6A}"/>
                  </a:ext>
                </a:extLst>
              </p:cNvPr>
              <p:cNvSpPr txBox="1"/>
              <p:nvPr/>
            </p:nvSpPr>
            <p:spPr>
              <a:xfrm>
                <a:off x="8112224" y="2180525"/>
                <a:ext cx="1021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398B2CC-F947-1D77-ED1C-9BDE91D5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2180525"/>
                <a:ext cx="1021755" cy="369332"/>
              </a:xfrm>
              <a:prstGeom prst="rect">
                <a:avLst/>
              </a:prstGeom>
              <a:blipFill>
                <a:blip r:embed="rId10"/>
                <a:stretch>
                  <a:fillRect l="-7186" r="-7186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E2D5DD-FC75-4497-802A-7676BDBECAEC}"/>
                  </a:ext>
                </a:extLst>
              </p:cNvPr>
              <p:cNvSpPr txBox="1"/>
              <p:nvPr/>
            </p:nvSpPr>
            <p:spPr>
              <a:xfrm>
                <a:off x="8184232" y="3991126"/>
                <a:ext cx="930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E2D5DD-FC75-4497-802A-7676BDBEC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3991126"/>
                <a:ext cx="930896" cy="369332"/>
              </a:xfrm>
              <a:prstGeom prst="rect">
                <a:avLst/>
              </a:prstGeom>
              <a:blipFill>
                <a:blip r:embed="rId11"/>
                <a:stretch>
                  <a:fillRect l="-7895" r="-7895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B0CF49-079C-ABE6-D8EC-55EC6AE8A343}"/>
                  </a:ext>
                </a:extLst>
              </p:cNvPr>
              <p:cNvSpPr txBox="1"/>
              <p:nvPr/>
            </p:nvSpPr>
            <p:spPr>
              <a:xfrm>
                <a:off x="10040309" y="2180525"/>
                <a:ext cx="13600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B0CF49-079C-ABE6-D8EC-55EC6AE8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309" y="2180525"/>
                <a:ext cx="1360052" cy="369332"/>
              </a:xfrm>
              <a:prstGeom prst="rect">
                <a:avLst/>
              </a:prstGeom>
              <a:blipFill>
                <a:blip r:embed="rId12"/>
                <a:stretch>
                  <a:fillRect l="-5381" t="-1667" r="-538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1BF36E3-9030-72C8-98A0-515097A3592C}"/>
                  </a:ext>
                </a:extLst>
              </p:cNvPr>
              <p:cNvSpPr txBox="1"/>
              <p:nvPr/>
            </p:nvSpPr>
            <p:spPr>
              <a:xfrm>
                <a:off x="9896293" y="3830024"/>
                <a:ext cx="2032355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1BF36E3-9030-72C8-98A0-515097A35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293" y="3830024"/>
                <a:ext cx="2032355" cy="6915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矢印: 右 36">
            <a:extLst>
              <a:ext uri="{FF2B5EF4-FFF2-40B4-BE49-F238E27FC236}">
                <a16:creationId xmlns:a16="http://schemas.microsoft.com/office/drawing/2014/main" id="{00FE2F0C-25AD-9A5D-AB55-50F7EB7C7F64}"/>
              </a:ext>
            </a:extLst>
          </p:cNvPr>
          <p:cNvSpPr/>
          <p:nvPr/>
        </p:nvSpPr>
        <p:spPr>
          <a:xfrm>
            <a:off x="9264352" y="2185171"/>
            <a:ext cx="448179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D05F8572-EC91-22AF-7907-38C4584179EC}"/>
              </a:ext>
            </a:extLst>
          </p:cNvPr>
          <p:cNvSpPr/>
          <p:nvPr/>
        </p:nvSpPr>
        <p:spPr>
          <a:xfrm>
            <a:off x="9264352" y="3995772"/>
            <a:ext cx="448179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624D951-CCC2-50C0-9D31-1B72B73EC749}"/>
              </a:ext>
            </a:extLst>
          </p:cNvPr>
          <p:cNvSpPr/>
          <p:nvPr/>
        </p:nvSpPr>
        <p:spPr>
          <a:xfrm>
            <a:off x="623392" y="1861135"/>
            <a:ext cx="11305256" cy="1008112"/>
          </a:xfrm>
          <a:prstGeom prst="roundRect">
            <a:avLst>
              <a:gd name="adj" fmla="val 3341"/>
            </a:avLst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7AC223B-0E5C-09BB-A6E0-FF30BFF6DF9D}"/>
              </a:ext>
            </a:extLst>
          </p:cNvPr>
          <p:cNvSpPr/>
          <p:nvPr/>
        </p:nvSpPr>
        <p:spPr>
          <a:xfrm>
            <a:off x="623392" y="3671736"/>
            <a:ext cx="11305256" cy="1008112"/>
          </a:xfrm>
          <a:prstGeom prst="roundRect">
            <a:avLst>
              <a:gd name="adj" fmla="val 3341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27920F2-622C-8FBC-FA4E-C58EA2D238B6}"/>
              </a:ext>
            </a:extLst>
          </p:cNvPr>
          <p:cNvCxnSpPr>
            <a:cxnSpLocks/>
          </p:cNvCxnSpPr>
          <p:nvPr/>
        </p:nvCxnSpPr>
        <p:spPr>
          <a:xfrm>
            <a:off x="3359696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181060B-868D-D09F-16B2-5B5FCE7CA209}"/>
              </a:ext>
            </a:extLst>
          </p:cNvPr>
          <p:cNvCxnSpPr>
            <a:cxnSpLocks/>
          </p:cNvCxnSpPr>
          <p:nvPr/>
        </p:nvCxnSpPr>
        <p:spPr>
          <a:xfrm>
            <a:off x="4655840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EF93F91-900C-675E-9552-5F3C344A6C94}"/>
              </a:ext>
            </a:extLst>
          </p:cNvPr>
          <p:cNvCxnSpPr>
            <a:cxnSpLocks/>
          </p:cNvCxnSpPr>
          <p:nvPr/>
        </p:nvCxnSpPr>
        <p:spPr>
          <a:xfrm>
            <a:off x="5375920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C7A6527-0F00-BE59-04EA-EA8BE8C24AE1}"/>
              </a:ext>
            </a:extLst>
          </p:cNvPr>
          <p:cNvCxnSpPr>
            <a:cxnSpLocks/>
          </p:cNvCxnSpPr>
          <p:nvPr/>
        </p:nvCxnSpPr>
        <p:spPr>
          <a:xfrm>
            <a:off x="7968208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8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A5914DF-19A5-203F-28F5-38DDEE0A7D3F}"/>
                  </a:ext>
                </a:extLst>
              </p:cNvPr>
              <p:cNvSpPr txBox="1"/>
              <p:nvPr/>
            </p:nvSpPr>
            <p:spPr>
              <a:xfrm>
                <a:off x="3416861" y="3130986"/>
                <a:ext cx="832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A5914DF-19A5-203F-28F5-38DDEE0A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861" y="3130986"/>
                <a:ext cx="832216" cy="276999"/>
              </a:xfrm>
              <a:prstGeom prst="rect">
                <a:avLst/>
              </a:prstGeom>
              <a:blipFill>
                <a:blip r:embed="rId2"/>
                <a:stretch>
                  <a:fillRect l="-7576" r="-303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249F3D2-17AB-A5BC-2ED2-E8C1A5E07E23}"/>
                  </a:ext>
                </a:extLst>
              </p:cNvPr>
              <p:cNvSpPr txBox="1"/>
              <p:nvPr/>
            </p:nvSpPr>
            <p:spPr>
              <a:xfrm>
                <a:off x="6069454" y="3130986"/>
                <a:ext cx="761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249F3D2-17AB-A5BC-2ED2-E8C1A5E07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454" y="3130986"/>
                <a:ext cx="761427" cy="276999"/>
              </a:xfrm>
              <a:prstGeom prst="rect">
                <a:avLst/>
              </a:prstGeom>
              <a:blipFill>
                <a:blip r:embed="rId3"/>
                <a:stretch>
                  <a:fillRect l="-8197" r="-491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B16520E-8222-E08A-E728-587BACA6869D}"/>
                  </a:ext>
                </a:extLst>
              </p:cNvPr>
              <p:cNvSpPr txBox="1"/>
              <p:nvPr/>
            </p:nvSpPr>
            <p:spPr>
              <a:xfrm>
                <a:off x="8953231" y="3130986"/>
                <a:ext cx="74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B16520E-8222-E08A-E728-587BACA68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231" y="3130986"/>
                <a:ext cx="748795" cy="276999"/>
              </a:xfrm>
              <a:prstGeom prst="rect">
                <a:avLst/>
              </a:prstGeom>
              <a:blipFill>
                <a:blip r:embed="rId4"/>
                <a:stretch>
                  <a:fillRect l="-6667" r="-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1D2E440F-ABE0-775F-9148-D722F7B3D57E}"/>
              </a:ext>
            </a:extLst>
          </p:cNvPr>
          <p:cNvGrpSpPr/>
          <p:nvPr/>
        </p:nvGrpSpPr>
        <p:grpSpPr>
          <a:xfrm>
            <a:off x="5122449" y="1522178"/>
            <a:ext cx="2655437" cy="965614"/>
            <a:chOff x="5122449" y="1556117"/>
            <a:chExt cx="2655437" cy="965614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429C7A1D-CCAF-D586-774D-A59D62BFBEC7}"/>
                </a:ext>
              </a:extLst>
            </p:cNvPr>
            <p:cNvSpPr/>
            <p:nvPr/>
          </p:nvSpPr>
          <p:spPr>
            <a:xfrm>
              <a:off x="5122449" y="1556117"/>
              <a:ext cx="120702" cy="84491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E5705C4-B808-7B48-2529-BC364DDD88EA}"/>
                </a:ext>
              </a:extLst>
            </p:cNvPr>
            <p:cNvSpPr/>
            <p:nvPr/>
          </p:nvSpPr>
          <p:spPr>
            <a:xfrm>
              <a:off x="5122449" y="2401029"/>
              <a:ext cx="2655437" cy="12070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E4B7F5DB-0EB4-8AA3-9C95-28B7B11971CB}"/>
                </a:ext>
              </a:extLst>
            </p:cNvPr>
            <p:cNvGrpSpPr/>
            <p:nvPr/>
          </p:nvGrpSpPr>
          <p:grpSpPr>
            <a:xfrm>
              <a:off x="5243151" y="1628125"/>
              <a:ext cx="1463474" cy="591851"/>
              <a:chOff x="899592" y="2492896"/>
              <a:chExt cx="6768752" cy="1152128"/>
            </a:xfrm>
          </p:grpSpPr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4B0EED80-CED2-60E8-BAD0-C4C3843E13B3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50BCC739-0F49-2235-8D77-1225A2DE78FB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8351D3A1-2A67-5265-0319-F8FCF5C01422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41234030-BB33-0000-D9D9-74D70C4CAD63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B7167B70-70FA-2AA4-9A02-4857110DACF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01108F07-4FF0-FB69-1280-1AED6F79B7B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E79B2278-9C0F-BFB1-7D64-FF8B13464F1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円弧 24">
                <a:extLst>
                  <a:ext uri="{FF2B5EF4-FFF2-40B4-BE49-F238E27FC236}">
                    <a16:creationId xmlns:a16="http://schemas.microsoft.com/office/drawing/2014/main" id="{6B3A8E38-D5A4-5C09-0246-EE2C7A6B8A8B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円弧 25">
                <a:extLst>
                  <a:ext uri="{FF2B5EF4-FFF2-40B4-BE49-F238E27FC236}">
                    <a16:creationId xmlns:a16="http://schemas.microsoft.com/office/drawing/2014/main" id="{EA281E1E-4250-A500-5C8E-3CD91587062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円弧 26">
                <a:extLst>
                  <a:ext uri="{FF2B5EF4-FFF2-40B4-BE49-F238E27FC236}">
                    <a16:creationId xmlns:a16="http://schemas.microsoft.com/office/drawing/2014/main" id="{71EA9852-727A-B18D-888D-F7E921BC3B4B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弧 27">
                <a:extLst>
                  <a:ext uri="{FF2B5EF4-FFF2-40B4-BE49-F238E27FC236}">
                    <a16:creationId xmlns:a16="http://schemas.microsoft.com/office/drawing/2014/main" id="{744B90B8-9A7B-F0BC-4DAA-7A4192E1C944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弧 28">
                <a:extLst>
                  <a:ext uri="{FF2B5EF4-FFF2-40B4-BE49-F238E27FC236}">
                    <a16:creationId xmlns:a16="http://schemas.microsoft.com/office/drawing/2014/main" id="{B13922FF-BDD4-BF78-74F2-3B4EC22D1DB3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弧 29">
                <a:extLst>
                  <a:ext uri="{FF2B5EF4-FFF2-40B4-BE49-F238E27FC236}">
                    <a16:creationId xmlns:a16="http://schemas.microsoft.com/office/drawing/2014/main" id="{67C5C654-1A6F-9B82-6FDA-6AC030B48E05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34BF8B87-1286-D5FF-42A0-98015354054C}"/>
                  </a:ext>
                </a:extLst>
              </p:cNvPr>
              <p:cNvCxnSpPr>
                <a:stCxn id="19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784B1EB6-E130-DA36-AC8D-1D8DD67903CD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6613122C-A641-D4C0-6BD4-90EAB8912609}"/>
                </a:ext>
              </a:extLst>
            </p:cNvPr>
            <p:cNvSpPr/>
            <p:nvPr/>
          </p:nvSpPr>
          <p:spPr>
            <a:xfrm>
              <a:off x="6706625" y="1556117"/>
              <a:ext cx="792088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42B283F7-12FD-1DE8-7211-51A6B5B10F3E}"/>
              </a:ext>
            </a:extLst>
          </p:cNvPr>
          <p:cNvGrpSpPr/>
          <p:nvPr/>
        </p:nvGrpSpPr>
        <p:grpSpPr>
          <a:xfrm>
            <a:off x="3030777" y="1248901"/>
            <a:ext cx="1604385" cy="1512168"/>
            <a:chOff x="2890201" y="1248901"/>
            <a:chExt cx="1604385" cy="1512168"/>
          </a:xfrm>
        </p:grpSpPr>
        <p:sp>
          <p:nvSpPr>
            <p:cNvPr id="34" name="矢印: 右 33">
              <a:extLst>
                <a:ext uri="{FF2B5EF4-FFF2-40B4-BE49-F238E27FC236}">
                  <a16:creationId xmlns:a16="http://schemas.microsoft.com/office/drawing/2014/main" id="{CF1CD0BE-2221-59D4-6763-9C5A3E871CAB}"/>
                </a:ext>
              </a:extLst>
            </p:cNvPr>
            <p:cNvSpPr/>
            <p:nvPr/>
          </p:nvSpPr>
          <p:spPr>
            <a:xfrm rot="1800000">
              <a:off x="4062538" y="2260553"/>
              <a:ext cx="43204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8" name="Picture 4" descr="台車を押す人のイラスト（男性作業員・荷物あり）">
              <a:extLst>
                <a:ext uri="{FF2B5EF4-FFF2-40B4-BE49-F238E27FC236}">
                  <a16:creationId xmlns:a16="http://schemas.microsoft.com/office/drawing/2014/main" id="{0083E084-759C-A91D-CD46-0D3BEE25C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0201" y="1248901"/>
              <a:ext cx="1187052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9E297F-1B48-EA78-6316-4574E9EFF22A}"/>
              </a:ext>
            </a:extLst>
          </p:cNvPr>
          <p:cNvSpPr txBox="1"/>
          <p:nvPr/>
        </p:nvSpPr>
        <p:spPr>
          <a:xfrm>
            <a:off x="1484423" y="1820319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現象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220F576-4EA3-68CA-4833-CBB9854999BB}"/>
              </a:ext>
            </a:extLst>
          </p:cNvPr>
          <p:cNvSpPr txBox="1"/>
          <p:nvPr/>
        </p:nvSpPr>
        <p:spPr>
          <a:xfrm>
            <a:off x="2746185" y="723066"/>
            <a:ext cx="217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運動の第二法則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B09FCA-F765-2E29-07D9-E3087902669C}"/>
              </a:ext>
            </a:extLst>
          </p:cNvPr>
          <p:cNvSpPr txBox="1"/>
          <p:nvPr/>
        </p:nvSpPr>
        <p:spPr>
          <a:xfrm>
            <a:off x="1358739" y="3084819"/>
            <a:ext cx="89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方程式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E3A6FD-1A60-8BEE-5F3F-DA2347198AE0}"/>
              </a:ext>
            </a:extLst>
          </p:cNvPr>
          <p:cNvSpPr txBox="1"/>
          <p:nvPr/>
        </p:nvSpPr>
        <p:spPr>
          <a:xfrm>
            <a:off x="5363383" y="723066"/>
            <a:ext cx="217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フックの法則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C3DBB6-40AA-BC9F-6E25-8FD6DE262618}"/>
              </a:ext>
            </a:extLst>
          </p:cNvPr>
          <p:cNvSpPr txBox="1"/>
          <p:nvPr/>
        </p:nvSpPr>
        <p:spPr>
          <a:xfrm>
            <a:off x="8386744" y="723066"/>
            <a:ext cx="174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オームの法則</a:t>
            </a:r>
            <a:endParaRPr kumimoji="1" lang="ja-JP" altLang="en-US" dirty="0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B056673-BEC0-65C3-91F7-4457CC1BF323}"/>
              </a:ext>
            </a:extLst>
          </p:cNvPr>
          <p:cNvGrpSpPr/>
          <p:nvPr/>
        </p:nvGrpSpPr>
        <p:grpSpPr>
          <a:xfrm>
            <a:off x="8953231" y="1392030"/>
            <a:ext cx="748794" cy="1225910"/>
            <a:chOff x="8805431" y="1295821"/>
            <a:chExt cx="748794" cy="1225910"/>
          </a:xfrm>
        </p:grpSpPr>
        <p:pic>
          <p:nvPicPr>
            <p:cNvPr id="1026" name="Picture 2" descr="光る電球のイラスト">
              <a:extLst>
                <a:ext uri="{FF2B5EF4-FFF2-40B4-BE49-F238E27FC236}">
                  <a16:creationId xmlns:a16="http://schemas.microsoft.com/office/drawing/2014/main" id="{1D00163B-7E9C-7A1B-5486-2FC99F95F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0367" y="1295821"/>
              <a:ext cx="480742" cy="594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単1電池のイラスト">
              <a:extLst>
                <a:ext uri="{FF2B5EF4-FFF2-40B4-BE49-F238E27FC236}">
                  <a16:creationId xmlns:a16="http://schemas.microsoft.com/office/drawing/2014/main" id="{6565C39F-13FC-A47C-4040-267DE15ED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936470" y="1903976"/>
              <a:ext cx="486716" cy="748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カギ線コネクタ 12">
              <a:extLst>
                <a:ext uri="{FF2B5EF4-FFF2-40B4-BE49-F238E27FC236}">
                  <a16:creationId xmlns:a16="http://schemas.microsoft.com/office/drawing/2014/main" id="{12568B87-5309-AB5A-B1CF-B8ADEAB051CD}"/>
                </a:ext>
              </a:extLst>
            </p:cNvPr>
            <p:cNvCxnSpPr>
              <a:stCxn id="1026" idx="2"/>
              <a:endCxn id="11" idx="2"/>
            </p:cNvCxnSpPr>
            <p:nvPr/>
          </p:nvCxnSpPr>
          <p:spPr>
            <a:xfrm rot="5400000">
              <a:off x="8763971" y="1931606"/>
              <a:ext cx="388228" cy="305307"/>
            </a:xfrm>
            <a:prstGeom prst="bentConnector4">
              <a:avLst>
                <a:gd name="adj1" fmla="val 17142"/>
                <a:gd name="adj2" fmla="val 17487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カギ線コネクタ 13">
              <a:extLst>
                <a:ext uri="{FF2B5EF4-FFF2-40B4-BE49-F238E27FC236}">
                  <a16:creationId xmlns:a16="http://schemas.microsoft.com/office/drawing/2014/main" id="{B88BDB9D-5A41-753C-405A-CA571AB65F19}"/>
                </a:ext>
              </a:extLst>
            </p:cNvPr>
            <p:cNvCxnSpPr>
              <a:cxnSpLocks/>
              <a:stCxn id="11" idx="0"/>
              <a:endCxn id="38" idx="6"/>
            </p:cNvCxnSpPr>
            <p:nvPr/>
          </p:nvCxnSpPr>
          <p:spPr>
            <a:xfrm flipH="1" flipV="1">
              <a:off x="9155915" y="1769139"/>
              <a:ext cx="398310" cy="509234"/>
            </a:xfrm>
            <a:prstGeom prst="bentConnector3">
              <a:avLst>
                <a:gd name="adj1" fmla="val -2449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04456D64-C972-2AC6-7883-44E333CE045B}"/>
                </a:ext>
              </a:extLst>
            </p:cNvPr>
            <p:cNvSpPr/>
            <p:nvPr/>
          </p:nvSpPr>
          <p:spPr>
            <a:xfrm>
              <a:off x="9019551" y="1700957"/>
              <a:ext cx="136364" cy="13636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F13D76F-9CE0-2B63-1CB9-89C1DBBF4459}"/>
              </a:ext>
            </a:extLst>
          </p:cNvPr>
          <p:cNvSpPr txBox="1"/>
          <p:nvPr/>
        </p:nvSpPr>
        <p:spPr>
          <a:xfrm>
            <a:off x="998699" y="3754133"/>
            <a:ext cx="161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外からの操作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ADC2DB6-673F-8856-F914-49F4AD1AD4AA}"/>
              </a:ext>
            </a:extLst>
          </p:cNvPr>
          <p:cNvSpPr txBox="1"/>
          <p:nvPr/>
        </p:nvSpPr>
        <p:spPr>
          <a:xfrm>
            <a:off x="998699" y="4318086"/>
            <a:ext cx="161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対象の応答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749ABA1-5604-A133-7231-D5AF19247088}"/>
              </a:ext>
            </a:extLst>
          </p:cNvPr>
          <p:cNvSpPr txBox="1"/>
          <p:nvPr/>
        </p:nvSpPr>
        <p:spPr>
          <a:xfrm>
            <a:off x="808851" y="4829457"/>
            <a:ext cx="199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応答のしにくさ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F8C2370-55F0-F211-D50B-FA063626767A}"/>
                  </a:ext>
                </a:extLst>
              </p:cNvPr>
              <p:cNvSpPr txBox="1"/>
              <p:nvPr/>
            </p:nvSpPr>
            <p:spPr>
              <a:xfrm>
                <a:off x="3590403" y="3800300"/>
                <a:ext cx="4851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F8C2370-55F0-F211-D50B-FA0636267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403" y="3800300"/>
                <a:ext cx="485133" cy="276999"/>
              </a:xfrm>
              <a:prstGeom prst="rect">
                <a:avLst/>
              </a:prstGeom>
              <a:blipFill>
                <a:blip r:embed="rId8"/>
                <a:stretch>
                  <a:fillRect l="-15000" t="-8696" r="-50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BCBB4EA-36BE-44F4-23DA-41B5CD0D83D7}"/>
                  </a:ext>
                </a:extLst>
              </p:cNvPr>
              <p:cNvSpPr txBox="1"/>
              <p:nvPr/>
            </p:nvSpPr>
            <p:spPr>
              <a:xfrm>
                <a:off x="3393329" y="4364253"/>
                <a:ext cx="879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b="0"/>
                  <a:t>加速度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BCBB4EA-36BE-44F4-23DA-41B5CD0D8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329" y="4364253"/>
                <a:ext cx="879280" cy="276999"/>
              </a:xfrm>
              <a:prstGeom prst="rect">
                <a:avLst/>
              </a:prstGeom>
              <a:blipFill>
                <a:blip r:embed="rId9"/>
                <a:stretch>
                  <a:fillRect l="-17143" t="-26087" r="-4286" b="-478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E22521D-4E04-A7A8-4DC3-8DC2D2508845}"/>
                  </a:ext>
                </a:extLst>
              </p:cNvPr>
              <p:cNvSpPr txBox="1"/>
              <p:nvPr/>
            </p:nvSpPr>
            <p:spPr>
              <a:xfrm>
                <a:off x="3451070" y="4882053"/>
                <a:ext cx="763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質量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8E22521D-4E04-A7A8-4DC3-8DC2D2508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070" y="4882053"/>
                <a:ext cx="763799" cy="276999"/>
              </a:xfrm>
              <a:prstGeom prst="rect">
                <a:avLst/>
              </a:prstGeom>
              <a:blipFill>
                <a:blip r:embed="rId10"/>
                <a:stretch>
                  <a:fillRect l="-9836" t="-8696" r="-4918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5DF7998-6305-9714-A52D-C1B8B22E5D42}"/>
                  </a:ext>
                </a:extLst>
              </p:cNvPr>
              <p:cNvSpPr txBox="1"/>
              <p:nvPr/>
            </p:nvSpPr>
            <p:spPr>
              <a:xfrm>
                <a:off x="6233249" y="3800300"/>
                <a:ext cx="433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b="0"/>
                  <a:t>力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15DF7998-6305-9714-A52D-C1B8B22E5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249" y="3800300"/>
                <a:ext cx="433837" cy="276999"/>
              </a:xfrm>
              <a:prstGeom prst="rect">
                <a:avLst/>
              </a:prstGeom>
              <a:blipFill>
                <a:blip r:embed="rId11"/>
                <a:stretch>
                  <a:fillRect l="-34286" t="-26087" r="-14286" b="-478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7691586-9580-EF4B-F10E-AEF1910D4D3B}"/>
                  </a:ext>
                </a:extLst>
              </p:cNvPr>
              <p:cNvSpPr txBox="1"/>
              <p:nvPr/>
            </p:nvSpPr>
            <p:spPr>
              <a:xfrm>
                <a:off x="5781426" y="4364253"/>
                <a:ext cx="1337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b="0"/>
                  <a:t>バネの伸び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27691586-9580-EF4B-F10E-AEF1910D4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426" y="4364253"/>
                <a:ext cx="1337482" cy="276999"/>
              </a:xfrm>
              <a:prstGeom prst="rect">
                <a:avLst/>
              </a:prstGeom>
              <a:blipFill>
                <a:blip r:embed="rId12"/>
                <a:stretch>
                  <a:fillRect l="-10377" t="-26087" r="-2830" b="-478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0C450D5-6A56-D262-0B49-28DEDFF86A09}"/>
                  </a:ext>
                </a:extLst>
              </p:cNvPr>
              <p:cNvSpPr txBox="1"/>
              <p:nvPr/>
            </p:nvSpPr>
            <p:spPr>
              <a:xfrm>
                <a:off x="5869720" y="4882053"/>
                <a:ext cx="1160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バネ</m:t>
                      </m:r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定数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0C450D5-6A56-D262-0B49-28DEDFF86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720" y="4882053"/>
                <a:ext cx="1160894" cy="276999"/>
              </a:xfrm>
              <a:prstGeom prst="rect">
                <a:avLst/>
              </a:prstGeom>
              <a:blipFill>
                <a:blip r:embed="rId13"/>
                <a:stretch>
                  <a:fillRect l="-6522" t="-8696" r="-4348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2E070ADA-4E93-306B-41CB-CB806EDAA1FC}"/>
                  </a:ext>
                </a:extLst>
              </p:cNvPr>
              <p:cNvSpPr txBox="1"/>
              <p:nvPr/>
            </p:nvSpPr>
            <p:spPr>
              <a:xfrm>
                <a:off x="8968909" y="3800300"/>
                <a:ext cx="7174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電圧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2E070ADA-4E93-306B-41CB-CB806EDAA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909" y="3800300"/>
                <a:ext cx="717439" cy="276999"/>
              </a:xfrm>
              <a:prstGeom prst="rect">
                <a:avLst/>
              </a:prstGeom>
              <a:blipFill>
                <a:blip r:embed="rId14"/>
                <a:stretch>
                  <a:fillRect l="-10526" t="-8696" r="-7018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736076F-B96E-B9EB-8BAA-DC107D81F14C}"/>
                  </a:ext>
                </a:extLst>
              </p:cNvPr>
              <p:cNvSpPr txBox="1"/>
              <p:nvPr/>
            </p:nvSpPr>
            <p:spPr>
              <a:xfrm>
                <a:off x="9022609" y="4364253"/>
                <a:ext cx="610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ja-JP" altLang="en-US" b="0"/>
                  <a:t>電流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0736076F-B96E-B9EB-8BAA-DC107D81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609" y="4364253"/>
                <a:ext cx="610039" cy="276999"/>
              </a:xfrm>
              <a:prstGeom prst="rect">
                <a:avLst/>
              </a:prstGeom>
              <a:blipFill>
                <a:blip r:embed="rId15"/>
                <a:stretch>
                  <a:fillRect l="-22449" t="-26087" r="-10204" b="-478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D45FF27-4EE2-FB5E-D16E-3269BC0477F7}"/>
                  </a:ext>
                </a:extLst>
              </p:cNvPr>
              <p:cNvSpPr txBox="1"/>
              <p:nvPr/>
            </p:nvSpPr>
            <p:spPr>
              <a:xfrm>
                <a:off x="8963939" y="4882053"/>
                <a:ext cx="7273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抵抗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D45FF27-4EE2-FB5E-D16E-3269BC047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939" y="4882053"/>
                <a:ext cx="727379" cy="276999"/>
              </a:xfrm>
              <a:prstGeom prst="rect">
                <a:avLst/>
              </a:prstGeom>
              <a:blipFill>
                <a:blip r:embed="rId16"/>
                <a:stretch>
                  <a:fillRect l="-10169" t="-8696" r="-5085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85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156</TotalTime>
  <Words>252</Words>
  <Application>Microsoft Macintosh PowerPoint</Application>
  <PresentationFormat>ワイド画面</PresentationFormat>
  <Paragraphs>83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34</cp:revision>
  <dcterms:created xsi:type="dcterms:W3CDTF">2023-02-12T13:06:45Z</dcterms:created>
  <dcterms:modified xsi:type="dcterms:W3CDTF">2023-04-17T02:28:24Z</dcterms:modified>
</cp:coreProperties>
</file>