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0"/>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5" r:id="rId16"/>
    <p:sldId id="277" r:id="rId17"/>
    <p:sldId id="274" r:id="rId18"/>
    <p:sldId id="276" r:id="rId19"/>
    <p:sldId id="278" r:id="rId20"/>
    <p:sldId id="279" r:id="rId21"/>
    <p:sldId id="280" r:id="rId22"/>
    <p:sldId id="281" r:id="rId23"/>
    <p:sldId id="282" r:id="rId24"/>
    <p:sldId id="283" r:id="rId25"/>
    <p:sldId id="284" r:id="rId26"/>
    <p:sldId id="285" r:id="rId27"/>
    <p:sldId id="286" r:id="rId28"/>
    <p:sldId id="287" r:id="rId2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6" autoAdjust="0"/>
    <p:restoredTop sz="94660"/>
  </p:normalViewPr>
  <p:slideViewPr>
    <p:cSldViewPr>
      <p:cViewPr>
        <p:scale>
          <a:sx n="63" d="100"/>
          <a:sy n="63" d="100"/>
        </p:scale>
        <p:origin x="148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2023/7/17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2" name="弦 1">
            <a:extLst>
              <a:ext uri="{FF2B5EF4-FFF2-40B4-BE49-F238E27FC236}">
                <a16:creationId xmlns:a16="http://schemas.microsoft.com/office/drawing/2014/main" id="{E48D6CCA-61A1-4B06-B494-2B0BDE0D3A96}"/>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6479E8C-0541-4B69-B4AF-9B495F099148}"/>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27</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kumimoji="1" lang="ja-JP" altLang="en-US" sz="3200">
                <a:solidFill>
                  <a:srgbClr val="011893"/>
                </a:solidFill>
              </a:rPr>
              <a:t>ポアソン括弧</a:t>
            </a: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kumimoji="1" lang="ja-JP" altLang="en-US" sz="2800"/>
              <a:t>数理物理</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66876E9-B54E-C9D8-C67C-DCF703985A6C}"/>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C239DC-1983-6834-2A61-8A6EAB36E4F2}"/>
                  </a:ext>
                </a:extLst>
              </p:cNvPr>
              <p:cNvSpPr txBox="1"/>
              <p:nvPr/>
            </p:nvSpPr>
            <p:spPr>
              <a:xfrm>
                <a:off x="971600" y="1196752"/>
                <a:ext cx="7017370"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e>
                      </m:d>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F7C239DC-1983-6834-2A61-8A6EAB36E4F2}"/>
                  </a:ext>
                </a:extLst>
              </p:cNvPr>
              <p:cNvSpPr txBox="1">
                <a:spLocks noRot="1" noChangeAspect="1" noMove="1" noResize="1" noEditPoints="1" noAdjustHandles="1" noChangeArrowheads="1" noChangeShapeType="1" noTextEdit="1"/>
              </p:cNvSpPr>
              <p:nvPr/>
            </p:nvSpPr>
            <p:spPr>
              <a:xfrm>
                <a:off x="971600" y="1196752"/>
                <a:ext cx="7017370" cy="9681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BC86214-F68A-0B7A-4FE8-301072CE5382}"/>
                  </a:ext>
                </a:extLst>
              </p:cNvPr>
              <p:cNvSpPr txBox="1"/>
              <p:nvPr/>
            </p:nvSpPr>
            <p:spPr>
              <a:xfrm>
                <a:off x="2051720" y="2564904"/>
                <a:ext cx="479272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BC86214-F68A-0B7A-4FE8-301072CE5382}"/>
                  </a:ext>
                </a:extLst>
              </p:cNvPr>
              <p:cNvSpPr txBox="1">
                <a:spLocks noRot="1" noChangeAspect="1" noMove="1" noResize="1" noEditPoints="1" noAdjustHandles="1" noChangeArrowheads="1" noChangeShapeType="1" noTextEdit="1"/>
              </p:cNvSpPr>
              <p:nvPr/>
            </p:nvSpPr>
            <p:spPr>
              <a:xfrm>
                <a:off x="2051720" y="2564904"/>
                <a:ext cx="4792722" cy="8917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51C0CB2-DDC8-DA1F-4CCF-9C592C91112A}"/>
                  </a:ext>
                </a:extLst>
              </p:cNvPr>
              <p:cNvSpPr txBox="1"/>
              <p:nvPr/>
            </p:nvSpPr>
            <p:spPr>
              <a:xfrm>
                <a:off x="2123728" y="3789040"/>
                <a:ext cx="479272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951C0CB2-DDC8-DA1F-4CCF-9C592C91112A}"/>
                  </a:ext>
                </a:extLst>
              </p:cNvPr>
              <p:cNvSpPr txBox="1">
                <a:spLocks noRot="1" noChangeAspect="1" noMove="1" noResize="1" noEditPoints="1" noAdjustHandles="1" noChangeArrowheads="1" noChangeShapeType="1" noTextEdit="1"/>
              </p:cNvSpPr>
              <p:nvPr/>
            </p:nvSpPr>
            <p:spPr>
              <a:xfrm>
                <a:off x="2123728" y="3789040"/>
                <a:ext cx="4792722" cy="891783"/>
              </a:xfrm>
              <a:prstGeom prst="rect">
                <a:avLst/>
              </a:prstGeom>
              <a:blipFill>
                <a:blip r:embed="rId4"/>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3D9D1EC-2C86-4444-890E-141D78E281F0}"/>
              </a:ext>
            </a:extLst>
          </p:cNvPr>
          <p:cNvSpPr/>
          <p:nvPr/>
        </p:nvSpPr>
        <p:spPr>
          <a:xfrm>
            <a:off x="2051720" y="3573016"/>
            <a:ext cx="5184576" cy="12961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B297106-8380-E0EA-A366-5FE6D4118554}"/>
              </a:ext>
            </a:extLst>
          </p:cNvPr>
          <p:cNvSpPr txBox="1"/>
          <p:nvPr/>
        </p:nvSpPr>
        <p:spPr>
          <a:xfrm>
            <a:off x="1043608" y="5085184"/>
            <a:ext cx="6750566" cy="461665"/>
          </a:xfrm>
          <a:prstGeom prst="rect">
            <a:avLst/>
          </a:prstGeom>
          <a:noFill/>
        </p:spPr>
        <p:txBody>
          <a:bodyPr wrap="none" rtlCol="0">
            <a:spAutoFit/>
          </a:bodyPr>
          <a:lstStyle/>
          <a:p>
            <a:r>
              <a:rPr lang="ja-JP" altLang="en-US" sz="2400"/>
              <a:t>この項は、</a:t>
            </a:r>
            <a:r>
              <a:rPr lang="en-US" altLang="ja-JP" sz="2400"/>
              <a:t>X</a:t>
            </a:r>
            <a:r>
              <a:rPr lang="ja-JP" altLang="en-US" sz="2400"/>
              <a:t>と</a:t>
            </a:r>
            <a:r>
              <a:rPr lang="en-US" altLang="ja-JP" sz="2400"/>
              <a:t>Y</a:t>
            </a:r>
            <a:r>
              <a:rPr lang="ja-JP" altLang="en-US" sz="2400"/>
              <a:t>を入れ替えても値が変わらない</a:t>
            </a:r>
            <a:endParaRPr kumimoji="1" lang="ja-JP" altLang="en-US" sz="24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F8DC5C-050B-D913-D3A6-307540239ACF}"/>
                  </a:ext>
                </a:extLst>
              </p:cNvPr>
              <p:cNvSpPr txBox="1"/>
              <p:nvPr/>
            </p:nvSpPr>
            <p:spPr>
              <a:xfrm>
                <a:off x="1835696" y="5668506"/>
                <a:ext cx="1008112"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𝑌</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3CF8DC5C-050B-D913-D3A6-307540239ACF}"/>
                  </a:ext>
                </a:extLst>
              </p:cNvPr>
              <p:cNvSpPr txBox="1">
                <a:spLocks noRot="1" noChangeAspect="1" noMove="1" noResize="1" noEditPoints="1" noAdjustHandles="1" noChangeArrowheads="1" noChangeShapeType="1" noTextEdit="1"/>
              </p:cNvSpPr>
              <p:nvPr/>
            </p:nvSpPr>
            <p:spPr>
              <a:xfrm>
                <a:off x="1835696" y="5668506"/>
                <a:ext cx="1008112" cy="856838"/>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38F11FB-2031-6CAD-AF89-8C7EAF60CC59}"/>
              </a:ext>
            </a:extLst>
          </p:cNvPr>
          <p:cNvSpPr txBox="1"/>
          <p:nvPr/>
        </p:nvSpPr>
        <p:spPr>
          <a:xfrm>
            <a:off x="2987824" y="5805264"/>
            <a:ext cx="3877985" cy="584775"/>
          </a:xfrm>
          <a:prstGeom prst="rect">
            <a:avLst/>
          </a:prstGeom>
          <a:noFill/>
        </p:spPr>
        <p:txBody>
          <a:bodyPr wrap="none" rtlCol="0">
            <a:spAutoFit/>
          </a:bodyPr>
          <a:lstStyle/>
          <a:p>
            <a:r>
              <a:rPr lang="ja-JP" altLang="en-US" sz="3200"/>
              <a:t>を引いた時に消える</a:t>
            </a:r>
            <a:endParaRPr kumimoji="1" lang="ja-JP" altLang="en-US" sz="3200"/>
          </a:p>
        </p:txBody>
      </p:sp>
    </p:spTree>
    <p:extLst>
      <p:ext uri="{BB962C8B-B14F-4D97-AF65-F5344CB8AC3E}">
        <p14:creationId xmlns:p14="http://schemas.microsoft.com/office/powerpoint/2010/main" val="130068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173A5A-57F3-3278-E4B3-B41833036D14}"/>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F61D381-6087-FFB5-19E3-2414CBE284BE}"/>
                  </a:ext>
                </a:extLst>
              </p:cNvPr>
              <p:cNvSpPr txBox="1"/>
              <p:nvPr/>
            </p:nvSpPr>
            <p:spPr>
              <a:xfrm>
                <a:off x="2483768" y="1916832"/>
                <a:ext cx="4116448"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i="1">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EF61D381-6087-FFB5-19E3-2414CBE284BE}"/>
                  </a:ext>
                </a:extLst>
              </p:cNvPr>
              <p:cNvSpPr txBox="1">
                <a:spLocks noRot="1" noChangeAspect="1" noMove="1" noResize="1" noEditPoints="1" noAdjustHandles="1" noChangeArrowheads="1" noChangeShapeType="1" noTextEdit="1"/>
              </p:cNvSpPr>
              <p:nvPr/>
            </p:nvSpPr>
            <p:spPr>
              <a:xfrm>
                <a:off x="2483768" y="1916832"/>
                <a:ext cx="4116448" cy="76450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FEB5BA7-AED2-1D22-1A3C-D8FC9B0D047D}"/>
                  </a:ext>
                </a:extLst>
              </p:cNvPr>
              <p:cNvSpPr txBox="1"/>
              <p:nvPr/>
            </p:nvSpPr>
            <p:spPr>
              <a:xfrm>
                <a:off x="2627784" y="2924944"/>
                <a:ext cx="3955634"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FFEB5BA7-AED2-1D22-1A3C-D8FC9B0D047D}"/>
                  </a:ext>
                </a:extLst>
              </p:cNvPr>
              <p:cNvSpPr txBox="1">
                <a:spLocks noRot="1" noChangeAspect="1" noMove="1" noResize="1" noEditPoints="1" noAdjustHandles="1" noChangeArrowheads="1" noChangeShapeType="1" noTextEdit="1"/>
              </p:cNvSpPr>
              <p:nvPr/>
            </p:nvSpPr>
            <p:spPr>
              <a:xfrm>
                <a:off x="2627784" y="2924944"/>
                <a:ext cx="3955634" cy="7645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D723FA4-473D-B3DB-38F5-05367DA237B1}"/>
                  </a:ext>
                </a:extLst>
              </p:cNvPr>
              <p:cNvSpPr txBox="1"/>
              <p:nvPr/>
            </p:nvSpPr>
            <p:spPr>
              <a:xfrm>
                <a:off x="2555895" y="3933056"/>
                <a:ext cx="3600281"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i="1">
                              <a:latin typeface="Cambria Math" panose="02040503050406030204" pitchFamily="18" charset="0"/>
                            </a:rPr>
                            <m:t>𝑃</m:t>
                          </m:r>
                        </m:den>
                      </m:f>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e>
                      </m:d>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CD723FA4-473D-B3DB-38F5-05367DA237B1}"/>
                  </a:ext>
                </a:extLst>
              </p:cNvPr>
              <p:cNvSpPr txBox="1">
                <a:spLocks noRot="1" noChangeAspect="1" noMove="1" noResize="1" noEditPoints="1" noAdjustHandles="1" noChangeArrowheads="1" noChangeShapeType="1" noTextEdit="1"/>
              </p:cNvSpPr>
              <p:nvPr/>
            </p:nvSpPr>
            <p:spPr>
              <a:xfrm>
                <a:off x="2555895" y="3933056"/>
                <a:ext cx="3600281" cy="8298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3D3D506-B098-6DA6-6754-3024D35701A5}"/>
                  </a:ext>
                </a:extLst>
              </p:cNvPr>
              <p:cNvSpPr txBox="1"/>
              <p:nvPr/>
            </p:nvSpPr>
            <p:spPr>
              <a:xfrm>
                <a:off x="539552" y="980728"/>
                <a:ext cx="5040560" cy="764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𝑌</m:t>
                              </m:r>
                            </m:e>
                          </m:d>
                        </m:e>
                        <m:sub>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33D3D506-B098-6DA6-6754-3024D35701A5}"/>
                  </a:ext>
                </a:extLst>
              </p:cNvPr>
              <p:cNvSpPr txBox="1">
                <a:spLocks noRot="1" noChangeAspect="1" noMove="1" noResize="1" noEditPoints="1" noAdjustHandles="1" noChangeArrowheads="1" noChangeShapeType="1" noTextEdit="1"/>
              </p:cNvSpPr>
              <p:nvPr/>
            </p:nvSpPr>
            <p:spPr>
              <a:xfrm>
                <a:off x="539552" y="980728"/>
                <a:ext cx="5040560" cy="76450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DA2B753-AAB1-C689-437F-D734A2CCB899}"/>
                  </a:ext>
                </a:extLst>
              </p:cNvPr>
              <p:cNvSpPr txBox="1"/>
              <p:nvPr/>
            </p:nvSpPr>
            <p:spPr>
              <a:xfrm>
                <a:off x="2555776" y="4941168"/>
                <a:ext cx="3600281"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e>
                      </m:d>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2DA2B753-AAB1-C689-437F-D734A2CCB899}"/>
                  </a:ext>
                </a:extLst>
              </p:cNvPr>
              <p:cNvSpPr txBox="1">
                <a:spLocks noRot="1" noChangeAspect="1" noMove="1" noResize="1" noEditPoints="1" noAdjustHandles="1" noChangeArrowheads="1" noChangeShapeType="1" noTextEdit="1"/>
              </p:cNvSpPr>
              <p:nvPr/>
            </p:nvSpPr>
            <p:spPr>
              <a:xfrm>
                <a:off x="2555776" y="4941168"/>
                <a:ext cx="3600281" cy="829843"/>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026DF69A-64E2-B7A1-2C13-07BB79FE417E}"/>
              </a:ext>
            </a:extLst>
          </p:cNvPr>
          <p:cNvSpPr/>
          <p:nvPr/>
        </p:nvSpPr>
        <p:spPr>
          <a:xfrm>
            <a:off x="3779912" y="3861048"/>
            <a:ext cx="2376264"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24D4C7C-BE5F-BA23-AB59-03E54B0D3747}"/>
              </a:ext>
            </a:extLst>
          </p:cNvPr>
          <p:cNvSpPr/>
          <p:nvPr/>
        </p:nvSpPr>
        <p:spPr>
          <a:xfrm>
            <a:off x="3779912" y="4941168"/>
            <a:ext cx="2376264"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6149F9F-D9AE-8011-319F-983515F84374}"/>
              </a:ext>
            </a:extLst>
          </p:cNvPr>
          <p:cNvSpPr txBox="1"/>
          <p:nvPr/>
        </p:nvSpPr>
        <p:spPr>
          <a:xfrm>
            <a:off x="6588224" y="4221088"/>
            <a:ext cx="1800493" cy="646331"/>
          </a:xfrm>
          <a:prstGeom prst="rect">
            <a:avLst/>
          </a:prstGeom>
          <a:noFill/>
        </p:spPr>
        <p:txBody>
          <a:bodyPr wrap="none" rtlCol="0">
            <a:spAutoFit/>
          </a:bodyPr>
          <a:lstStyle/>
          <a:p>
            <a:r>
              <a:rPr kumimoji="1" lang="ja-JP" altLang="en-US"/>
              <a:t>正準変換の条件</a:t>
            </a:r>
            <a:endParaRPr kumimoji="1" lang="en-US" altLang="ja-JP"/>
          </a:p>
          <a:p>
            <a:r>
              <a:rPr lang="ja-JP" altLang="en-US"/>
              <a:t>により</a:t>
            </a:r>
            <a:r>
              <a:rPr lang="en-US" altLang="ja-JP"/>
              <a:t>1</a:t>
            </a: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CF8C947-68D1-F382-4452-94E6BA1F33DB}"/>
                  </a:ext>
                </a:extLst>
              </p:cNvPr>
              <p:cNvSpPr txBox="1"/>
              <p:nvPr/>
            </p:nvSpPr>
            <p:spPr>
              <a:xfrm>
                <a:off x="2195736" y="5949280"/>
                <a:ext cx="4572000" cy="8495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r>
                                <a:rPr lang="en-US" altLang="ja-JP" sz="2400" i="1">
                                  <a:latin typeface="Cambria Math" panose="02040503050406030204" pitchFamily="18" charset="0"/>
                                </a:rPr>
                                <m:t>𝑌</m:t>
                              </m:r>
                            </m:e>
                          </m:d>
                        </m:e>
                        <m:sub>
                          <m:r>
                            <a:rPr lang="en-US" altLang="ja-JP" sz="2400" b="0" i="1" smtClean="0">
                              <a:latin typeface="Cambria Math" panose="02040503050406030204" pitchFamily="18" charset="0"/>
                            </a:rPr>
                            <m:t>𝑄</m:t>
                          </m:r>
                          <m:r>
                            <a:rPr lang="en-US" altLang="ja-JP" sz="2400" i="1">
                              <a:latin typeface="Cambria Math" panose="02040503050406030204" pitchFamily="18" charset="0"/>
                            </a:rPr>
                            <m:t>,</m:t>
                          </m:r>
                          <m:r>
                            <a:rPr lang="en-US" altLang="ja-JP" sz="2400" b="0" i="1" smtClean="0">
                              <a:latin typeface="Cambria Math" panose="02040503050406030204" pitchFamily="18" charset="0"/>
                            </a:rPr>
                            <m:t>𝑃</m:t>
                          </m:r>
                        </m:sub>
                      </m:sSub>
                    </m:oMath>
                  </m:oMathPara>
                </a14:m>
                <a:endParaRPr lang="ja-JP" altLang="en-US" sz="2400"/>
              </a:p>
            </p:txBody>
          </p:sp>
        </mc:Choice>
        <mc:Fallback xmlns="">
          <p:sp>
            <p:nvSpPr>
              <p:cNvPr id="14" name="テキスト ボックス 13">
                <a:extLst>
                  <a:ext uri="{FF2B5EF4-FFF2-40B4-BE49-F238E27FC236}">
                    <a16:creationId xmlns:a16="http://schemas.microsoft.com/office/drawing/2014/main" id="{3CF8C947-68D1-F382-4452-94E6BA1F33DB}"/>
                  </a:ext>
                </a:extLst>
              </p:cNvPr>
              <p:cNvSpPr txBox="1">
                <a:spLocks noRot="1" noChangeAspect="1" noMove="1" noResize="1" noEditPoints="1" noAdjustHandles="1" noChangeArrowheads="1" noChangeShapeType="1" noTextEdit="1"/>
              </p:cNvSpPr>
              <p:nvPr/>
            </p:nvSpPr>
            <p:spPr>
              <a:xfrm>
                <a:off x="2195736" y="5949280"/>
                <a:ext cx="4572000" cy="849592"/>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95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B347D3B-A5A1-FB1C-2D70-1C9E65E0E9C1}"/>
              </a:ext>
            </a:extLst>
          </p:cNvPr>
          <p:cNvSpPr>
            <a:spLocks noGrp="1"/>
          </p:cNvSpPr>
          <p:nvPr>
            <p:ph type="body" sz="quarter" idx="10"/>
          </p:nvPr>
        </p:nvSpPr>
        <p:spPr/>
        <p:txBody>
          <a:bodyPr/>
          <a:lstStyle/>
          <a:p>
            <a:r>
              <a:rPr lang="ja-JP" altLang="en-US"/>
              <a:t>ポアソン括弧と正準変換</a:t>
            </a:r>
            <a:endParaRPr kumimoji="1" lang="ja-JP" altLang="en-US"/>
          </a:p>
          <a:p>
            <a:endParaRPr kumimoji="1" lang="ja-JP" altLang="en-US"/>
          </a:p>
        </p:txBody>
      </p:sp>
      <p:sp>
        <p:nvSpPr>
          <p:cNvPr id="3" name="テキスト ボックス 2">
            <a:extLst>
              <a:ext uri="{FF2B5EF4-FFF2-40B4-BE49-F238E27FC236}">
                <a16:creationId xmlns:a16="http://schemas.microsoft.com/office/drawing/2014/main" id="{BE2F79B7-D250-D03A-0307-038640AFA13D}"/>
              </a:ext>
            </a:extLst>
          </p:cNvPr>
          <p:cNvSpPr txBox="1"/>
          <p:nvPr/>
        </p:nvSpPr>
        <p:spPr>
          <a:xfrm>
            <a:off x="323528" y="1340768"/>
            <a:ext cx="8392041" cy="400110"/>
          </a:xfrm>
          <a:prstGeom prst="rect">
            <a:avLst/>
          </a:prstGeom>
          <a:noFill/>
        </p:spPr>
        <p:txBody>
          <a:bodyPr wrap="none" rtlCol="0">
            <a:spAutoFit/>
          </a:bodyPr>
          <a:lstStyle/>
          <a:p>
            <a:r>
              <a:rPr kumimoji="1" lang="ja-JP" altLang="en-US" sz="2000"/>
              <a:t>以上から、ポアソン括弧は正準変換に関して不変であることがわかった</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1AAFB03-3101-E594-6092-4AA8D8EFF66C}"/>
                  </a:ext>
                </a:extLst>
              </p:cNvPr>
              <p:cNvSpPr txBox="1"/>
              <p:nvPr/>
            </p:nvSpPr>
            <p:spPr>
              <a:xfrm>
                <a:off x="755576" y="2276872"/>
                <a:ext cx="7272808" cy="8217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d>
                            <m:dPr>
                              <m:begChr m:val="{"/>
                              <m:endChr m:val="}"/>
                              <m:ctrlPr>
                                <a:rPr kumimoji="1" lang="en-US" altLang="ja-JP" sz="4400" b="0" i="1" smtClean="0">
                                  <a:latin typeface="Cambria Math" panose="02040503050406030204" pitchFamily="18" charset="0"/>
                                </a:rPr>
                              </m:ctrlPr>
                            </m:dPr>
                            <m:e>
                              <m:r>
                                <a:rPr kumimoji="1" lang="en-US" altLang="ja-JP" sz="4400" b="0" i="1" smtClean="0">
                                  <a:latin typeface="Cambria Math" panose="02040503050406030204" pitchFamily="18" charset="0"/>
                                </a:rPr>
                                <m:t>𝑋</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𝑌</m:t>
                              </m:r>
                            </m:e>
                          </m:d>
                        </m:e>
                        <m:sub>
                          <m:r>
                            <a:rPr kumimoji="1" lang="en-US" altLang="ja-JP" sz="4400" b="0" i="1" smtClean="0">
                              <a:latin typeface="Cambria Math" panose="02040503050406030204" pitchFamily="18" charset="0"/>
                            </a:rPr>
                            <m:t>𝑞</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𝑝</m:t>
                          </m:r>
                        </m:sub>
                      </m:sSub>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d>
                            <m:dPr>
                              <m:begChr m:val="{"/>
                              <m:endChr m:val="}"/>
                              <m:ctrlPr>
                                <a:rPr lang="en-US" altLang="ja-JP" sz="4400" i="1">
                                  <a:latin typeface="Cambria Math" panose="02040503050406030204" pitchFamily="18" charset="0"/>
                                </a:rPr>
                              </m:ctrlPr>
                            </m:dPr>
                            <m:e>
                              <m:r>
                                <a:rPr lang="en-US" altLang="ja-JP" sz="4400" i="1">
                                  <a:latin typeface="Cambria Math" panose="02040503050406030204" pitchFamily="18" charset="0"/>
                                </a:rPr>
                                <m:t>𝑋</m:t>
                              </m:r>
                              <m:r>
                                <a:rPr lang="en-US" altLang="ja-JP" sz="4400" i="1">
                                  <a:latin typeface="Cambria Math" panose="02040503050406030204" pitchFamily="18" charset="0"/>
                                </a:rPr>
                                <m:t>,</m:t>
                              </m:r>
                              <m:r>
                                <a:rPr lang="en-US" altLang="ja-JP" sz="4400" i="1">
                                  <a:latin typeface="Cambria Math" panose="02040503050406030204" pitchFamily="18" charset="0"/>
                                </a:rPr>
                                <m:t>𝑌</m:t>
                              </m:r>
                            </m:e>
                          </m:d>
                        </m:e>
                        <m:sub>
                          <m:r>
                            <a:rPr lang="en-US" altLang="ja-JP" sz="4400" b="0" i="1" smtClean="0">
                              <a:latin typeface="Cambria Math" panose="02040503050406030204" pitchFamily="18" charset="0"/>
                            </a:rPr>
                            <m:t>𝑄</m:t>
                          </m:r>
                          <m:r>
                            <a:rPr lang="en-US" altLang="ja-JP" sz="4400" i="1">
                              <a:latin typeface="Cambria Math" panose="02040503050406030204" pitchFamily="18" charset="0"/>
                            </a:rPr>
                            <m:t>,</m:t>
                          </m:r>
                          <m:r>
                            <a:rPr lang="en-US" altLang="ja-JP" sz="4400" b="0" i="1" smtClean="0">
                              <a:latin typeface="Cambria Math" panose="02040503050406030204" pitchFamily="18" charset="0"/>
                            </a:rPr>
                            <m:t>𝑃</m:t>
                          </m:r>
                        </m:sub>
                      </m:sSub>
                      <m:r>
                        <a:rPr lang="en-US" altLang="ja-JP" sz="4400" b="0" i="1" smtClean="0">
                          <a:latin typeface="Cambria Math" panose="02040503050406030204" pitchFamily="18" charset="0"/>
                        </a:rPr>
                        <m:t>=</m:t>
                      </m:r>
                      <m:d>
                        <m:dPr>
                          <m:begChr m:val="{"/>
                          <m:endChr m:val="}"/>
                          <m:ctrlPr>
                            <a:rPr lang="en-US" altLang="ja-JP" sz="4400" i="1">
                              <a:latin typeface="Cambria Math" panose="02040503050406030204" pitchFamily="18" charset="0"/>
                            </a:rPr>
                          </m:ctrlPr>
                        </m:dPr>
                        <m:e>
                          <m:r>
                            <a:rPr lang="en-US" altLang="ja-JP" sz="4400" i="1">
                              <a:latin typeface="Cambria Math" panose="02040503050406030204" pitchFamily="18" charset="0"/>
                            </a:rPr>
                            <m:t>𝑋</m:t>
                          </m:r>
                          <m:r>
                            <a:rPr lang="en-US" altLang="ja-JP" sz="4400" i="1">
                              <a:latin typeface="Cambria Math" panose="02040503050406030204" pitchFamily="18" charset="0"/>
                            </a:rPr>
                            <m:t>,</m:t>
                          </m:r>
                          <m:r>
                            <a:rPr lang="en-US" altLang="ja-JP" sz="4400" i="1">
                              <a:latin typeface="Cambria Math" panose="02040503050406030204" pitchFamily="18" charset="0"/>
                            </a:rPr>
                            <m:t>𝑌</m:t>
                          </m:r>
                        </m:e>
                      </m:d>
                    </m:oMath>
                  </m:oMathPara>
                </a14:m>
                <a:endParaRPr lang="ja-JP" altLang="en-US" sz="4400"/>
              </a:p>
            </p:txBody>
          </p:sp>
        </mc:Choice>
        <mc:Fallback xmlns="">
          <p:sp>
            <p:nvSpPr>
              <p:cNvPr id="4" name="テキスト ボックス 3">
                <a:extLst>
                  <a:ext uri="{FF2B5EF4-FFF2-40B4-BE49-F238E27FC236}">
                    <a16:creationId xmlns:a16="http://schemas.microsoft.com/office/drawing/2014/main" id="{D1AAFB03-3101-E594-6092-4AA8D8EFF66C}"/>
                  </a:ext>
                </a:extLst>
              </p:cNvPr>
              <p:cNvSpPr txBox="1">
                <a:spLocks noRot="1" noChangeAspect="1" noMove="1" noResize="1" noEditPoints="1" noAdjustHandles="1" noChangeArrowheads="1" noChangeShapeType="1" noTextEdit="1"/>
              </p:cNvSpPr>
              <p:nvPr/>
            </p:nvSpPr>
            <p:spPr>
              <a:xfrm>
                <a:off x="755576" y="2276872"/>
                <a:ext cx="7272808" cy="82170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8524DB1-1FCE-DE8F-9223-B594B81FB4E6}"/>
              </a:ext>
            </a:extLst>
          </p:cNvPr>
          <p:cNvSpPr txBox="1"/>
          <p:nvPr/>
        </p:nvSpPr>
        <p:spPr>
          <a:xfrm>
            <a:off x="539552" y="3573016"/>
            <a:ext cx="7622600" cy="400110"/>
          </a:xfrm>
          <a:prstGeom prst="rect">
            <a:avLst/>
          </a:prstGeom>
          <a:noFill/>
        </p:spPr>
        <p:txBody>
          <a:bodyPr wrap="none" rtlCol="0">
            <a:spAutoFit/>
          </a:bodyPr>
          <a:lstStyle/>
          <a:p>
            <a:r>
              <a:rPr kumimoji="1" lang="ja-JP" altLang="en-US" sz="2000"/>
              <a:t>したがって、「どの局所座標を使ったか」を表記する必要はない</a:t>
            </a:r>
          </a:p>
        </p:txBody>
      </p:sp>
      <p:sp>
        <p:nvSpPr>
          <p:cNvPr id="6" name="四角形: 角を丸くする 5">
            <a:extLst>
              <a:ext uri="{FF2B5EF4-FFF2-40B4-BE49-F238E27FC236}">
                <a16:creationId xmlns:a16="http://schemas.microsoft.com/office/drawing/2014/main" id="{EBC2E5B0-FD20-434E-5C51-3097E084CB1F}"/>
              </a:ext>
            </a:extLst>
          </p:cNvPr>
          <p:cNvSpPr/>
          <p:nvPr/>
        </p:nvSpPr>
        <p:spPr>
          <a:xfrm>
            <a:off x="2267744" y="2708920"/>
            <a:ext cx="79208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FE68122E-06D8-5D26-9FCD-3296E972B0BF}"/>
              </a:ext>
            </a:extLst>
          </p:cNvPr>
          <p:cNvSpPr/>
          <p:nvPr/>
        </p:nvSpPr>
        <p:spPr>
          <a:xfrm>
            <a:off x="5004048" y="2636912"/>
            <a:ext cx="79208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281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5945E0-732C-19CB-B170-E267B14089AA}"/>
              </a:ext>
            </a:extLst>
          </p:cNvPr>
          <p:cNvSpPr>
            <a:spLocks noGrp="1"/>
          </p:cNvSpPr>
          <p:nvPr>
            <p:ph type="body" sz="quarter" idx="10"/>
          </p:nvPr>
        </p:nvSpPr>
        <p:spPr/>
        <p:txBody>
          <a:bodyPr/>
          <a:lstStyle/>
          <a:p>
            <a:r>
              <a:rPr lang="ja-JP" altLang="en-US"/>
              <a:t>多</a:t>
            </a:r>
            <a:r>
              <a:rPr kumimoji="1" lang="ja-JP" altLang="en-US"/>
              <a:t>自由度系の場合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AB86FAA-2417-184E-757D-80E16E52C9E7}"/>
                  </a:ext>
                </a:extLst>
              </p:cNvPr>
              <p:cNvSpPr txBox="1"/>
              <p:nvPr/>
            </p:nvSpPr>
            <p:spPr>
              <a:xfrm>
                <a:off x="3203848" y="1340768"/>
                <a:ext cx="5544616" cy="11466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𝑋</m:t>
                          </m:r>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i="1">
                                  <a:latin typeface="Cambria Math" panose="02040503050406030204" pitchFamily="18" charset="0"/>
                                </a:rPr>
                                <m:t>𝑞</m:t>
                              </m:r>
                            </m:e>
                            <m:sup>
                              <m:r>
                                <a:rPr lang="en-US" altLang="ja-JP" sz="3600" b="0" i="1" smtClean="0">
                                  <a:latin typeface="Cambria Math" panose="02040503050406030204" pitchFamily="18" charset="0"/>
                                </a:rPr>
                                <m:t>𝑖</m:t>
                              </m:r>
                            </m:sup>
                          </m:sSup>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𝑌</m:t>
                          </m:r>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r>
                        <a:rPr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𝑋</m:t>
                          </m:r>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𝑌</m:t>
                          </m:r>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𝑞</m:t>
                              </m:r>
                            </m:e>
                            <m:sup>
                              <m:r>
                                <a:rPr lang="en-US" altLang="ja-JP" sz="3600" b="0" i="1" smtClean="0">
                                  <a:latin typeface="Cambria Math" panose="02040503050406030204" pitchFamily="18" charset="0"/>
                                </a:rPr>
                                <m:t>𝑖</m:t>
                              </m:r>
                            </m:sup>
                          </m:sSup>
                        </m:den>
                      </m:f>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CAB86FAA-2417-184E-757D-80E16E52C9E7}"/>
                  </a:ext>
                </a:extLst>
              </p:cNvPr>
              <p:cNvSpPr txBox="1">
                <a:spLocks noRot="1" noChangeAspect="1" noMove="1" noResize="1" noEditPoints="1" noAdjustHandles="1" noChangeArrowheads="1" noChangeShapeType="1" noTextEdit="1"/>
              </p:cNvSpPr>
              <p:nvPr/>
            </p:nvSpPr>
            <p:spPr>
              <a:xfrm>
                <a:off x="3203848" y="1340768"/>
                <a:ext cx="5544616" cy="11466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958473B-06DC-620E-F7BE-B09443A2BFE5}"/>
                  </a:ext>
                </a:extLst>
              </p:cNvPr>
              <p:cNvSpPr txBox="1"/>
              <p:nvPr/>
            </p:nvSpPr>
            <p:spPr>
              <a:xfrm>
                <a:off x="3491880" y="2924944"/>
                <a:ext cx="2701381" cy="1307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4000" b="0" i="1" smtClean="0">
                              <a:latin typeface="Cambria Math" panose="02040503050406030204" pitchFamily="18" charset="0"/>
                            </a:rPr>
                          </m:ctrlPr>
                        </m:sSupPr>
                        <m:e>
                          <m:acc>
                            <m:accPr>
                              <m:chr m:val="̇"/>
                              <m:ctrlPr>
                                <a:rPr lang="en-US" altLang="ja-JP" sz="4000" b="0" i="1" smtClean="0">
                                  <a:latin typeface="Cambria Math" panose="02040503050406030204" pitchFamily="18" charset="0"/>
                                </a:rPr>
                              </m:ctrlPr>
                            </m:accPr>
                            <m:e>
                              <m:r>
                                <a:rPr lang="en-US" altLang="ja-JP" sz="4000" b="0" i="1" smtClean="0">
                                  <a:latin typeface="Cambria Math" panose="02040503050406030204" pitchFamily="18" charset="0"/>
                                </a:rPr>
                                <m:t>𝑞</m:t>
                              </m:r>
                            </m:e>
                          </m:acc>
                        </m:e>
                        <m:sup>
                          <m:r>
                            <a:rPr lang="en-US" altLang="ja-JP" sz="4000" b="0" i="1" smtClean="0">
                              <a:latin typeface="Cambria Math" panose="02040503050406030204" pitchFamily="18" charset="0"/>
                            </a:rPr>
                            <m:t>𝑖</m:t>
                          </m:r>
                        </m:sup>
                      </m:sSup>
                      <m:r>
                        <a:rPr lang="en-US" altLang="ja-JP" sz="4000" i="1">
                          <a:latin typeface="Cambria Math" panose="02040503050406030204" pitchFamily="18" charset="0"/>
                        </a:rPr>
                        <m:t>=</m:t>
                      </m:r>
                      <m:d>
                        <m:dPr>
                          <m:begChr m:val="{"/>
                          <m:endChr m:val="}"/>
                          <m:ctrlPr>
                            <a:rPr lang="en-US" altLang="ja-JP" sz="4000" i="1">
                              <a:latin typeface="Cambria Math" panose="02040503050406030204" pitchFamily="18" charset="0"/>
                            </a:rPr>
                          </m:ctrlPr>
                        </m:dPr>
                        <m:e>
                          <m:sSup>
                            <m:sSupPr>
                              <m:ctrlPr>
                                <a:rPr lang="en-US" altLang="ja-JP" sz="4000" b="0" i="1" smtClean="0">
                                  <a:latin typeface="Cambria Math" panose="02040503050406030204" pitchFamily="18" charset="0"/>
                                </a:rPr>
                              </m:ctrlPr>
                            </m:sSupPr>
                            <m:e>
                              <m:r>
                                <a:rPr lang="en-US" altLang="ja-JP" sz="4000" b="0" i="1" smtClean="0">
                                  <a:latin typeface="Cambria Math" panose="02040503050406030204" pitchFamily="18" charset="0"/>
                                </a:rPr>
                                <m:t>𝑞</m:t>
                              </m:r>
                            </m:e>
                            <m:sup>
                              <m:r>
                                <a:rPr lang="en-US" altLang="ja-JP" sz="4000" b="0" i="1" smtClean="0">
                                  <a:latin typeface="Cambria Math" panose="02040503050406030204" pitchFamily="18" charset="0"/>
                                </a:rPr>
                                <m:t>𝑖</m:t>
                              </m:r>
                            </m:sup>
                          </m:sSup>
                          <m:r>
                            <a:rPr lang="en-US" altLang="ja-JP" sz="4000" i="1">
                              <a:latin typeface="Cambria Math" panose="02040503050406030204" pitchFamily="18" charset="0"/>
                            </a:rPr>
                            <m:t>,</m:t>
                          </m:r>
                          <m:r>
                            <a:rPr lang="en-US" altLang="ja-JP" sz="4000" i="1">
                              <a:latin typeface="Cambria Math" panose="02040503050406030204" pitchFamily="18" charset="0"/>
                            </a:rPr>
                            <m:t>𝐻</m:t>
                          </m:r>
                        </m:e>
                      </m:d>
                    </m:oMath>
                  </m:oMathPara>
                </a14:m>
                <a:endParaRPr lang="ja-JP" altLang="en-US" sz="4000"/>
              </a:p>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𝑝</m:t>
                              </m:r>
                            </m:e>
                          </m:acc>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𝐻</m:t>
                          </m:r>
                        </m:e>
                      </m:d>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6958473B-06DC-620E-F7BE-B09443A2BFE5}"/>
                  </a:ext>
                </a:extLst>
              </p:cNvPr>
              <p:cNvSpPr txBox="1">
                <a:spLocks noRot="1" noChangeAspect="1" noMove="1" noResize="1" noEditPoints="1" noAdjustHandles="1" noChangeArrowheads="1" noChangeShapeType="1" noTextEdit="1"/>
              </p:cNvSpPr>
              <p:nvPr/>
            </p:nvSpPr>
            <p:spPr>
              <a:xfrm>
                <a:off x="3491880" y="2924944"/>
                <a:ext cx="2701381" cy="130734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D6465975-4DC6-8A53-EC65-AA01B324BCEA}"/>
              </a:ext>
            </a:extLst>
          </p:cNvPr>
          <p:cNvSpPr txBox="1"/>
          <p:nvPr/>
        </p:nvSpPr>
        <p:spPr>
          <a:xfrm>
            <a:off x="683568" y="1700808"/>
            <a:ext cx="2339102" cy="523220"/>
          </a:xfrm>
          <a:prstGeom prst="rect">
            <a:avLst/>
          </a:prstGeom>
          <a:noFill/>
        </p:spPr>
        <p:txBody>
          <a:bodyPr wrap="none" rtlCol="0">
            <a:spAutoFit/>
          </a:bodyPr>
          <a:lstStyle/>
          <a:p>
            <a:r>
              <a:rPr lang="ja-JP" altLang="en-US" sz="2800"/>
              <a:t>ポアソン括弧</a:t>
            </a:r>
            <a:endParaRPr kumimoji="1" lang="ja-JP" altLang="en-US" sz="2800"/>
          </a:p>
        </p:txBody>
      </p:sp>
      <p:sp>
        <p:nvSpPr>
          <p:cNvPr id="6" name="テキスト ボックス 5">
            <a:extLst>
              <a:ext uri="{FF2B5EF4-FFF2-40B4-BE49-F238E27FC236}">
                <a16:creationId xmlns:a16="http://schemas.microsoft.com/office/drawing/2014/main" id="{1EAEE80D-0E54-999A-C73F-496301E9EAEC}"/>
              </a:ext>
            </a:extLst>
          </p:cNvPr>
          <p:cNvSpPr txBox="1"/>
          <p:nvPr/>
        </p:nvSpPr>
        <p:spPr>
          <a:xfrm>
            <a:off x="971600" y="3356992"/>
            <a:ext cx="1980029" cy="523220"/>
          </a:xfrm>
          <a:prstGeom prst="rect">
            <a:avLst/>
          </a:prstGeom>
          <a:noFill/>
        </p:spPr>
        <p:txBody>
          <a:bodyPr wrap="none" rtlCol="0">
            <a:spAutoFit/>
          </a:bodyPr>
          <a:lstStyle/>
          <a:p>
            <a:r>
              <a:rPr kumimoji="1" lang="ja-JP" altLang="en-US" sz="2800"/>
              <a:t>正準方程式</a:t>
            </a:r>
          </a:p>
        </p:txBody>
      </p:sp>
      <p:sp>
        <p:nvSpPr>
          <p:cNvPr id="7" name="テキスト ボックス 6">
            <a:extLst>
              <a:ext uri="{FF2B5EF4-FFF2-40B4-BE49-F238E27FC236}">
                <a16:creationId xmlns:a16="http://schemas.microsoft.com/office/drawing/2014/main" id="{9FBE53A1-467E-4F65-5490-8311D3DEE7DB}"/>
              </a:ext>
            </a:extLst>
          </p:cNvPr>
          <p:cNvSpPr txBox="1"/>
          <p:nvPr/>
        </p:nvSpPr>
        <p:spPr>
          <a:xfrm>
            <a:off x="179512" y="4869160"/>
            <a:ext cx="3057247" cy="523220"/>
          </a:xfrm>
          <a:prstGeom prst="rect">
            <a:avLst/>
          </a:prstGeom>
          <a:noFill/>
        </p:spPr>
        <p:txBody>
          <a:bodyPr wrap="none" rtlCol="0">
            <a:spAutoFit/>
          </a:bodyPr>
          <a:lstStyle/>
          <a:p>
            <a:r>
              <a:rPr kumimoji="1" lang="ja-JP" altLang="en-US" sz="2800"/>
              <a:t>物理量の時間微分</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6F94964-B49B-9134-E364-23B1D99BAE2C}"/>
                  </a:ext>
                </a:extLst>
              </p:cNvPr>
              <p:cNvSpPr txBox="1"/>
              <p:nvPr/>
            </p:nvSpPr>
            <p:spPr>
              <a:xfrm>
                <a:off x="3131840" y="4581128"/>
                <a:ext cx="3240360" cy="1051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𝑑𝐴</m:t>
                          </m:r>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C6F94964-B49B-9134-E364-23B1D99BAE2C}"/>
                  </a:ext>
                </a:extLst>
              </p:cNvPr>
              <p:cNvSpPr txBox="1">
                <a:spLocks noRot="1" noChangeAspect="1" noMove="1" noResize="1" noEditPoints="1" noAdjustHandles="1" noChangeArrowheads="1" noChangeShapeType="1" noTextEdit="1"/>
              </p:cNvSpPr>
              <p:nvPr/>
            </p:nvSpPr>
            <p:spPr>
              <a:xfrm>
                <a:off x="3131840" y="4581128"/>
                <a:ext cx="3240360" cy="105182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009B484-D01A-8A6B-A9B5-5A37B0ED6CB7}"/>
              </a:ext>
            </a:extLst>
          </p:cNvPr>
          <p:cNvSpPr txBox="1"/>
          <p:nvPr/>
        </p:nvSpPr>
        <p:spPr>
          <a:xfrm>
            <a:off x="539552" y="5949280"/>
            <a:ext cx="7263527" cy="461665"/>
          </a:xfrm>
          <a:prstGeom prst="rect">
            <a:avLst/>
          </a:prstGeom>
          <a:noFill/>
        </p:spPr>
        <p:txBody>
          <a:bodyPr wrap="none" rtlCol="0">
            <a:spAutoFit/>
          </a:bodyPr>
          <a:lstStyle/>
          <a:p>
            <a:r>
              <a:rPr lang="ja-JP" altLang="en-US" sz="2400"/>
              <a:t>ハミルトニアンとポアソン括弧をとる　　時間微分</a:t>
            </a:r>
            <a:endParaRPr kumimoji="1" lang="ja-JP" altLang="en-US" sz="2400"/>
          </a:p>
        </p:txBody>
      </p:sp>
      <p:sp>
        <p:nvSpPr>
          <p:cNvPr id="10" name="矢印: 右 9">
            <a:extLst>
              <a:ext uri="{FF2B5EF4-FFF2-40B4-BE49-F238E27FC236}">
                <a16:creationId xmlns:a16="http://schemas.microsoft.com/office/drawing/2014/main" id="{971124E1-A0D1-B477-BB2C-BF6A030F6E1C}"/>
              </a:ext>
            </a:extLst>
          </p:cNvPr>
          <p:cNvSpPr/>
          <p:nvPr/>
        </p:nvSpPr>
        <p:spPr>
          <a:xfrm>
            <a:off x="5868144" y="594928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3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A17C1-D544-BF05-079B-4309D03A8927}"/>
              </a:ext>
            </a:extLst>
          </p:cNvPr>
          <p:cNvSpPr>
            <a:spLocks noGrp="1"/>
          </p:cNvSpPr>
          <p:nvPr>
            <p:ph type="body" sz="quarter" idx="10"/>
          </p:nvPr>
        </p:nvSpPr>
        <p:spPr/>
        <p:txBody>
          <a:bodyPr/>
          <a:lstStyle/>
          <a:p>
            <a:r>
              <a:rPr lang="ja-JP" altLang="en-US"/>
              <a:t>ポアソン括弧の性質</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B4CD29-B4D3-B931-133C-E4E682A18774}"/>
                  </a:ext>
                </a:extLst>
              </p:cNvPr>
              <p:cNvSpPr txBox="1"/>
              <p:nvPr/>
            </p:nvSpPr>
            <p:spPr>
              <a:xfrm>
                <a:off x="2915816" y="980728"/>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𝑋</m:t>
                          </m:r>
                        </m:e>
                      </m:d>
                    </m:oMath>
                  </m:oMathPara>
                </a14:m>
                <a:br>
                  <a:rPr kumimoji="1" lang="en-US" altLang="ja-JP" sz="3200" b="0"/>
                </a:br>
                <a:endParaRPr lang="ja-JP" altLang="en-US" sz="3200"/>
              </a:p>
            </p:txBody>
          </p:sp>
        </mc:Choice>
        <mc:Fallback xmlns="">
          <p:sp>
            <p:nvSpPr>
              <p:cNvPr id="4" name="テキスト ボックス 3">
                <a:extLst>
                  <a:ext uri="{FF2B5EF4-FFF2-40B4-BE49-F238E27FC236}">
                    <a16:creationId xmlns:a16="http://schemas.microsoft.com/office/drawing/2014/main" id="{DCB4CD29-B4D3-B931-133C-E4E682A18774}"/>
                  </a:ext>
                </a:extLst>
              </p:cNvPr>
              <p:cNvSpPr txBox="1">
                <a:spLocks noRot="1" noChangeAspect="1" noMove="1" noResize="1" noEditPoints="1" noAdjustHandles="1" noChangeArrowheads="1" noChangeShapeType="1" noTextEdit="1"/>
              </p:cNvSpPr>
              <p:nvPr/>
            </p:nvSpPr>
            <p:spPr>
              <a:xfrm>
                <a:off x="2915816" y="980728"/>
                <a:ext cx="3456384" cy="58484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58795E2-C6D7-EC0D-AF02-0B350FC32F17}"/>
              </a:ext>
            </a:extLst>
          </p:cNvPr>
          <p:cNvSpPr txBox="1"/>
          <p:nvPr/>
        </p:nvSpPr>
        <p:spPr>
          <a:xfrm>
            <a:off x="899592" y="980728"/>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6" name="テキスト ボックス 5">
            <a:extLst>
              <a:ext uri="{FF2B5EF4-FFF2-40B4-BE49-F238E27FC236}">
                <a16:creationId xmlns:a16="http://schemas.microsoft.com/office/drawing/2014/main" id="{3017ACC2-B2A6-2EB1-1E76-D8D2468C6D77}"/>
              </a:ext>
            </a:extLst>
          </p:cNvPr>
          <p:cNvSpPr txBox="1"/>
          <p:nvPr/>
        </p:nvSpPr>
        <p:spPr>
          <a:xfrm>
            <a:off x="827584" y="2204864"/>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970A09-2892-9649-4CC6-5E82384B820F}"/>
                  </a:ext>
                </a:extLst>
              </p:cNvPr>
              <p:cNvSpPr txBox="1"/>
              <p:nvPr/>
            </p:nvSpPr>
            <p:spPr>
              <a:xfrm>
                <a:off x="2771800" y="184482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7" name="テキスト ボックス 6">
                <a:extLst>
                  <a:ext uri="{FF2B5EF4-FFF2-40B4-BE49-F238E27FC236}">
                    <a16:creationId xmlns:a16="http://schemas.microsoft.com/office/drawing/2014/main" id="{6E970A09-2892-9649-4CC6-5E82384B820F}"/>
                  </a:ext>
                </a:extLst>
              </p:cNvPr>
              <p:cNvSpPr txBox="1">
                <a:spLocks noRot="1" noChangeAspect="1" noMove="1" noResize="1" noEditPoints="1" noAdjustHandles="1" noChangeArrowheads="1" noChangeShapeType="1" noTextEdit="1"/>
              </p:cNvSpPr>
              <p:nvPr/>
            </p:nvSpPr>
            <p:spPr>
              <a:xfrm>
                <a:off x="2771800" y="1844824"/>
                <a:ext cx="6120680" cy="584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351513-6B3B-07B3-A425-8CC6B7D566CD}"/>
                  </a:ext>
                </a:extLst>
              </p:cNvPr>
              <p:cNvSpPr txBox="1"/>
              <p:nvPr/>
            </p:nvSpPr>
            <p:spPr>
              <a:xfrm>
                <a:off x="2771800" y="256490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8" name="テキスト ボックス 7">
                <a:extLst>
                  <a:ext uri="{FF2B5EF4-FFF2-40B4-BE49-F238E27FC236}">
                    <a16:creationId xmlns:a16="http://schemas.microsoft.com/office/drawing/2014/main" id="{27351513-6B3B-07B3-A425-8CC6B7D566CD}"/>
                  </a:ext>
                </a:extLst>
              </p:cNvPr>
              <p:cNvSpPr txBox="1">
                <a:spLocks noRot="1" noChangeAspect="1" noMove="1" noResize="1" noEditPoints="1" noAdjustHandles="1" noChangeArrowheads="1" noChangeShapeType="1" noTextEdit="1"/>
              </p:cNvSpPr>
              <p:nvPr/>
            </p:nvSpPr>
            <p:spPr>
              <a:xfrm>
                <a:off x="2771800" y="2564904"/>
                <a:ext cx="6120680" cy="584840"/>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642026B-E6D5-9D85-A15F-A801DF07E620}"/>
              </a:ext>
            </a:extLst>
          </p:cNvPr>
          <p:cNvSpPr txBox="1"/>
          <p:nvPr/>
        </p:nvSpPr>
        <p:spPr>
          <a:xfrm>
            <a:off x="251520" y="3501008"/>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DA3994-C254-89B8-915A-43FED58B8938}"/>
                  </a:ext>
                </a:extLst>
              </p:cNvPr>
              <p:cNvSpPr txBox="1"/>
              <p:nvPr/>
            </p:nvSpPr>
            <p:spPr>
              <a:xfrm>
                <a:off x="2915816" y="3615407"/>
                <a:ext cx="5976664" cy="461665"/>
              </a:xfrm>
              <a:prstGeom prst="rect">
                <a:avLst/>
              </a:prstGeom>
              <a:noFill/>
            </p:spPr>
            <p:txBody>
              <a:bodyPr wrap="square">
                <a:spAutoFit/>
              </a:bodyPr>
              <a:lstStyle/>
              <a:p>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𝑍</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r>
                          <a:rPr lang="en-US" altLang="ja-JP" sz="2400" i="1">
                            <a:latin typeface="Cambria Math" panose="02040503050406030204" pitchFamily="18" charset="0"/>
                          </a:rPr>
                          <m:t> </m:t>
                        </m:r>
                      </m:e>
                    </m:d>
                    <m:r>
                      <a:rPr lang="en-US" altLang="ja-JP" sz="2400" b="0" i="1" smtClean="0">
                        <a:latin typeface="Cambria Math" panose="02040503050406030204" pitchFamily="18" charset="0"/>
                      </a:rPr>
                      <m:t>=0</m:t>
                    </m:r>
                  </m:oMath>
                </a14:m>
                <a:endParaRPr lang="ja-JP" altLang="en-US" sz="2400"/>
              </a:p>
            </p:txBody>
          </p:sp>
        </mc:Choice>
        <mc:Fallback xmlns="">
          <p:sp>
            <p:nvSpPr>
              <p:cNvPr id="10" name="テキスト ボックス 9">
                <a:extLst>
                  <a:ext uri="{FF2B5EF4-FFF2-40B4-BE49-F238E27FC236}">
                    <a16:creationId xmlns:a16="http://schemas.microsoft.com/office/drawing/2014/main" id="{FFDA3994-C254-89B8-915A-43FED58B8938}"/>
                  </a:ext>
                </a:extLst>
              </p:cNvPr>
              <p:cNvSpPr txBox="1">
                <a:spLocks noRot="1" noChangeAspect="1" noMove="1" noResize="1" noEditPoints="1" noAdjustHandles="1" noChangeArrowheads="1" noChangeShapeType="1" noTextEdit="1"/>
              </p:cNvSpPr>
              <p:nvPr/>
            </p:nvSpPr>
            <p:spPr>
              <a:xfrm>
                <a:off x="2915816" y="3615407"/>
                <a:ext cx="5976664" cy="461665"/>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6BB88B7-D627-0195-7B0B-C8F13763326B}"/>
              </a:ext>
            </a:extLst>
          </p:cNvPr>
          <p:cNvSpPr txBox="1"/>
          <p:nvPr/>
        </p:nvSpPr>
        <p:spPr>
          <a:xfrm>
            <a:off x="179512" y="4869160"/>
            <a:ext cx="3057247" cy="584775"/>
          </a:xfrm>
          <a:prstGeom prst="rect">
            <a:avLst/>
          </a:prstGeom>
          <a:noFill/>
        </p:spPr>
        <p:txBody>
          <a:bodyPr wrap="none" rtlCol="0">
            <a:spAutoFit/>
          </a:bodyPr>
          <a:lstStyle/>
          <a:p>
            <a:r>
              <a:rPr kumimoji="1" lang="ja-JP" altLang="en-US" sz="3200"/>
              <a:t>ライプニッツ</a:t>
            </a:r>
            <a:r>
              <a:rPr lang="ja-JP" altLang="en-US" sz="3200"/>
              <a:t>則</a:t>
            </a:r>
            <a:endParaRPr kumimoji="1" lang="ja-JP" altLang="en-US" sz="320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C3252C-58E4-5C1B-0FC3-DF8E7D7D1629}"/>
                  </a:ext>
                </a:extLst>
              </p:cNvPr>
              <p:cNvSpPr txBox="1"/>
              <p:nvPr/>
            </p:nvSpPr>
            <p:spPr>
              <a:xfrm>
                <a:off x="3347864" y="479715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r>
                        <a:rPr lang="en-US" altLang="ja-JP" sz="3200" b="0" i="1" smtClean="0">
                          <a:latin typeface="Cambria Math" panose="02040503050406030204" pitchFamily="18" charset="0"/>
                        </a:rPr>
                        <m:t>𝑌</m:t>
                      </m:r>
                    </m:oMath>
                  </m:oMathPara>
                </a14:m>
                <a:br>
                  <a:rPr kumimoji="1" lang="en-US" altLang="ja-JP" sz="3200" b="0"/>
                </a:br>
                <a:endParaRPr lang="ja-JP" altLang="en-US" sz="3200"/>
              </a:p>
            </p:txBody>
          </p:sp>
        </mc:Choice>
        <mc:Fallback xmlns="">
          <p:sp>
            <p:nvSpPr>
              <p:cNvPr id="12" name="テキスト ボックス 11">
                <a:extLst>
                  <a:ext uri="{FF2B5EF4-FFF2-40B4-BE49-F238E27FC236}">
                    <a16:creationId xmlns:a16="http://schemas.microsoft.com/office/drawing/2014/main" id="{0CC3252C-58E4-5C1B-0FC3-DF8E7D7D1629}"/>
                  </a:ext>
                </a:extLst>
              </p:cNvPr>
              <p:cNvSpPr txBox="1">
                <a:spLocks noRot="1" noChangeAspect="1" noMove="1" noResize="1" noEditPoints="1" noAdjustHandles="1" noChangeArrowheads="1" noChangeShapeType="1" noTextEdit="1"/>
              </p:cNvSpPr>
              <p:nvPr/>
            </p:nvSpPr>
            <p:spPr>
              <a:xfrm>
                <a:off x="3347864" y="4797152"/>
                <a:ext cx="5112568" cy="5848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D8991F4-FE06-527F-A101-0344A08B0903}"/>
                  </a:ext>
                </a:extLst>
              </p:cNvPr>
              <p:cNvSpPr txBox="1"/>
              <p:nvPr/>
            </p:nvSpPr>
            <p:spPr>
              <a:xfrm>
                <a:off x="3347864" y="551723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𝑌𝑍</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𝑌</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13" name="テキスト ボックス 12">
                <a:extLst>
                  <a:ext uri="{FF2B5EF4-FFF2-40B4-BE49-F238E27FC236}">
                    <a16:creationId xmlns:a16="http://schemas.microsoft.com/office/drawing/2014/main" id="{2D8991F4-FE06-527F-A101-0344A08B0903}"/>
                  </a:ext>
                </a:extLst>
              </p:cNvPr>
              <p:cNvSpPr txBox="1">
                <a:spLocks noRot="1" noChangeAspect="1" noMove="1" noResize="1" noEditPoints="1" noAdjustHandles="1" noChangeArrowheads="1" noChangeShapeType="1" noTextEdit="1"/>
              </p:cNvSpPr>
              <p:nvPr/>
            </p:nvSpPr>
            <p:spPr>
              <a:xfrm>
                <a:off x="3347864" y="5517232"/>
                <a:ext cx="5112568" cy="58484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3825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A17C1-D544-BF05-079B-4309D03A8927}"/>
              </a:ext>
            </a:extLst>
          </p:cNvPr>
          <p:cNvSpPr>
            <a:spLocks noGrp="1"/>
          </p:cNvSpPr>
          <p:nvPr>
            <p:ph type="body" sz="quarter" idx="10"/>
          </p:nvPr>
        </p:nvSpPr>
        <p:spPr/>
        <p:txBody>
          <a:bodyPr/>
          <a:lstStyle/>
          <a:p>
            <a:r>
              <a:rPr lang="ja-JP" altLang="en-US"/>
              <a:t>ポアソン括弧の性質</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B4CD29-B4D3-B931-133C-E4E682A18774}"/>
                  </a:ext>
                </a:extLst>
              </p:cNvPr>
              <p:cNvSpPr txBox="1"/>
              <p:nvPr/>
            </p:nvSpPr>
            <p:spPr>
              <a:xfrm>
                <a:off x="2915816" y="980728"/>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𝑋</m:t>
                          </m:r>
                        </m:e>
                      </m:d>
                    </m:oMath>
                  </m:oMathPara>
                </a14:m>
                <a:br>
                  <a:rPr kumimoji="1" lang="en-US" altLang="ja-JP" sz="3200" b="0"/>
                </a:br>
                <a:endParaRPr lang="ja-JP" altLang="en-US" sz="3200"/>
              </a:p>
            </p:txBody>
          </p:sp>
        </mc:Choice>
        <mc:Fallback xmlns="">
          <p:sp>
            <p:nvSpPr>
              <p:cNvPr id="4" name="テキスト ボックス 3">
                <a:extLst>
                  <a:ext uri="{FF2B5EF4-FFF2-40B4-BE49-F238E27FC236}">
                    <a16:creationId xmlns:a16="http://schemas.microsoft.com/office/drawing/2014/main" id="{DCB4CD29-B4D3-B931-133C-E4E682A18774}"/>
                  </a:ext>
                </a:extLst>
              </p:cNvPr>
              <p:cNvSpPr txBox="1">
                <a:spLocks noRot="1" noChangeAspect="1" noMove="1" noResize="1" noEditPoints="1" noAdjustHandles="1" noChangeArrowheads="1" noChangeShapeType="1" noTextEdit="1"/>
              </p:cNvSpPr>
              <p:nvPr/>
            </p:nvSpPr>
            <p:spPr>
              <a:xfrm>
                <a:off x="2915816" y="980728"/>
                <a:ext cx="3456384" cy="58484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58795E2-C6D7-EC0D-AF02-0B350FC32F17}"/>
              </a:ext>
            </a:extLst>
          </p:cNvPr>
          <p:cNvSpPr txBox="1"/>
          <p:nvPr/>
        </p:nvSpPr>
        <p:spPr>
          <a:xfrm>
            <a:off x="899592" y="980728"/>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6" name="テキスト ボックス 5">
            <a:extLst>
              <a:ext uri="{FF2B5EF4-FFF2-40B4-BE49-F238E27FC236}">
                <a16:creationId xmlns:a16="http://schemas.microsoft.com/office/drawing/2014/main" id="{3017ACC2-B2A6-2EB1-1E76-D8D2468C6D77}"/>
              </a:ext>
            </a:extLst>
          </p:cNvPr>
          <p:cNvSpPr txBox="1"/>
          <p:nvPr/>
        </p:nvSpPr>
        <p:spPr>
          <a:xfrm>
            <a:off x="827584" y="2204864"/>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970A09-2892-9649-4CC6-5E82384B820F}"/>
                  </a:ext>
                </a:extLst>
              </p:cNvPr>
              <p:cNvSpPr txBox="1"/>
              <p:nvPr/>
            </p:nvSpPr>
            <p:spPr>
              <a:xfrm>
                <a:off x="2771800" y="184482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7" name="テキスト ボックス 6">
                <a:extLst>
                  <a:ext uri="{FF2B5EF4-FFF2-40B4-BE49-F238E27FC236}">
                    <a16:creationId xmlns:a16="http://schemas.microsoft.com/office/drawing/2014/main" id="{6E970A09-2892-9649-4CC6-5E82384B820F}"/>
                  </a:ext>
                </a:extLst>
              </p:cNvPr>
              <p:cNvSpPr txBox="1">
                <a:spLocks noRot="1" noChangeAspect="1" noMove="1" noResize="1" noEditPoints="1" noAdjustHandles="1" noChangeArrowheads="1" noChangeShapeType="1" noTextEdit="1"/>
              </p:cNvSpPr>
              <p:nvPr/>
            </p:nvSpPr>
            <p:spPr>
              <a:xfrm>
                <a:off x="2771800" y="1844824"/>
                <a:ext cx="6120680" cy="584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351513-6B3B-07B3-A425-8CC6B7D566CD}"/>
                  </a:ext>
                </a:extLst>
              </p:cNvPr>
              <p:cNvSpPr txBox="1"/>
              <p:nvPr/>
            </p:nvSpPr>
            <p:spPr>
              <a:xfrm>
                <a:off x="2771800" y="256490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8" name="テキスト ボックス 7">
                <a:extLst>
                  <a:ext uri="{FF2B5EF4-FFF2-40B4-BE49-F238E27FC236}">
                    <a16:creationId xmlns:a16="http://schemas.microsoft.com/office/drawing/2014/main" id="{27351513-6B3B-07B3-A425-8CC6B7D566CD}"/>
                  </a:ext>
                </a:extLst>
              </p:cNvPr>
              <p:cNvSpPr txBox="1">
                <a:spLocks noRot="1" noChangeAspect="1" noMove="1" noResize="1" noEditPoints="1" noAdjustHandles="1" noChangeArrowheads="1" noChangeShapeType="1" noTextEdit="1"/>
              </p:cNvSpPr>
              <p:nvPr/>
            </p:nvSpPr>
            <p:spPr>
              <a:xfrm>
                <a:off x="2771800" y="2564904"/>
                <a:ext cx="6120680" cy="584840"/>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642026B-E6D5-9D85-A15F-A801DF07E620}"/>
              </a:ext>
            </a:extLst>
          </p:cNvPr>
          <p:cNvSpPr txBox="1"/>
          <p:nvPr/>
        </p:nvSpPr>
        <p:spPr>
          <a:xfrm>
            <a:off x="251520" y="3501008"/>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DA3994-C254-89B8-915A-43FED58B8938}"/>
                  </a:ext>
                </a:extLst>
              </p:cNvPr>
              <p:cNvSpPr txBox="1"/>
              <p:nvPr/>
            </p:nvSpPr>
            <p:spPr>
              <a:xfrm>
                <a:off x="2915816" y="3615407"/>
                <a:ext cx="5976664" cy="461665"/>
              </a:xfrm>
              <a:prstGeom prst="rect">
                <a:avLst/>
              </a:prstGeom>
              <a:noFill/>
            </p:spPr>
            <p:txBody>
              <a:bodyPr wrap="square">
                <a:spAutoFit/>
              </a:bodyPr>
              <a:lstStyle/>
              <a:p>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𝑍</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r>
                          <a:rPr lang="en-US" altLang="ja-JP" sz="2400" i="1">
                            <a:latin typeface="Cambria Math" panose="02040503050406030204" pitchFamily="18" charset="0"/>
                          </a:rPr>
                          <m:t> </m:t>
                        </m:r>
                      </m:e>
                    </m:d>
                    <m:r>
                      <a:rPr lang="en-US" altLang="ja-JP" sz="2400" b="0" i="1" smtClean="0">
                        <a:latin typeface="Cambria Math" panose="02040503050406030204" pitchFamily="18" charset="0"/>
                      </a:rPr>
                      <m:t>=0</m:t>
                    </m:r>
                  </m:oMath>
                </a14:m>
                <a:endParaRPr lang="ja-JP" altLang="en-US" sz="2400"/>
              </a:p>
            </p:txBody>
          </p:sp>
        </mc:Choice>
        <mc:Fallback xmlns="">
          <p:sp>
            <p:nvSpPr>
              <p:cNvPr id="10" name="テキスト ボックス 9">
                <a:extLst>
                  <a:ext uri="{FF2B5EF4-FFF2-40B4-BE49-F238E27FC236}">
                    <a16:creationId xmlns:a16="http://schemas.microsoft.com/office/drawing/2014/main" id="{FFDA3994-C254-89B8-915A-43FED58B8938}"/>
                  </a:ext>
                </a:extLst>
              </p:cNvPr>
              <p:cNvSpPr txBox="1">
                <a:spLocks noRot="1" noChangeAspect="1" noMove="1" noResize="1" noEditPoints="1" noAdjustHandles="1" noChangeArrowheads="1" noChangeShapeType="1" noTextEdit="1"/>
              </p:cNvSpPr>
              <p:nvPr/>
            </p:nvSpPr>
            <p:spPr>
              <a:xfrm>
                <a:off x="2915816" y="3615407"/>
                <a:ext cx="5976664" cy="461665"/>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6BB88B7-D627-0195-7B0B-C8F13763326B}"/>
              </a:ext>
            </a:extLst>
          </p:cNvPr>
          <p:cNvSpPr txBox="1"/>
          <p:nvPr/>
        </p:nvSpPr>
        <p:spPr>
          <a:xfrm>
            <a:off x="179512" y="4869160"/>
            <a:ext cx="3057247" cy="584775"/>
          </a:xfrm>
          <a:prstGeom prst="rect">
            <a:avLst/>
          </a:prstGeom>
          <a:noFill/>
        </p:spPr>
        <p:txBody>
          <a:bodyPr wrap="none" rtlCol="0">
            <a:spAutoFit/>
          </a:bodyPr>
          <a:lstStyle/>
          <a:p>
            <a:r>
              <a:rPr kumimoji="1" lang="ja-JP" altLang="en-US" sz="3200">
                <a:solidFill>
                  <a:schemeClr val="bg1">
                    <a:lumMod val="75000"/>
                  </a:schemeClr>
                </a:solidFill>
              </a:rPr>
              <a:t>ライプニッツ</a:t>
            </a:r>
            <a:r>
              <a:rPr lang="ja-JP" altLang="en-US" sz="3200">
                <a:solidFill>
                  <a:schemeClr val="bg1">
                    <a:lumMod val="75000"/>
                  </a:schemeClr>
                </a:solidFill>
              </a:rPr>
              <a:t>則</a:t>
            </a:r>
            <a:endParaRPr kumimoji="1" lang="ja-JP" altLang="en-US" sz="3200">
              <a:solidFill>
                <a:schemeClr val="bg1">
                  <a:lumMod val="75000"/>
                </a:schemeClr>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C3252C-58E4-5C1B-0FC3-DF8E7D7D1629}"/>
                  </a:ext>
                </a:extLst>
              </p:cNvPr>
              <p:cNvSpPr txBox="1"/>
              <p:nvPr/>
            </p:nvSpPr>
            <p:spPr>
              <a:xfrm>
                <a:off x="3347864" y="479715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solidFill>
                                <a:schemeClr val="bg1">
                                  <a:lumMod val="75000"/>
                                </a:schemeClr>
                              </a:solidFill>
                              <a:latin typeface="Cambria Math" panose="02040503050406030204" pitchFamily="18" charset="0"/>
                            </a:rPr>
                          </m:ctrlPr>
                        </m:dPr>
                        <m:e>
                          <m:r>
                            <a:rPr kumimoji="1" lang="en-US" altLang="ja-JP" sz="3200" b="0" i="1" smtClean="0">
                              <a:solidFill>
                                <a:schemeClr val="bg1">
                                  <a:lumMod val="75000"/>
                                </a:schemeClr>
                              </a:solidFill>
                              <a:latin typeface="Cambria Math" panose="02040503050406030204" pitchFamily="18" charset="0"/>
                            </a:rPr>
                            <m:t>𝑋𝑌</m:t>
                          </m:r>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𝑍</m:t>
                          </m:r>
                        </m:e>
                      </m:d>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𝑋</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𝑌</m:t>
                          </m:r>
                          <m:r>
                            <a:rPr lang="en-US" altLang="ja-JP" sz="3200" i="1">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𝑍</m:t>
                          </m:r>
                        </m:e>
                      </m:d>
                      <m:r>
                        <a:rPr lang="en-US" altLang="ja-JP" sz="3200" b="0" i="1" smtClean="0">
                          <a:solidFill>
                            <a:schemeClr val="bg1">
                              <a:lumMod val="75000"/>
                            </a:schemeClr>
                          </a:solidFill>
                          <a:latin typeface="Cambria Math" panose="02040503050406030204" pitchFamily="18" charset="0"/>
                        </a:rPr>
                        <m:t>+</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i="1">
                              <a:solidFill>
                                <a:schemeClr val="bg1">
                                  <a:lumMod val="75000"/>
                                </a:schemeClr>
                              </a:solidFill>
                              <a:latin typeface="Cambria Math" panose="02040503050406030204" pitchFamily="18" charset="0"/>
                            </a:rPr>
                            <m:t>𝑍</m:t>
                          </m:r>
                        </m:e>
                      </m:d>
                      <m:r>
                        <a:rPr lang="en-US" altLang="ja-JP" sz="3200" b="0" i="1" smtClean="0">
                          <a:solidFill>
                            <a:schemeClr val="bg1">
                              <a:lumMod val="75000"/>
                            </a:schemeClr>
                          </a:solidFill>
                          <a:latin typeface="Cambria Math" panose="02040503050406030204" pitchFamily="18" charset="0"/>
                        </a:rPr>
                        <m:t>𝑌</m:t>
                      </m:r>
                    </m:oMath>
                  </m:oMathPara>
                </a14:m>
                <a:br>
                  <a:rPr kumimoji="1" lang="en-US" altLang="ja-JP" sz="3200" b="0">
                    <a:solidFill>
                      <a:schemeClr val="bg1">
                        <a:lumMod val="75000"/>
                      </a:schemeClr>
                    </a:solidFill>
                  </a:rPr>
                </a:br>
                <a:endParaRPr lang="ja-JP" altLang="en-US" sz="3200">
                  <a:solidFill>
                    <a:schemeClr val="bg1">
                      <a:lumMod val="75000"/>
                    </a:schemeClr>
                  </a:solidFill>
                </a:endParaRPr>
              </a:p>
            </p:txBody>
          </p:sp>
        </mc:Choice>
        <mc:Fallback xmlns="">
          <p:sp>
            <p:nvSpPr>
              <p:cNvPr id="12" name="テキスト ボックス 11">
                <a:extLst>
                  <a:ext uri="{FF2B5EF4-FFF2-40B4-BE49-F238E27FC236}">
                    <a16:creationId xmlns:a16="http://schemas.microsoft.com/office/drawing/2014/main" id="{0CC3252C-58E4-5C1B-0FC3-DF8E7D7D1629}"/>
                  </a:ext>
                </a:extLst>
              </p:cNvPr>
              <p:cNvSpPr txBox="1">
                <a:spLocks noRot="1" noChangeAspect="1" noMove="1" noResize="1" noEditPoints="1" noAdjustHandles="1" noChangeArrowheads="1" noChangeShapeType="1" noTextEdit="1"/>
              </p:cNvSpPr>
              <p:nvPr/>
            </p:nvSpPr>
            <p:spPr>
              <a:xfrm>
                <a:off x="3347864" y="4797152"/>
                <a:ext cx="5112568" cy="5848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D8991F4-FE06-527F-A101-0344A08B0903}"/>
                  </a:ext>
                </a:extLst>
              </p:cNvPr>
              <p:cNvSpPr txBox="1"/>
              <p:nvPr/>
            </p:nvSpPr>
            <p:spPr>
              <a:xfrm>
                <a:off x="3347864" y="551723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solidFill>
                                <a:schemeClr val="bg1">
                                  <a:lumMod val="75000"/>
                                </a:schemeClr>
                              </a:solidFill>
                              <a:latin typeface="Cambria Math" panose="02040503050406030204" pitchFamily="18" charset="0"/>
                            </a:rPr>
                          </m:ctrlPr>
                        </m:dPr>
                        <m:e>
                          <m:r>
                            <a:rPr kumimoji="1" lang="en-US" altLang="ja-JP" sz="3200" b="0" i="1" smtClean="0">
                              <a:solidFill>
                                <a:schemeClr val="bg1">
                                  <a:lumMod val="75000"/>
                                </a:schemeClr>
                              </a:solidFill>
                              <a:latin typeface="Cambria Math" panose="02040503050406030204" pitchFamily="18" charset="0"/>
                            </a:rPr>
                            <m:t>𝑋</m:t>
                          </m:r>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𝑌𝑍</m:t>
                          </m:r>
                        </m:e>
                      </m:d>
                      <m:r>
                        <a:rPr kumimoji="1" lang="en-US" altLang="ja-JP" sz="3200" b="0" i="1" smtClean="0">
                          <a:solidFill>
                            <a:schemeClr val="bg1">
                              <a:lumMod val="75000"/>
                            </a:schemeClr>
                          </a:solidFill>
                          <a:latin typeface="Cambria Math" panose="02040503050406030204" pitchFamily="18" charset="0"/>
                        </a:rPr>
                        <m:t>=</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𝑌</m:t>
                          </m:r>
                        </m:e>
                      </m:d>
                      <m:r>
                        <a:rPr lang="en-US" altLang="ja-JP" sz="3200" b="0" i="1" smtClean="0">
                          <a:solidFill>
                            <a:schemeClr val="bg1">
                              <a:lumMod val="75000"/>
                            </a:schemeClr>
                          </a:solidFill>
                          <a:latin typeface="Cambria Math" panose="02040503050406030204" pitchFamily="18" charset="0"/>
                        </a:rPr>
                        <m:t>𝑍</m:t>
                      </m:r>
                      <m:r>
                        <a:rPr lang="en-US" altLang="ja-JP" sz="3200" b="0" i="1" smtClean="0">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𝑌</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i="1">
                              <a:solidFill>
                                <a:schemeClr val="bg1">
                                  <a:lumMod val="75000"/>
                                </a:schemeClr>
                              </a:solidFill>
                              <a:latin typeface="Cambria Math" panose="02040503050406030204" pitchFamily="18" charset="0"/>
                            </a:rPr>
                            <m:t>𝑍</m:t>
                          </m:r>
                        </m:e>
                      </m:d>
                    </m:oMath>
                  </m:oMathPara>
                </a14:m>
                <a:br>
                  <a:rPr kumimoji="1" lang="en-US" altLang="ja-JP" sz="3200" b="0">
                    <a:solidFill>
                      <a:schemeClr val="bg1">
                        <a:lumMod val="75000"/>
                      </a:schemeClr>
                    </a:solidFill>
                  </a:rPr>
                </a:br>
                <a:endParaRPr lang="ja-JP" altLang="en-US" sz="3200">
                  <a:solidFill>
                    <a:schemeClr val="bg1">
                      <a:lumMod val="75000"/>
                    </a:schemeClr>
                  </a:solidFill>
                </a:endParaRPr>
              </a:p>
            </p:txBody>
          </p:sp>
        </mc:Choice>
        <mc:Fallback xmlns="">
          <p:sp>
            <p:nvSpPr>
              <p:cNvPr id="13" name="テキスト ボックス 12">
                <a:extLst>
                  <a:ext uri="{FF2B5EF4-FFF2-40B4-BE49-F238E27FC236}">
                    <a16:creationId xmlns:a16="http://schemas.microsoft.com/office/drawing/2014/main" id="{2D8991F4-FE06-527F-A101-0344A08B0903}"/>
                  </a:ext>
                </a:extLst>
              </p:cNvPr>
              <p:cNvSpPr txBox="1">
                <a:spLocks noRot="1" noChangeAspect="1" noMove="1" noResize="1" noEditPoints="1" noAdjustHandles="1" noChangeArrowheads="1" noChangeShapeType="1" noTextEdit="1"/>
              </p:cNvSpPr>
              <p:nvPr/>
            </p:nvSpPr>
            <p:spPr>
              <a:xfrm>
                <a:off x="3347864" y="5517232"/>
                <a:ext cx="5112568" cy="584840"/>
              </a:xfrm>
              <a:prstGeom prst="rect">
                <a:avLst/>
              </a:prstGeom>
              <a:blipFill>
                <a:blip r:embed="rId7"/>
                <a:stretch>
                  <a:fillRect/>
                </a:stretch>
              </a:blipFill>
            </p:spPr>
            <p:txBody>
              <a:bodyPr/>
              <a:lstStyle/>
              <a:p>
                <a:r>
                  <a:rPr lang="ja-JP" altLang="en-US">
                    <a:noFill/>
                  </a:rPr>
                  <a:t> </a:t>
                </a:r>
              </a:p>
            </p:txBody>
          </p:sp>
        </mc:Fallback>
      </mc:AlternateContent>
      <p:sp>
        <p:nvSpPr>
          <p:cNvPr id="3" name="四角形: 角を丸くする 2">
            <a:extLst>
              <a:ext uri="{FF2B5EF4-FFF2-40B4-BE49-F238E27FC236}">
                <a16:creationId xmlns:a16="http://schemas.microsoft.com/office/drawing/2014/main" id="{B0C3DA65-1B08-BC4E-027F-7057B4BCF765}"/>
              </a:ext>
            </a:extLst>
          </p:cNvPr>
          <p:cNvSpPr/>
          <p:nvPr/>
        </p:nvSpPr>
        <p:spPr>
          <a:xfrm>
            <a:off x="251520" y="836712"/>
            <a:ext cx="8712968" cy="3600400"/>
          </a:xfrm>
          <a:prstGeom prst="roundRect">
            <a:avLst>
              <a:gd name="adj" fmla="val 135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F8CD27-6948-B4C0-705A-E2131D2D3151}"/>
              </a:ext>
            </a:extLst>
          </p:cNvPr>
          <p:cNvSpPr txBox="1"/>
          <p:nvPr/>
        </p:nvSpPr>
        <p:spPr>
          <a:xfrm>
            <a:off x="827584" y="5085184"/>
            <a:ext cx="7435049" cy="954107"/>
          </a:xfrm>
          <a:prstGeom prst="rect">
            <a:avLst/>
          </a:prstGeom>
          <a:solidFill>
            <a:schemeClr val="bg1"/>
          </a:solidFill>
          <a:ln>
            <a:solidFill>
              <a:schemeClr val="tx1"/>
            </a:solidFill>
          </a:ln>
        </p:spPr>
        <p:txBody>
          <a:bodyPr wrap="none" rtlCol="0">
            <a:spAutoFit/>
          </a:bodyPr>
          <a:lstStyle/>
          <a:p>
            <a:r>
              <a:rPr kumimoji="1" lang="ja-JP" altLang="en-US" sz="2800"/>
              <a:t>この</a:t>
            </a:r>
            <a:r>
              <a:rPr kumimoji="1" lang="en-US" altLang="ja-JP" sz="2800"/>
              <a:t>3</a:t>
            </a:r>
            <a:r>
              <a:rPr kumimoji="1" lang="ja-JP" altLang="en-US" sz="2800"/>
              <a:t>つを満たす代数をリー代数</a:t>
            </a:r>
            <a:r>
              <a:rPr kumimoji="1" lang="en-US" altLang="ja-JP" sz="2800"/>
              <a:t>(Lie algebra)</a:t>
            </a:r>
          </a:p>
          <a:p>
            <a:r>
              <a:rPr kumimoji="1" lang="ja-JP" altLang="en-US" sz="2800"/>
              <a:t>もしくはリー環と呼ぶ</a:t>
            </a:r>
          </a:p>
        </p:txBody>
      </p:sp>
      <p:cxnSp>
        <p:nvCxnSpPr>
          <p:cNvPr id="16" name="コネクタ: カギ線 15">
            <a:extLst>
              <a:ext uri="{FF2B5EF4-FFF2-40B4-BE49-F238E27FC236}">
                <a16:creationId xmlns:a16="http://schemas.microsoft.com/office/drawing/2014/main" id="{D7968DC2-7BC5-CAEE-9997-5A84F6F34E64}"/>
              </a:ext>
            </a:extLst>
          </p:cNvPr>
          <p:cNvCxnSpPr>
            <a:stCxn id="14" idx="1"/>
            <a:endCxn id="3" idx="1"/>
          </p:cNvCxnSpPr>
          <p:nvPr/>
        </p:nvCxnSpPr>
        <p:spPr>
          <a:xfrm rot="10800000">
            <a:off x="251520" y="2636912"/>
            <a:ext cx="576064" cy="2925326"/>
          </a:xfrm>
          <a:prstGeom prst="bentConnector3">
            <a:avLst>
              <a:gd name="adj1" fmla="val 13968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20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30037B-3283-8646-B137-37D94BBD6BED}"/>
              </a:ext>
            </a:extLst>
          </p:cNvPr>
          <p:cNvSpPr>
            <a:spLocks noGrp="1"/>
          </p:cNvSpPr>
          <p:nvPr>
            <p:ph type="body" sz="quarter" idx="10"/>
          </p:nvPr>
        </p:nvSpPr>
        <p:spPr/>
        <p:txBody>
          <a:bodyPr/>
          <a:lstStyle/>
          <a:p>
            <a:r>
              <a:rPr lang="ja-JP" altLang="en-US"/>
              <a:t>リー環とは？</a:t>
            </a:r>
            <a:endParaRPr kumimoji="1" lang="ja-JP" altLang="en-US"/>
          </a:p>
        </p:txBody>
      </p:sp>
      <p:sp>
        <p:nvSpPr>
          <p:cNvPr id="3" name="テキスト ボックス 2">
            <a:extLst>
              <a:ext uri="{FF2B5EF4-FFF2-40B4-BE49-F238E27FC236}">
                <a16:creationId xmlns:a16="http://schemas.microsoft.com/office/drawing/2014/main" id="{64A8326A-671A-C790-0813-662A7E9D7C44}"/>
              </a:ext>
            </a:extLst>
          </p:cNvPr>
          <p:cNvSpPr txBox="1"/>
          <p:nvPr/>
        </p:nvSpPr>
        <p:spPr>
          <a:xfrm>
            <a:off x="305127" y="1340768"/>
            <a:ext cx="8443337" cy="954107"/>
          </a:xfrm>
          <a:prstGeom prst="rect">
            <a:avLst/>
          </a:prstGeom>
          <a:noFill/>
        </p:spPr>
        <p:txBody>
          <a:bodyPr wrap="none" rtlCol="0">
            <a:spAutoFit/>
          </a:bodyPr>
          <a:lstStyle/>
          <a:p>
            <a:r>
              <a:rPr kumimoji="1" lang="ja-JP" altLang="en-US" sz="2800"/>
              <a:t>リー環</a:t>
            </a:r>
            <a:r>
              <a:rPr lang="ja-JP" altLang="en-US" sz="2800"/>
              <a:t>とは、リー積と呼ばれる積が定義された環</a:t>
            </a:r>
            <a:endParaRPr lang="en-US" altLang="ja-JP" sz="2800"/>
          </a:p>
          <a:p>
            <a:r>
              <a:rPr kumimoji="1" lang="ja-JP" altLang="en-US" sz="2800"/>
              <a:t>リー群から自然に作られ、力学と密接な関係がある</a:t>
            </a:r>
          </a:p>
        </p:txBody>
      </p:sp>
      <p:sp>
        <p:nvSpPr>
          <p:cNvPr id="4" name="テキスト ボックス 3">
            <a:extLst>
              <a:ext uri="{FF2B5EF4-FFF2-40B4-BE49-F238E27FC236}">
                <a16:creationId xmlns:a16="http://schemas.microsoft.com/office/drawing/2014/main" id="{169F41AF-1F9F-5420-8403-1F611282F096}"/>
              </a:ext>
            </a:extLst>
          </p:cNvPr>
          <p:cNvSpPr txBox="1"/>
          <p:nvPr/>
        </p:nvSpPr>
        <p:spPr>
          <a:xfrm>
            <a:off x="339779" y="2708920"/>
            <a:ext cx="7007046" cy="954107"/>
          </a:xfrm>
          <a:prstGeom prst="rect">
            <a:avLst/>
          </a:prstGeom>
          <a:noFill/>
        </p:spPr>
        <p:txBody>
          <a:bodyPr wrap="none" rtlCol="0">
            <a:spAutoFit/>
          </a:bodyPr>
          <a:lstStyle/>
          <a:p>
            <a:r>
              <a:rPr kumimoji="1" lang="ja-JP" altLang="en-US" sz="2800"/>
              <a:t>リー群</a:t>
            </a:r>
            <a:r>
              <a:rPr lang="ja-JP" altLang="en-US" sz="2800"/>
              <a:t>とは、簡単に言えば微分ができる群</a:t>
            </a:r>
            <a:endParaRPr lang="en-US" altLang="ja-JP" sz="2800"/>
          </a:p>
          <a:p>
            <a:r>
              <a:rPr kumimoji="1" lang="ja-JP" altLang="en-US" sz="2800"/>
              <a:t>なんらかの連続操作を表す</a:t>
            </a:r>
          </a:p>
        </p:txBody>
      </p:sp>
      <p:sp>
        <p:nvSpPr>
          <p:cNvPr id="5" name="テキスト ボックス 4">
            <a:extLst>
              <a:ext uri="{FF2B5EF4-FFF2-40B4-BE49-F238E27FC236}">
                <a16:creationId xmlns:a16="http://schemas.microsoft.com/office/drawing/2014/main" id="{F5ECCE97-28AC-4B62-4FE1-79E0A1BFEAA2}"/>
              </a:ext>
            </a:extLst>
          </p:cNvPr>
          <p:cNvSpPr txBox="1"/>
          <p:nvPr/>
        </p:nvSpPr>
        <p:spPr>
          <a:xfrm>
            <a:off x="2627784" y="4725144"/>
            <a:ext cx="3877985" cy="646331"/>
          </a:xfrm>
          <a:prstGeom prst="rect">
            <a:avLst/>
          </a:prstGeom>
          <a:noFill/>
        </p:spPr>
        <p:txBody>
          <a:bodyPr wrap="none" rtlCol="0">
            <a:spAutoFit/>
          </a:bodyPr>
          <a:lstStyle/>
          <a:p>
            <a:r>
              <a:rPr kumimoji="1" lang="ja-JP" altLang="en-US" sz="3600"/>
              <a:t>そもそも群とは？</a:t>
            </a:r>
          </a:p>
        </p:txBody>
      </p:sp>
    </p:spTree>
    <p:extLst>
      <p:ext uri="{BB962C8B-B14F-4D97-AF65-F5344CB8AC3E}">
        <p14:creationId xmlns:p14="http://schemas.microsoft.com/office/powerpoint/2010/main" val="384331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ED1B52-3710-2D17-A35E-C6280B1D3964}"/>
              </a:ext>
            </a:extLst>
          </p:cNvPr>
          <p:cNvSpPr>
            <a:spLocks noGrp="1"/>
          </p:cNvSpPr>
          <p:nvPr>
            <p:ph type="body" sz="quarter" idx="10"/>
          </p:nvPr>
        </p:nvSpPr>
        <p:spPr/>
        <p:txBody>
          <a:bodyPr/>
          <a:lstStyle/>
          <a:p>
            <a:r>
              <a:rPr lang="ja-JP" altLang="en-US"/>
              <a:t>代数とは？</a:t>
            </a:r>
            <a:endParaRPr kumimoji="1" lang="ja-JP" altLang="en-US"/>
          </a:p>
        </p:txBody>
      </p:sp>
      <p:sp>
        <p:nvSpPr>
          <p:cNvPr id="3" name="テキスト ボックス 2">
            <a:extLst>
              <a:ext uri="{FF2B5EF4-FFF2-40B4-BE49-F238E27FC236}">
                <a16:creationId xmlns:a16="http://schemas.microsoft.com/office/drawing/2014/main" id="{FEDBF612-0D09-DC58-7935-D3B6B0656BF2}"/>
              </a:ext>
            </a:extLst>
          </p:cNvPr>
          <p:cNvSpPr txBox="1"/>
          <p:nvPr/>
        </p:nvSpPr>
        <p:spPr>
          <a:xfrm>
            <a:off x="323528" y="1196752"/>
            <a:ext cx="7843814" cy="584775"/>
          </a:xfrm>
          <a:prstGeom prst="rect">
            <a:avLst/>
          </a:prstGeom>
          <a:noFill/>
        </p:spPr>
        <p:txBody>
          <a:bodyPr wrap="none" rtlCol="0">
            <a:spAutoFit/>
          </a:bodyPr>
          <a:lstStyle/>
          <a:p>
            <a:r>
              <a:rPr lang="ja-JP" altLang="en-US" sz="3200"/>
              <a:t>数学の三大分野</a:t>
            </a:r>
            <a:r>
              <a:rPr lang="en-US" altLang="ja-JP" sz="3200"/>
              <a:t>(</a:t>
            </a:r>
            <a:r>
              <a:rPr lang="ja-JP" altLang="en-US" sz="3200"/>
              <a:t>代数、解析、幾何</a:t>
            </a:r>
            <a:r>
              <a:rPr lang="en-US" altLang="ja-JP" sz="3200"/>
              <a:t>)</a:t>
            </a:r>
            <a:r>
              <a:rPr lang="ja-JP" altLang="en-US" sz="3200"/>
              <a:t>の一つ</a:t>
            </a:r>
            <a:endParaRPr kumimoji="1" lang="ja-JP" altLang="en-US" sz="3200"/>
          </a:p>
        </p:txBody>
      </p:sp>
      <p:sp>
        <p:nvSpPr>
          <p:cNvPr id="4" name="テキスト ボックス 3">
            <a:extLst>
              <a:ext uri="{FF2B5EF4-FFF2-40B4-BE49-F238E27FC236}">
                <a16:creationId xmlns:a16="http://schemas.microsoft.com/office/drawing/2014/main" id="{66A0B029-A095-B6DA-7328-36138B46B37B}"/>
              </a:ext>
            </a:extLst>
          </p:cNvPr>
          <p:cNvSpPr txBox="1"/>
          <p:nvPr/>
        </p:nvSpPr>
        <p:spPr>
          <a:xfrm>
            <a:off x="323528" y="2132856"/>
            <a:ext cx="1107996" cy="646331"/>
          </a:xfrm>
          <a:prstGeom prst="rect">
            <a:avLst/>
          </a:prstGeom>
          <a:noFill/>
        </p:spPr>
        <p:txBody>
          <a:bodyPr wrap="none" rtlCol="0">
            <a:spAutoFit/>
          </a:bodyPr>
          <a:lstStyle/>
          <a:p>
            <a:r>
              <a:rPr kumimoji="1" lang="ja-JP" altLang="en-US" sz="3600">
                <a:solidFill>
                  <a:srgbClr val="011893"/>
                </a:solidFill>
              </a:rPr>
              <a:t>代数</a:t>
            </a:r>
          </a:p>
        </p:txBody>
      </p:sp>
      <p:sp>
        <p:nvSpPr>
          <p:cNvPr id="6" name="テキスト ボックス 5">
            <a:extLst>
              <a:ext uri="{FF2B5EF4-FFF2-40B4-BE49-F238E27FC236}">
                <a16:creationId xmlns:a16="http://schemas.microsoft.com/office/drawing/2014/main" id="{F96D0350-72F0-A694-E1AE-AE3ADEEA2FA8}"/>
              </a:ext>
            </a:extLst>
          </p:cNvPr>
          <p:cNvSpPr txBox="1"/>
          <p:nvPr/>
        </p:nvSpPr>
        <p:spPr>
          <a:xfrm>
            <a:off x="1691680" y="2132856"/>
            <a:ext cx="6678488" cy="954107"/>
          </a:xfrm>
          <a:prstGeom prst="rect">
            <a:avLst/>
          </a:prstGeom>
          <a:noFill/>
        </p:spPr>
        <p:txBody>
          <a:bodyPr wrap="square">
            <a:spAutoFit/>
          </a:bodyPr>
          <a:lstStyle/>
          <a:p>
            <a:r>
              <a:rPr kumimoji="1" lang="ja-JP" altLang="en-US" sz="2800"/>
              <a:t>広い意味の演算</a:t>
            </a:r>
            <a:r>
              <a:rPr kumimoji="1" lang="en-US" altLang="ja-JP" sz="2800"/>
              <a:t>(</a:t>
            </a:r>
            <a:r>
              <a:rPr kumimoji="1" lang="ja-JP" altLang="en-US" sz="2800"/>
              <a:t>足し算や掛け算</a:t>
            </a:r>
            <a:r>
              <a:rPr kumimoji="1" lang="en-US" altLang="ja-JP" sz="2800"/>
              <a:t>)</a:t>
            </a:r>
            <a:r>
              <a:rPr kumimoji="1" lang="ja-JP" altLang="en-US" sz="2800"/>
              <a:t>の構造を調べる学問。群、環、体など。</a:t>
            </a:r>
          </a:p>
        </p:txBody>
      </p:sp>
      <p:sp>
        <p:nvSpPr>
          <p:cNvPr id="7" name="テキスト ボックス 6">
            <a:extLst>
              <a:ext uri="{FF2B5EF4-FFF2-40B4-BE49-F238E27FC236}">
                <a16:creationId xmlns:a16="http://schemas.microsoft.com/office/drawing/2014/main" id="{323AB2EE-EA1A-38AE-F46B-7F9ECFDFBCAA}"/>
              </a:ext>
            </a:extLst>
          </p:cNvPr>
          <p:cNvSpPr txBox="1"/>
          <p:nvPr/>
        </p:nvSpPr>
        <p:spPr>
          <a:xfrm>
            <a:off x="323528" y="3789040"/>
            <a:ext cx="1107996" cy="646331"/>
          </a:xfrm>
          <a:prstGeom prst="rect">
            <a:avLst/>
          </a:prstGeom>
          <a:noFill/>
        </p:spPr>
        <p:txBody>
          <a:bodyPr wrap="none" rtlCol="0">
            <a:spAutoFit/>
          </a:bodyPr>
          <a:lstStyle/>
          <a:p>
            <a:r>
              <a:rPr lang="ja-JP" altLang="en-US" sz="3600">
                <a:solidFill>
                  <a:srgbClr val="011893"/>
                </a:solidFill>
              </a:rPr>
              <a:t>解析</a:t>
            </a:r>
            <a:endParaRPr kumimoji="1" lang="ja-JP" altLang="en-US" sz="3600">
              <a:solidFill>
                <a:srgbClr val="011893"/>
              </a:solidFill>
            </a:endParaRPr>
          </a:p>
        </p:txBody>
      </p:sp>
      <p:sp>
        <p:nvSpPr>
          <p:cNvPr id="8" name="テキスト ボックス 7">
            <a:extLst>
              <a:ext uri="{FF2B5EF4-FFF2-40B4-BE49-F238E27FC236}">
                <a16:creationId xmlns:a16="http://schemas.microsoft.com/office/drawing/2014/main" id="{E7B0D88E-58FD-3FE0-34FD-44923CD0F1B2}"/>
              </a:ext>
            </a:extLst>
          </p:cNvPr>
          <p:cNvSpPr txBox="1"/>
          <p:nvPr/>
        </p:nvSpPr>
        <p:spPr>
          <a:xfrm>
            <a:off x="1691680" y="3861048"/>
            <a:ext cx="6678488" cy="523220"/>
          </a:xfrm>
          <a:prstGeom prst="rect">
            <a:avLst/>
          </a:prstGeom>
          <a:noFill/>
        </p:spPr>
        <p:txBody>
          <a:bodyPr wrap="square">
            <a:spAutoFit/>
          </a:bodyPr>
          <a:lstStyle/>
          <a:p>
            <a:r>
              <a:rPr kumimoji="1" lang="ja-JP" altLang="en-US" sz="2800"/>
              <a:t>極限を扱う学問。微分や積分など。</a:t>
            </a:r>
          </a:p>
        </p:txBody>
      </p:sp>
      <p:sp>
        <p:nvSpPr>
          <p:cNvPr id="9" name="テキスト ボックス 8">
            <a:extLst>
              <a:ext uri="{FF2B5EF4-FFF2-40B4-BE49-F238E27FC236}">
                <a16:creationId xmlns:a16="http://schemas.microsoft.com/office/drawing/2014/main" id="{DBD88DF9-15C3-525D-056E-43A39D17921E}"/>
              </a:ext>
            </a:extLst>
          </p:cNvPr>
          <p:cNvSpPr txBox="1"/>
          <p:nvPr/>
        </p:nvSpPr>
        <p:spPr>
          <a:xfrm>
            <a:off x="323528" y="5301208"/>
            <a:ext cx="1107996" cy="646331"/>
          </a:xfrm>
          <a:prstGeom prst="rect">
            <a:avLst/>
          </a:prstGeom>
          <a:noFill/>
        </p:spPr>
        <p:txBody>
          <a:bodyPr wrap="none" rtlCol="0">
            <a:spAutoFit/>
          </a:bodyPr>
          <a:lstStyle/>
          <a:p>
            <a:r>
              <a:rPr kumimoji="1" lang="ja-JP" altLang="en-US" sz="3600">
                <a:solidFill>
                  <a:srgbClr val="011893"/>
                </a:solidFill>
              </a:rPr>
              <a:t>幾何</a:t>
            </a:r>
          </a:p>
        </p:txBody>
      </p:sp>
      <p:sp>
        <p:nvSpPr>
          <p:cNvPr id="10" name="テキスト ボックス 9">
            <a:extLst>
              <a:ext uri="{FF2B5EF4-FFF2-40B4-BE49-F238E27FC236}">
                <a16:creationId xmlns:a16="http://schemas.microsoft.com/office/drawing/2014/main" id="{9E94ECF9-35D8-99C4-947C-A0515DFC4ACF}"/>
              </a:ext>
            </a:extLst>
          </p:cNvPr>
          <p:cNvSpPr txBox="1"/>
          <p:nvPr/>
        </p:nvSpPr>
        <p:spPr>
          <a:xfrm>
            <a:off x="1763688" y="5373216"/>
            <a:ext cx="6678488" cy="523220"/>
          </a:xfrm>
          <a:prstGeom prst="rect">
            <a:avLst/>
          </a:prstGeom>
          <a:noFill/>
        </p:spPr>
        <p:txBody>
          <a:bodyPr wrap="square">
            <a:spAutoFit/>
          </a:bodyPr>
          <a:lstStyle/>
          <a:p>
            <a:r>
              <a:rPr kumimoji="1" lang="ja-JP" altLang="en-US" sz="2800"/>
              <a:t>広い意味での図形を扱う学問</a:t>
            </a:r>
          </a:p>
        </p:txBody>
      </p:sp>
    </p:spTree>
    <p:extLst>
      <p:ext uri="{BB962C8B-B14F-4D97-AF65-F5344CB8AC3E}">
        <p14:creationId xmlns:p14="http://schemas.microsoft.com/office/powerpoint/2010/main" val="21385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3CF6D10-E453-6C67-1A33-F25F7D948C0E}"/>
              </a:ext>
            </a:extLst>
          </p:cNvPr>
          <p:cNvSpPr>
            <a:spLocks noGrp="1"/>
          </p:cNvSpPr>
          <p:nvPr>
            <p:ph type="body" sz="quarter" idx="10"/>
          </p:nvPr>
        </p:nvSpPr>
        <p:spPr/>
        <p:txBody>
          <a:bodyPr/>
          <a:lstStyle/>
          <a:p>
            <a:r>
              <a:rPr lang="ja-JP" altLang="en-US"/>
              <a:t>群とは</a:t>
            </a:r>
            <a:endParaRPr kumimoji="1" lang="ja-JP" altLang="en-US"/>
          </a:p>
        </p:txBody>
      </p:sp>
      <p:sp>
        <p:nvSpPr>
          <p:cNvPr id="3" name="テキスト ボックス 2">
            <a:extLst>
              <a:ext uri="{FF2B5EF4-FFF2-40B4-BE49-F238E27FC236}">
                <a16:creationId xmlns:a16="http://schemas.microsoft.com/office/drawing/2014/main" id="{5A5425CC-2EF8-1924-2108-589751EAD018}"/>
              </a:ext>
            </a:extLst>
          </p:cNvPr>
          <p:cNvSpPr txBox="1"/>
          <p:nvPr/>
        </p:nvSpPr>
        <p:spPr>
          <a:xfrm>
            <a:off x="307256" y="1268760"/>
            <a:ext cx="8820472" cy="1077218"/>
          </a:xfrm>
          <a:prstGeom prst="rect">
            <a:avLst/>
          </a:prstGeom>
          <a:noFill/>
        </p:spPr>
        <p:txBody>
          <a:bodyPr wrap="square" rtlCol="0">
            <a:spAutoFit/>
          </a:bodyPr>
          <a:lstStyle/>
          <a:p>
            <a:r>
              <a:rPr kumimoji="1" lang="ja-JP" altLang="en-US" sz="3200"/>
              <a:t>操作の対象と、操作の組があり、任意の操作をあとから打ち消せるもの</a:t>
            </a:r>
            <a:endParaRPr kumimoji="1" lang="en-US" altLang="ja-JP" sz="3200"/>
          </a:p>
        </p:txBody>
      </p:sp>
      <p:sp>
        <p:nvSpPr>
          <p:cNvPr id="4" name="楕円 3">
            <a:extLst>
              <a:ext uri="{FF2B5EF4-FFF2-40B4-BE49-F238E27FC236}">
                <a16:creationId xmlns:a16="http://schemas.microsoft.com/office/drawing/2014/main" id="{A2C9C691-F493-1A88-9DBA-B0CC11AF8E44}"/>
              </a:ext>
            </a:extLst>
          </p:cNvPr>
          <p:cNvSpPr/>
          <p:nvPr/>
        </p:nvSpPr>
        <p:spPr>
          <a:xfrm>
            <a:off x="6732240" y="2708920"/>
            <a:ext cx="1440160" cy="14401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6" name="直線矢印コネクタ 5">
            <a:extLst>
              <a:ext uri="{FF2B5EF4-FFF2-40B4-BE49-F238E27FC236}">
                <a16:creationId xmlns:a16="http://schemas.microsoft.com/office/drawing/2014/main" id="{A82CD563-0004-1671-2480-2E68F6CAB379}"/>
              </a:ext>
            </a:extLst>
          </p:cNvPr>
          <p:cNvCxnSpPr>
            <a:cxnSpLocks/>
          </p:cNvCxnSpPr>
          <p:nvPr/>
        </p:nvCxnSpPr>
        <p:spPr>
          <a:xfrm flipV="1">
            <a:off x="7452320" y="2780928"/>
            <a:ext cx="36004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C408BE1-BFC7-42F2-5D48-BED39C31F9AD}"/>
              </a:ext>
            </a:extLst>
          </p:cNvPr>
          <p:cNvSpPr txBox="1"/>
          <p:nvPr/>
        </p:nvSpPr>
        <p:spPr>
          <a:xfrm>
            <a:off x="539552" y="2852936"/>
            <a:ext cx="4134465" cy="954107"/>
          </a:xfrm>
          <a:prstGeom prst="rect">
            <a:avLst/>
          </a:prstGeom>
          <a:noFill/>
        </p:spPr>
        <p:txBody>
          <a:bodyPr wrap="none" rtlCol="0">
            <a:spAutoFit/>
          </a:bodyPr>
          <a:lstStyle/>
          <a:p>
            <a:r>
              <a:rPr kumimoji="1" lang="ja-JP" altLang="en-US" sz="2800"/>
              <a:t>対象：ダイアル</a:t>
            </a:r>
            <a:r>
              <a:rPr lang="ja-JP" altLang="en-US" sz="2800"/>
              <a:t>のツマミ</a:t>
            </a:r>
            <a:endParaRPr kumimoji="1" lang="en-US" altLang="ja-JP" sz="2800"/>
          </a:p>
          <a:p>
            <a:r>
              <a:rPr kumimoji="1" lang="ja-JP" altLang="en-US" sz="2800"/>
              <a:t>操作</a:t>
            </a:r>
            <a:r>
              <a:rPr lang="ja-JP" altLang="en-US" sz="2800"/>
              <a:t>：ツマミを回す</a:t>
            </a:r>
            <a:endParaRPr lang="en-US" altLang="ja-JP" sz="2800"/>
          </a:p>
        </p:txBody>
      </p:sp>
      <p:cxnSp>
        <p:nvCxnSpPr>
          <p:cNvPr id="11" name="直線コネクタ 10">
            <a:extLst>
              <a:ext uri="{FF2B5EF4-FFF2-40B4-BE49-F238E27FC236}">
                <a16:creationId xmlns:a16="http://schemas.microsoft.com/office/drawing/2014/main" id="{FD216F19-9AB4-7CF1-2C0C-369FE9CCB07C}"/>
              </a:ext>
            </a:extLst>
          </p:cNvPr>
          <p:cNvCxnSpPr>
            <a:cxnSpLocks/>
            <a:endCxn id="4" idx="6"/>
          </p:cNvCxnSpPr>
          <p:nvPr/>
        </p:nvCxnSpPr>
        <p:spPr>
          <a:xfrm>
            <a:off x="7452320" y="34290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491DCE-A60A-B18C-D21D-75D6EAE7CFAE}"/>
                  </a:ext>
                </a:extLst>
              </p:cNvPr>
              <p:cNvSpPr txBox="1"/>
              <p:nvPr/>
            </p:nvSpPr>
            <p:spPr>
              <a:xfrm>
                <a:off x="7596336" y="3152001"/>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E1491DCE-A60A-B18C-D21D-75D6EAE7CFAE}"/>
                  </a:ext>
                </a:extLst>
              </p:cNvPr>
              <p:cNvSpPr txBox="1">
                <a:spLocks noRot="1" noChangeAspect="1" noMove="1" noResize="1" noEditPoints="1" noAdjustHandles="1" noChangeArrowheads="1" noChangeShapeType="1" noTextEdit="1"/>
              </p:cNvSpPr>
              <p:nvPr/>
            </p:nvSpPr>
            <p:spPr>
              <a:xfrm>
                <a:off x="7596336" y="3152001"/>
                <a:ext cx="200696" cy="276999"/>
              </a:xfrm>
              <a:prstGeom prst="rect">
                <a:avLst/>
              </a:prstGeom>
              <a:blipFill>
                <a:blip r:embed="rId2"/>
                <a:stretch>
                  <a:fillRect l="-24242" r="-21212" b="-8696"/>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10D0063A-E754-E391-B81D-458E8B1DDA91}"/>
              </a:ext>
            </a:extLst>
          </p:cNvPr>
          <p:cNvSpPr txBox="1"/>
          <p:nvPr/>
        </p:nvSpPr>
        <p:spPr>
          <a:xfrm>
            <a:off x="467544" y="4509120"/>
            <a:ext cx="2339102" cy="523220"/>
          </a:xfrm>
          <a:prstGeom prst="rect">
            <a:avLst/>
          </a:prstGeom>
          <a:noFill/>
        </p:spPr>
        <p:txBody>
          <a:bodyPr wrap="none" rtlCol="0">
            <a:spAutoFit/>
          </a:bodyPr>
          <a:lstStyle/>
          <a:p>
            <a:r>
              <a:rPr lang="ja-JP" altLang="en-US" sz="2800"/>
              <a:t>ツマミの状態</a:t>
            </a:r>
            <a:endParaRPr kumimoji="1" lang="ja-JP" altLang="en-US" sz="28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06CAED5-6F97-ACE5-5224-D3CA6E15755C}"/>
                  </a:ext>
                </a:extLst>
              </p:cNvPr>
              <p:cNvSpPr txBox="1"/>
              <p:nvPr/>
            </p:nvSpPr>
            <p:spPr>
              <a:xfrm>
                <a:off x="3280551" y="4448725"/>
                <a:ext cx="93140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E06CAED5-6F97-ACE5-5224-D3CA6E15755C}"/>
                  </a:ext>
                </a:extLst>
              </p:cNvPr>
              <p:cNvSpPr txBox="1">
                <a:spLocks noRot="1" noChangeAspect="1" noMove="1" noResize="1" noEditPoints="1" noAdjustHandles="1" noChangeArrowheads="1" noChangeShapeType="1" noTextEdit="1"/>
              </p:cNvSpPr>
              <p:nvPr/>
            </p:nvSpPr>
            <p:spPr>
              <a:xfrm>
                <a:off x="3280551" y="4448725"/>
                <a:ext cx="931409"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0074511-B27C-62B2-3432-FBF7352AC2A5}"/>
                  </a:ext>
                </a:extLst>
              </p:cNvPr>
              <p:cNvSpPr txBox="1"/>
              <p:nvPr/>
            </p:nvSpPr>
            <p:spPr>
              <a:xfrm>
                <a:off x="467544" y="5301208"/>
                <a:ext cx="4746492" cy="523220"/>
              </a:xfrm>
              <a:prstGeom prst="rect">
                <a:avLst/>
              </a:prstGeom>
              <a:noFill/>
            </p:spPr>
            <p:txBody>
              <a:bodyPr wrap="none" rtlCol="0">
                <a:spAutoFit/>
              </a:bodyPr>
              <a:lstStyle/>
              <a:p>
                <a:r>
                  <a:rPr kumimoji="1" lang="ja-JP" altLang="en-US" sz="2800"/>
                  <a:t>ツマミを角度</a:t>
                </a:r>
                <a14:m>
                  <m:oMath xmlns:m="http://schemas.openxmlformats.org/officeDocument/2006/math">
                    <m:r>
                      <a:rPr kumimoji="1" lang="en-US" altLang="ja-JP" sz="2800" b="0" i="1" smtClean="0">
                        <a:latin typeface="Cambria Math" panose="02040503050406030204" pitchFamily="18" charset="0"/>
                      </a:rPr>
                      <m:t>𝜙</m:t>
                    </m:r>
                  </m:oMath>
                </a14:m>
                <a:r>
                  <a:rPr kumimoji="1" lang="ja-JP" altLang="en-US" sz="2800"/>
                  <a:t>だけ回す操作</a:t>
                </a:r>
              </a:p>
            </p:txBody>
          </p:sp>
        </mc:Choice>
        <mc:Fallback xmlns="">
          <p:sp>
            <p:nvSpPr>
              <p:cNvPr id="17" name="テキスト ボックス 16">
                <a:extLst>
                  <a:ext uri="{FF2B5EF4-FFF2-40B4-BE49-F238E27FC236}">
                    <a16:creationId xmlns:a16="http://schemas.microsoft.com/office/drawing/2014/main" id="{60074511-B27C-62B2-3432-FBF7352AC2A5}"/>
                  </a:ext>
                </a:extLst>
              </p:cNvPr>
              <p:cNvSpPr txBox="1">
                <a:spLocks noRot="1" noChangeAspect="1" noMove="1" noResize="1" noEditPoints="1" noAdjustHandles="1" noChangeArrowheads="1" noChangeShapeType="1" noTextEdit="1"/>
              </p:cNvSpPr>
              <p:nvPr/>
            </p:nvSpPr>
            <p:spPr>
              <a:xfrm>
                <a:off x="467544" y="5301208"/>
                <a:ext cx="4746492" cy="523220"/>
              </a:xfrm>
              <a:prstGeom prst="rect">
                <a:avLst/>
              </a:prstGeom>
              <a:blipFill>
                <a:blip r:embed="rId4"/>
                <a:stretch>
                  <a:fillRect l="-2699" t="-16471" r="-16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66588CD-2472-1B8F-42B9-C4E5B4E47C63}"/>
                  </a:ext>
                </a:extLst>
              </p:cNvPr>
              <p:cNvSpPr txBox="1"/>
              <p:nvPr/>
            </p:nvSpPr>
            <p:spPr>
              <a:xfrm>
                <a:off x="5292080" y="5229200"/>
                <a:ext cx="103316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8" name="テキスト ボックス 17">
                <a:extLst>
                  <a:ext uri="{FF2B5EF4-FFF2-40B4-BE49-F238E27FC236}">
                    <a16:creationId xmlns:a16="http://schemas.microsoft.com/office/drawing/2014/main" id="{A66588CD-2472-1B8F-42B9-C4E5B4E47C63}"/>
                  </a:ext>
                </a:extLst>
              </p:cNvPr>
              <p:cNvSpPr txBox="1">
                <a:spLocks noRot="1" noChangeAspect="1" noMove="1" noResize="1" noEditPoints="1" noAdjustHandles="1" noChangeArrowheads="1" noChangeShapeType="1" noTextEdit="1"/>
              </p:cNvSpPr>
              <p:nvPr/>
            </p:nvSpPr>
            <p:spPr>
              <a:xfrm>
                <a:off x="5292080" y="5229200"/>
                <a:ext cx="1033168"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868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E705FE-85F9-9E4D-842F-16961DBBE8C8}"/>
              </a:ext>
            </a:extLst>
          </p:cNvPr>
          <p:cNvSpPr>
            <a:spLocks noGrp="1"/>
          </p:cNvSpPr>
          <p:nvPr>
            <p:ph type="body" sz="quarter" idx="10"/>
          </p:nvPr>
        </p:nvSpPr>
        <p:spPr/>
        <p:txBody>
          <a:bodyPr/>
          <a:lstStyle/>
          <a:p>
            <a:r>
              <a:rPr lang="ja-JP" altLang="en-US"/>
              <a:t>群とは</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F0C8775-4000-B871-58C0-65DB99E6163A}"/>
                  </a:ext>
                </a:extLst>
              </p:cNvPr>
              <p:cNvSpPr txBox="1"/>
              <p:nvPr/>
            </p:nvSpPr>
            <p:spPr>
              <a:xfrm>
                <a:off x="539552" y="1196752"/>
                <a:ext cx="4678460" cy="523220"/>
              </a:xfrm>
              <a:prstGeom prst="rect">
                <a:avLst/>
              </a:prstGeom>
              <a:noFill/>
            </p:spPr>
            <p:txBody>
              <a:bodyPr wrap="none" rtlCol="0">
                <a:spAutoFit/>
              </a:bodyPr>
              <a:lstStyle/>
              <a:p>
                <a:r>
                  <a:rPr lang="ja-JP" altLang="en-US" sz="2800"/>
                  <a:t>角度</a:t>
                </a:r>
                <a14:m>
                  <m:oMath xmlns:m="http://schemas.openxmlformats.org/officeDocument/2006/math">
                    <m:r>
                      <a:rPr lang="en-US" altLang="ja-JP" sz="2800" b="0" i="1" smtClean="0">
                        <a:latin typeface="Cambria Math" panose="02040503050406030204" pitchFamily="18" charset="0"/>
                      </a:rPr>
                      <m:t>𝜃</m:t>
                    </m:r>
                  </m:oMath>
                </a14:m>
                <a:r>
                  <a:rPr lang="ja-JP" altLang="en-US" sz="2800"/>
                  <a:t>のツマミを</a:t>
                </a:r>
                <a14:m>
                  <m:oMath xmlns:m="http://schemas.openxmlformats.org/officeDocument/2006/math">
                    <m:r>
                      <a:rPr lang="en-US" altLang="ja-JP" sz="2800" b="0" i="1" smtClean="0">
                        <a:latin typeface="Cambria Math" panose="02040503050406030204" pitchFamily="18" charset="0"/>
                      </a:rPr>
                      <m:t>𝜙</m:t>
                    </m:r>
                    <m:r>
                      <a:rPr lang="en-US" altLang="ja-JP" sz="2800" b="0" i="1" smtClean="0">
                        <a:latin typeface="Cambria Math" panose="02040503050406030204" pitchFamily="18" charset="0"/>
                      </a:rPr>
                      <m:t> </m:t>
                    </m:r>
                  </m:oMath>
                </a14:m>
                <a:r>
                  <a:rPr lang="ja-JP" altLang="en-US" sz="2800"/>
                  <a:t>だけ回す</a:t>
                </a:r>
                <a:endParaRPr kumimoji="1" lang="ja-JP" altLang="en-US" sz="2800"/>
              </a:p>
            </p:txBody>
          </p:sp>
        </mc:Choice>
        <mc:Fallback xmlns="">
          <p:sp>
            <p:nvSpPr>
              <p:cNvPr id="3" name="テキスト ボックス 2">
                <a:extLst>
                  <a:ext uri="{FF2B5EF4-FFF2-40B4-BE49-F238E27FC236}">
                    <a16:creationId xmlns:a16="http://schemas.microsoft.com/office/drawing/2014/main" id="{5F0C8775-4000-B871-58C0-65DB99E6163A}"/>
                  </a:ext>
                </a:extLst>
              </p:cNvPr>
              <p:cNvSpPr txBox="1">
                <a:spLocks noRot="1" noChangeAspect="1" noMove="1" noResize="1" noEditPoints="1" noAdjustHandles="1" noChangeArrowheads="1" noChangeShapeType="1" noTextEdit="1"/>
              </p:cNvSpPr>
              <p:nvPr/>
            </p:nvSpPr>
            <p:spPr>
              <a:xfrm>
                <a:off x="539552" y="1196752"/>
                <a:ext cx="4678460" cy="523220"/>
              </a:xfrm>
              <a:prstGeom prst="rect">
                <a:avLst/>
              </a:prstGeom>
              <a:blipFill>
                <a:blip r:embed="rId2"/>
                <a:stretch>
                  <a:fillRect l="-2738" t="-15116" r="-182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935AE93-260F-09AC-636A-17E423D474F8}"/>
                  </a:ext>
                </a:extLst>
              </p:cNvPr>
              <p:cNvSpPr txBox="1"/>
              <p:nvPr/>
            </p:nvSpPr>
            <p:spPr>
              <a:xfrm>
                <a:off x="1763688" y="1916832"/>
                <a:ext cx="39819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B935AE93-260F-09AC-636A-17E423D474F8}"/>
                  </a:ext>
                </a:extLst>
              </p:cNvPr>
              <p:cNvSpPr txBox="1">
                <a:spLocks noRot="1" noChangeAspect="1" noMove="1" noResize="1" noEditPoints="1" noAdjustHandles="1" noChangeArrowheads="1" noChangeShapeType="1" noTextEdit="1"/>
              </p:cNvSpPr>
              <p:nvPr/>
            </p:nvSpPr>
            <p:spPr>
              <a:xfrm>
                <a:off x="1763688" y="1916832"/>
                <a:ext cx="3981988"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A6B7C41-E7B5-A6EA-7C81-804504D2DC23}"/>
                  </a:ext>
                </a:extLst>
              </p:cNvPr>
              <p:cNvSpPr txBox="1"/>
              <p:nvPr/>
            </p:nvSpPr>
            <p:spPr>
              <a:xfrm>
                <a:off x="611560" y="2636912"/>
                <a:ext cx="6888104" cy="523220"/>
              </a:xfrm>
              <a:prstGeom prst="rect">
                <a:avLst/>
              </a:prstGeom>
              <a:noFill/>
            </p:spPr>
            <p:txBody>
              <a:bodyPr wrap="none" rtlCol="0">
                <a:spAutoFit/>
              </a:bodyPr>
              <a:lstStyle/>
              <a:p>
                <a:r>
                  <a:rPr lang="ja-JP" altLang="en-US" sz="2800"/>
                  <a:t>その後ツマミを</a:t>
                </a:r>
                <a14:m>
                  <m:oMath xmlns:m="http://schemas.openxmlformats.org/officeDocument/2006/math">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𝜙</m:t>
                    </m:r>
                    <m:r>
                      <a:rPr lang="en-US" altLang="ja-JP" sz="2800" b="0" i="1" smtClean="0">
                        <a:latin typeface="Cambria Math" panose="02040503050406030204" pitchFamily="18" charset="0"/>
                      </a:rPr>
                      <m:t> </m:t>
                    </m:r>
                  </m:oMath>
                </a14:m>
                <a:r>
                  <a:rPr lang="ja-JP" altLang="en-US" sz="2800"/>
                  <a:t>だけ回すと元にもどる</a:t>
                </a:r>
                <a:endParaRPr kumimoji="1" lang="ja-JP" altLang="en-US" sz="2800"/>
              </a:p>
            </p:txBody>
          </p:sp>
        </mc:Choice>
        <mc:Fallback xmlns="">
          <p:sp>
            <p:nvSpPr>
              <p:cNvPr id="5" name="テキスト ボックス 4">
                <a:extLst>
                  <a:ext uri="{FF2B5EF4-FFF2-40B4-BE49-F238E27FC236}">
                    <a16:creationId xmlns:a16="http://schemas.microsoft.com/office/drawing/2014/main" id="{CA6B7C41-E7B5-A6EA-7C81-804504D2DC23}"/>
                  </a:ext>
                </a:extLst>
              </p:cNvPr>
              <p:cNvSpPr txBox="1">
                <a:spLocks noRot="1" noChangeAspect="1" noMove="1" noResize="1" noEditPoints="1" noAdjustHandles="1" noChangeArrowheads="1" noChangeShapeType="1" noTextEdit="1"/>
              </p:cNvSpPr>
              <p:nvPr/>
            </p:nvSpPr>
            <p:spPr>
              <a:xfrm>
                <a:off x="611560" y="2636912"/>
                <a:ext cx="6888104" cy="523220"/>
              </a:xfrm>
              <a:prstGeom prst="rect">
                <a:avLst/>
              </a:prstGeom>
              <a:blipFill>
                <a:blip r:embed="rId4"/>
                <a:stretch>
                  <a:fillRect l="-1770" t="-16471" r="-88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0CC6481-AE5C-3690-6D68-56C06B181202}"/>
                  </a:ext>
                </a:extLst>
              </p:cNvPr>
              <p:cNvSpPr txBox="1"/>
              <p:nvPr/>
            </p:nvSpPr>
            <p:spPr>
              <a:xfrm>
                <a:off x="1763688" y="3284984"/>
                <a:ext cx="428816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90CC6481-AE5C-3690-6D68-56C06B181202}"/>
                  </a:ext>
                </a:extLst>
              </p:cNvPr>
              <p:cNvSpPr txBox="1">
                <a:spLocks noRot="1" noChangeAspect="1" noMove="1" noResize="1" noEditPoints="1" noAdjustHandles="1" noChangeArrowheads="1" noChangeShapeType="1" noTextEdit="1"/>
              </p:cNvSpPr>
              <p:nvPr/>
            </p:nvSpPr>
            <p:spPr>
              <a:xfrm>
                <a:off x="1763688" y="3284984"/>
                <a:ext cx="4288162" cy="492443"/>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CFB56B-1BC2-CF51-6445-1B55AB3F218A}"/>
              </a:ext>
            </a:extLst>
          </p:cNvPr>
          <p:cNvSpPr txBox="1"/>
          <p:nvPr/>
        </p:nvSpPr>
        <p:spPr>
          <a:xfrm>
            <a:off x="323528" y="4221088"/>
            <a:ext cx="1620957" cy="523220"/>
          </a:xfrm>
          <a:prstGeom prst="rect">
            <a:avLst/>
          </a:prstGeom>
          <a:noFill/>
        </p:spPr>
        <p:txBody>
          <a:bodyPr wrap="none" rtlCol="0">
            <a:spAutoFit/>
          </a:bodyPr>
          <a:lstStyle/>
          <a:p>
            <a:r>
              <a:rPr lang="ja-JP" altLang="en-US" sz="2800">
                <a:solidFill>
                  <a:srgbClr val="011893"/>
                </a:solidFill>
              </a:rPr>
              <a:t>群の公理</a:t>
            </a:r>
            <a:endParaRPr kumimoji="1" lang="ja-JP" altLang="en-US" sz="2800">
              <a:solidFill>
                <a:srgbClr val="011893"/>
              </a:solidFill>
            </a:endParaRPr>
          </a:p>
        </p:txBody>
      </p:sp>
      <p:sp>
        <p:nvSpPr>
          <p:cNvPr id="8" name="テキスト ボックス 7">
            <a:extLst>
              <a:ext uri="{FF2B5EF4-FFF2-40B4-BE49-F238E27FC236}">
                <a16:creationId xmlns:a16="http://schemas.microsoft.com/office/drawing/2014/main" id="{8F5B3B19-DD1F-09C5-00B3-367E18DBECEE}"/>
              </a:ext>
            </a:extLst>
          </p:cNvPr>
          <p:cNvSpPr txBox="1"/>
          <p:nvPr/>
        </p:nvSpPr>
        <p:spPr>
          <a:xfrm>
            <a:off x="755576" y="4869160"/>
            <a:ext cx="5147563" cy="1569660"/>
          </a:xfrm>
          <a:prstGeom prst="rect">
            <a:avLst/>
          </a:prstGeom>
          <a:noFill/>
        </p:spPr>
        <p:txBody>
          <a:bodyPr wrap="none" rtlCol="0">
            <a:spAutoFit/>
          </a:bodyPr>
          <a:lstStyle/>
          <a:p>
            <a:pPr marL="342900" indent="-342900">
              <a:buAutoNum type="arabicPeriod"/>
            </a:pPr>
            <a:r>
              <a:rPr kumimoji="1" lang="ja-JP" altLang="en-US" sz="2400"/>
              <a:t>集合が演算に対して閉じている</a:t>
            </a:r>
            <a:endParaRPr kumimoji="1" lang="en-US" altLang="ja-JP" sz="2400"/>
          </a:p>
          <a:p>
            <a:pPr marL="342900" indent="-342900">
              <a:buAutoNum type="arabicPeriod"/>
            </a:pPr>
            <a:r>
              <a:rPr lang="ja-JP" altLang="en-US" sz="2400"/>
              <a:t>演算に対して結合法則が成り立つ</a:t>
            </a:r>
            <a:endParaRPr lang="en-US" altLang="ja-JP" sz="2400"/>
          </a:p>
          <a:p>
            <a:pPr marL="342900" indent="-342900">
              <a:buAutoNum type="arabicPeriod"/>
            </a:pPr>
            <a:r>
              <a:rPr kumimoji="1" lang="ja-JP" altLang="en-US" sz="2400"/>
              <a:t>演算について単位元が存在する</a:t>
            </a:r>
            <a:endParaRPr kumimoji="1" lang="en-US" altLang="ja-JP" sz="2400"/>
          </a:p>
          <a:p>
            <a:pPr marL="342900" indent="-342900">
              <a:buAutoNum type="arabicPeriod"/>
            </a:pPr>
            <a:r>
              <a:rPr lang="ja-JP" altLang="en-US" sz="2400"/>
              <a:t>任意の演算に逆元が存在する</a:t>
            </a:r>
            <a:endParaRPr kumimoji="1" lang="ja-JP" altLang="en-US" sz="2400"/>
          </a:p>
        </p:txBody>
      </p:sp>
    </p:spTree>
    <p:extLst>
      <p:ext uri="{BB962C8B-B14F-4D97-AF65-F5344CB8AC3E}">
        <p14:creationId xmlns:p14="http://schemas.microsoft.com/office/powerpoint/2010/main" val="7831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6D32E-05B2-6C4E-A1C6-0E94D7850D08}"/>
              </a:ext>
            </a:extLst>
          </p:cNvPr>
          <p:cNvSpPr>
            <a:spLocks noGrp="1"/>
          </p:cNvSpPr>
          <p:nvPr>
            <p:ph type="body" sz="quarter" idx="10"/>
          </p:nvPr>
        </p:nvSpPr>
        <p:spPr/>
        <p:txBody>
          <a:bodyPr/>
          <a:lstStyle/>
          <a:p>
            <a:r>
              <a:rPr kumimoji="1" lang="ja-JP" altLang="en-US"/>
              <a:t>本講義で学ぶこと</a:t>
            </a:r>
          </a:p>
        </p:txBody>
      </p:sp>
      <p:sp>
        <p:nvSpPr>
          <p:cNvPr id="5" name="テキスト ボックス 4">
            <a:extLst>
              <a:ext uri="{FF2B5EF4-FFF2-40B4-BE49-F238E27FC236}">
                <a16:creationId xmlns:a16="http://schemas.microsoft.com/office/drawing/2014/main" id="{70C64273-E28B-F440-85A4-79B12FC99741}"/>
              </a:ext>
            </a:extLst>
          </p:cNvPr>
          <p:cNvSpPr txBox="1"/>
          <p:nvPr/>
        </p:nvSpPr>
        <p:spPr>
          <a:xfrm>
            <a:off x="1187624" y="3068960"/>
            <a:ext cx="4134465" cy="523220"/>
          </a:xfrm>
          <a:prstGeom prst="rect">
            <a:avLst/>
          </a:prstGeom>
          <a:noFill/>
        </p:spPr>
        <p:txBody>
          <a:bodyPr wrap="none" rtlCol="0">
            <a:spAutoFit/>
          </a:bodyPr>
          <a:lstStyle/>
          <a:p>
            <a:r>
              <a:rPr kumimoji="1" lang="ja-JP" altLang="en-US" sz="2800">
                <a:solidFill>
                  <a:srgbClr val="FF0000"/>
                </a:solidFill>
              </a:rPr>
              <a:t>解析力学と代数について</a:t>
            </a:r>
            <a:endParaRPr kumimoji="1" lang="ja-JP" altLang="en-US" sz="2800" dirty="0">
              <a:solidFill>
                <a:srgbClr val="FF0000"/>
              </a:solidFill>
            </a:endParaRPr>
          </a:p>
        </p:txBody>
      </p:sp>
      <p:sp>
        <p:nvSpPr>
          <p:cNvPr id="10" name="テキスト ボックス 9">
            <a:extLst>
              <a:ext uri="{FF2B5EF4-FFF2-40B4-BE49-F238E27FC236}">
                <a16:creationId xmlns:a16="http://schemas.microsoft.com/office/drawing/2014/main" id="{8A79850A-2F57-BD48-8815-D10750D61831}"/>
              </a:ext>
            </a:extLst>
          </p:cNvPr>
          <p:cNvSpPr txBox="1"/>
          <p:nvPr/>
        </p:nvSpPr>
        <p:spPr>
          <a:xfrm>
            <a:off x="1115616" y="2132856"/>
            <a:ext cx="2339102" cy="523220"/>
          </a:xfrm>
          <a:prstGeom prst="rect">
            <a:avLst/>
          </a:prstGeom>
          <a:noFill/>
        </p:spPr>
        <p:txBody>
          <a:bodyPr wrap="none" rtlCol="0">
            <a:spAutoFit/>
          </a:bodyPr>
          <a:lstStyle/>
          <a:p>
            <a:r>
              <a:rPr kumimoji="1" lang="ja-JP" altLang="en-US" sz="2800"/>
              <a:t>ポアソン括弧</a:t>
            </a:r>
          </a:p>
        </p:txBody>
      </p:sp>
    </p:spTree>
    <p:extLst>
      <p:ext uri="{BB962C8B-B14F-4D97-AF65-F5344CB8AC3E}">
        <p14:creationId xmlns:p14="http://schemas.microsoft.com/office/powerpoint/2010/main" val="414273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BA71122-B7D7-9A6A-969D-7FF103BF52FD}"/>
              </a:ext>
            </a:extLst>
          </p:cNvPr>
          <p:cNvSpPr>
            <a:spLocks noGrp="1"/>
          </p:cNvSpPr>
          <p:nvPr>
            <p:ph type="body" sz="quarter" idx="10"/>
          </p:nvPr>
        </p:nvSpPr>
        <p:spPr/>
        <p:txBody>
          <a:bodyPr/>
          <a:lstStyle/>
          <a:p>
            <a:r>
              <a:rPr lang="ja-JP" altLang="en-US"/>
              <a:t>リー群</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ADE15EC-29CF-0026-B0BF-CDA8B362D285}"/>
                  </a:ext>
                </a:extLst>
              </p:cNvPr>
              <p:cNvSpPr txBox="1"/>
              <p:nvPr/>
            </p:nvSpPr>
            <p:spPr>
              <a:xfrm>
                <a:off x="179512" y="1196752"/>
                <a:ext cx="8640960" cy="1584176"/>
              </a:xfrm>
              <a:prstGeom prst="rect">
                <a:avLst/>
              </a:prstGeom>
              <a:noFill/>
            </p:spPr>
            <p:txBody>
              <a:bodyPr wrap="square" rtlCol="0">
                <a:spAutoFit/>
              </a:bodyPr>
              <a:lstStyle/>
              <a:p>
                <a:r>
                  <a:rPr lang="ja-JP" altLang="en-US" sz="3200"/>
                  <a:t>ツマミを回す操作は</a:t>
                </a:r>
                <a:r>
                  <a:rPr lang="en-US" altLang="ja-JP" sz="3200" b="0"/>
                  <a:t> </a:t>
                </a:r>
                <a14:m>
                  <m:oMath xmlns:m="http://schemas.openxmlformats.org/officeDocument/2006/math">
                    <m:r>
                      <a:rPr lang="en-US" altLang="ja-JP" sz="3200" b="0" i="1" smtClean="0">
                        <a:latin typeface="Cambria Math" panose="02040503050406030204" pitchFamily="18" charset="0"/>
                      </a:rPr>
                      <m:t>𝜃</m:t>
                    </m:r>
                  </m:oMath>
                </a14:m>
                <a:r>
                  <a:rPr lang="ja-JP" altLang="en-US" sz="3200"/>
                  <a:t>という連続変数で特徴づけられる。この変数について</a:t>
                </a:r>
                <a:r>
                  <a:rPr lang="ja-JP" altLang="en-US" sz="3200">
                    <a:solidFill>
                      <a:srgbClr val="FF0000"/>
                    </a:solidFill>
                  </a:rPr>
                  <a:t>微分</a:t>
                </a:r>
                <a:r>
                  <a:rPr lang="ja-JP" altLang="en-US" sz="3200"/>
                  <a:t>を考えることができる</a:t>
                </a:r>
                <a:endParaRPr lang="en-US" altLang="ja-JP" sz="3200"/>
              </a:p>
            </p:txBody>
          </p:sp>
        </mc:Choice>
        <mc:Fallback>
          <p:sp>
            <p:nvSpPr>
              <p:cNvPr id="3" name="テキスト ボックス 2">
                <a:extLst>
                  <a:ext uri="{FF2B5EF4-FFF2-40B4-BE49-F238E27FC236}">
                    <a16:creationId xmlns:a16="http://schemas.microsoft.com/office/drawing/2014/main" id="{3ADE15EC-29CF-0026-B0BF-CDA8B362D285}"/>
                  </a:ext>
                </a:extLst>
              </p:cNvPr>
              <p:cNvSpPr txBox="1">
                <a:spLocks noRot="1" noChangeAspect="1" noMove="1" noResize="1" noEditPoints="1" noAdjustHandles="1" noChangeArrowheads="1" noChangeShapeType="1" noTextEdit="1"/>
              </p:cNvSpPr>
              <p:nvPr/>
            </p:nvSpPr>
            <p:spPr>
              <a:xfrm>
                <a:off x="179512" y="1196752"/>
                <a:ext cx="8640960" cy="1584176"/>
              </a:xfrm>
              <a:prstGeom prst="rect">
                <a:avLst/>
              </a:prstGeom>
              <a:blipFill>
                <a:blip r:embed="rId2"/>
                <a:stretch>
                  <a:fillRect l="-1763" t="-6154" b="-961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C606E46-B0B9-DB57-1024-D7E2289A7638}"/>
              </a:ext>
            </a:extLst>
          </p:cNvPr>
          <p:cNvSpPr txBox="1"/>
          <p:nvPr/>
        </p:nvSpPr>
        <p:spPr>
          <a:xfrm>
            <a:off x="179512" y="4379620"/>
            <a:ext cx="8640960" cy="1569660"/>
          </a:xfrm>
          <a:prstGeom prst="rect">
            <a:avLst/>
          </a:prstGeom>
          <a:noFill/>
        </p:spPr>
        <p:txBody>
          <a:bodyPr wrap="square">
            <a:spAutoFit/>
          </a:bodyPr>
          <a:lstStyle/>
          <a:p>
            <a:r>
              <a:rPr lang="ja-JP" altLang="en-US" sz="3200"/>
              <a:t>連続パラメタで特徴づけられ、パラメタに対して微分できるような群を</a:t>
            </a:r>
            <a:r>
              <a:rPr lang="ja-JP" altLang="en-US" sz="3200">
                <a:solidFill>
                  <a:srgbClr val="FF0000"/>
                </a:solidFill>
              </a:rPr>
              <a:t>リー群</a:t>
            </a:r>
            <a:r>
              <a:rPr lang="en-US" altLang="ja-JP" sz="3200">
                <a:solidFill>
                  <a:srgbClr val="FF0000"/>
                </a:solidFill>
              </a:rPr>
              <a:t>(Lie Group)</a:t>
            </a:r>
            <a:r>
              <a:rPr lang="ja-JP" altLang="en-US" sz="3200"/>
              <a:t>と呼ぶ</a:t>
            </a:r>
            <a:endParaRPr kumimoji="1" lang="ja-JP" altLang="en-US" sz="3200"/>
          </a:p>
        </p:txBody>
      </p:sp>
    </p:spTree>
    <p:extLst>
      <p:ext uri="{BB962C8B-B14F-4D97-AF65-F5344CB8AC3E}">
        <p14:creationId xmlns:p14="http://schemas.microsoft.com/office/powerpoint/2010/main" val="365402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92EBCE-7925-99C0-5670-7361DDAB0DC0}"/>
              </a:ext>
            </a:extLst>
          </p:cNvPr>
          <p:cNvSpPr>
            <a:spLocks noGrp="1"/>
          </p:cNvSpPr>
          <p:nvPr>
            <p:ph type="body" sz="quarter" idx="10"/>
          </p:nvPr>
        </p:nvSpPr>
        <p:spPr/>
        <p:txBody>
          <a:bodyPr/>
          <a:lstStyle/>
          <a:p>
            <a:r>
              <a:rPr lang="ja-JP" altLang="en-US"/>
              <a:t>群の表現</a:t>
            </a:r>
            <a:endParaRPr kumimoji="1" lang="ja-JP" altLang="en-US"/>
          </a:p>
        </p:txBody>
      </p:sp>
      <p:sp>
        <p:nvSpPr>
          <p:cNvPr id="3" name="テキスト ボックス 2">
            <a:extLst>
              <a:ext uri="{FF2B5EF4-FFF2-40B4-BE49-F238E27FC236}">
                <a16:creationId xmlns:a16="http://schemas.microsoft.com/office/drawing/2014/main" id="{BADD7B54-D9B8-A4A9-E68A-86EDC0241390}"/>
              </a:ext>
            </a:extLst>
          </p:cNvPr>
          <p:cNvSpPr txBox="1"/>
          <p:nvPr/>
        </p:nvSpPr>
        <p:spPr>
          <a:xfrm>
            <a:off x="395536" y="1844824"/>
            <a:ext cx="2339102" cy="523220"/>
          </a:xfrm>
          <a:prstGeom prst="rect">
            <a:avLst/>
          </a:prstGeom>
          <a:noFill/>
        </p:spPr>
        <p:txBody>
          <a:bodyPr wrap="none" rtlCol="0">
            <a:spAutoFit/>
          </a:bodyPr>
          <a:lstStyle/>
          <a:p>
            <a:r>
              <a:rPr lang="ja-JP" altLang="en-US" sz="2800"/>
              <a:t>ツマミの状態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6578941-3910-FFE7-428A-867C3564C79E}"/>
                  </a:ext>
                </a:extLst>
              </p:cNvPr>
              <p:cNvSpPr txBox="1"/>
              <p:nvPr/>
            </p:nvSpPr>
            <p:spPr>
              <a:xfrm>
                <a:off x="3779912" y="1556792"/>
                <a:ext cx="2758768"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1"/>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m:rPr>
                                        <m:brk m:alnAt="7"/>
                                      </m:rPr>
                                      <a:rPr kumimoji="1" lang="en-US" altLang="ja-JP" sz="3200" b="0" i="1" smtClean="0">
                                        <a:latin typeface="Cambria Math" panose="02040503050406030204" pitchFamily="18" charset="0"/>
                                      </a:rPr>
                                      <m:t>𝜃</m:t>
                                    </m:r>
                                  </m:e>
                                </m:func>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𝜃</m:t>
                                    </m:r>
                                  </m:e>
                                </m:func>
                              </m:e>
                            </m:mr>
                          </m:m>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E6578941-3910-FFE7-428A-867C3564C79E}"/>
                  </a:ext>
                </a:extLst>
              </p:cNvPr>
              <p:cNvSpPr txBox="1">
                <a:spLocks noRot="1" noChangeAspect="1" noMove="1" noResize="1" noEditPoints="1" noAdjustHandles="1" noChangeArrowheads="1" noChangeShapeType="1" noTextEdit="1"/>
              </p:cNvSpPr>
              <p:nvPr/>
            </p:nvSpPr>
            <p:spPr>
              <a:xfrm>
                <a:off x="3779912" y="1556792"/>
                <a:ext cx="2758768" cy="87087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4DDB5E7-EB87-ABEB-73CF-D560B9FB7911}"/>
              </a:ext>
            </a:extLst>
          </p:cNvPr>
          <p:cNvSpPr txBox="1"/>
          <p:nvPr/>
        </p:nvSpPr>
        <p:spPr>
          <a:xfrm>
            <a:off x="611560" y="3140968"/>
            <a:ext cx="1620957" cy="523220"/>
          </a:xfrm>
          <a:prstGeom prst="rect">
            <a:avLst/>
          </a:prstGeom>
          <a:noFill/>
        </p:spPr>
        <p:txBody>
          <a:bodyPr wrap="none" rtlCol="0">
            <a:spAutoFit/>
          </a:bodyPr>
          <a:lstStyle/>
          <a:p>
            <a:r>
              <a:rPr kumimoji="1" lang="ja-JP" altLang="en-US" sz="2800"/>
              <a:t>回転操作</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3B5C97F-C36D-054A-FAC4-687893AB1C4D}"/>
                  </a:ext>
                </a:extLst>
              </p:cNvPr>
              <p:cNvSpPr txBox="1"/>
              <p:nvPr/>
            </p:nvSpPr>
            <p:spPr>
              <a:xfrm>
                <a:off x="3347864" y="3068960"/>
                <a:ext cx="4569135"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2"/>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m:rPr>
                                        <m:brk m:alnAt="7"/>
                                      </m:rPr>
                                      <a:rPr kumimoji="1" lang="en-US" altLang="ja-JP" sz="3200" b="0" i="1" smtClean="0">
                                        <a:latin typeface="Cambria Math" panose="02040503050406030204" pitchFamily="18" charset="0"/>
                                      </a:rPr>
                                      <m:t>𝜙</m:t>
                                    </m:r>
                                  </m:e>
                                </m:func>
                              </m:e>
                              <m:e>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𝜙</m:t>
                                    </m:r>
                                  </m:e>
                                </m:func>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𝜙</m:t>
                                    </m:r>
                                  </m:e>
                                </m:func>
                              </m:e>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cos</m:t>
                                    </m:r>
                                  </m:fName>
                                  <m:e>
                                    <m:r>
                                      <a:rPr kumimoji="1" lang="en-US" altLang="ja-JP" sz="3200" b="0" i="1" smtClean="0">
                                        <a:latin typeface="Cambria Math" panose="02040503050406030204" pitchFamily="18" charset="0"/>
                                      </a:rPr>
                                      <m:t>𝜙</m:t>
                                    </m:r>
                                  </m:e>
                                </m:func>
                              </m:e>
                            </m:mr>
                          </m:m>
                        </m:e>
                      </m:d>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43B5C97F-C36D-054A-FAC4-687893AB1C4D}"/>
                  </a:ext>
                </a:extLst>
              </p:cNvPr>
              <p:cNvSpPr txBox="1">
                <a:spLocks noRot="1" noChangeAspect="1" noMove="1" noResize="1" noEditPoints="1" noAdjustHandles="1" noChangeArrowheads="1" noChangeShapeType="1" noTextEdit="1"/>
              </p:cNvSpPr>
              <p:nvPr/>
            </p:nvSpPr>
            <p:spPr>
              <a:xfrm>
                <a:off x="3347864" y="3068960"/>
                <a:ext cx="4569135" cy="9251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C2D3558-1FAF-5541-6D7C-9C127B157D5E}"/>
              </a:ext>
            </a:extLst>
          </p:cNvPr>
          <p:cNvSpPr txBox="1"/>
          <p:nvPr/>
        </p:nvSpPr>
        <p:spPr>
          <a:xfrm>
            <a:off x="1331640" y="5013176"/>
            <a:ext cx="5724644" cy="646331"/>
          </a:xfrm>
          <a:prstGeom prst="rect">
            <a:avLst/>
          </a:prstGeom>
          <a:noFill/>
        </p:spPr>
        <p:txBody>
          <a:bodyPr wrap="none" rtlCol="0">
            <a:spAutoFit/>
          </a:bodyPr>
          <a:lstStyle/>
          <a:p>
            <a:r>
              <a:rPr kumimoji="1" lang="ja-JP" altLang="en-US" sz="3600"/>
              <a:t>これを群の表現行列と呼ぶ</a:t>
            </a:r>
          </a:p>
        </p:txBody>
      </p:sp>
    </p:spTree>
    <p:extLst>
      <p:ext uri="{BB962C8B-B14F-4D97-AF65-F5344CB8AC3E}">
        <p14:creationId xmlns:p14="http://schemas.microsoft.com/office/powerpoint/2010/main" val="85786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4552A8-2F4C-4278-5911-D85DD1124FF5}"/>
              </a:ext>
            </a:extLst>
          </p:cNvPr>
          <p:cNvSpPr>
            <a:spLocks noGrp="1"/>
          </p:cNvSpPr>
          <p:nvPr>
            <p:ph type="body" sz="quarter" idx="10"/>
          </p:nvPr>
        </p:nvSpPr>
        <p:spPr/>
        <p:txBody>
          <a:bodyPr/>
          <a:lstStyle/>
          <a:p>
            <a:r>
              <a:rPr kumimoji="1" lang="ja-JP" altLang="en-US"/>
              <a:t>生成子</a:t>
            </a:r>
          </a:p>
        </p:txBody>
      </p:sp>
      <p:sp>
        <p:nvSpPr>
          <p:cNvPr id="3" name="テキスト ボックス 2">
            <a:extLst>
              <a:ext uri="{FF2B5EF4-FFF2-40B4-BE49-F238E27FC236}">
                <a16:creationId xmlns:a16="http://schemas.microsoft.com/office/drawing/2014/main" id="{39C61A1C-11A9-BB1A-F5F1-89E9EAB6483B}"/>
              </a:ext>
            </a:extLst>
          </p:cNvPr>
          <p:cNvSpPr txBox="1"/>
          <p:nvPr/>
        </p:nvSpPr>
        <p:spPr>
          <a:xfrm>
            <a:off x="323528" y="1196752"/>
            <a:ext cx="7725192" cy="523220"/>
          </a:xfrm>
          <a:prstGeom prst="rect">
            <a:avLst/>
          </a:prstGeom>
          <a:noFill/>
        </p:spPr>
        <p:txBody>
          <a:bodyPr wrap="none" rtlCol="0">
            <a:spAutoFit/>
          </a:bodyPr>
          <a:lstStyle/>
          <a:p>
            <a:r>
              <a:rPr kumimoji="1" lang="ja-JP" altLang="en-US" sz="2800"/>
              <a:t>微分ができるのがリー群なので、微分</a:t>
            </a:r>
            <a:r>
              <a:rPr lang="ja-JP" altLang="en-US" sz="2800"/>
              <a:t>を考える</a:t>
            </a:r>
            <a:endParaRPr kumimoji="1" lang="en-US" altLang="ja-JP" sz="28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287105C-D45F-7A94-95FD-9F394BC295A6}"/>
                  </a:ext>
                </a:extLst>
              </p:cNvPr>
              <p:cNvSpPr txBox="1"/>
              <p:nvPr/>
            </p:nvSpPr>
            <p:spPr>
              <a:xfrm>
                <a:off x="2267744" y="1916832"/>
                <a:ext cx="38724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A287105C-D45F-7A94-95FD-9F394BC295A6}"/>
                  </a:ext>
                </a:extLst>
              </p:cNvPr>
              <p:cNvSpPr txBox="1">
                <a:spLocks noRot="1" noChangeAspect="1" noMove="1" noResize="1" noEditPoints="1" noAdjustHandles="1" noChangeArrowheads="1" noChangeShapeType="1" noTextEdit="1"/>
              </p:cNvSpPr>
              <p:nvPr/>
            </p:nvSpPr>
            <p:spPr>
              <a:xfrm>
                <a:off x="2267744" y="1916832"/>
                <a:ext cx="3872470" cy="4924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E77538-E099-ED7A-57C8-F58EA18772F6}"/>
              </a:ext>
            </a:extLst>
          </p:cNvPr>
          <p:cNvSpPr txBox="1"/>
          <p:nvPr/>
        </p:nvSpPr>
        <p:spPr>
          <a:xfrm>
            <a:off x="395536" y="2636912"/>
            <a:ext cx="4134465" cy="523220"/>
          </a:xfrm>
          <a:prstGeom prst="rect">
            <a:avLst/>
          </a:prstGeom>
          <a:noFill/>
        </p:spPr>
        <p:txBody>
          <a:bodyPr wrap="none" rtlCol="0">
            <a:spAutoFit/>
          </a:bodyPr>
          <a:lstStyle/>
          <a:p>
            <a:r>
              <a:rPr kumimoji="1" lang="ja-JP" altLang="en-US" sz="2800"/>
              <a:t>右辺をテイラー展開する</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2B1ABC99-407B-EF8C-83A8-276E4D67C433}"/>
                  </a:ext>
                </a:extLst>
              </p:cNvPr>
              <p:cNvSpPr txBox="1"/>
              <p:nvPr/>
            </p:nvSpPr>
            <p:spPr>
              <a:xfrm>
                <a:off x="899592" y="3212976"/>
                <a:ext cx="7569508" cy="984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𝑣</m:t>
                          </m:r>
                        </m:e>
                        <m:sup>
                          <m:r>
                            <a:rPr kumimoji="1" lang="en-US" altLang="ja-JP" sz="3200" b="0" i="1" smtClean="0">
                              <a:latin typeface="Cambria Math" panose="02040503050406030204" pitchFamily="18" charset="0"/>
                            </a:rPr>
                            <m:t>′</m:t>
                          </m:r>
                        </m:sup>
                      </m:sSup>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𝑣</m:t>
                          </m:r>
                        </m:e>
                        <m:sup>
                          <m:r>
                            <a:rPr lang="en-US" altLang="ja-JP" sz="3200" i="1">
                              <a:latin typeface="Cambria Math" panose="02040503050406030204" pitchFamily="18" charset="0"/>
                            </a:rPr>
                            <m:t>′′</m:t>
                          </m:r>
                        </m:sup>
                      </m:sSup>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e>
                      </m:d>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6" name="テキスト ボックス 5">
                <a:extLst>
                  <a:ext uri="{FF2B5EF4-FFF2-40B4-BE49-F238E27FC236}">
                    <a16:creationId xmlns:a16="http://schemas.microsoft.com/office/drawing/2014/main" id="{2B1ABC99-407B-EF8C-83A8-276E4D67C433}"/>
                  </a:ext>
                </a:extLst>
              </p:cNvPr>
              <p:cNvSpPr txBox="1">
                <a:spLocks noRot="1" noChangeAspect="1" noMove="1" noResize="1" noEditPoints="1" noAdjustHandles="1" noChangeArrowheads="1" noChangeShapeType="1" noTextEdit="1"/>
              </p:cNvSpPr>
              <p:nvPr/>
            </p:nvSpPr>
            <p:spPr>
              <a:xfrm>
                <a:off x="899592" y="3212976"/>
                <a:ext cx="7569508" cy="9849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3C4175B-C476-DB21-DE6C-321F32F7DA84}"/>
                  </a:ext>
                </a:extLst>
              </p:cNvPr>
              <p:cNvSpPr txBox="1"/>
              <p:nvPr/>
            </p:nvSpPr>
            <p:spPr>
              <a:xfrm>
                <a:off x="2627784" y="4077072"/>
                <a:ext cx="5743304"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den>
                      </m:f>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2</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E3C4175B-C476-DB21-DE6C-321F32F7DA84}"/>
                  </a:ext>
                </a:extLst>
              </p:cNvPr>
              <p:cNvSpPr txBox="1">
                <a:spLocks noRot="1" noChangeAspect="1" noMove="1" noResize="1" noEditPoints="1" noAdjustHandles="1" noChangeArrowheads="1" noChangeShapeType="1" noTextEdit="1"/>
              </p:cNvSpPr>
              <p:nvPr/>
            </p:nvSpPr>
            <p:spPr>
              <a:xfrm>
                <a:off x="2627784" y="4077072"/>
                <a:ext cx="5743304" cy="988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314985F-C5DD-5666-20C4-1C4D352707DB}"/>
                  </a:ext>
                </a:extLst>
              </p:cNvPr>
              <p:cNvSpPr txBox="1"/>
              <p:nvPr/>
            </p:nvSpPr>
            <p:spPr>
              <a:xfrm>
                <a:off x="2699792" y="5085184"/>
                <a:ext cx="3279616"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𝑘</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e>
                      </m:nary>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3314985F-C5DD-5666-20C4-1C4D352707DB}"/>
                  </a:ext>
                </a:extLst>
              </p:cNvPr>
              <p:cNvSpPr txBox="1">
                <a:spLocks noRot="1" noChangeAspect="1" noMove="1" noResize="1" noEditPoints="1" noAdjustHandles="1" noChangeArrowheads="1" noChangeShapeType="1" noTextEdit="1"/>
              </p:cNvSpPr>
              <p:nvPr/>
            </p:nvSpPr>
            <p:spPr>
              <a:xfrm>
                <a:off x="2699792" y="5085184"/>
                <a:ext cx="3279616" cy="1343188"/>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48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18C330-4ABF-E53C-A2D0-87124B4A9AA6}"/>
              </a:ext>
            </a:extLst>
          </p:cNvPr>
          <p:cNvSpPr>
            <a:spLocks noGrp="1"/>
          </p:cNvSpPr>
          <p:nvPr>
            <p:ph type="body" sz="quarter" idx="10"/>
          </p:nvPr>
        </p:nvSpPr>
        <p:spPr/>
        <p:txBody>
          <a:bodyPr/>
          <a:lstStyle/>
          <a:p>
            <a:r>
              <a:rPr kumimoji="1" lang="ja-JP" altLang="en-US"/>
              <a:t>生成子</a:t>
            </a:r>
          </a:p>
        </p:txBody>
      </p:sp>
      <p:sp>
        <p:nvSpPr>
          <p:cNvPr id="3" name="テキスト ボックス 2">
            <a:extLst>
              <a:ext uri="{FF2B5EF4-FFF2-40B4-BE49-F238E27FC236}">
                <a16:creationId xmlns:a16="http://schemas.microsoft.com/office/drawing/2014/main" id="{C968E658-F6A2-48C9-3AB5-C6A4C5F1E910}"/>
              </a:ext>
            </a:extLst>
          </p:cNvPr>
          <p:cNvSpPr txBox="1"/>
          <p:nvPr/>
        </p:nvSpPr>
        <p:spPr>
          <a:xfrm>
            <a:off x="467544" y="1124744"/>
            <a:ext cx="4134465" cy="523220"/>
          </a:xfrm>
          <a:prstGeom prst="rect">
            <a:avLst/>
          </a:prstGeom>
          <a:noFill/>
        </p:spPr>
        <p:txBody>
          <a:bodyPr wrap="none" rtlCol="0">
            <a:spAutoFit/>
          </a:bodyPr>
          <a:lstStyle/>
          <a:p>
            <a:r>
              <a:rPr lang="ja-JP" altLang="en-US" sz="2800"/>
              <a:t>指数関数の定義と比べる</a:t>
            </a:r>
            <a:endParaRPr kumimoji="1" lang="ja-JP" altLang="en-US" sz="28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19DBE89-B197-26E9-85BC-3908AF1CEA51}"/>
                  </a:ext>
                </a:extLst>
              </p:cNvPr>
              <p:cNvSpPr txBox="1"/>
              <p:nvPr/>
            </p:nvSpPr>
            <p:spPr>
              <a:xfrm>
                <a:off x="2051720" y="1700808"/>
                <a:ext cx="3387081"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3200" i="0" smtClean="0">
                          <a:latin typeface="Cambria Math" panose="02040503050406030204" pitchFamily="18" charset="0"/>
                        </a:rPr>
                        <m:t>exp</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𝑥</m:t>
                              </m:r>
                            </m:e>
                            <m:sup>
                              <m:r>
                                <a:rPr lang="en-US" altLang="ja-JP" sz="3200" i="1">
                                  <a:latin typeface="Cambria Math" panose="02040503050406030204" pitchFamily="18" charset="0"/>
                                </a:rPr>
                                <m:t>𝑘</m:t>
                              </m:r>
                            </m:sup>
                          </m:sSup>
                        </m:e>
                      </m:nary>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719DBE89-B197-26E9-85BC-3908AF1CEA51}"/>
                  </a:ext>
                </a:extLst>
              </p:cNvPr>
              <p:cNvSpPr txBox="1">
                <a:spLocks noRot="1" noChangeAspect="1" noMove="1" noResize="1" noEditPoints="1" noAdjustHandles="1" noChangeArrowheads="1" noChangeShapeType="1" noTextEdit="1"/>
              </p:cNvSpPr>
              <p:nvPr/>
            </p:nvSpPr>
            <p:spPr>
              <a:xfrm>
                <a:off x="2051720" y="1700808"/>
                <a:ext cx="3387081" cy="134318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5624392-05E2-D606-402D-6C4448748C95}"/>
                  </a:ext>
                </a:extLst>
              </p:cNvPr>
              <p:cNvSpPr txBox="1"/>
              <p:nvPr/>
            </p:nvSpPr>
            <p:spPr>
              <a:xfrm>
                <a:off x="1725868" y="3068960"/>
                <a:ext cx="5357877"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h</m:t>
                              </m:r>
                            </m:e>
                            <m:sup>
                              <m:r>
                                <a:rPr lang="en-US" altLang="ja-JP" sz="3200" i="1">
                                  <a:latin typeface="Cambria Math" panose="02040503050406030204" pitchFamily="18" charset="0"/>
                                </a:rPr>
                                <m:t>𝑘</m:t>
                              </m:r>
                            </m:sup>
                          </m:sSup>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𝑘</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e>
                      </m:nary>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C5624392-05E2-D606-402D-6C4448748C95}"/>
                  </a:ext>
                </a:extLst>
              </p:cNvPr>
              <p:cNvSpPr txBox="1">
                <a:spLocks noRot="1" noChangeAspect="1" noMove="1" noResize="1" noEditPoints="1" noAdjustHandles="1" noChangeArrowheads="1" noChangeShapeType="1" noTextEdit="1"/>
              </p:cNvSpPr>
              <p:nvPr/>
            </p:nvSpPr>
            <p:spPr>
              <a:xfrm>
                <a:off x="1725868" y="3068960"/>
                <a:ext cx="5357877" cy="134318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DF703B7-1197-6062-E716-E6FCBAA7A65F}"/>
                  </a:ext>
                </a:extLst>
              </p:cNvPr>
              <p:cNvSpPr txBox="1"/>
              <p:nvPr/>
            </p:nvSpPr>
            <p:spPr>
              <a:xfrm>
                <a:off x="1691680" y="4725144"/>
                <a:ext cx="5024004"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6" name="テキスト ボックス 5">
                <a:extLst>
                  <a:ext uri="{FF2B5EF4-FFF2-40B4-BE49-F238E27FC236}">
                    <a16:creationId xmlns:a16="http://schemas.microsoft.com/office/drawing/2014/main" id="{EDF703B7-1197-6062-E716-E6FCBAA7A65F}"/>
                  </a:ext>
                </a:extLst>
              </p:cNvPr>
              <p:cNvSpPr txBox="1">
                <a:spLocks noRot="1" noChangeAspect="1" noMove="1" noResize="1" noEditPoints="1" noAdjustHandles="1" noChangeArrowheads="1" noChangeShapeType="1" noTextEdit="1"/>
              </p:cNvSpPr>
              <p:nvPr/>
            </p:nvSpPr>
            <p:spPr>
              <a:xfrm>
                <a:off x="1691680" y="4725144"/>
                <a:ext cx="5024004" cy="110652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6BEF568D-A510-7E12-5F12-C5763AEA7CC3}"/>
                  </a:ext>
                </a:extLst>
              </p:cNvPr>
              <p:cNvSpPr txBox="1"/>
              <p:nvPr/>
            </p:nvSpPr>
            <p:spPr>
              <a:xfrm>
                <a:off x="6156176" y="1772816"/>
                <a:ext cx="166160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6BEF568D-A510-7E12-5F12-C5763AEA7CC3}"/>
                  </a:ext>
                </a:extLst>
              </p:cNvPr>
              <p:cNvSpPr txBox="1">
                <a:spLocks noRot="1" noChangeAspect="1" noMove="1" noResize="1" noEditPoints="1" noAdjustHandles="1" noChangeArrowheads="1" noChangeShapeType="1" noTextEdit="1"/>
              </p:cNvSpPr>
              <p:nvPr/>
            </p:nvSpPr>
            <p:spPr>
              <a:xfrm>
                <a:off x="6156176" y="1772816"/>
                <a:ext cx="1661609" cy="935000"/>
              </a:xfrm>
              <a:prstGeom prst="rect">
                <a:avLst/>
              </a:prstGeom>
              <a:blipFill>
                <a:blip r:embed="rId5"/>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349B660A-BCE1-0A0B-368D-1828FDACA193}"/>
              </a:ext>
            </a:extLst>
          </p:cNvPr>
          <p:cNvSpPr/>
          <p:nvPr/>
        </p:nvSpPr>
        <p:spPr>
          <a:xfrm>
            <a:off x="4932040" y="3140968"/>
            <a:ext cx="129614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C6DA8C9C-98B4-D739-A756-B90B4B6DAB61}"/>
              </a:ext>
            </a:extLst>
          </p:cNvPr>
          <p:cNvSpPr/>
          <p:nvPr/>
        </p:nvSpPr>
        <p:spPr>
          <a:xfrm>
            <a:off x="4860032" y="1988840"/>
            <a:ext cx="576064" cy="7200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D018600E-1178-3EA0-C2A5-CBA6E5BF5C7C}"/>
              </a:ext>
            </a:extLst>
          </p:cNvPr>
          <p:cNvCxnSpPr>
            <a:stCxn id="4" idx="3"/>
            <a:endCxn id="8" idx="0"/>
          </p:cNvCxnSpPr>
          <p:nvPr/>
        </p:nvCxnSpPr>
        <p:spPr>
          <a:xfrm>
            <a:off x="5438801" y="2372402"/>
            <a:ext cx="141311" cy="7685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48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882C6C-3858-B02F-AF30-1B1D07147D5C}"/>
              </a:ext>
            </a:extLst>
          </p:cNvPr>
          <p:cNvSpPr>
            <a:spLocks noGrp="1"/>
          </p:cNvSpPr>
          <p:nvPr>
            <p:ph type="body" sz="quarter" idx="10"/>
          </p:nvPr>
        </p:nvSpPr>
        <p:spPr/>
        <p:txBody>
          <a:bodyPr/>
          <a:lstStyle/>
          <a:p>
            <a:r>
              <a:rPr kumimoji="1" lang="ja-JP" altLang="en-US"/>
              <a:t>生成子</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BD60A0D8-2ADD-DA60-E0EF-39D54FA4E534}"/>
                  </a:ext>
                </a:extLst>
              </p:cNvPr>
              <p:cNvSpPr txBox="1"/>
              <p:nvPr/>
            </p:nvSpPr>
            <p:spPr>
              <a:xfrm>
                <a:off x="1547664" y="2132856"/>
                <a:ext cx="5024004"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BD60A0D8-2ADD-DA60-E0EF-39D54FA4E534}"/>
                  </a:ext>
                </a:extLst>
              </p:cNvPr>
              <p:cNvSpPr txBox="1">
                <a:spLocks noRot="1" noChangeAspect="1" noMove="1" noResize="1" noEditPoints="1" noAdjustHandles="1" noChangeArrowheads="1" noChangeShapeType="1" noTextEdit="1"/>
              </p:cNvSpPr>
              <p:nvPr/>
            </p:nvSpPr>
            <p:spPr>
              <a:xfrm>
                <a:off x="1547664" y="2132856"/>
                <a:ext cx="5024004" cy="1106521"/>
              </a:xfrm>
              <a:prstGeom prst="rect">
                <a:avLst/>
              </a:prstGeom>
              <a:blipFill>
                <a:blip r:embed="rId2"/>
                <a:stretch>
                  <a:fillRect b="-55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F51DC117-DCEA-5238-ED1D-09B5D02D7D25}"/>
                  </a:ext>
                </a:extLst>
              </p:cNvPr>
              <p:cNvSpPr txBox="1"/>
              <p:nvPr/>
            </p:nvSpPr>
            <p:spPr>
              <a:xfrm>
                <a:off x="1547664" y="1268760"/>
                <a:ext cx="38732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b="0" i="1" smtClean="0">
                          <a:latin typeface="Cambria Math" panose="02040503050406030204" pitchFamily="18" charset="0"/>
                        </a:rPr>
                        <m:t>=</m:t>
                      </m:r>
                      <m:r>
                        <a:rPr lang="en-US" altLang="ja-JP" sz="3200" i="1">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F51DC117-DCEA-5238-ED1D-09B5D02D7D25}"/>
                  </a:ext>
                </a:extLst>
              </p:cNvPr>
              <p:cNvSpPr txBox="1">
                <a:spLocks noRot="1" noChangeAspect="1" noMove="1" noResize="1" noEditPoints="1" noAdjustHandles="1" noChangeArrowheads="1" noChangeShapeType="1" noTextEdit="1"/>
              </p:cNvSpPr>
              <p:nvPr/>
            </p:nvSpPr>
            <p:spPr>
              <a:xfrm>
                <a:off x="1547664" y="1268760"/>
                <a:ext cx="387324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D3BA6449-CD87-ADD8-0EFC-CD86334F1D0C}"/>
                  </a:ext>
                </a:extLst>
              </p:cNvPr>
              <p:cNvSpPr txBox="1"/>
              <p:nvPr/>
            </p:nvSpPr>
            <p:spPr>
              <a:xfrm>
                <a:off x="1850296" y="3501008"/>
                <a:ext cx="3462615"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m:rPr>
                          <m:sty m:val="p"/>
                        </m:rPr>
                        <a:rPr lang="en-US" altLang="ja-JP" sz="3200">
                          <a:latin typeface="Cambria Math" panose="02040503050406030204" pitchFamily="18" charset="0"/>
                        </a:rPr>
                        <m:t>exp</m:t>
                      </m:r>
                      <m:r>
                        <a:rPr lang="en-US" altLang="ja-JP" sz="3200" i="1">
                          <a:latin typeface="Cambria Math" panose="02040503050406030204" pitchFamily="18" charset="0"/>
                        </a:rPr>
                        <m:t>⁡</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h</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𝑑</m:t>
                              </m:r>
                            </m:num>
                            <m:den>
                              <m:r>
                                <a:rPr lang="en-US" altLang="ja-JP" sz="3200" i="1">
                                  <a:latin typeface="Cambria Math" panose="02040503050406030204" pitchFamily="18" charset="0"/>
                                </a:rPr>
                                <m:t>𝑑</m:t>
                              </m:r>
                              <m:r>
                                <a:rPr lang="en-US" altLang="ja-JP" sz="3200" i="1">
                                  <a:latin typeface="Cambria Math" panose="02040503050406030204" pitchFamily="18" charset="0"/>
                                </a:rPr>
                                <m:t>𝜃</m:t>
                              </m:r>
                            </m:den>
                          </m:f>
                        </m:e>
                      </m:d>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D3BA6449-CD87-ADD8-0EFC-CD86334F1D0C}"/>
                  </a:ext>
                </a:extLst>
              </p:cNvPr>
              <p:cNvSpPr txBox="1">
                <a:spLocks noRot="1" noChangeAspect="1" noMove="1" noResize="1" noEditPoints="1" noAdjustHandles="1" noChangeArrowheads="1" noChangeShapeType="1" noTextEdit="1"/>
              </p:cNvSpPr>
              <p:nvPr/>
            </p:nvSpPr>
            <p:spPr>
              <a:xfrm>
                <a:off x="1850296" y="3501008"/>
                <a:ext cx="3462615" cy="1106521"/>
              </a:xfrm>
              <a:prstGeom prst="rect">
                <a:avLst/>
              </a:prstGeom>
              <a:blipFill>
                <a:blip r:embed="rId4"/>
                <a:stretch>
                  <a:fillRect/>
                </a:stretch>
              </a:blipFill>
            </p:spPr>
            <p:txBody>
              <a:bodyPr/>
              <a:lstStyle/>
              <a:p>
                <a:r>
                  <a:rPr lang="ja-JP" altLang="en-US">
                    <a:noFill/>
                  </a:rPr>
                  <a:t> </a:t>
                </a:r>
              </a:p>
            </p:txBody>
          </p:sp>
        </mc:Fallback>
      </mc:AlternateContent>
      <p:cxnSp>
        <p:nvCxnSpPr>
          <p:cNvPr id="7" name="コネクタ: カギ線 6">
            <a:extLst>
              <a:ext uri="{FF2B5EF4-FFF2-40B4-BE49-F238E27FC236}">
                <a16:creationId xmlns:a16="http://schemas.microsoft.com/office/drawing/2014/main" id="{1FDA31DE-235E-F7BC-86C1-2950AD14E2C5}"/>
              </a:ext>
            </a:extLst>
          </p:cNvPr>
          <p:cNvCxnSpPr>
            <a:stCxn id="4" idx="1"/>
            <a:endCxn id="3" idx="1"/>
          </p:cNvCxnSpPr>
          <p:nvPr/>
        </p:nvCxnSpPr>
        <p:spPr>
          <a:xfrm rot="10800000" flipV="1">
            <a:off x="1547664" y="1514981"/>
            <a:ext cx="12700" cy="1171135"/>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2D02AD7F-D81C-21B1-4984-8572D4733A16}"/>
              </a:ext>
            </a:extLst>
          </p:cNvPr>
          <p:cNvCxnSpPr>
            <a:cxnSpLocks/>
            <a:stCxn id="12" idx="2"/>
            <a:endCxn id="5" idx="1"/>
          </p:cNvCxnSpPr>
          <p:nvPr/>
        </p:nvCxnSpPr>
        <p:spPr>
          <a:xfrm rot="10800000" flipH="1" flipV="1">
            <a:off x="1240696" y="2085999"/>
            <a:ext cx="609600" cy="1968269"/>
          </a:xfrm>
          <a:prstGeom prst="bentConnector3">
            <a:avLst>
              <a:gd name="adj1" fmla="val -375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D56763CB-6239-12A8-0944-24828F352E55}"/>
              </a:ext>
            </a:extLst>
          </p:cNvPr>
          <p:cNvSpPr/>
          <p:nvPr/>
        </p:nvSpPr>
        <p:spPr>
          <a:xfrm>
            <a:off x="1240696" y="1988840"/>
            <a:ext cx="194320" cy="1943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A90E863-F1AF-7D81-5D3B-12DDDCF898C1}"/>
              </a:ext>
            </a:extLst>
          </p:cNvPr>
          <p:cNvSpPr txBox="1"/>
          <p:nvPr/>
        </p:nvSpPr>
        <p:spPr>
          <a:xfrm>
            <a:off x="489144" y="4941168"/>
            <a:ext cx="8640960" cy="954107"/>
          </a:xfrm>
          <a:prstGeom prst="rect">
            <a:avLst/>
          </a:prstGeom>
          <a:noFill/>
        </p:spPr>
        <p:txBody>
          <a:bodyPr wrap="square" rtlCol="0">
            <a:spAutoFit/>
          </a:bodyPr>
          <a:lstStyle/>
          <a:p>
            <a:r>
              <a:rPr lang="ja-JP" altLang="en-US" sz="2800"/>
              <a:t>連続変換を引き起こす演算子は、指数関数の肩に対応するパラメタの微分演算子を乗せたもので書ける</a:t>
            </a:r>
            <a:endParaRPr kumimoji="1" lang="ja-JP" altLang="en-US" sz="2800"/>
          </a:p>
        </p:txBody>
      </p:sp>
    </p:spTree>
    <p:extLst>
      <p:ext uri="{BB962C8B-B14F-4D97-AF65-F5344CB8AC3E}">
        <p14:creationId xmlns:p14="http://schemas.microsoft.com/office/powerpoint/2010/main" val="287579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2A2564-AD4B-4454-899B-2DA30D8B7548}"/>
              </a:ext>
            </a:extLst>
          </p:cNvPr>
          <p:cNvSpPr>
            <a:spLocks noGrp="1"/>
          </p:cNvSpPr>
          <p:nvPr>
            <p:ph type="body" sz="quarter" idx="10"/>
          </p:nvPr>
        </p:nvSpPr>
        <p:spPr/>
        <p:txBody>
          <a:bodyPr/>
          <a:lstStyle/>
          <a:p>
            <a:r>
              <a:rPr lang="ja-JP" altLang="en-US"/>
              <a:t>生成子</a:t>
            </a:r>
            <a:endParaRPr kumimoji="1" lang="ja-JP" altLang="en-US"/>
          </a:p>
        </p:txBody>
      </p:sp>
      <p:sp>
        <p:nvSpPr>
          <p:cNvPr id="3" name="テキスト ボックス 2">
            <a:extLst>
              <a:ext uri="{FF2B5EF4-FFF2-40B4-BE49-F238E27FC236}">
                <a16:creationId xmlns:a16="http://schemas.microsoft.com/office/drawing/2014/main" id="{B3C3FB03-ADCF-29B1-5F6E-7B5DAB7A9FCE}"/>
              </a:ext>
            </a:extLst>
          </p:cNvPr>
          <p:cNvSpPr txBox="1"/>
          <p:nvPr/>
        </p:nvSpPr>
        <p:spPr>
          <a:xfrm>
            <a:off x="323528" y="980728"/>
            <a:ext cx="7366119" cy="523220"/>
          </a:xfrm>
          <a:prstGeom prst="rect">
            <a:avLst/>
          </a:prstGeom>
          <a:noFill/>
        </p:spPr>
        <p:txBody>
          <a:bodyPr wrap="none" rtlCol="0">
            <a:spAutoFit/>
          </a:bodyPr>
          <a:lstStyle/>
          <a:p>
            <a:r>
              <a:rPr lang="ja-JP" altLang="en-US" sz="2800"/>
              <a:t>ツマミの状態を表すベクトルを微分してみる</a:t>
            </a:r>
            <a:endParaRPr kumimoji="1" lang="ja-JP" altLang="en-US" sz="28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33CDD6D-DD7E-9933-C376-0AE56D7236F2}"/>
                  </a:ext>
                </a:extLst>
              </p:cNvPr>
              <p:cNvSpPr txBox="1"/>
              <p:nvPr/>
            </p:nvSpPr>
            <p:spPr>
              <a:xfrm>
                <a:off x="1835696" y="1556792"/>
                <a:ext cx="4662558" cy="95571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h</m:t>
                          </m:r>
                        </m:den>
                      </m:f>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B33CDD6D-DD7E-9933-C376-0AE56D7236F2}"/>
                  </a:ext>
                </a:extLst>
              </p:cNvPr>
              <p:cNvSpPr txBox="1">
                <a:spLocks noRot="1" noChangeAspect="1" noMove="1" noResize="1" noEditPoints="1" noAdjustHandles="1" noChangeArrowheads="1" noChangeShapeType="1" noTextEdit="1"/>
              </p:cNvSpPr>
              <p:nvPr/>
            </p:nvSpPr>
            <p:spPr>
              <a:xfrm>
                <a:off x="1835696" y="1556792"/>
                <a:ext cx="4662558" cy="95571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468F428-41FC-7A85-A824-82814AC4EEC9}"/>
                  </a:ext>
                </a:extLst>
              </p:cNvPr>
              <p:cNvSpPr txBox="1"/>
              <p:nvPr/>
            </p:nvSpPr>
            <p:spPr>
              <a:xfrm>
                <a:off x="2483768" y="2564904"/>
                <a:ext cx="4209870" cy="95571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h</m:t>
                          </m:r>
                        </m:den>
                      </m:f>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7468F428-41FC-7A85-A824-82814AC4EEC9}"/>
                  </a:ext>
                </a:extLst>
              </p:cNvPr>
              <p:cNvSpPr txBox="1">
                <a:spLocks noRot="1" noChangeAspect="1" noMove="1" noResize="1" noEditPoints="1" noAdjustHandles="1" noChangeArrowheads="1" noChangeShapeType="1" noTextEdit="1"/>
              </p:cNvSpPr>
              <p:nvPr/>
            </p:nvSpPr>
            <p:spPr>
              <a:xfrm>
                <a:off x="2483768" y="2564904"/>
                <a:ext cx="4209870" cy="95571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4C885FA3-2918-563C-21A9-65678F1DC0DB}"/>
                  </a:ext>
                </a:extLst>
              </p:cNvPr>
              <p:cNvSpPr txBox="1"/>
              <p:nvPr/>
            </p:nvSpPr>
            <p:spPr>
              <a:xfrm>
                <a:off x="2411760" y="3645024"/>
                <a:ext cx="4341445" cy="11065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d>
                        <m:dPr>
                          <m:ctrlPr>
                            <a:rPr kumimoji="1" lang="en-US" altLang="ja-JP" sz="3200" b="0" i="1" smtClean="0">
                              <a:latin typeface="Cambria Math" panose="02040503050406030204" pitchFamily="18" charset="0"/>
                            </a:rPr>
                          </m:ctrlPr>
                        </m:dPr>
                        <m:e>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𝑈</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h</m:t>
                                  </m:r>
                                </m:e>
                              </m:d>
                              <m:r>
                                <a:rPr lang="en-US" altLang="ja-JP" sz="3200" i="1">
                                  <a:latin typeface="Cambria Math" panose="02040503050406030204" pitchFamily="18" charset="0"/>
                                </a:rPr>
                                <m:t>−1</m:t>
                              </m:r>
                            </m:num>
                            <m:den>
                              <m:r>
                                <a:rPr lang="en-US" altLang="ja-JP" sz="3200" i="1">
                                  <a:latin typeface="Cambria Math" panose="02040503050406030204" pitchFamily="18" charset="0"/>
                                </a:rPr>
                                <m:t>h</m:t>
                              </m:r>
                            </m:den>
                          </m:f>
                          <m:r>
                            <m:rPr>
                              <m:nor/>
                            </m:rPr>
                            <a:rPr lang="ja-JP" altLang="en-US" sz="3200"/>
                            <m:t> </m:t>
                          </m:r>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6" name="テキスト ボックス 5">
                <a:extLst>
                  <a:ext uri="{FF2B5EF4-FFF2-40B4-BE49-F238E27FC236}">
                    <a16:creationId xmlns:a16="http://schemas.microsoft.com/office/drawing/2014/main" id="{4C885FA3-2918-563C-21A9-65678F1DC0DB}"/>
                  </a:ext>
                </a:extLst>
              </p:cNvPr>
              <p:cNvSpPr txBox="1">
                <a:spLocks noRot="1" noChangeAspect="1" noMove="1" noResize="1" noEditPoints="1" noAdjustHandles="1" noChangeArrowheads="1" noChangeShapeType="1" noTextEdit="1"/>
              </p:cNvSpPr>
              <p:nvPr/>
            </p:nvSpPr>
            <p:spPr>
              <a:xfrm>
                <a:off x="2411760" y="3645024"/>
                <a:ext cx="4341445" cy="1106521"/>
              </a:xfrm>
              <a:prstGeom prst="rect">
                <a:avLst/>
              </a:prstGeom>
              <a:blipFill>
                <a:blip r:embed="rId4"/>
                <a:stretch>
                  <a:fillRect b="-55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835EE73E-8ED4-3D85-6875-4F47B0E1FFF9}"/>
                  </a:ext>
                </a:extLst>
              </p:cNvPr>
              <p:cNvSpPr txBox="1"/>
              <p:nvPr/>
            </p:nvSpPr>
            <p:spPr>
              <a:xfrm>
                <a:off x="2411760" y="4869160"/>
                <a:ext cx="2306978"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835EE73E-8ED4-3D85-6875-4F47B0E1FFF9}"/>
                  </a:ext>
                </a:extLst>
              </p:cNvPr>
              <p:cNvSpPr txBox="1">
                <a:spLocks noRot="1" noChangeAspect="1" noMove="1" noResize="1" noEditPoints="1" noAdjustHandles="1" noChangeArrowheads="1" noChangeShapeType="1" noTextEdit="1"/>
              </p:cNvSpPr>
              <p:nvPr/>
            </p:nvSpPr>
            <p:spPr>
              <a:xfrm>
                <a:off x="2411760" y="4869160"/>
                <a:ext cx="2306978"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DC453DEE-6F24-A1F2-3D4B-79528A1D5185}"/>
                  </a:ext>
                </a:extLst>
              </p:cNvPr>
              <p:cNvSpPr txBox="1"/>
              <p:nvPr/>
            </p:nvSpPr>
            <p:spPr>
              <a:xfrm>
                <a:off x="3779912" y="5589240"/>
                <a:ext cx="2083519"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DC453DEE-6F24-A1F2-3D4B-79528A1D5185}"/>
                  </a:ext>
                </a:extLst>
              </p:cNvPr>
              <p:cNvSpPr txBox="1">
                <a:spLocks noRot="1" noChangeAspect="1" noMove="1" noResize="1" noEditPoints="1" noAdjustHandles="1" noChangeArrowheads="1" noChangeShapeType="1" noTextEdit="1"/>
              </p:cNvSpPr>
              <p:nvPr/>
            </p:nvSpPr>
            <p:spPr>
              <a:xfrm>
                <a:off x="3779912" y="5589240"/>
                <a:ext cx="2083519" cy="9350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9F17AFB-A028-B426-1B2B-A51CEC9EB20F}"/>
              </a:ext>
            </a:extLst>
          </p:cNvPr>
          <p:cNvSpPr txBox="1"/>
          <p:nvPr/>
        </p:nvSpPr>
        <p:spPr>
          <a:xfrm>
            <a:off x="827584" y="5877272"/>
            <a:ext cx="2646878" cy="461665"/>
          </a:xfrm>
          <a:prstGeom prst="rect">
            <a:avLst/>
          </a:prstGeom>
          <a:noFill/>
        </p:spPr>
        <p:txBody>
          <a:bodyPr wrap="none" rtlCol="0">
            <a:spAutoFit/>
          </a:bodyPr>
          <a:lstStyle/>
          <a:p>
            <a:r>
              <a:rPr lang="ja-JP" altLang="en-US" sz="2400"/>
              <a:t>両辺を見比べると</a:t>
            </a:r>
            <a:endParaRPr kumimoji="1" lang="ja-JP" altLang="en-US" sz="2400"/>
          </a:p>
        </p:txBody>
      </p:sp>
    </p:spTree>
    <p:extLst>
      <p:ext uri="{BB962C8B-B14F-4D97-AF65-F5344CB8AC3E}">
        <p14:creationId xmlns:p14="http://schemas.microsoft.com/office/powerpoint/2010/main" val="30283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9FEE7D-1DF1-FC67-8733-EEAAFD4778A6}"/>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73907AF-F043-7461-5318-5D1508A07F44}"/>
                  </a:ext>
                </a:extLst>
              </p:cNvPr>
              <p:cNvSpPr txBox="1"/>
              <p:nvPr/>
            </p:nvSpPr>
            <p:spPr>
              <a:xfrm>
                <a:off x="3347864" y="980728"/>
                <a:ext cx="2083519"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373907AF-F043-7461-5318-5D1508A07F44}"/>
                  </a:ext>
                </a:extLst>
              </p:cNvPr>
              <p:cNvSpPr txBox="1">
                <a:spLocks noRot="1" noChangeAspect="1" noMove="1" noResize="1" noEditPoints="1" noAdjustHandles="1" noChangeArrowheads="1" noChangeShapeType="1" noTextEdit="1"/>
              </p:cNvSpPr>
              <p:nvPr/>
            </p:nvSpPr>
            <p:spPr>
              <a:xfrm>
                <a:off x="3347864" y="980728"/>
                <a:ext cx="2083519" cy="93500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2669069-6C1F-3FD4-29B6-2CED085AA35A}"/>
              </a:ext>
            </a:extLst>
          </p:cNvPr>
          <p:cNvSpPr txBox="1"/>
          <p:nvPr/>
        </p:nvSpPr>
        <p:spPr>
          <a:xfrm>
            <a:off x="467544" y="2060848"/>
            <a:ext cx="8244408" cy="1384995"/>
          </a:xfrm>
          <a:prstGeom prst="rect">
            <a:avLst/>
          </a:prstGeom>
          <a:noFill/>
        </p:spPr>
        <p:txBody>
          <a:bodyPr wrap="square" rtlCol="0">
            <a:spAutoFit/>
          </a:bodyPr>
          <a:lstStyle/>
          <a:p>
            <a:r>
              <a:rPr lang="ja-JP" altLang="en-US" sz="2800"/>
              <a:t>回転演算子について、微分してから回転角度をゼロとおいたものは、そのパラメタに対する微分演算子とみなすことができる</a:t>
            </a:r>
            <a:endParaRPr kumimoji="1" lang="ja-JP" altLang="en-US" sz="280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878B432-9622-150F-7F17-1C3975A6674D}"/>
                  </a:ext>
                </a:extLst>
              </p:cNvPr>
              <p:cNvSpPr txBox="1"/>
              <p:nvPr/>
            </p:nvSpPr>
            <p:spPr>
              <a:xfrm>
                <a:off x="323528" y="3861048"/>
                <a:ext cx="3995453" cy="809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𝜙</m:t>
                          </m:r>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func>
                                  <m:funcPr>
                                    <m:ctrlPr>
                                      <a:rPr kumimoji="1" lang="en-US" altLang="ja-JP" sz="2800" b="0" i="1" smtClean="0">
                                        <a:latin typeface="Cambria Math" panose="02040503050406030204" pitchFamily="18" charset="0"/>
                                      </a:rPr>
                                    </m:ctrlPr>
                                  </m:funcPr>
                                  <m:fName>
                                    <m:r>
                                      <m:rPr>
                                        <m:sty m:val="p"/>
                                        <m:brk m:alnAt="7"/>
                                      </m:rPr>
                                      <a:rPr kumimoji="1" lang="en-US" altLang="ja-JP" sz="2800" b="0" i="0" smtClean="0">
                                        <a:latin typeface="Cambria Math" panose="02040503050406030204" pitchFamily="18" charset="0"/>
                                      </a:rPr>
                                      <m:t>c</m:t>
                                    </m:r>
                                    <m:r>
                                      <m:rPr>
                                        <m:sty m:val="p"/>
                                      </m:rPr>
                                      <a:rPr kumimoji="1" lang="en-US" altLang="ja-JP" sz="2800" b="0" i="0" smtClean="0">
                                        <a:latin typeface="Cambria Math" panose="02040503050406030204" pitchFamily="18" charset="0"/>
                                      </a:rPr>
                                      <m:t>os</m:t>
                                    </m:r>
                                  </m:fName>
                                  <m:e>
                                    <m:r>
                                      <m:rPr>
                                        <m:brk m:alnAt="7"/>
                                      </m:rPr>
                                      <a:rPr kumimoji="1" lang="en-US" altLang="ja-JP" sz="2800" b="0" i="1" smtClean="0">
                                        <a:latin typeface="Cambria Math" panose="02040503050406030204" pitchFamily="18" charset="0"/>
                                      </a:rPr>
                                      <m:t>𝜙</m:t>
                                    </m:r>
                                  </m:e>
                                </m:func>
                              </m:e>
                              <m:e>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r>
                                      <a:rPr kumimoji="1" lang="en-US" altLang="ja-JP" sz="2800" b="0" i="1" smtClean="0">
                                        <a:latin typeface="Cambria Math" panose="02040503050406030204" pitchFamily="18" charset="0"/>
                                      </a:rPr>
                                      <m:t>𝜙</m:t>
                                    </m:r>
                                  </m:e>
                                </m:func>
                              </m:e>
                            </m:mr>
                            <m:mr>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r>
                                      <a:rPr kumimoji="1" lang="en-US" altLang="ja-JP" sz="2800" b="0" i="1" smtClean="0">
                                        <a:latin typeface="Cambria Math" panose="02040503050406030204" pitchFamily="18" charset="0"/>
                                      </a:rPr>
                                      <m:t>𝜙</m:t>
                                    </m:r>
                                  </m:e>
                                </m:func>
                              </m:e>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cos</m:t>
                                    </m:r>
                                  </m:fName>
                                  <m:e>
                                    <m:r>
                                      <a:rPr kumimoji="1" lang="en-US" altLang="ja-JP" sz="2800" b="0" i="1" smtClean="0">
                                        <a:latin typeface="Cambria Math" panose="02040503050406030204" pitchFamily="18" charset="0"/>
                                      </a:rPr>
                                      <m:t>𝜙</m:t>
                                    </m:r>
                                  </m:e>
                                </m:func>
                              </m:e>
                            </m:mr>
                          </m:m>
                        </m:e>
                      </m:d>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1878B432-9622-150F-7F17-1C3975A6674D}"/>
                  </a:ext>
                </a:extLst>
              </p:cNvPr>
              <p:cNvSpPr txBox="1">
                <a:spLocks noRot="1" noChangeAspect="1" noMove="1" noResize="1" noEditPoints="1" noAdjustHandles="1" noChangeArrowheads="1" noChangeShapeType="1" noTextEdit="1"/>
              </p:cNvSpPr>
              <p:nvPr/>
            </p:nvSpPr>
            <p:spPr>
              <a:xfrm>
                <a:off x="323528" y="3861048"/>
                <a:ext cx="3995453" cy="8093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65C8F36C-6678-5166-5104-F76565720FA3}"/>
                  </a:ext>
                </a:extLst>
              </p:cNvPr>
              <p:cNvSpPr txBox="1"/>
              <p:nvPr/>
            </p:nvSpPr>
            <p:spPr>
              <a:xfrm>
                <a:off x="5580112" y="3933056"/>
                <a:ext cx="2779607"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p:sp>
            <p:nvSpPr>
              <p:cNvPr id="7" name="テキスト ボックス 6">
                <a:extLst>
                  <a:ext uri="{FF2B5EF4-FFF2-40B4-BE49-F238E27FC236}">
                    <a16:creationId xmlns:a16="http://schemas.microsoft.com/office/drawing/2014/main" id="{65C8F36C-6678-5166-5104-F76565720FA3}"/>
                  </a:ext>
                </a:extLst>
              </p:cNvPr>
              <p:cNvSpPr txBox="1">
                <a:spLocks noRot="1" noChangeAspect="1" noMove="1" noResize="1" noEditPoints="1" noAdjustHandles="1" noChangeArrowheads="1" noChangeShapeType="1" noTextEdit="1"/>
              </p:cNvSpPr>
              <p:nvPr/>
            </p:nvSpPr>
            <p:spPr>
              <a:xfrm>
                <a:off x="5580112" y="3933056"/>
                <a:ext cx="2779607" cy="718466"/>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0E480A31-5ACB-1B9B-068F-2FE237415EC1}"/>
              </a:ext>
            </a:extLst>
          </p:cNvPr>
          <p:cNvSpPr/>
          <p:nvPr/>
        </p:nvSpPr>
        <p:spPr>
          <a:xfrm>
            <a:off x="4572000" y="4005064"/>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E78749B-5455-B8EE-E3BB-BB9BD5DA6523}"/>
              </a:ext>
            </a:extLst>
          </p:cNvPr>
          <p:cNvSpPr txBox="1"/>
          <p:nvPr/>
        </p:nvSpPr>
        <p:spPr>
          <a:xfrm>
            <a:off x="477991" y="5013176"/>
            <a:ext cx="4288353" cy="400110"/>
          </a:xfrm>
          <a:prstGeom prst="rect">
            <a:avLst/>
          </a:prstGeom>
          <a:noFill/>
        </p:spPr>
        <p:txBody>
          <a:bodyPr wrap="none" rtlCol="0">
            <a:spAutoFit/>
          </a:bodyPr>
          <a:lstStyle/>
          <a:p>
            <a:r>
              <a:rPr lang="ja-JP" altLang="en-US" sz="2000"/>
              <a:t>後のため、これを以下のように表す</a:t>
            </a:r>
            <a:endParaRPr kumimoji="1" lang="ja-JP" altLang="en-US" sz="2000"/>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F429B7B7-187C-5567-4AC8-6ABC787EEE0B}"/>
                  </a:ext>
                </a:extLst>
              </p:cNvPr>
              <p:cNvSpPr txBox="1"/>
              <p:nvPr/>
            </p:nvSpPr>
            <p:spPr>
              <a:xfrm>
                <a:off x="2339752" y="5704157"/>
                <a:ext cx="4068037" cy="821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d>
                        <m:dPr>
                          <m:ctrlPr>
                            <a:rPr kumimoji="1" lang="en-US" altLang="ja-JP" sz="3200" b="0" i="1" smtClean="0">
                              <a:latin typeface="Cambria Math" panose="02040503050406030204" pitchFamily="18" charset="0"/>
                            </a:rPr>
                          </m:ctrlPr>
                        </m:dPr>
                        <m:e>
                          <m:m>
                            <m:mPr>
                              <m:mcs>
                                <m:mc>
                                  <m:mcPr>
                                    <m:count m:val="2"/>
                                    <m:mcJc m:val="center"/>
                                  </m:mcPr>
                                </m:mc>
                              </m:mcs>
                              <m:ctrlPr>
                                <a:rPr kumimoji="1" lang="en-US" altLang="ja-JP" sz="3200" b="0" i="1" smtClean="0">
                                  <a:latin typeface="Cambria Math" panose="02040503050406030204" pitchFamily="18" charset="0"/>
                                </a:rPr>
                              </m:ctrlPr>
                            </m:mPr>
                            <m:mr>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1</m:t>
                                </m:r>
                              </m:e>
                            </m:mr>
                            <m:mr>
                              <m:e>
                                <m:r>
                                  <a:rPr kumimoji="1" lang="en-US" altLang="ja-JP" sz="3200" b="0" i="1" smtClean="0">
                                    <a:latin typeface="Cambria Math" panose="02040503050406030204" pitchFamily="18" charset="0"/>
                                  </a:rPr>
                                  <m:t>1</m:t>
                                </m:r>
                              </m:e>
                              <m:e>
                                <m:r>
                                  <a:rPr kumimoji="1" lang="en-US" altLang="ja-JP" sz="3200" b="0" i="1" smtClean="0">
                                    <a:latin typeface="Cambria Math" panose="02040503050406030204" pitchFamily="18" charset="0"/>
                                  </a:rPr>
                                  <m:t>0</m:t>
                                </m:r>
                              </m:e>
                            </m:mr>
                          </m:m>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𝑖𝐿</m:t>
                      </m:r>
                    </m:oMath>
                  </m:oMathPara>
                </a14:m>
                <a:endParaRPr kumimoji="1" lang="ja-JP" altLang="en-US" sz="3200"/>
              </a:p>
            </p:txBody>
          </p:sp>
        </mc:Choice>
        <mc:Fallback>
          <p:sp>
            <p:nvSpPr>
              <p:cNvPr id="10" name="テキスト ボックス 9">
                <a:extLst>
                  <a:ext uri="{FF2B5EF4-FFF2-40B4-BE49-F238E27FC236}">
                    <a16:creationId xmlns:a16="http://schemas.microsoft.com/office/drawing/2014/main" id="{F429B7B7-187C-5567-4AC8-6ABC787EEE0B}"/>
                  </a:ext>
                </a:extLst>
              </p:cNvPr>
              <p:cNvSpPr txBox="1">
                <a:spLocks noRot="1" noChangeAspect="1" noMove="1" noResize="1" noEditPoints="1" noAdjustHandles="1" noChangeArrowheads="1" noChangeShapeType="1" noTextEdit="1"/>
              </p:cNvSpPr>
              <p:nvPr/>
            </p:nvSpPr>
            <p:spPr>
              <a:xfrm>
                <a:off x="2339752" y="5704157"/>
                <a:ext cx="4068037" cy="82118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293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9F82A6-0993-6788-177B-2B9D6B963C7F}"/>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4D0A7F82-7E0E-2B33-9662-5683D205777C}"/>
                  </a:ext>
                </a:extLst>
              </p:cNvPr>
              <p:cNvSpPr txBox="1"/>
              <p:nvPr/>
            </p:nvSpPr>
            <p:spPr>
              <a:xfrm>
                <a:off x="2987824" y="1124744"/>
                <a:ext cx="2293577"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𝑖𝐿𝑣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p:sp>
            <p:nvSpPr>
              <p:cNvPr id="3" name="テキスト ボックス 2">
                <a:extLst>
                  <a:ext uri="{FF2B5EF4-FFF2-40B4-BE49-F238E27FC236}">
                    <a16:creationId xmlns:a16="http://schemas.microsoft.com/office/drawing/2014/main" id="{4D0A7F82-7E0E-2B33-9662-5683D205777C}"/>
                  </a:ext>
                </a:extLst>
              </p:cNvPr>
              <p:cNvSpPr txBox="1">
                <a:spLocks noRot="1" noChangeAspect="1" noMove="1" noResize="1" noEditPoints="1" noAdjustHandles="1" noChangeArrowheads="1" noChangeShapeType="1" noTextEdit="1"/>
              </p:cNvSpPr>
              <p:nvPr/>
            </p:nvSpPr>
            <p:spPr>
              <a:xfrm>
                <a:off x="2987824" y="1124744"/>
                <a:ext cx="2293577"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E721E12-4D01-5A6E-CE6F-F59E7EADA6E2}"/>
                  </a:ext>
                </a:extLst>
              </p:cNvPr>
              <p:cNvSpPr txBox="1"/>
              <p:nvPr/>
            </p:nvSpPr>
            <p:spPr>
              <a:xfrm>
                <a:off x="611560" y="2420888"/>
                <a:ext cx="5191614" cy="523220"/>
              </a:xfrm>
              <a:prstGeom prst="rect">
                <a:avLst/>
              </a:prstGeom>
              <a:noFill/>
            </p:spPr>
            <p:txBody>
              <a:bodyPr wrap="none" rtlCol="0">
                <a:spAutoFit/>
              </a:bodyPr>
              <a:lstStyle/>
              <a:p>
                <a:r>
                  <a:rPr kumimoji="1" lang="ja-JP" altLang="en-US" sz="2800"/>
                  <a:t>両辺を</a:t>
                </a:r>
                <a14:m>
                  <m:oMath xmlns:m="http://schemas.openxmlformats.org/officeDocument/2006/math">
                    <m:r>
                      <a:rPr kumimoji="1" lang="en-US" altLang="ja-JP" sz="2800" b="0" i="1" smtClean="0">
                        <a:latin typeface="Cambria Math" panose="02040503050406030204" pitchFamily="18" charset="0"/>
                      </a:rPr>
                      <m:t>𝜃</m:t>
                    </m:r>
                  </m:oMath>
                </a14:m>
                <a:r>
                  <a:rPr kumimoji="1" lang="ja-JP" altLang="en-US" sz="2800"/>
                  <a:t>から</a:t>
                </a:r>
                <a14:m>
                  <m:oMath xmlns:m="http://schemas.openxmlformats.org/officeDocument/2006/math">
                    <m:r>
                      <a:rPr kumimoji="1" lang="en-US" altLang="ja-JP" sz="2800" b="0" i="1" smtClean="0">
                        <a:latin typeface="Cambria Math" panose="02040503050406030204" pitchFamily="18" charset="0"/>
                      </a:rPr>
                      <m:t>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oMath>
                </a14:m>
                <a:r>
                  <a:rPr kumimoji="1" lang="ja-JP" altLang="en-US" sz="2800"/>
                  <a:t>まで積分する</a:t>
                </a:r>
              </a:p>
            </p:txBody>
          </p:sp>
        </mc:Choice>
        <mc:Fallback>
          <p:sp>
            <p:nvSpPr>
              <p:cNvPr id="4" name="テキスト ボックス 3">
                <a:extLst>
                  <a:ext uri="{FF2B5EF4-FFF2-40B4-BE49-F238E27FC236}">
                    <a16:creationId xmlns:a16="http://schemas.microsoft.com/office/drawing/2014/main" id="{7E721E12-4D01-5A6E-CE6F-F59E7EADA6E2}"/>
                  </a:ext>
                </a:extLst>
              </p:cNvPr>
              <p:cNvSpPr txBox="1">
                <a:spLocks noRot="1" noChangeAspect="1" noMove="1" noResize="1" noEditPoints="1" noAdjustHandles="1" noChangeArrowheads="1" noChangeShapeType="1" noTextEdit="1"/>
              </p:cNvSpPr>
              <p:nvPr/>
            </p:nvSpPr>
            <p:spPr>
              <a:xfrm>
                <a:off x="611560" y="2420888"/>
                <a:ext cx="5191614" cy="523220"/>
              </a:xfrm>
              <a:prstGeom prst="rect">
                <a:avLst/>
              </a:prstGeom>
              <a:blipFill>
                <a:blip r:embed="rId3"/>
                <a:stretch>
                  <a:fillRect l="-2347" t="-15116" r="-1526"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23CBA60-181F-27E8-C86A-E133262E7F87}"/>
                  </a:ext>
                </a:extLst>
              </p:cNvPr>
              <p:cNvSpPr txBox="1"/>
              <p:nvPr/>
            </p:nvSpPr>
            <p:spPr>
              <a:xfrm>
                <a:off x="1907704" y="3068960"/>
                <a:ext cx="4558364"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𝑖h𝐿</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223CBA60-181F-27E8-C86A-E133262E7F87}"/>
                  </a:ext>
                </a:extLst>
              </p:cNvPr>
              <p:cNvSpPr txBox="1">
                <a:spLocks noRot="1" noChangeAspect="1" noMove="1" noResize="1" noEditPoints="1" noAdjustHandles="1" noChangeArrowheads="1" noChangeShapeType="1" noTextEdit="1"/>
              </p:cNvSpPr>
              <p:nvPr/>
            </p:nvSpPr>
            <p:spPr>
              <a:xfrm>
                <a:off x="1907704" y="3068960"/>
                <a:ext cx="4558364"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9078AC2D-0849-0C10-27F4-2BC88CC0B3A1}"/>
                  </a:ext>
                </a:extLst>
              </p:cNvPr>
              <p:cNvSpPr txBox="1"/>
              <p:nvPr/>
            </p:nvSpPr>
            <p:spPr>
              <a:xfrm>
                <a:off x="1922896" y="3861048"/>
                <a:ext cx="38732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b="0" i="1" smtClean="0">
                          <a:latin typeface="Cambria Math" panose="02040503050406030204" pitchFamily="18" charset="0"/>
                        </a:rPr>
                        <m:t>=</m:t>
                      </m:r>
                      <m:r>
                        <a:rPr lang="en-US" altLang="ja-JP" sz="3200" i="1">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9078AC2D-0849-0C10-27F4-2BC88CC0B3A1}"/>
                  </a:ext>
                </a:extLst>
              </p:cNvPr>
              <p:cNvSpPr txBox="1">
                <a:spLocks noRot="1" noChangeAspect="1" noMove="1" noResize="1" noEditPoints="1" noAdjustHandles="1" noChangeArrowheads="1" noChangeShapeType="1" noTextEdit="1"/>
              </p:cNvSpPr>
              <p:nvPr/>
            </p:nvSpPr>
            <p:spPr>
              <a:xfrm>
                <a:off x="1922896" y="3861048"/>
                <a:ext cx="3873240" cy="49244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5C30A54-D707-EFCB-EEB4-44ED7027EED0}"/>
              </a:ext>
            </a:extLst>
          </p:cNvPr>
          <p:cNvSpPr txBox="1"/>
          <p:nvPr/>
        </p:nvSpPr>
        <p:spPr>
          <a:xfrm>
            <a:off x="6156176" y="3903439"/>
            <a:ext cx="2031325" cy="461665"/>
          </a:xfrm>
          <a:prstGeom prst="rect">
            <a:avLst/>
          </a:prstGeom>
          <a:noFill/>
        </p:spPr>
        <p:txBody>
          <a:bodyPr wrap="none" rtlCol="0">
            <a:spAutoFit/>
          </a:bodyPr>
          <a:lstStyle/>
          <a:p>
            <a:r>
              <a:rPr kumimoji="1" lang="ja-JP" altLang="en-US" sz="2400"/>
              <a:t>と見比べると</a:t>
            </a:r>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725C93A2-0D67-1BC8-E230-3EA833A96BB3}"/>
                  </a:ext>
                </a:extLst>
              </p:cNvPr>
              <p:cNvSpPr txBox="1"/>
              <p:nvPr/>
            </p:nvSpPr>
            <p:spPr>
              <a:xfrm>
                <a:off x="2051720" y="4725144"/>
                <a:ext cx="4572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𝑈</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h</m:t>
                          </m:r>
                        </m:e>
                      </m:d>
                      <m:r>
                        <a:rPr kumimoji="1" lang="en-US" altLang="ja-JP" sz="4000" b="0" i="1" smtClean="0">
                          <a:latin typeface="Cambria Math" panose="02040503050406030204" pitchFamily="18" charset="0"/>
                        </a:rPr>
                        <m:t>=</m:t>
                      </m:r>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𝑖h𝐿</m:t>
                      </m:r>
                      <m:r>
                        <a:rPr kumimoji="1" lang="en-US" altLang="ja-JP" sz="4000" b="0" i="1" smtClean="0">
                          <a:latin typeface="Cambria Math" panose="02040503050406030204" pitchFamily="18" charset="0"/>
                        </a:rPr>
                        <m:t>)</m:t>
                      </m:r>
                    </m:oMath>
                  </m:oMathPara>
                </a14:m>
                <a:endParaRPr lang="ja-JP" altLang="en-US" sz="4000"/>
              </a:p>
            </p:txBody>
          </p:sp>
        </mc:Choice>
        <mc:Fallback>
          <p:sp>
            <p:nvSpPr>
              <p:cNvPr id="10" name="テキスト ボックス 9">
                <a:extLst>
                  <a:ext uri="{FF2B5EF4-FFF2-40B4-BE49-F238E27FC236}">
                    <a16:creationId xmlns:a16="http://schemas.microsoft.com/office/drawing/2014/main" id="{725C93A2-0D67-1BC8-E230-3EA833A96BB3}"/>
                  </a:ext>
                </a:extLst>
              </p:cNvPr>
              <p:cNvSpPr txBox="1">
                <a:spLocks noRot="1" noChangeAspect="1" noMove="1" noResize="1" noEditPoints="1" noAdjustHandles="1" noChangeArrowheads="1" noChangeShapeType="1" noTextEdit="1"/>
              </p:cNvSpPr>
              <p:nvPr/>
            </p:nvSpPr>
            <p:spPr>
              <a:xfrm>
                <a:off x="2051720" y="4725144"/>
                <a:ext cx="4572000" cy="70788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BA5D2F48-D641-083D-88C9-9789FBA5DFA9}"/>
              </a:ext>
            </a:extLst>
          </p:cNvPr>
          <p:cNvSpPr/>
          <p:nvPr/>
        </p:nvSpPr>
        <p:spPr>
          <a:xfrm>
            <a:off x="3923928" y="1340768"/>
            <a:ext cx="504056" cy="576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8ABCEA2-4E4D-3C18-0811-BB18E23F5ABF}"/>
              </a:ext>
            </a:extLst>
          </p:cNvPr>
          <p:cNvSpPr txBox="1"/>
          <p:nvPr/>
        </p:nvSpPr>
        <p:spPr>
          <a:xfrm>
            <a:off x="5940152" y="1124744"/>
            <a:ext cx="1980029" cy="523220"/>
          </a:xfrm>
          <a:prstGeom prst="rect">
            <a:avLst/>
          </a:prstGeom>
          <a:noFill/>
        </p:spPr>
        <p:txBody>
          <a:bodyPr wrap="none" rtlCol="0">
            <a:spAutoFit/>
          </a:bodyPr>
          <a:lstStyle/>
          <a:p>
            <a:r>
              <a:rPr kumimoji="1" lang="ja-JP" altLang="en-US" sz="2800"/>
              <a:t>微分演算子</a:t>
            </a:r>
          </a:p>
        </p:txBody>
      </p:sp>
      <p:cxnSp>
        <p:nvCxnSpPr>
          <p:cNvPr id="14" name="コネクタ: カギ線 13">
            <a:extLst>
              <a:ext uri="{FF2B5EF4-FFF2-40B4-BE49-F238E27FC236}">
                <a16:creationId xmlns:a16="http://schemas.microsoft.com/office/drawing/2014/main" id="{F2D8E731-EC2E-019F-A819-D30053A9C24D}"/>
              </a:ext>
            </a:extLst>
          </p:cNvPr>
          <p:cNvCxnSpPr>
            <a:cxnSpLocks/>
            <a:stCxn id="12" idx="0"/>
            <a:endCxn id="11" idx="0"/>
          </p:cNvCxnSpPr>
          <p:nvPr/>
        </p:nvCxnSpPr>
        <p:spPr>
          <a:xfrm rot="16200000" flipH="1" flipV="1">
            <a:off x="5445050" y="-144350"/>
            <a:ext cx="216024" cy="2754211"/>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E9AB76A-9AC3-098D-7920-E800E1AFC277}"/>
              </a:ext>
            </a:extLst>
          </p:cNvPr>
          <p:cNvSpPr txBox="1"/>
          <p:nvPr/>
        </p:nvSpPr>
        <p:spPr>
          <a:xfrm>
            <a:off x="323528" y="5589240"/>
            <a:ext cx="8208911" cy="830997"/>
          </a:xfrm>
          <a:prstGeom prst="rect">
            <a:avLst/>
          </a:prstGeom>
          <a:noFill/>
        </p:spPr>
        <p:txBody>
          <a:bodyPr wrap="square" rtlCol="0">
            <a:spAutoFit/>
          </a:bodyPr>
          <a:lstStyle/>
          <a:p>
            <a:r>
              <a:rPr kumimoji="1" lang="ja-JP" altLang="en-US" sz="2400"/>
              <a:t>有限の回転を引き起こす演算子は、微分演算子を指数関数の肩に乗せて作ることができる</a:t>
            </a:r>
          </a:p>
        </p:txBody>
      </p:sp>
    </p:spTree>
    <p:extLst>
      <p:ext uri="{BB962C8B-B14F-4D97-AF65-F5344CB8AC3E}">
        <p14:creationId xmlns:p14="http://schemas.microsoft.com/office/powerpoint/2010/main" val="3452157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0757E3-1B19-11BA-327D-6F34B1BB10CD}"/>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B19333CB-0270-E969-BE13-F9694049EFC3}"/>
                  </a:ext>
                </a:extLst>
              </p:cNvPr>
              <p:cNvSpPr txBox="1"/>
              <p:nvPr/>
            </p:nvSpPr>
            <p:spPr>
              <a:xfrm>
                <a:off x="755576" y="3193812"/>
                <a:ext cx="7272808"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800" i="1" smtClean="0">
                          <a:latin typeface="Cambria Math" panose="02040503050406030204" pitchFamily="18" charset="0"/>
                        </a:rPr>
                        <m:t>𝑈</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h</m:t>
                          </m:r>
                        </m:e>
                      </m:d>
                      <m:r>
                        <a:rPr kumimoji="1" lang="en-US" altLang="ja-JP" sz="4800" b="0" i="1" smtClean="0">
                          <a:latin typeface="Cambria Math" panose="02040503050406030204" pitchFamily="18" charset="0"/>
                        </a:rPr>
                        <m:t>=</m:t>
                      </m:r>
                      <m:r>
                        <a:rPr kumimoji="1" lang="en-US" altLang="ja-JP" sz="4800" b="0" i="0" smtClean="0">
                          <a:latin typeface="Cambria Math" panose="02040503050406030204" pitchFamily="18" charset="0"/>
                        </a:rPr>
                        <m:t>1+</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𝑖𝐿</m:t>
                          </m:r>
                        </m:e>
                      </m:d>
                      <m:r>
                        <a:rPr kumimoji="1" lang="en-US" altLang="ja-JP" sz="4800" b="0" i="1" smtClean="0">
                          <a:latin typeface="Cambria Math" panose="02040503050406030204" pitchFamily="18" charset="0"/>
                        </a:rPr>
                        <m:t>h</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𝑂</m:t>
                      </m:r>
                      <m:r>
                        <a:rPr kumimoji="1" lang="en-US" altLang="ja-JP" sz="4800" b="0" i="1" smtClean="0">
                          <a:latin typeface="Cambria Math" panose="02040503050406030204" pitchFamily="18" charset="0"/>
                        </a:rPr>
                        <m:t>(</m:t>
                      </m:r>
                      <m:sSup>
                        <m:sSupPr>
                          <m:ctrlPr>
                            <a:rPr kumimoji="1" lang="en-US" altLang="ja-JP" sz="4800" b="0" i="1" smtClean="0">
                              <a:latin typeface="Cambria Math" panose="02040503050406030204" pitchFamily="18" charset="0"/>
                            </a:rPr>
                          </m:ctrlPr>
                        </m:sSupPr>
                        <m:e>
                          <m:r>
                            <a:rPr kumimoji="1" lang="en-US" altLang="ja-JP" sz="4800" b="0" i="1" smtClean="0">
                              <a:latin typeface="Cambria Math" panose="02040503050406030204" pitchFamily="18" charset="0"/>
                            </a:rPr>
                            <m:t>h</m:t>
                          </m:r>
                        </m:e>
                        <m:sup>
                          <m:r>
                            <a:rPr kumimoji="1" lang="en-US" altLang="ja-JP" sz="4800" b="0" i="1" smtClean="0">
                              <a:latin typeface="Cambria Math" panose="02040503050406030204" pitchFamily="18" charset="0"/>
                            </a:rPr>
                            <m:t>2</m:t>
                          </m:r>
                        </m:sup>
                      </m:sSup>
                      <m:r>
                        <a:rPr kumimoji="1" lang="en-US" altLang="ja-JP" sz="4800" b="0" i="1" smtClean="0">
                          <a:latin typeface="Cambria Math" panose="02040503050406030204" pitchFamily="18" charset="0"/>
                        </a:rPr>
                        <m:t>)</m:t>
                      </m:r>
                    </m:oMath>
                  </m:oMathPara>
                </a14:m>
                <a:endParaRPr lang="ja-JP" altLang="en-US" sz="4800"/>
              </a:p>
            </p:txBody>
          </p:sp>
        </mc:Choice>
        <mc:Fallback>
          <p:sp>
            <p:nvSpPr>
              <p:cNvPr id="3" name="テキスト ボックス 2">
                <a:extLst>
                  <a:ext uri="{FF2B5EF4-FFF2-40B4-BE49-F238E27FC236}">
                    <a16:creationId xmlns:a16="http://schemas.microsoft.com/office/drawing/2014/main" id="{B19333CB-0270-E969-BE13-F9694049EFC3}"/>
                  </a:ext>
                </a:extLst>
              </p:cNvPr>
              <p:cNvSpPr txBox="1">
                <a:spLocks noRot="1" noChangeAspect="1" noMove="1" noResize="1" noEditPoints="1" noAdjustHandles="1" noChangeArrowheads="1" noChangeShapeType="1" noTextEdit="1"/>
              </p:cNvSpPr>
              <p:nvPr/>
            </p:nvSpPr>
            <p:spPr>
              <a:xfrm>
                <a:off x="755576" y="3193812"/>
                <a:ext cx="7272808" cy="830997"/>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E56A3791-061A-0BDD-2DC9-4E5AB3838E36}"/>
              </a:ext>
            </a:extLst>
          </p:cNvPr>
          <p:cNvSpPr/>
          <p:nvPr/>
        </p:nvSpPr>
        <p:spPr>
          <a:xfrm>
            <a:off x="4067944" y="3265820"/>
            <a:ext cx="1080120" cy="792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57F26021-C21A-C0B5-36AD-F87D66E38AB9}"/>
              </a:ext>
            </a:extLst>
          </p:cNvPr>
          <p:cNvSpPr/>
          <p:nvPr/>
        </p:nvSpPr>
        <p:spPr>
          <a:xfrm>
            <a:off x="5148064" y="3265820"/>
            <a:ext cx="432048" cy="792088"/>
          </a:xfrm>
          <a:prstGeom prst="roundRect">
            <a:avLst/>
          </a:prstGeom>
          <a:noFill/>
          <a:ln>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6046B8C-B7D0-0F7F-27B2-1294F2E4CBA3}"/>
              </a:ext>
            </a:extLst>
          </p:cNvPr>
          <p:cNvSpPr txBox="1"/>
          <p:nvPr/>
        </p:nvSpPr>
        <p:spPr>
          <a:xfrm>
            <a:off x="5652120" y="2329716"/>
            <a:ext cx="1620957" cy="523220"/>
          </a:xfrm>
          <a:prstGeom prst="rect">
            <a:avLst/>
          </a:prstGeom>
          <a:noFill/>
          <a:ln>
            <a:solidFill>
              <a:srgbClr val="FF0000"/>
            </a:solidFill>
          </a:ln>
        </p:spPr>
        <p:txBody>
          <a:bodyPr wrap="none" rtlCol="0">
            <a:spAutoFit/>
          </a:bodyPr>
          <a:lstStyle/>
          <a:p>
            <a:r>
              <a:rPr kumimoji="1" lang="ja-JP" altLang="en-US" sz="2800"/>
              <a:t>回転方向</a:t>
            </a:r>
          </a:p>
        </p:txBody>
      </p:sp>
      <p:cxnSp>
        <p:nvCxnSpPr>
          <p:cNvPr id="9" name="コネクタ: カギ線 8">
            <a:extLst>
              <a:ext uri="{FF2B5EF4-FFF2-40B4-BE49-F238E27FC236}">
                <a16:creationId xmlns:a16="http://schemas.microsoft.com/office/drawing/2014/main" id="{1E37E60A-3BDD-1D09-6BB7-506E5F55650A}"/>
              </a:ext>
            </a:extLst>
          </p:cNvPr>
          <p:cNvCxnSpPr>
            <a:stCxn id="7" idx="1"/>
            <a:endCxn id="5" idx="0"/>
          </p:cNvCxnSpPr>
          <p:nvPr/>
        </p:nvCxnSpPr>
        <p:spPr>
          <a:xfrm rot="10800000" flipV="1">
            <a:off x="4608004" y="2591326"/>
            <a:ext cx="1044116" cy="67449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34728AC-4EE9-C4A9-5A37-DD4B7F027D45}"/>
              </a:ext>
            </a:extLst>
          </p:cNvPr>
          <p:cNvSpPr txBox="1"/>
          <p:nvPr/>
        </p:nvSpPr>
        <p:spPr>
          <a:xfrm>
            <a:off x="6372200" y="4201924"/>
            <a:ext cx="1620957" cy="523220"/>
          </a:xfrm>
          <a:prstGeom prst="rect">
            <a:avLst/>
          </a:prstGeom>
          <a:noFill/>
          <a:ln>
            <a:solidFill>
              <a:srgbClr val="011893"/>
            </a:solidFill>
          </a:ln>
        </p:spPr>
        <p:txBody>
          <a:bodyPr wrap="none" rtlCol="0">
            <a:spAutoFit/>
          </a:bodyPr>
          <a:lstStyle/>
          <a:p>
            <a:r>
              <a:rPr kumimoji="1" lang="ja-JP" altLang="en-US" sz="2800"/>
              <a:t>回転</a:t>
            </a:r>
            <a:r>
              <a:rPr lang="ja-JP" altLang="en-US" sz="2800"/>
              <a:t>角度</a:t>
            </a:r>
            <a:endParaRPr kumimoji="1" lang="ja-JP" altLang="en-US" sz="2800"/>
          </a:p>
        </p:txBody>
      </p:sp>
      <p:cxnSp>
        <p:nvCxnSpPr>
          <p:cNvPr id="12" name="コネクタ: カギ線 11">
            <a:extLst>
              <a:ext uri="{FF2B5EF4-FFF2-40B4-BE49-F238E27FC236}">
                <a16:creationId xmlns:a16="http://schemas.microsoft.com/office/drawing/2014/main" id="{28D013B1-7D24-760E-8FD1-97A91B27ED4A}"/>
              </a:ext>
            </a:extLst>
          </p:cNvPr>
          <p:cNvCxnSpPr>
            <a:stCxn id="10" idx="1"/>
            <a:endCxn id="6" idx="2"/>
          </p:cNvCxnSpPr>
          <p:nvPr/>
        </p:nvCxnSpPr>
        <p:spPr>
          <a:xfrm rot="10800000">
            <a:off x="5364088" y="4057908"/>
            <a:ext cx="1008112" cy="40562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4DA03263-AFC8-109A-2627-F45C6A25F93B}"/>
              </a:ext>
            </a:extLst>
          </p:cNvPr>
          <p:cNvSpPr txBox="1"/>
          <p:nvPr/>
        </p:nvSpPr>
        <p:spPr>
          <a:xfrm>
            <a:off x="179512" y="1052736"/>
            <a:ext cx="8392041" cy="1077218"/>
          </a:xfrm>
          <a:prstGeom prst="rect">
            <a:avLst/>
          </a:prstGeom>
          <a:noFill/>
        </p:spPr>
        <p:txBody>
          <a:bodyPr wrap="none" rtlCol="0">
            <a:spAutoFit/>
          </a:bodyPr>
          <a:lstStyle/>
          <a:p>
            <a:r>
              <a:rPr lang="ja-JP" altLang="en-US" sz="3200"/>
              <a:t>回転角が小さい時、回転演算子は「方向」と</a:t>
            </a:r>
            <a:endParaRPr lang="en-US" altLang="ja-JP" sz="3200"/>
          </a:p>
          <a:p>
            <a:r>
              <a:rPr lang="ja-JP" altLang="en-US" sz="3200"/>
              <a:t>「量」にわけることができる</a:t>
            </a:r>
            <a:endParaRPr lang="en-US" altLang="ja-JP" sz="3200"/>
          </a:p>
        </p:txBody>
      </p:sp>
      <p:sp>
        <p:nvSpPr>
          <p:cNvPr id="14" name="テキスト ボックス 13">
            <a:extLst>
              <a:ext uri="{FF2B5EF4-FFF2-40B4-BE49-F238E27FC236}">
                <a16:creationId xmlns:a16="http://schemas.microsoft.com/office/drawing/2014/main" id="{2B1DA00D-4493-A6CA-A291-AC9C07F02CC5}"/>
              </a:ext>
            </a:extLst>
          </p:cNvPr>
          <p:cNvSpPr txBox="1"/>
          <p:nvPr/>
        </p:nvSpPr>
        <p:spPr>
          <a:xfrm>
            <a:off x="395536" y="5157192"/>
            <a:ext cx="7920879" cy="954107"/>
          </a:xfrm>
          <a:prstGeom prst="rect">
            <a:avLst/>
          </a:prstGeom>
          <a:noFill/>
        </p:spPr>
        <p:txBody>
          <a:bodyPr wrap="square" rtlCol="0">
            <a:spAutoFit/>
          </a:bodyPr>
          <a:lstStyle/>
          <a:p>
            <a:r>
              <a:rPr kumimoji="1" lang="ja-JP" altLang="en-US" sz="2800"/>
              <a:t>この「方向」を示す演算子</a:t>
            </a:r>
            <a:r>
              <a:rPr kumimoji="1" lang="en-US" altLang="ja-JP" sz="2800"/>
              <a:t>(</a:t>
            </a:r>
            <a:r>
              <a:rPr kumimoji="1" lang="ja-JP" altLang="en-US" sz="2800"/>
              <a:t>そのパラメタに関する微分演算子</a:t>
            </a:r>
            <a:r>
              <a:rPr kumimoji="1" lang="en-US" altLang="ja-JP" sz="2800"/>
              <a:t>)</a:t>
            </a:r>
            <a:r>
              <a:rPr kumimoji="1" lang="ja-JP" altLang="en-US" sz="2800"/>
              <a:t>を</a:t>
            </a:r>
            <a:r>
              <a:rPr kumimoji="1" lang="ja-JP" altLang="en-US" sz="2800">
                <a:solidFill>
                  <a:srgbClr val="FF0000"/>
                </a:solidFill>
              </a:rPr>
              <a:t>生成子</a:t>
            </a:r>
            <a:r>
              <a:rPr kumimoji="1" lang="en-US" altLang="ja-JP" sz="2800">
                <a:solidFill>
                  <a:srgbClr val="FF0000"/>
                </a:solidFill>
              </a:rPr>
              <a:t>(generator)</a:t>
            </a:r>
            <a:r>
              <a:rPr kumimoji="1" lang="ja-JP" altLang="en-US" sz="2800"/>
              <a:t>と呼ぶ</a:t>
            </a:r>
          </a:p>
        </p:txBody>
      </p:sp>
    </p:spTree>
    <p:extLst>
      <p:ext uri="{BB962C8B-B14F-4D97-AF65-F5344CB8AC3E}">
        <p14:creationId xmlns:p14="http://schemas.microsoft.com/office/powerpoint/2010/main" val="126204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4F734C-6D40-3786-2A7B-47DA81F04C66}"/>
              </a:ext>
            </a:extLst>
          </p:cNvPr>
          <p:cNvSpPr>
            <a:spLocks noGrp="1"/>
          </p:cNvSpPr>
          <p:nvPr>
            <p:ph type="body" sz="quarter" idx="10"/>
          </p:nvPr>
        </p:nvSpPr>
        <p:spPr/>
        <p:txBody>
          <a:bodyPr/>
          <a:lstStyle/>
          <a:p>
            <a:r>
              <a:rPr lang="ja-JP" altLang="en-US"/>
              <a:t>ポアソン括弧</a:t>
            </a:r>
            <a:endParaRPr kumimoji="1" lang="ja-JP" altLang="en-US"/>
          </a:p>
        </p:txBody>
      </p:sp>
      <p:sp>
        <p:nvSpPr>
          <p:cNvPr id="3" name="テキスト ボックス 2">
            <a:extLst>
              <a:ext uri="{FF2B5EF4-FFF2-40B4-BE49-F238E27FC236}">
                <a16:creationId xmlns:a16="http://schemas.microsoft.com/office/drawing/2014/main" id="{2CFA8E8C-217D-D65C-CEED-18E94498AEA4}"/>
              </a:ext>
            </a:extLst>
          </p:cNvPr>
          <p:cNvSpPr txBox="1"/>
          <p:nvPr/>
        </p:nvSpPr>
        <p:spPr>
          <a:xfrm>
            <a:off x="251520" y="1268760"/>
            <a:ext cx="2954655" cy="461665"/>
          </a:xfrm>
          <a:prstGeom prst="rect">
            <a:avLst/>
          </a:prstGeom>
          <a:noFill/>
        </p:spPr>
        <p:txBody>
          <a:bodyPr wrap="none" rtlCol="0">
            <a:spAutoFit/>
          </a:bodyPr>
          <a:lstStyle/>
          <a:p>
            <a:r>
              <a:rPr kumimoji="1" lang="ja-JP" altLang="en-US" sz="2400"/>
              <a:t>正準方程式を考える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F19DD8-7A67-6AF9-10C3-C4C56E692D83}"/>
                  </a:ext>
                </a:extLst>
              </p:cNvPr>
              <p:cNvSpPr txBox="1"/>
              <p:nvPr/>
            </p:nvSpPr>
            <p:spPr>
              <a:xfrm>
                <a:off x="1043608" y="1988840"/>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09F19DD8-7A67-6AF9-10C3-C4C56E692D83}"/>
                  </a:ext>
                </a:extLst>
              </p:cNvPr>
              <p:cNvSpPr txBox="1">
                <a:spLocks noRot="1" noChangeAspect="1" noMove="1" noResize="1" noEditPoints="1" noAdjustHandles="1" noChangeArrowheads="1" noChangeShapeType="1" noTextEdit="1"/>
              </p:cNvSpPr>
              <p:nvPr/>
            </p:nvSpPr>
            <p:spPr>
              <a:xfrm>
                <a:off x="1043608" y="1988840"/>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F8BCB38-AC71-7A14-A278-355A2D4CB01F}"/>
                  </a:ext>
                </a:extLst>
              </p:cNvPr>
              <p:cNvSpPr txBox="1"/>
              <p:nvPr/>
            </p:nvSpPr>
            <p:spPr>
              <a:xfrm>
                <a:off x="323528" y="4437112"/>
                <a:ext cx="6951005" cy="461665"/>
              </a:xfrm>
              <a:prstGeom prst="rect">
                <a:avLst/>
              </a:prstGeom>
              <a:noFill/>
            </p:spPr>
            <p:txBody>
              <a:bodyPr wrap="none" rtlCol="0">
                <a:spAutoFit/>
              </a:bodyPr>
              <a:lstStyle/>
              <a:p>
                <a:r>
                  <a:rPr lang="ja-JP" altLang="en-US" sz="2400"/>
                  <a:t>この系における物理量</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の</m:t>
                    </m:r>
                  </m:oMath>
                </a14:m>
                <a:r>
                  <a:rPr kumimoji="1" lang="ja-JP" altLang="en-US" sz="2400"/>
                  <a:t>時間発展を考える</a:t>
                </a:r>
              </a:p>
            </p:txBody>
          </p:sp>
        </mc:Choice>
        <mc:Fallback xmlns="">
          <p:sp>
            <p:nvSpPr>
              <p:cNvPr id="5" name="テキスト ボックス 4">
                <a:extLst>
                  <a:ext uri="{FF2B5EF4-FFF2-40B4-BE49-F238E27FC236}">
                    <a16:creationId xmlns:a16="http://schemas.microsoft.com/office/drawing/2014/main" id="{2F8BCB38-AC71-7A14-A278-355A2D4CB01F}"/>
                  </a:ext>
                </a:extLst>
              </p:cNvPr>
              <p:cNvSpPr txBox="1">
                <a:spLocks noRot="1" noChangeAspect="1" noMove="1" noResize="1" noEditPoints="1" noAdjustHandles="1" noChangeArrowheads="1" noChangeShapeType="1" noTextEdit="1"/>
              </p:cNvSpPr>
              <p:nvPr/>
            </p:nvSpPr>
            <p:spPr>
              <a:xfrm>
                <a:off x="323528" y="4437112"/>
                <a:ext cx="6951005" cy="461665"/>
              </a:xfrm>
              <a:prstGeom prst="rect">
                <a:avLst/>
              </a:prstGeom>
              <a:blipFill>
                <a:blip r:embed="rId3"/>
                <a:stretch>
                  <a:fillRect l="-1316" t="-14474" r="-43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897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50AA50-6513-EBD6-AA67-A1792A21F122}"/>
              </a:ext>
            </a:extLst>
          </p:cNvPr>
          <p:cNvSpPr>
            <a:spLocks noGrp="1"/>
          </p:cNvSpPr>
          <p:nvPr>
            <p:ph type="body" sz="quarter" idx="10"/>
          </p:nvPr>
        </p:nvSpPr>
        <p:spPr/>
        <p:txBody>
          <a:bodyPr/>
          <a:lstStyle/>
          <a:p>
            <a:r>
              <a:rPr lang="ja-JP" altLang="en-US"/>
              <a:t>ポアソン括弧</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E30FD1-40B6-FAAE-C313-C9BD43E57A0E}"/>
                  </a:ext>
                </a:extLst>
              </p:cNvPr>
              <p:cNvSpPr txBox="1"/>
              <p:nvPr/>
            </p:nvSpPr>
            <p:spPr>
              <a:xfrm>
                <a:off x="251520" y="1196752"/>
                <a:ext cx="4320480" cy="461665"/>
              </a:xfrm>
              <a:prstGeom prst="rect">
                <a:avLst/>
              </a:prstGeom>
              <a:noFill/>
            </p:spPr>
            <p:txBody>
              <a:bodyPr wrap="square">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oMath>
                </a14:m>
                <a:r>
                  <a:rPr lang="ja-JP" altLang="en-US" sz="2400"/>
                  <a:t>の時間微分は</a:t>
                </a:r>
              </a:p>
            </p:txBody>
          </p:sp>
        </mc:Choice>
        <mc:Fallback xmlns="">
          <p:sp>
            <p:nvSpPr>
              <p:cNvPr id="4" name="テキスト ボックス 3">
                <a:extLst>
                  <a:ext uri="{FF2B5EF4-FFF2-40B4-BE49-F238E27FC236}">
                    <a16:creationId xmlns:a16="http://schemas.microsoft.com/office/drawing/2014/main" id="{E0E30FD1-40B6-FAAE-C313-C9BD43E57A0E}"/>
                  </a:ext>
                </a:extLst>
              </p:cNvPr>
              <p:cNvSpPr txBox="1">
                <a:spLocks noRot="1" noChangeAspect="1" noMove="1" noResize="1" noEditPoints="1" noAdjustHandles="1" noChangeArrowheads="1" noChangeShapeType="1" noTextEdit="1"/>
              </p:cNvSpPr>
              <p:nvPr/>
            </p:nvSpPr>
            <p:spPr>
              <a:xfrm>
                <a:off x="251520" y="1196752"/>
                <a:ext cx="4320480" cy="461665"/>
              </a:xfrm>
              <a:prstGeom prst="rect">
                <a:avLst/>
              </a:prstGeom>
              <a:blipFill>
                <a:blip r:embed="rId2"/>
                <a:stretch>
                  <a:fillRect l="-2116"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BAB03A3-3017-DB05-EA1F-B41EE2A2F11C}"/>
                  </a:ext>
                </a:extLst>
              </p:cNvPr>
              <p:cNvSpPr txBox="1"/>
              <p:nvPr/>
            </p:nvSpPr>
            <p:spPr>
              <a:xfrm>
                <a:off x="827584" y="1844824"/>
                <a:ext cx="322492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𝑞</m:t>
                          </m:r>
                        </m:e>
                      </m:acc>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𝑝</m:t>
                          </m:r>
                        </m:e>
                      </m:acc>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FBAB03A3-3017-DB05-EA1F-B41EE2A2F11C}"/>
                  </a:ext>
                </a:extLst>
              </p:cNvPr>
              <p:cNvSpPr txBox="1">
                <a:spLocks noRot="1" noChangeAspect="1" noMove="1" noResize="1" noEditPoints="1" noAdjustHandles="1" noChangeArrowheads="1" noChangeShapeType="1" noTextEdit="1"/>
              </p:cNvSpPr>
              <p:nvPr/>
            </p:nvSpPr>
            <p:spPr>
              <a:xfrm>
                <a:off x="827584" y="1844824"/>
                <a:ext cx="3224922"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987D01-7B5B-DE52-3B02-C30994625C67}"/>
                  </a:ext>
                </a:extLst>
              </p:cNvPr>
              <p:cNvSpPr txBox="1"/>
              <p:nvPr/>
            </p:nvSpPr>
            <p:spPr>
              <a:xfrm>
                <a:off x="7164288" y="1700808"/>
                <a:ext cx="1297984" cy="138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b="0" i="1" smtClean="0">
                              <a:latin typeface="Cambria Math" panose="02040503050406030204" pitchFamily="18" charset="0"/>
                            </a:rPr>
                          </m:ctrlPr>
                        </m:dPr>
                        <m:e>
                          <m:eqArr>
                            <m:eqArrPr>
                              <m:ctrlPr>
                                <a:rPr kumimoji="1" lang="en-US" altLang="ja-JP" sz="2000" b="0" i="1" smtClean="0">
                                  <a:latin typeface="Cambria Math" panose="02040503050406030204" pitchFamily="18" charset="0"/>
                                </a:rPr>
                              </m:ctrlPr>
                            </m:eqArr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𝑞</m:t>
                                  </m:r>
                                </m:e>
                              </m:acc>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xmlns="">
          <p:sp>
            <p:nvSpPr>
              <p:cNvPr id="6" name="テキスト ボックス 5">
                <a:extLst>
                  <a:ext uri="{FF2B5EF4-FFF2-40B4-BE49-F238E27FC236}">
                    <a16:creationId xmlns:a16="http://schemas.microsoft.com/office/drawing/2014/main" id="{66987D01-7B5B-DE52-3B02-C30994625C67}"/>
                  </a:ext>
                </a:extLst>
              </p:cNvPr>
              <p:cNvSpPr txBox="1">
                <a:spLocks noRot="1" noChangeAspect="1" noMove="1" noResize="1" noEditPoints="1" noAdjustHandles="1" noChangeArrowheads="1" noChangeShapeType="1" noTextEdit="1"/>
              </p:cNvSpPr>
              <p:nvPr/>
            </p:nvSpPr>
            <p:spPr>
              <a:xfrm>
                <a:off x="7164288" y="1700808"/>
                <a:ext cx="1297984" cy="1387431"/>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F388C3A-7875-4244-E790-A43E1BBB620D}"/>
              </a:ext>
            </a:extLst>
          </p:cNvPr>
          <p:cNvSpPr txBox="1"/>
          <p:nvPr/>
        </p:nvSpPr>
        <p:spPr>
          <a:xfrm>
            <a:off x="6948264" y="1196752"/>
            <a:ext cx="1338828" cy="369332"/>
          </a:xfrm>
          <a:prstGeom prst="rect">
            <a:avLst/>
          </a:prstGeom>
          <a:noFill/>
        </p:spPr>
        <p:txBody>
          <a:bodyPr wrap="none" rtlCol="0">
            <a:spAutoFit/>
          </a:bodyPr>
          <a:lstStyle/>
          <a:p>
            <a:r>
              <a:rPr kumimoji="1" lang="ja-JP" altLang="en-US"/>
              <a:t>正準方程式</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6ED9F-D7DC-85D4-28ED-1715B10FA718}"/>
                  </a:ext>
                </a:extLst>
              </p:cNvPr>
              <p:cNvSpPr txBox="1"/>
              <p:nvPr/>
            </p:nvSpPr>
            <p:spPr>
              <a:xfrm>
                <a:off x="1547664" y="3140968"/>
                <a:ext cx="3217740"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6ED9F-D7DC-85D4-28ED-1715B10FA718}"/>
                  </a:ext>
                </a:extLst>
              </p:cNvPr>
              <p:cNvSpPr txBox="1">
                <a:spLocks noRot="1" noChangeAspect="1" noMove="1" noResize="1" noEditPoints="1" noAdjustHandles="1" noChangeArrowheads="1" noChangeShapeType="1" noTextEdit="1"/>
              </p:cNvSpPr>
              <p:nvPr/>
            </p:nvSpPr>
            <p:spPr>
              <a:xfrm>
                <a:off x="1547664" y="3140968"/>
                <a:ext cx="3217740" cy="1019318"/>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60372493-DC79-8F35-839D-9A6A5ADBC111}"/>
              </a:ext>
            </a:extLst>
          </p:cNvPr>
          <p:cNvSpPr txBox="1"/>
          <p:nvPr/>
        </p:nvSpPr>
        <p:spPr>
          <a:xfrm>
            <a:off x="5652120" y="3284984"/>
            <a:ext cx="3297698" cy="954107"/>
          </a:xfrm>
          <a:prstGeom prst="rect">
            <a:avLst/>
          </a:prstGeom>
          <a:noFill/>
        </p:spPr>
        <p:txBody>
          <a:bodyPr wrap="none" rtlCol="0">
            <a:spAutoFit/>
          </a:bodyPr>
          <a:lstStyle/>
          <a:p>
            <a:r>
              <a:rPr lang="ja-JP" altLang="en-US" sz="2800"/>
              <a:t>きれいな</a:t>
            </a:r>
            <a:r>
              <a:rPr lang="en-US" altLang="ja-JP" sz="2800"/>
              <a:t>(</a:t>
            </a:r>
            <a:r>
              <a:rPr lang="ja-JP" altLang="en-US" sz="2800"/>
              <a:t>対称的な</a:t>
            </a:r>
            <a:r>
              <a:rPr lang="en-US" altLang="ja-JP" sz="2800"/>
              <a:t>)</a:t>
            </a:r>
          </a:p>
          <a:p>
            <a:r>
              <a:rPr lang="ja-JP" altLang="en-US" sz="2800"/>
              <a:t>形になっている</a:t>
            </a:r>
            <a:endParaRPr kumimoji="1" lang="ja-JP" altLang="en-US" sz="2800"/>
          </a:p>
        </p:txBody>
      </p:sp>
      <p:sp>
        <p:nvSpPr>
          <p:cNvPr id="9" name="矢印: 下 8">
            <a:extLst>
              <a:ext uri="{FF2B5EF4-FFF2-40B4-BE49-F238E27FC236}">
                <a16:creationId xmlns:a16="http://schemas.microsoft.com/office/drawing/2014/main" id="{B4ECC94B-F349-C5BA-D5E4-1FE6F8778324}"/>
              </a:ext>
            </a:extLst>
          </p:cNvPr>
          <p:cNvSpPr/>
          <p:nvPr/>
        </p:nvSpPr>
        <p:spPr>
          <a:xfrm rot="5400000">
            <a:off x="5004048" y="3501008"/>
            <a:ext cx="504056" cy="50405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F776852-D65D-B873-3B13-1B8AE1D7C5E8}"/>
              </a:ext>
            </a:extLst>
          </p:cNvPr>
          <p:cNvSpPr txBox="1"/>
          <p:nvPr/>
        </p:nvSpPr>
        <p:spPr>
          <a:xfrm>
            <a:off x="179512" y="4365104"/>
            <a:ext cx="3570208" cy="461665"/>
          </a:xfrm>
          <a:prstGeom prst="rect">
            <a:avLst/>
          </a:prstGeom>
          <a:noFill/>
        </p:spPr>
        <p:txBody>
          <a:bodyPr wrap="none" rtlCol="0">
            <a:spAutoFit/>
          </a:bodyPr>
          <a:lstStyle/>
          <a:p>
            <a:r>
              <a:rPr kumimoji="1" lang="ja-JP" altLang="en-US" sz="2400"/>
              <a:t>以下の括弧式を</a:t>
            </a:r>
            <a:r>
              <a:rPr lang="ja-JP" altLang="en-US" sz="2400"/>
              <a:t>定義</a:t>
            </a:r>
            <a:r>
              <a:rPr kumimoji="1" lang="ja-JP" altLang="en-US" sz="2400"/>
              <a:t>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94A9043-5A1B-D83F-DB2B-C0E9CF44D699}"/>
                  </a:ext>
                </a:extLst>
              </p:cNvPr>
              <p:cNvSpPr txBox="1"/>
              <p:nvPr/>
            </p:nvSpPr>
            <p:spPr>
              <a:xfrm>
                <a:off x="1547664" y="4941168"/>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11" name="テキスト ボックス 10">
                <a:extLst>
                  <a:ext uri="{FF2B5EF4-FFF2-40B4-BE49-F238E27FC236}">
                    <a16:creationId xmlns:a16="http://schemas.microsoft.com/office/drawing/2014/main" id="{D94A9043-5A1B-D83F-DB2B-C0E9CF44D699}"/>
                  </a:ext>
                </a:extLst>
              </p:cNvPr>
              <p:cNvSpPr txBox="1">
                <a:spLocks noRot="1" noChangeAspect="1" noMove="1" noResize="1" noEditPoints="1" noAdjustHandles="1" noChangeArrowheads="1" noChangeShapeType="1" noTextEdit="1"/>
              </p:cNvSpPr>
              <p:nvPr/>
            </p:nvSpPr>
            <p:spPr>
              <a:xfrm>
                <a:off x="1547664" y="4941168"/>
                <a:ext cx="5040560" cy="1019318"/>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1784D245-1D1C-E116-33FC-B0FC13A69AE3}"/>
              </a:ext>
            </a:extLst>
          </p:cNvPr>
          <p:cNvSpPr txBox="1"/>
          <p:nvPr/>
        </p:nvSpPr>
        <p:spPr>
          <a:xfrm>
            <a:off x="467544" y="6165304"/>
            <a:ext cx="7330853" cy="523220"/>
          </a:xfrm>
          <a:prstGeom prst="rect">
            <a:avLst/>
          </a:prstGeom>
          <a:noFill/>
        </p:spPr>
        <p:txBody>
          <a:bodyPr wrap="none" rtlCol="0">
            <a:spAutoFit/>
          </a:bodyPr>
          <a:lstStyle/>
          <a:p>
            <a:r>
              <a:rPr lang="ja-JP" altLang="en-US" sz="2800"/>
              <a:t>これをポアソン括弧</a:t>
            </a:r>
            <a:r>
              <a:rPr lang="en-US" altLang="ja-JP" sz="2800"/>
              <a:t>(Poisson Bracket)</a:t>
            </a:r>
            <a:r>
              <a:rPr lang="ja-JP" altLang="en-US" sz="2800"/>
              <a:t>と呼ぶ</a:t>
            </a:r>
            <a:endParaRPr kumimoji="1" lang="ja-JP" altLang="en-US" sz="2800"/>
          </a:p>
        </p:txBody>
      </p:sp>
    </p:spTree>
    <p:extLst>
      <p:ext uri="{BB962C8B-B14F-4D97-AF65-F5344CB8AC3E}">
        <p14:creationId xmlns:p14="http://schemas.microsoft.com/office/powerpoint/2010/main" val="845582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22EC6E-B760-1FEB-970B-E31E3A747D34}"/>
              </a:ext>
            </a:extLst>
          </p:cNvPr>
          <p:cNvSpPr>
            <a:spLocks noGrp="1"/>
          </p:cNvSpPr>
          <p:nvPr>
            <p:ph type="body" sz="quarter" idx="10"/>
          </p:nvPr>
        </p:nvSpPr>
        <p:spPr/>
        <p:txBody>
          <a:bodyPr/>
          <a:lstStyle/>
          <a:p>
            <a:r>
              <a:rPr lang="ja-JP" altLang="en-US"/>
              <a:t>ポアソン括弧</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3102590-255A-18EA-7A22-F16903E5FC12}"/>
                  </a:ext>
                </a:extLst>
              </p:cNvPr>
              <p:cNvSpPr txBox="1"/>
              <p:nvPr/>
            </p:nvSpPr>
            <p:spPr>
              <a:xfrm>
                <a:off x="1979712" y="2348880"/>
                <a:ext cx="5040560" cy="1051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𝑑𝐴</m:t>
                          </m:r>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e>
                        <m:sub>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m:t>
                          </m:r>
                        </m:sub>
                      </m:sSub>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83102590-255A-18EA-7A22-F16903E5FC12}"/>
                  </a:ext>
                </a:extLst>
              </p:cNvPr>
              <p:cNvSpPr txBox="1">
                <a:spLocks noRot="1" noChangeAspect="1" noMove="1" noResize="1" noEditPoints="1" noAdjustHandles="1" noChangeArrowheads="1" noChangeShapeType="1" noTextEdit="1"/>
              </p:cNvSpPr>
              <p:nvPr/>
            </p:nvSpPr>
            <p:spPr>
              <a:xfrm>
                <a:off x="1979712" y="2348880"/>
                <a:ext cx="5040560" cy="105182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DCE8D56-1142-D7C4-EEE8-7E09EADC1562}"/>
              </a:ext>
            </a:extLst>
          </p:cNvPr>
          <p:cNvSpPr txBox="1"/>
          <p:nvPr/>
        </p:nvSpPr>
        <p:spPr>
          <a:xfrm>
            <a:off x="467544" y="1196752"/>
            <a:ext cx="7879080" cy="830997"/>
          </a:xfrm>
          <a:prstGeom prst="rect">
            <a:avLst/>
          </a:prstGeom>
          <a:noFill/>
        </p:spPr>
        <p:txBody>
          <a:bodyPr wrap="none" rtlCol="0">
            <a:spAutoFit/>
          </a:bodyPr>
          <a:lstStyle/>
          <a:p>
            <a:r>
              <a:rPr lang="ja-JP" altLang="en-US" sz="2400"/>
              <a:t>ポアソン括弧を使うと、時間微分が以下のように書ける</a:t>
            </a:r>
            <a:endParaRPr lang="en-US" altLang="ja-JP" sz="2400"/>
          </a:p>
          <a:p>
            <a:r>
              <a:rPr kumimoji="1" lang="en-US" altLang="ja-JP" sz="2400"/>
              <a:t>(</a:t>
            </a:r>
            <a:r>
              <a:rPr kumimoji="1" lang="ja-JP" altLang="en-US" sz="2400"/>
              <a:t>時間微分から定義を作ったから当然</a:t>
            </a:r>
            <a:r>
              <a:rPr kumimoji="1" lang="en-US" altLang="ja-JP" sz="2400"/>
              <a:t>)</a:t>
            </a:r>
            <a:endParaRPr kumimoji="1" lang="ja-JP" altLang="en-US" sz="2400"/>
          </a:p>
        </p:txBody>
      </p:sp>
      <p:sp>
        <p:nvSpPr>
          <p:cNvPr id="5" name="テキスト ボックス 4">
            <a:extLst>
              <a:ext uri="{FF2B5EF4-FFF2-40B4-BE49-F238E27FC236}">
                <a16:creationId xmlns:a16="http://schemas.microsoft.com/office/drawing/2014/main" id="{56333A44-C484-35AE-3932-1227DD4EC66E}"/>
              </a:ext>
            </a:extLst>
          </p:cNvPr>
          <p:cNvSpPr txBox="1"/>
          <p:nvPr/>
        </p:nvSpPr>
        <p:spPr>
          <a:xfrm>
            <a:off x="395536" y="3789040"/>
            <a:ext cx="4852610" cy="523220"/>
          </a:xfrm>
          <a:prstGeom prst="rect">
            <a:avLst/>
          </a:prstGeom>
          <a:noFill/>
        </p:spPr>
        <p:txBody>
          <a:bodyPr wrap="none" rtlCol="0">
            <a:spAutoFit/>
          </a:bodyPr>
          <a:lstStyle/>
          <a:p>
            <a:r>
              <a:rPr lang="ja-JP" altLang="en-US" sz="2800"/>
              <a:t>なぜポアソン括弧を使うか？</a:t>
            </a:r>
            <a:endParaRPr kumimoji="1" lang="ja-JP" altLang="en-US" sz="2800"/>
          </a:p>
        </p:txBody>
      </p:sp>
      <p:sp>
        <p:nvSpPr>
          <p:cNvPr id="6" name="テキスト ボックス 5">
            <a:extLst>
              <a:ext uri="{FF2B5EF4-FFF2-40B4-BE49-F238E27FC236}">
                <a16:creationId xmlns:a16="http://schemas.microsoft.com/office/drawing/2014/main" id="{0C0C1B63-927A-A0B1-585C-38900E6F304E}"/>
              </a:ext>
            </a:extLst>
          </p:cNvPr>
          <p:cNvSpPr txBox="1"/>
          <p:nvPr/>
        </p:nvSpPr>
        <p:spPr>
          <a:xfrm>
            <a:off x="1763688" y="4941168"/>
            <a:ext cx="4801314" cy="646331"/>
          </a:xfrm>
          <a:prstGeom prst="rect">
            <a:avLst/>
          </a:prstGeom>
          <a:noFill/>
        </p:spPr>
        <p:txBody>
          <a:bodyPr wrap="none" rtlCol="0">
            <a:spAutoFit/>
          </a:bodyPr>
          <a:lstStyle/>
          <a:p>
            <a:r>
              <a:rPr kumimoji="1" lang="ja-JP" altLang="en-US" sz="3600">
                <a:solidFill>
                  <a:srgbClr val="FF0000"/>
                </a:solidFill>
              </a:rPr>
              <a:t>正準変換で不変だから</a:t>
            </a:r>
          </a:p>
        </p:txBody>
      </p:sp>
    </p:spTree>
    <p:extLst>
      <p:ext uri="{BB962C8B-B14F-4D97-AF65-F5344CB8AC3E}">
        <p14:creationId xmlns:p14="http://schemas.microsoft.com/office/powerpoint/2010/main" val="66862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5C0CD-D752-A43C-3FB0-EFE5DAE7C86C}"/>
              </a:ext>
            </a:extLst>
          </p:cNvPr>
          <p:cNvSpPr>
            <a:spLocks noGrp="1"/>
          </p:cNvSpPr>
          <p:nvPr>
            <p:ph type="body" sz="quarter" idx="10"/>
          </p:nvPr>
        </p:nvSpPr>
        <p:spPr/>
        <p:txBody>
          <a:bodyPr/>
          <a:lstStyle/>
          <a:p>
            <a:r>
              <a:rPr lang="ja-JP" altLang="en-US"/>
              <a:t>正準変換</a:t>
            </a:r>
            <a:endParaRPr kumimoji="1" lang="ja-JP" altLang="en-US"/>
          </a:p>
        </p:txBody>
      </p:sp>
      <p:sp>
        <p:nvSpPr>
          <p:cNvPr id="3" name="テキスト ボックス 2">
            <a:extLst>
              <a:ext uri="{FF2B5EF4-FFF2-40B4-BE49-F238E27FC236}">
                <a16:creationId xmlns:a16="http://schemas.microsoft.com/office/drawing/2014/main" id="{98AEA457-EEDF-8811-95E7-255C0CDED81C}"/>
              </a:ext>
            </a:extLst>
          </p:cNvPr>
          <p:cNvSpPr txBox="1"/>
          <p:nvPr/>
        </p:nvSpPr>
        <p:spPr>
          <a:xfrm>
            <a:off x="179512" y="1052736"/>
            <a:ext cx="4134465" cy="523220"/>
          </a:xfrm>
          <a:prstGeom prst="rect">
            <a:avLst/>
          </a:prstGeom>
          <a:noFill/>
        </p:spPr>
        <p:txBody>
          <a:bodyPr wrap="none" rtlCol="0">
            <a:spAutoFit/>
          </a:bodyPr>
          <a:lstStyle/>
          <a:p>
            <a:r>
              <a:rPr lang="ja-JP" altLang="en-US" sz="2800"/>
              <a:t>以下の変数変換を考える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A11C9FE-364E-64C5-6442-D169A1FDCD81}"/>
                  </a:ext>
                </a:extLst>
              </p:cNvPr>
              <p:cNvSpPr txBox="1"/>
              <p:nvPr/>
            </p:nvSpPr>
            <p:spPr>
              <a:xfrm>
                <a:off x="899592" y="1844824"/>
                <a:ext cx="2392258" cy="10985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eqArr>
                            <m:eqArrPr>
                              <m:ctrlPr>
                                <a:rPr kumimoji="1" lang="en-US" altLang="ja-JP" sz="3200" i="1" smtClean="0">
                                  <a:latin typeface="Cambria Math" panose="02040503050406030204" pitchFamily="18" charset="0"/>
                                </a:rPr>
                              </m:ctrlPr>
                            </m:eqArrPr>
                            <m:e>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e>
                            <m:e>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e>
                          </m:eqArr>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0A11C9FE-364E-64C5-6442-D169A1FDCD81}"/>
                  </a:ext>
                </a:extLst>
              </p:cNvPr>
              <p:cNvSpPr txBox="1">
                <a:spLocks noRot="1" noChangeAspect="1" noMove="1" noResize="1" noEditPoints="1" noAdjustHandles="1" noChangeArrowheads="1" noChangeShapeType="1" noTextEdit="1"/>
              </p:cNvSpPr>
              <p:nvPr/>
            </p:nvSpPr>
            <p:spPr>
              <a:xfrm>
                <a:off x="899592" y="1844824"/>
                <a:ext cx="2392258" cy="109850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9F775BD-A7DF-CC76-38E4-6690DAE17E19}"/>
              </a:ext>
            </a:extLst>
          </p:cNvPr>
          <p:cNvSpPr txBox="1"/>
          <p:nvPr/>
        </p:nvSpPr>
        <p:spPr>
          <a:xfrm>
            <a:off x="179512" y="3140968"/>
            <a:ext cx="8802410" cy="954107"/>
          </a:xfrm>
          <a:prstGeom prst="rect">
            <a:avLst/>
          </a:prstGeom>
          <a:noFill/>
        </p:spPr>
        <p:txBody>
          <a:bodyPr wrap="none" rtlCol="0">
            <a:spAutoFit/>
          </a:bodyPr>
          <a:lstStyle/>
          <a:p>
            <a:r>
              <a:rPr lang="ja-JP" altLang="en-US" sz="2800"/>
              <a:t>この変換が正準方程式の形を変えない時、正準変換と</a:t>
            </a:r>
            <a:endParaRPr lang="en-US" altLang="ja-JP" sz="2800"/>
          </a:p>
          <a:p>
            <a:r>
              <a:rPr lang="ja-JP" altLang="en-US" sz="2800"/>
              <a:t>呼ぶ</a:t>
            </a:r>
            <a:endParaRPr lang="en-US" altLang="ja-JP"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D6E24F-C202-C776-8259-117661093B8D}"/>
                  </a:ext>
                </a:extLst>
              </p:cNvPr>
              <p:cNvSpPr txBox="1"/>
              <p:nvPr/>
            </p:nvSpPr>
            <p:spPr>
              <a:xfrm>
                <a:off x="1403648" y="4293096"/>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25D6E24F-C202-C776-8259-117661093B8D}"/>
                  </a:ext>
                </a:extLst>
              </p:cNvPr>
              <p:cNvSpPr txBox="1">
                <a:spLocks noRot="1" noChangeAspect="1" noMove="1" noResize="1" noEditPoints="1" noAdjustHandles="1" noChangeArrowheads="1" noChangeShapeType="1" noTextEdit="1"/>
              </p:cNvSpPr>
              <p:nvPr/>
            </p:nvSpPr>
            <p:spPr>
              <a:xfrm>
                <a:off x="1403648" y="4293096"/>
                <a:ext cx="1816908" cy="19424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6E12C57-3B9C-1A55-D815-C5CC0DB98F0E}"/>
                  </a:ext>
                </a:extLst>
              </p:cNvPr>
              <p:cNvSpPr txBox="1"/>
              <p:nvPr/>
            </p:nvSpPr>
            <p:spPr>
              <a:xfrm>
                <a:off x="5076056" y="4365104"/>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m:rPr>
                                      <m:sty m:val="p"/>
                                    </m:rPr>
                                    <a:rPr lang="en-US" altLang="ja-JP" sz="2800" i="1">
                                      <a:latin typeface="Cambria Math" panose="02040503050406030204" pitchFamily="18" charset="0"/>
                                    </a:rPr>
                                    <m:t>Q</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56E12C57-3B9C-1A55-D815-C5CC0DB98F0E}"/>
                  </a:ext>
                </a:extLst>
              </p:cNvPr>
              <p:cNvSpPr txBox="1">
                <a:spLocks noRot="1" noChangeAspect="1" noMove="1" noResize="1" noEditPoints="1" noAdjustHandles="1" noChangeArrowheads="1" noChangeShapeType="1" noTextEdit="1"/>
              </p:cNvSpPr>
              <p:nvPr/>
            </p:nvSpPr>
            <p:spPr>
              <a:xfrm>
                <a:off x="5076056" y="4365104"/>
                <a:ext cx="1843773" cy="1942455"/>
              </a:xfrm>
              <a:prstGeom prst="rect">
                <a:avLst/>
              </a:prstGeom>
              <a:blipFill>
                <a:blip r:embed="rId4"/>
                <a:stretch>
                  <a:fillRect/>
                </a:stretch>
              </a:blipFill>
            </p:spPr>
            <p:txBody>
              <a:bodyPr/>
              <a:lstStyle/>
              <a:p>
                <a:r>
                  <a:rPr lang="ja-JP" altLang="en-US">
                    <a:noFill/>
                  </a:rPr>
                  <a:t> </a:t>
                </a:r>
              </a:p>
            </p:txBody>
          </p:sp>
        </mc:Fallback>
      </mc:AlternateContent>
      <p:sp>
        <p:nvSpPr>
          <p:cNvPr id="8" name="矢印: 左右 7">
            <a:extLst>
              <a:ext uri="{FF2B5EF4-FFF2-40B4-BE49-F238E27FC236}">
                <a16:creationId xmlns:a16="http://schemas.microsoft.com/office/drawing/2014/main" id="{B4D2BFB3-47D5-D440-7152-A3DA89BE6825}"/>
              </a:ext>
            </a:extLst>
          </p:cNvPr>
          <p:cNvSpPr/>
          <p:nvPr/>
        </p:nvSpPr>
        <p:spPr>
          <a:xfrm>
            <a:off x="3563888" y="501317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974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6F6DC3-9BD0-A973-C7F0-85756F158F02}"/>
              </a:ext>
            </a:extLst>
          </p:cNvPr>
          <p:cNvSpPr>
            <a:spLocks noGrp="1"/>
          </p:cNvSpPr>
          <p:nvPr>
            <p:ph type="body" sz="quarter" idx="10"/>
          </p:nvPr>
        </p:nvSpPr>
        <p:spPr/>
        <p:txBody>
          <a:bodyPr/>
          <a:lstStyle/>
          <a:p>
            <a:r>
              <a:rPr kumimoji="1" lang="ja-JP" altLang="en-US"/>
              <a:t>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AF6622-C6A9-7B55-A806-C60D10ABE16F}"/>
                  </a:ext>
                </a:extLst>
              </p:cNvPr>
              <p:cNvSpPr txBox="1"/>
              <p:nvPr/>
            </p:nvSpPr>
            <p:spPr>
              <a:xfrm>
                <a:off x="1763688" y="1052736"/>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9AF6622-C6A9-7B55-A806-C60D10ABE16F}"/>
                  </a:ext>
                </a:extLst>
              </p:cNvPr>
              <p:cNvSpPr txBox="1">
                <a:spLocks noRot="1" noChangeAspect="1" noMove="1" noResize="1" noEditPoints="1" noAdjustHandles="1" noChangeArrowheads="1" noChangeShapeType="1" noTextEdit="1"/>
              </p:cNvSpPr>
              <p:nvPr/>
            </p:nvSpPr>
            <p:spPr>
              <a:xfrm>
                <a:off x="1763688" y="1052736"/>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F8F847F-3817-C726-4947-B2477D8705BD}"/>
                  </a:ext>
                </a:extLst>
              </p:cNvPr>
              <p:cNvSpPr txBox="1"/>
              <p:nvPr/>
            </p:nvSpPr>
            <p:spPr>
              <a:xfrm>
                <a:off x="5436096" y="1124744"/>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m:rPr>
                                      <m:sty m:val="p"/>
                                    </m:rPr>
                                    <a:rPr lang="en-US" altLang="ja-JP" sz="2800" i="1">
                                      <a:latin typeface="Cambria Math" panose="02040503050406030204" pitchFamily="18" charset="0"/>
                                    </a:rPr>
                                    <m:t>Q</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1F8F847F-3817-C726-4947-B2477D8705BD}"/>
                  </a:ext>
                </a:extLst>
              </p:cNvPr>
              <p:cNvSpPr txBox="1">
                <a:spLocks noRot="1" noChangeAspect="1" noMove="1" noResize="1" noEditPoints="1" noAdjustHandles="1" noChangeArrowheads="1" noChangeShapeType="1" noTextEdit="1"/>
              </p:cNvSpPr>
              <p:nvPr/>
            </p:nvSpPr>
            <p:spPr>
              <a:xfrm>
                <a:off x="5436096" y="1124744"/>
                <a:ext cx="1843773" cy="1942455"/>
              </a:xfrm>
              <a:prstGeom prst="rect">
                <a:avLst/>
              </a:prstGeom>
              <a:blipFill>
                <a:blip r:embed="rId3"/>
                <a:stretch>
                  <a:fillRect/>
                </a:stretch>
              </a:blipFill>
            </p:spPr>
            <p:txBody>
              <a:bodyPr/>
              <a:lstStyle/>
              <a:p>
                <a:r>
                  <a:rPr lang="ja-JP" altLang="en-US">
                    <a:noFill/>
                  </a:rPr>
                  <a:t> </a:t>
                </a:r>
              </a:p>
            </p:txBody>
          </p:sp>
        </mc:Fallback>
      </mc:AlternateContent>
      <p:sp>
        <p:nvSpPr>
          <p:cNvPr id="5" name="矢印: 左右 4">
            <a:extLst>
              <a:ext uri="{FF2B5EF4-FFF2-40B4-BE49-F238E27FC236}">
                <a16:creationId xmlns:a16="http://schemas.microsoft.com/office/drawing/2014/main" id="{6521BB40-4970-FB11-DBD4-DB4B4B9EBCE1}"/>
              </a:ext>
            </a:extLst>
          </p:cNvPr>
          <p:cNvSpPr/>
          <p:nvPr/>
        </p:nvSpPr>
        <p:spPr>
          <a:xfrm>
            <a:off x="3923928" y="177281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06A256A-E5E7-DEAE-E9CC-79A703C69566}"/>
              </a:ext>
            </a:extLst>
          </p:cNvPr>
          <p:cNvSpPr txBox="1"/>
          <p:nvPr/>
        </p:nvSpPr>
        <p:spPr>
          <a:xfrm>
            <a:off x="251520" y="3140968"/>
            <a:ext cx="3057247" cy="584775"/>
          </a:xfrm>
          <a:prstGeom prst="rect">
            <a:avLst/>
          </a:prstGeom>
          <a:noFill/>
        </p:spPr>
        <p:txBody>
          <a:bodyPr wrap="none" rtlCol="0">
            <a:spAutoFit/>
          </a:bodyPr>
          <a:lstStyle/>
          <a:p>
            <a:r>
              <a:rPr lang="ja-JP" altLang="en-US" sz="3200"/>
              <a:t>正準変換の条件</a:t>
            </a:r>
            <a:endParaRPr kumimoji="1" lang="ja-JP" altLang="en-US" sz="3200"/>
          </a:p>
        </p:txBody>
      </p:sp>
      <p:sp>
        <p:nvSpPr>
          <p:cNvPr id="7" name="テキスト ボックス 6">
            <a:extLst>
              <a:ext uri="{FF2B5EF4-FFF2-40B4-BE49-F238E27FC236}">
                <a16:creationId xmlns:a16="http://schemas.microsoft.com/office/drawing/2014/main" id="{AB849F26-03C4-7990-4E44-E2CC1A00E463}"/>
              </a:ext>
            </a:extLst>
          </p:cNvPr>
          <p:cNvSpPr txBox="1"/>
          <p:nvPr/>
        </p:nvSpPr>
        <p:spPr>
          <a:xfrm>
            <a:off x="5868144" y="6237312"/>
            <a:ext cx="2339102" cy="461665"/>
          </a:xfrm>
          <a:prstGeom prst="rect">
            <a:avLst/>
          </a:prstGeom>
          <a:noFill/>
        </p:spPr>
        <p:txBody>
          <a:bodyPr wrap="none" rtlCol="0">
            <a:spAutoFit/>
          </a:bodyPr>
          <a:lstStyle/>
          <a:p>
            <a:r>
              <a:rPr kumimoji="1" lang="en-US" altLang="ja-JP" sz="2400"/>
              <a:t>※</a:t>
            </a:r>
            <a:r>
              <a:rPr kumimoji="1" lang="ja-JP" altLang="en-US" sz="2400"/>
              <a:t>詳細は次回に</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8B593B4-DFEE-A904-F709-1D90BDFCFD0F}"/>
                  </a:ext>
                </a:extLst>
              </p:cNvPr>
              <p:cNvSpPr txBox="1"/>
              <p:nvPr/>
            </p:nvSpPr>
            <p:spPr>
              <a:xfrm>
                <a:off x="1907704" y="4005064"/>
                <a:ext cx="2279022" cy="18454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2"/>
                                    <m:mcJc m:val="center"/>
                                  </m:mcPr>
                                </m:mc>
                              </m:mcs>
                              <m:ctrlPr>
                                <a:rPr lang="en-US" altLang="ja-JP" sz="2800" i="1">
                                  <a:latin typeface="Cambria Math" panose="02040503050406030204" pitchFamily="18" charset="0"/>
                                </a:rPr>
                              </m:ctrlPr>
                            </m:mPr>
                            <m:m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e>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e>
                            </m:mr>
                            <m:m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e>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e>
                            </m:mr>
                          </m:m>
                        </m:e>
                      </m:d>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B8B593B4-DFEE-A904-F709-1D90BDFCFD0F}"/>
                  </a:ext>
                </a:extLst>
              </p:cNvPr>
              <p:cNvSpPr txBox="1">
                <a:spLocks noRot="1" noChangeAspect="1" noMove="1" noResize="1" noEditPoints="1" noAdjustHandles="1" noChangeArrowheads="1" noChangeShapeType="1" noTextEdit="1"/>
              </p:cNvSpPr>
              <p:nvPr/>
            </p:nvSpPr>
            <p:spPr>
              <a:xfrm>
                <a:off x="1907704" y="4005064"/>
                <a:ext cx="2279022" cy="1845442"/>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0F94D98-3229-5E30-D9D6-3D5FFDA78C68}"/>
              </a:ext>
            </a:extLst>
          </p:cNvPr>
          <p:cNvSpPr txBox="1"/>
          <p:nvPr/>
        </p:nvSpPr>
        <p:spPr>
          <a:xfrm>
            <a:off x="4716016" y="4653136"/>
            <a:ext cx="3918060" cy="400110"/>
          </a:xfrm>
          <a:prstGeom prst="rect">
            <a:avLst/>
          </a:prstGeom>
          <a:noFill/>
        </p:spPr>
        <p:txBody>
          <a:bodyPr wrap="none" rtlCol="0">
            <a:spAutoFit/>
          </a:bodyPr>
          <a:lstStyle/>
          <a:p>
            <a:r>
              <a:rPr lang="ja-JP" altLang="en-US" sz="2000"/>
              <a:t>変換のヤコビアンが</a:t>
            </a:r>
            <a:r>
              <a:rPr lang="en-US" altLang="ja-JP" sz="2000"/>
              <a:t>1</a:t>
            </a:r>
            <a:r>
              <a:rPr lang="ja-JP" altLang="en-US" sz="2000"/>
              <a:t>であること</a:t>
            </a:r>
            <a:endParaRPr kumimoji="1" lang="ja-JP" altLang="en-US" sz="2000"/>
          </a:p>
        </p:txBody>
      </p:sp>
    </p:spTree>
    <p:extLst>
      <p:ext uri="{BB962C8B-B14F-4D97-AF65-F5344CB8AC3E}">
        <p14:creationId xmlns:p14="http://schemas.microsoft.com/office/powerpoint/2010/main" val="372401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5EB15E0-3503-3913-289D-A5F43FCE10BD}"/>
              </a:ext>
            </a:extLst>
          </p:cNvPr>
          <p:cNvSpPr>
            <a:spLocks noGrp="1"/>
          </p:cNvSpPr>
          <p:nvPr>
            <p:ph type="body" sz="quarter" idx="10"/>
          </p:nvPr>
        </p:nvSpPr>
        <p:spPr/>
        <p:txBody>
          <a:bodyPr/>
          <a:lstStyle/>
          <a:p>
            <a:r>
              <a:rPr lang="ja-JP" altLang="en-US"/>
              <a:t>ポアソン括弧と正準変換</a:t>
            </a:r>
            <a:endParaRPr kumimoji="1" lang="ja-JP" altLang="en-US"/>
          </a:p>
        </p:txBody>
      </p:sp>
      <p:sp>
        <p:nvSpPr>
          <p:cNvPr id="3" name="テキスト ボックス 2">
            <a:extLst>
              <a:ext uri="{FF2B5EF4-FFF2-40B4-BE49-F238E27FC236}">
                <a16:creationId xmlns:a16="http://schemas.microsoft.com/office/drawing/2014/main" id="{2269716B-C2D1-3FCA-6262-DE3BFEF3F4E7}"/>
              </a:ext>
            </a:extLst>
          </p:cNvPr>
          <p:cNvSpPr txBox="1"/>
          <p:nvPr/>
        </p:nvSpPr>
        <p:spPr>
          <a:xfrm>
            <a:off x="251520" y="1124744"/>
            <a:ext cx="2698175" cy="523220"/>
          </a:xfrm>
          <a:prstGeom prst="rect">
            <a:avLst/>
          </a:prstGeom>
          <a:noFill/>
        </p:spPr>
        <p:txBody>
          <a:bodyPr wrap="none" rtlCol="0">
            <a:spAutoFit/>
          </a:bodyPr>
          <a:lstStyle/>
          <a:p>
            <a:r>
              <a:rPr kumimoji="1" lang="ja-JP" altLang="en-US" sz="2800"/>
              <a:t>証明したいこと</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2C0F40B-E66F-FE3F-7B4C-9F3B7730DD19}"/>
                  </a:ext>
                </a:extLst>
              </p:cNvPr>
              <p:cNvSpPr txBox="1"/>
              <p:nvPr/>
            </p:nvSpPr>
            <p:spPr>
              <a:xfrm>
                <a:off x="611560" y="4149080"/>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2C0F40B-E66F-FE3F-7B4C-9F3B7730DD19}"/>
                  </a:ext>
                </a:extLst>
              </p:cNvPr>
              <p:cNvSpPr txBox="1">
                <a:spLocks noRot="1" noChangeAspect="1" noMove="1" noResize="1" noEditPoints="1" noAdjustHandles="1" noChangeArrowheads="1" noChangeShapeType="1" noTextEdit="1"/>
              </p:cNvSpPr>
              <p:nvPr/>
            </p:nvSpPr>
            <p:spPr>
              <a:xfrm>
                <a:off x="611560" y="4149080"/>
                <a:ext cx="5040560" cy="10193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FB2244D-37A0-535E-B51C-7746DB8E5830}"/>
                  </a:ext>
                </a:extLst>
              </p:cNvPr>
              <p:cNvSpPr txBox="1"/>
              <p:nvPr/>
            </p:nvSpPr>
            <p:spPr>
              <a:xfrm>
                <a:off x="683568" y="5589240"/>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9FB2244D-37A0-535E-B51C-7746DB8E5830}"/>
                  </a:ext>
                </a:extLst>
              </p:cNvPr>
              <p:cNvSpPr txBox="1">
                <a:spLocks noRot="1" noChangeAspect="1" noMove="1" noResize="1" noEditPoints="1" noAdjustHandles="1" noChangeArrowheads="1" noChangeShapeType="1" noTextEdit="1"/>
              </p:cNvSpPr>
              <p:nvPr/>
            </p:nvSpPr>
            <p:spPr>
              <a:xfrm>
                <a:off x="683568" y="5589240"/>
                <a:ext cx="5040560"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40B9B0-AF24-74FA-FD1E-663DC3C98C15}"/>
                  </a:ext>
                </a:extLst>
              </p:cNvPr>
              <p:cNvSpPr txBox="1"/>
              <p:nvPr/>
            </p:nvSpPr>
            <p:spPr>
              <a:xfrm>
                <a:off x="899592" y="1988840"/>
                <a:ext cx="6735305" cy="461665"/>
              </a:xfrm>
              <a:prstGeom prst="rect">
                <a:avLst/>
              </a:prstGeom>
              <a:noFill/>
            </p:spPr>
            <p:txBody>
              <a:bodyPr wrap="none" rtlCol="0">
                <a:spAutoFit/>
              </a:bodyPr>
              <a:lstStyle/>
              <a:p>
                <a:r>
                  <a:rPr kumimoji="1" lang="ja-JP" altLang="en-US" sz="2400"/>
                  <a:t>変数変換</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oMath>
                </a14:m>
                <a:r>
                  <a:rPr kumimoji="1" lang="ja-JP" altLang="en-US" sz="2400"/>
                  <a:t>が正準変換であるならば</a:t>
                </a:r>
              </a:p>
            </p:txBody>
          </p:sp>
        </mc:Choice>
        <mc:Fallback xmlns="">
          <p:sp>
            <p:nvSpPr>
              <p:cNvPr id="6" name="テキスト ボックス 5">
                <a:extLst>
                  <a:ext uri="{FF2B5EF4-FFF2-40B4-BE49-F238E27FC236}">
                    <a16:creationId xmlns:a16="http://schemas.microsoft.com/office/drawing/2014/main" id="{4D40B9B0-AF24-74FA-FD1E-663DC3C98C15}"/>
                  </a:ext>
                </a:extLst>
              </p:cNvPr>
              <p:cNvSpPr txBox="1">
                <a:spLocks noRot="1" noChangeAspect="1" noMove="1" noResize="1" noEditPoints="1" noAdjustHandles="1" noChangeArrowheads="1" noChangeShapeType="1" noTextEdit="1"/>
              </p:cNvSpPr>
              <p:nvPr/>
            </p:nvSpPr>
            <p:spPr>
              <a:xfrm>
                <a:off x="899592" y="1988840"/>
                <a:ext cx="6735305" cy="461665"/>
              </a:xfrm>
              <a:prstGeom prst="rect">
                <a:avLst/>
              </a:prstGeom>
              <a:blipFill>
                <a:blip r:embed="rId4"/>
                <a:stretch>
                  <a:fillRect l="-1449" t="-14474" r="-45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5CFD1C3-9116-9195-8679-0C694B73AED2}"/>
                  </a:ext>
                </a:extLst>
              </p:cNvPr>
              <p:cNvSpPr txBox="1"/>
              <p:nvPr/>
            </p:nvSpPr>
            <p:spPr>
              <a:xfrm>
                <a:off x="1331640" y="2564904"/>
                <a:ext cx="5958408" cy="8879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800" b="0" i="1" smtClean="0">
                              <a:latin typeface="Cambria Math" panose="02040503050406030204" pitchFamily="18" charset="0"/>
                            </a:rPr>
                          </m:ctrlPr>
                        </m:sSubPr>
                        <m:e>
                          <m:d>
                            <m:dPr>
                              <m:begChr m:val="{"/>
                              <m:endChr m:val="}"/>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𝑋</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𝑌</m:t>
                              </m:r>
                            </m:e>
                          </m:d>
                        </m:e>
                        <m:sub>
                          <m:r>
                            <a:rPr kumimoji="1" lang="en-US" altLang="ja-JP" sz="4800" b="0" i="1" smtClean="0">
                              <a:latin typeface="Cambria Math" panose="02040503050406030204" pitchFamily="18" charset="0"/>
                            </a:rPr>
                            <m:t>𝑞</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𝑝</m:t>
                          </m:r>
                        </m:sub>
                      </m:sSub>
                      <m:r>
                        <a:rPr kumimoji="1" lang="en-US" altLang="ja-JP" sz="4800" b="0" i="1" smtClean="0">
                          <a:latin typeface="Cambria Math" panose="02040503050406030204" pitchFamily="18" charset="0"/>
                        </a:rPr>
                        <m:t>=</m:t>
                      </m:r>
                      <m:sSub>
                        <m:sSubPr>
                          <m:ctrlPr>
                            <a:rPr lang="en-US" altLang="ja-JP" sz="4800" i="1">
                              <a:latin typeface="Cambria Math" panose="02040503050406030204" pitchFamily="18" charset="0"/>
                            </a:rPr>
                          </m:ctrlPr>
                        </m:sSubPr>
                        <m:e>
                          <m:d>
                            <m:dPr>
                              <m:begChr m:val="{"/>
                              <m:endChr m:val="}"/>
                              <m:ctrlPr>
                                <a:rPr lang="en-US" altLang="ja-JP" sz="4800" i="1">
                                  <a:latin typeface="Cambria Math" panose="02040503050406030204" pitchFamily="18" charset="0"/>
                                </a:rPr>
                              </m:ctrlPr>
                            </m:dPr>
                            <m:e>
                              <m:r>
                                <a:rPr lang="en-US" altLang="ja-JP" sz="4800" i="1">
                                  <a:latin typeface="Cambria Math" panose="02040503050406030204" pitchFamily="18" charset="0"/>
                                </a:rPr>
                                <m:t>𝑋</m:t>
                              </m:r>
                              <m:r>
                                <a:rPr lang="en-US" altLang="ja-JP" sz="4800" i="1">
                                  <a:latin typeface="Cambria Math" panose="02040503050406030204" pitchFamily="18" charset="0"/>
                                </a:rPr>
                                <m:t>,</m:t>
                              </m:r>
                              <m:r>
                                <a:rPr lang="en-US" altLang="ja-JP" sz="4800" i="1">
                                  <a:latin typeface="Cambria Math" panose="02040503050406030204" pitchFamily="18" charset="0"/>
                                </a:rPr>
                                <m:t>𝑌</m:t>
                              </m:r>
                            </m:e>
                          </m:d>
                        </m:e>
                        <m:sub>
                          <m:r>
                            <a:rPr lang="en-US" altLang="ja-JP" sz="4800" b="0" i="1" smtClean="0">
                              <a:latin typeface="Cambria Math" panose="02040503050406030204" pitchFamily="18" charset="0"/>
                            </a:rPr>
                            <m:t>𝑄</m:t>
                          </m:r>
                          <m:r>
                            <a:rPr lang="en-US" altLang="ja-JP" sz="4800" i="1">
                              <a:latin typeface="Cambria Math" panose="02040503050406030204" pitchFamily="18" charset="0"/>
                            </a:rPr>
                            <m:t>,</m:t>
                          </m:r>
                          <m:r>
                            <a:rPr lang="en-US" altLang="ja-JP" sz="4800" b="0" i="1" smtClean="0">
                              <a:latin typeface="Cambria Math" panose="02040503050406030204" pitchFamily="18" charset="0"/>
                            </a:rPr>
                            <m:t>𝑃</m:t>
                          </m:r>
                        </m:sub>
                      </m:sSub>
                    </m:oMath>
                  </m:oMathPara>
                </a14:m>
                <a:endParaRPr lang="ja-JP" altLang="en-US" sz="4800"/>
              </a:p>
            </p:txBody>
          </p:sp>
        </mc:Choice>
        <mc:Fallback xmlns="">
          <p:sp>
            <p:nvSpPr>
              <p:cNvPr id="8" name="テキスト ボックス 7">
                <a:extLst>
                  <a:ext uri="{FF2B5EF4-FFF2-40B4-BE49-F238E27FC236}">
                    <a16:creationId xmlns:a16="http://schemas.microsoft.com/office/drawing/2014/main" id="{95CFD1C3-9116-9195-8679-0C694B73AED2}"/>
                  </a:ext>
                </a:extLst>
              </p:cNvPr>
              <p:cNvSpPr txBox="1">
                <a:spLocks noRot="1" noChangeAspect="1" noMove="1" noResize="1" noEditPoints="1" noAdjustHandles="1" noChangeArrowheads="1" noChangeShapeType="1" noTextEdit="1"/>
              </p:cNvSpPr>
              <p:nvPr/>
            </p:nvSpPr>
            <p:spPr>
              <a:xfrm>
                <a:off x="1331640" y="2564904"/>
                <a:ext cx="5958408" cy="88793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65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E42CAE7-2A6A-FFE3-8954-39D9EF3E4974}"/>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EE32BBE-EA51-89AF-021A-660FC8F7A3F0}"/>
                  </a:ext>
                </a:extLst>
              </p:cNvPr>
              <p:cNvSpPr txBox="1"/>
              <p:nvPr/>
            </p:nvSpPr>
            <p:spPr>
              <a:xfrm>
                <a:off x="827584" y="1844824"/>
                <a:ext cx="4133311" cy="984885"/>
              </a:xfrm>
              <a:prstGeom prst="rect">
                <a:avLst/>
              </a:prstGeom>
              <a:noFill/>
            </p:spPr>
            <p:txBody>
              <a:bodyPr wrap="none" lIns="0" tIns="0" rIns="0" bIns="0" rtlCol="0">
                <a:spAutoFit/>
              </a:bodyPr>
              <a:lstStyle/>
              <a:p>
                <a:pPr algn="ctr"/>
                <a14:m>
                  <m:oMath xmlns:m="http://schemas.openxmlformats.org/officeDocument/2006/math">
                    <m:r>
                      <a:rPr lang="en-US" altLang="ja-JP" sz="3200" i="1" smtClean="0">
                        <a:latin typeface="Cambria Math" panose="02040503050406030204" pitchFamily="18" charset="0"/>
                      </a:rPr>
                      <m:t>𝑋</m:t>
                    </m:r>
                    <m:r>
                      <a:rPr lang="en-US" altLang="ja-JP" sz="3200" i="1" smtClean="0">
                        <a:latin typeface="Cambria Math" panose="02040503050406030204" pitchFamily="18" charset="0"/>
                      </a:rPr>
                      <m:t>=</m:t>
                    </m:r>
                    <m:r>
                      <a:rPr lang="en-US" altLang="ja-JP" sz="3200" i="1" smtClean="0">
                        <a:latin typeface="Cambria Math" panose="02040503050406030204" pitchFamily="18" charset="0"/>
                      </a:rPr>
                      <m:t>𝑋</m:t>
                    </m:r>
                    <m:r>
                      <a:rPr lang="en-US" altLang="ja-JP" sz="3200" i="1" smtClean="0">
                        <a:latin typeface="Cambria Math" panose="02040503050406030204" pitchFamily="18" charset="0"/>
                      </a:rPr>
                      <m:t>(</m:t>
                    </m:r>
                    <m:r>
                      <a:rPr lang="en-US" altLang="ja-JP" sz="3200" i="1" smtClean="0">
                        <a:latin typeface="Cambria Math" panose="02040503050406030204" pitchFamily="18" charset="0"/>
                      </a:rPr>
                      <m:t>𝑄</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𝑝</m:t>
                        </m:r>
                      </m:e>
                    </m:d>
                    <m:r>
                      <a:rPr lang="en-US" altLang="ja-JP" sz="3200" i="1">
                        <a:latin typeface="Cambria Math" panose="02040503050406030204" pitchFamily="18" charset="0"/>
                      </a:rPr>
                      <m:t>,</m:t>
                    </m:r>
                    <m:r>
                      <a:rPr lang="en-US" altLang="ja-JP" sz="3200" i="1">
                        <a:latin typeface="Cambria Math" panose="02040503050406030204" pitchFamily="18" charset="0"/>
                      </a:rPr>
                      <m:t>𝑃</m:t>
                    </m:r>
                    <m:r>
                      <a:rPr lang="en-US" altLang="ja-JP" sz="3200" i="1">
                        <a:latin typeface="Cambria Math" panose="02040503050406030204" pitchFamily="18" charset="0"/>
                      </a:rPr>
                      <m:t>(</m:t>
                    </m:r>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𝑝</m:t>
                    </m:r>
                    <m:r>
                      <a:rPr lang="en-US" altLang="ja-JP" sz="3200" i="1">
                        <a:latin typeface="Cambria Math" panose="02040503050406030204" pitchFamily="18" charset="0"/>
                      </a:rPr>
                      <m:t>)</m:t>
                    </m:r>
                  </m:oMath>
                </a14:m>
                <a:r>
                  <a:rPr lang="en-US" altLang="ja-JP" sz="3200"/>
                  <a:t>)</a:t>
                </a: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oMath>
                  </m:oMathPara>
                </a14:m>
                <a:endParaRPr kumimoji="1" lang="en-US" altLang="ja-JP" sz="3200" b="0"/>
              </a:p>
            </p:txBody>
          </p:sp>
        </mc:Choice>
        <mc:Fallback xmlns="">
          <p:sp>
            <p:nvSpPr>
              <p:cNvPr id="4" name="テキスト ボックス 3">
                <a:extLst>
                  <a:ext uri="{FF2B5EF4-FFF2-40B4-BE49-F238E27FC236}">
                    <a16:creationId xmlns:a16="http://schemas.microsoft.com/office/drawing/2014/main" id="{FEE32BBE-EA51-89AF-021A-660FC8F7A3F0}"/>
                  </a:ext>
                </a:extLst>
              </p:cNvPr>
              <p:cNvSpPr txBox="1">
                <a:spLocks noRot="1" noChangeAspect="1" noMove="1" noResize="1" noEditPoints="1" noAdjustHandles="1" noChangeArrowheads="1" noChangeShapeType="1" noTextEdit="1"/>
              </p:cNvSpPr>
              <p:nvPr/>
            </p:nvSpPr>
            <p:spPr>
              <a:xfrm>
                <a:off x="827584" y="1844824"/>
                <a:ext cx="4133311" cy="984885"/>
              </a:xfrm>
              <a:prstGeom prst="rect">
                <a:avLst/>
              </a:prstGeom>
              <a:blipFill>
                <a:blip r:embed="rId2"/>
                <a:stretch>
                  <a:fillRect t="-13043" r="-265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68E3BE6-30F0-3FEC-1763-66EFD20851AA}"/>
              </a:ext>
            </a:extLst>
          </p:cNvPr>
          <p:cNvSpPr txBox="1"/>
          <p:nvPr/>
        </p:nvSpPr>
        <p:spPr>
          <a:xfrm>
            <a:off x="395536" y="1177588"/>
            <a:ext cx="3416320" cy="523220"/>
          </a:xfrm>
          <a:prstGeom prst="rect">
            <a:avLst/>
          </a:prstGeom>
          <a:noFill/>
        </p:spPr>
        <p:txBody>
          <a:bodyPr wrap="none" rtlCol="0">
            <a:spAutoFit/>
          </a:bodyPr>
          <a:lstStyle/>
          <a:p>
            <a:r>
              <a:rPr lang="ja-JP" altLang="en-US" sz="2800"/>
              <a:t>物理量の変数依存性</a:t>
            </a:r>
            <a:endParaRPr kumimoji="1" lang="ja-JP" altLang="en-US"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C04F11-780E-B220-558C-8268DD76FDD4}"/>
                  </a:ext>
                </a:extLst>
              </p:cNvPr>
              <p:cNvSpPr txBox="1"/>
              <p:nvPr/>
            </p:nvSpPr>
            <p:spPr>
              <a:xfrm>
                <a:off x="971600" y="4149080"/>
                <a:ext cx="3331360"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29C04F11-780E-B220-558C-8268DD76FDD4}"/>
                  </a:ext>
                </a:extLst>
              </p:cNvPr>
              <p:cNvSpPr txBox="1">
                <a:spLocks noRot="1" noChangeAspect="1" noMove="1" noResize="1" noEditPoints="1" noAdjustHandles="1" noChangeArrowheads="1" noChangeShapeType="1" noTextEdit="1"/>
              </p:cNvSpPr>
              <p:nvPr/>
            </p:nvSpPr>
            <p:spPr>
              <a:xfrm>
                <a:off x="971600" y="4149080"/>
                <a:ext cx="3331360" cy="8917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BEE771C-B819-6049-8A1A-C40347098A9D}"/>
                  </a:ext>
                </a:extLst>
              </p:cNvPr>
              <p:cNvSpPr txBox="1"/>
              <p:nvPr/>
            </p:nvSpPr>
            <p:spPr>
              <a:xfrm>
                <a:off x="971600" y="5445224"/>
                <a:ext cx="3331360"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𝑌</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4BEE771C-B819-6049-8A1A-C40347098A9D}"/>
                  </a:ext>
                </a:extLst>
              </p:cNvPr>
              <p:cNvSpPr txBox="1">
                <a:spLocks noRot="1" noChangeAspect="1" noMove="1" noResize="1" noEditPoints="1" noAdjustHandles="1" noChangeArrowheads="1" noChangeShapeType="1" noTextEdit="1"/>
              </p:cNvSpPr>
              <p:nvPr/>
            </p:nvSpPr>
            <p:spPr>
              <a:xfrm>
                <a:off x="971600" y="5445224"/>
                <a:ext cx="3331360" cy="891783"/>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8F8B1750-FBD4-C3F5-1B93-AFD184C04D54}"/>
              </a:ext>
            </a:extLst>
          </p:cNvPr>
          <p:cNvSpPr txBox="1"/>
          <p:nvPr/>
        </p:nvSpPr>
        <p:spPr>
          <a:xfrm>
            <a:off x="467544" y="3212976"/>
            <a:ext cx="4275529" cy="523220"/>
          </a:xfrm>
          <a:prstGeom prst="rect">
            <a:avLst/>
          </a:prstGeom>
          <a:noFill/>
        </p:spPr>
        <p:txBody>
          <a:bodyPr wrap="none" rtlCol="0">
            <a:spAutoFit/>
          </a:bodyPr>
          <a:lstStyle/>
          <a:p>
            <a:r>
              <a:rPr lang="ja-JP" altLang="en-US" sz="2800"/>
              <a:t>それぞれ</a:t>
            </a:r>
            <a:r>
              <a:rPr lang="en-US" altLang="ja-JP" sz="2800"/>
              <a:t>q,p</a:t>
            </a:r>
            <a:r>
              <a:rPr lang="ja-JP" altLang="en-US" sz="2800"/>
              <a:t>で微分すると</a:t>
            </a:r>
            <a:endParaRPr kumimoji="1" lang="ja-JP" altLang="en-US" sz="2800"/>
          </a:p>
        </p:txBody>
      </p:sp>
    </p:spTree>
    <p:extLst>
      <p:ext uri="{BB962C8B-B14F-4D97-AF65-F5344CB8AC3E}">
        <p14:creationId xmlns:p14="http://schemas.microsoft.com/office/powerpoint/2010/main" val="255355968"/>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2788</TotalTime>
  <Words>1290</Words>
  <Application>Microsoft Office PowerPoint</Application>
  <PresentationFormat>画面に合わせる (4:3)</PresentationFormat>
  <Paragraphs>199</Paragraphs>
  <Slides>28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HGｺﾞｼｯｸE</vt:lpstr>
      <vt:lpstr>游ゴシック</vt:lpstr>
      <vt:lpstr>Arial</vt:lpstr>
      <vt:lpstr>Cambria Math</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407</cp:revision>
  <dcterms:created xsi:type="dcterms:W3CDTF">2019-01-02T05:23:01Z</dcterms:created>
  <dcterms:modified xsi:type="dcterms:W3CDTF">2023-07-17T09:18:08Z</dcterms:modified>
</cp:coreProperties>
</file>