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6" autoAdjust="0"/>
    <p:restoredTop sz="94660"/>
  </p:normalViewPr>
  <p:slideViewPr>
    <p:cSldViewPr>
      <p:cViewPr varScale="1">
        <p:scale>
          <a:sx n="63" d="100"/>
          <a:sy n="63" d="100"/>
        </p:scale>
        <p:origin x="148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2023/7/16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2" name="弦 1">
            <a:extLst>
              <a:ext uri="{FF2B5EF4-FFF2-40B4-BE49-F238E27FC236}">
                <a16:creationId xmlns:a16="http://schemas.microsoft.com/office/drawing/2014/main" id="{E48D6CCA-61A1-4B06-B494-2B0BDE0D3A96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479E8C-0541-4B69-B4AF-9B495F099148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/>
              <a:t>27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rgbClr val="011893"/>
                </a:solidFill>
              </a:rPr>
              <a:t>ポアソン括弧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/>
              <a:t>数理物理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56D32E-05B2-6C4E-A1C6-0E94D7850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本講義で学ぶこと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C64273-E28B-F440-85A4-79B12FC99741}"/>
              </a:ext>
            </a:extLst>
          </p:cNvPr>
          <p:cNvSpPr txBox="1"/>
          <p:nvPr/>
        </p:nvSpPr>
        <p:spPr>
          <a:xfrm>
            <a:off x="1187624" y="306896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FF0000"/>
                </a:solidFill>
              </a:rPr>
              <a:t>解析力学と代数について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79850A-2F57-BD48-8815-D10750D61831}"/>
              </a:ext>
            </a:extLst>
          </p:cNvPr>
          <p:cNvSpPr txBox="1"/>
          <p:nvPr/>
        </p:nvSpPr>
        <p:spPr>
          <a:xfrm>
            <a:off x="1115616" y="21328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ポアソン括弧</a:t>
            </a:r>
          </a:p>
        </p:txBody>
      </p:sp>
    </p:spTree>
    <p:extLst>
      <p:ext uri="{BB962C8B-B14F-4D97-AF65-F5344CB8AC3E}">
        <p14:creationId xmlns:p14="http://schemas.microsoft.com/office/powerpoint/2010/main" val="414273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F4F734C-6D40-3786-2A7B-47DA81F04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FA8E8C-217D-D65C-CEED-18E94498AEA4}"/>
              </a:ext>
            </a:extLst>
          </p:cNvPr>
          <p:cNvSpPr txBox="1"/>
          <p:nvPr/>
        </p:nvSpPr>
        <p:spPr>
          <a:xfrm>
            <a:off x="251520" y="12687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正準方程式を考える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9F19DD8-7A67-6AF9-10C3-C4C56E692D83}"/>
                  </a:ext>
                </a:extLst>
              </p:cNvPr>
              <p:cNvSpPr txBox="1"/>
              <p:nvPr/>
            </p:nvSpPr>
            <p:spPr>
              <a:xfrm>
                <a:off x="1043608" y="1988840"/>
                <a:ext cx="1816908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9F19DD8-7A67-6AF9-10C3-C4C56E692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988840"/>
                <a:ext cx="1816908" cy="1942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F8BCB38-AC71-7A14-A278-355A2D4CB01F}"/>
                  </a:ext>
                </a:extLst>
              </p:cNvPr>
              <p:cNvSpPr txBox="1"/>
              <p:nvPr/>
            </p:nvSpPr>
            <p:spPr>
              <a:xfrm>
                <a:off x="323528" y="4437112"/>
                <a:ext cx="69510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この系における物理量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400"/>
                  <a:t>時間発展を考える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F8BCB38-AC71-7A14-A278-355A2D4CB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437112"/>
                <a:ext cx="6951005" cy="461665"/>
              </a:xfrm>
              <a:prstGeom prst="rect">
                <a:avLst/>
              </a:prstGeom>
              <a:blipFill>
                <a:blip r:embed="rId3"/>
                <a:stretch>
                  <a:fillRect l="-1316" t="-14474" r="-43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97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50AA50-6513-EBD6-AA67-A1792A21F1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0E30FD1-40B6-FAAE-C313-C9BD43E57A0E}"/>
                  </a:ext>
                </a:extLst>
              </p:cNvPr>
              <p:cNvSpPr txBox="1"/>
              <p:nvPr/>
            </p:nvSpPr>
            <p:spPr>
              <a:xfrm>
                <a:off x="251520" y="1196752"/>
                <a:ext cx="43204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400"/>
                  <a:t>物理量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/>
                  <a:t>の時間微分は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0E30FD1-40B6-FAAE-C313-C9BD43E57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96752"/>
                <a:ext cx="4320480" cy="461665"/>
              </a:xfrm>
              <a:prstGeom prst="rect">
                <a:avLst/>
              </a:prstGeom>
              <a:blipFill>
                <a:blip r:embed="rId2"/>
                <a:stretch>
                  <a:fillRect l="-2116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BAB03A3-3017-DB05-EA1F-B41EE2A2F11C}"/>
                  </a:ext>
                </a:extLst>
              </p:cNvPr>
              <p:cNvSpPr txBox="1"/>
              <p:nvPr/>
            </p:nvSpPr>
            <p:spPr>
              <a:xfrm>
                <a:off x="827584" y="1844824"/>
                <a:ext cx="3224922" cy="10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BAB03A3-3017-DB05-EA1F-B41EE2A2F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844824"/>
                <a:ext cx="3224922" cy="10193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987D01-7B5B-DE52-3B02-C30994625C67}"/>
                  </a:ext>
                </a:extLst>
              </p:cNvPr>
              <p:cNvSpPr txBox="1"/>
              <p:nvPr/>
            </p:nvSpPr>
            <p:spPr>
              <a:xfrm>
                <a:off x="7164288" y="1700808"/>
                <a:ext cx="1297984" cy="1387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987D01-7B5B-DE52-3B02-C30994625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1700808"/>
                <a:ext cx="1297984" cy="13874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388C3A-7875-4244-E790-A43E1BBB620D}"/>
              </a:ext>
            </a:extLst>
          </p:cNvPr>
          <p:cNvSpPr txBox="1"/>
          <p:nvPr/>
        </p:nvSpPr>
        <p:spPr>
          <a:xfrm>
            <a:off x="6948264" y="11967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正準方程式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236ED9F-D7DC-85D4-28ED-1715B10FA718}"/>
                  </a:ext>
                </a:extLst>
              </p:cNvPr>
              <p:cNvSpPr txBox="1"/>
              <p:nvPr/>
            </p:nvSpPr>
            <p:spPr>
              <a:xfrm>
                <a:off x="1547664" y="3140968"/>
                <a:ext cx="3217740" cy="10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236ED9F-D7DC-85D4-28ED-1715B10FA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140968"/>
                <a:ext cx="3217740" cy="1019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0372493-DC79-8F35-839D-9A6A5ADBC111}"/>
              </a:ext>
            </a:extLst>
          </p:cNvPr>
          <p:cNvSpPr txBox="1"/>
          <p:nvPr/>
        </p:nvSpPr>
        <p:spPr>
          <a:xfrm>
            <a:off x="5652120" y="3284984"/>
            <a:ext cx="3297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きれいな</a:t>
            </a:r>
            <a:r>
              <a:rPr lang="en-US" altLang="ja-JP" sz="2800"/>
              <a:t>(</a:t>
            </a:r>
            <a:r>
              <a:rPr lang="ja-JP" altLang="en-US" sz="2800"/>
              <a:t>対称的な</a:t>
            </a:r>
            <a:r>
              <a:rPr lang="en-US" altLang="ja-JP" sz="2800"/>
              <a:t>)</a:t>
            </a:r>
          </a:p>
          <a:p>
            <a:r>
              <a:rPr lang="ja-JP" altLang="en-US" sz="2800"/>
              <a:t>形になっている</a:t>
            </a:r>
            <a:endParaRPr kumimoji="1" lang="ja-JP" altLang="en-US" sz="280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B4ECC94B-F349-C5BA-D5E4-1FE6F8778324}"/>
              </a:ext>
            </a:extLst>
          </p:cNvPr>
          <p:cNvSpPr/>
          <p:nvPr/>
        </p:nvSpPr>
        <p:spPr>
          <a:xfrm rot="5400000">
            <a:off x="5004048" y="3501008"/>
            <a:ext cx="504056" cy="50405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776852-D65D-B873-3B13-1B8AE1D7C5E8}"/>
              </a:ext>
            </a:extLst>
          </p:cNvPr>
          <p:cNvSpPr txBox="1"/>
          <p:nvPr/>
        </p:nvSpPr>
        <p:spPr>
          <a:xfrm>
            <a:off x="179512" y="436510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以下の括弧式を</a:t>
            </a:r>
            <a:r>
              <a:rPr lang="ja-JP" altLang="en-US" sz="2400"/>
              <a:t>定義</a:t>
            </a:r>
            <a:r>
              <a:rPr kumimoji="1" lang="ja-JP" altLang="en-US" sz="2400"/>
              <a:t>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94A9043-5A1B-D83F-DB2B-C0E9CF44D699}"/>
                  </a:ext>
                </a:extLst>
              </p:cNvPr>
              <p:cNvSpPr txBox="1"/>
              <p:nvPr/>
            </p:nvSpPr>
            <p:spPr>
              <a:xfrm>
                <a:off x="1547664" y="4941168"/>
                <a:ext cx="5040560" cy="1019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94A9043-5A1B-D83F-DB2B-C0E9CF44D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941168"/>
                <a:ext cx="5040560" cy="10193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784D245-1D1C-E116-33FC-B0FC13A69AE3}"/>
              </a:ext>
            </a:extLst>
          </p:cNvPr>
          <p:cNvSpPr txBox="1"/>
          <p:nvPr/>
        </p:nvSpPr>
        <p:spPr>
          <a:xfrm>
            <a:off x="467544" y="6165304"/>
            <a:ext cx="7330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これをポアソン括弧</a:t>
            </a:r>
            <a:r>
              <a:rPr lang="en-US" altLang="ja-JP" sz="2800"/>
              <a:t>(Poisson Bracket)</a:t>
            </a:r>
            <a:r>
              <a:rPr lang="ja-JP" altLang="en-US" sz="2800"/>
              <a:t>と呼ぶ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84558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B22EC6E-B760-1FEB-970B-E31E3A747D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3102590-255A-18EA-7A22-F16903E5FC12}"/>
                  </a:ext>
                </a:extLst>
              </p:cNvPr>
              <p:cNvSpPr txBox="1"/>
              <p:nvPr/>
            </p:nvSpPr>
            <p:spPr>
              <a:xfrm>
                <a:off x="1979712" y="2348880"/>
                <a:ext cx="5040560" cy="1051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3102590-255A-18EA-7A22-F16903E5F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348880"/>
                <a:ext cx="5040560" cy="1051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CE8D56-1142-D7C4-EEE8-7E09EADC1562}"/>
              </a:ext>
            </a:extLst>
          </p:cNvPr>
          <p:cNvSpPr txBox="1"/>
          <p:nvPr/>
        </p:nvSpPr>
        <p:spPr>
          <a:xfrm>
            <a:off x="467544" y="1196752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ポアソン括弧を使うと、時間微分が以下のように書ける</a:t>
            </a:r>
            <a:endParaRPr lang="en-US" altLang="ja-JP" sz="2400"/>
          </a:p>
          <a:p>
            <a:r>
              <a:rPr kumimoji="1" lang="en-US" altLang="ja-JP" sz="2400"/>
              <a:t>(</a:t>
            </a:r>
            <a:r>
              <a:rPr kumimoji="1" lang="ja-JP" altLang="en-US" sz="2400"/>
              <a:t>時間微分から定義を作ったから当然</a:t>
            </a:r>
            <a:r>
              <a:rPr kumimoji="1" lang="en-US" altLang="ja-JP" sz="2400"/>
              <a:t>)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333A44-C484-35AE-3932-1227DD4EC66E}"/>
              </a:ext>
            </a:extLst>
          </p:cNvPr>
          <p:cNvSpPr txBox="1"/>
          <p:nvPr/>
        </p:nvSpPr>
        <p:spPr>
          <a:xfrm>
            <a:off x="395536" y="378904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なぜポアソン括弧を使うか？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0C1B63-927A-A0B1-585C-38900E6F304E}"/>
              </a:ext>
            </a:extLst>
          </p:cNvPr>
          <p:cNvSpPr txBox="1"/>
          <p:nvPr/>
        </p:nvSpPr>
        <p:spPr>
          <a:xfrm>
            <a:off x="1087542" y="450912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これが正準変換で不変だから</a:t>
            </a:r>
          </a:p>
        </p:txBody>
      </p:sp>
    </p:spTree>
    <p:extLst>
      <p:ext uri="{BB962C8B-B14F-4D97-AF65-F5344CB8AC3E}">
        <p14:creationId xmlns:p14="http://schemas.microsoft.com/office/powerpoint/2010/main" val="66862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CA5C0CD-D752-A43C-3FB0-EFE5DAE7C8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正準変換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8AEA457-EEDF-8811-95E7-255C0CDED81C}"/>
              </a:ext>
            </a:extLst>
          </p:cNvPr>
          <p:cNvSpPr txBox="1"/>
          <p:nvPr/>
        </p:nvSpPr>
        <p:spPr>
          <a:xfrm>
            <a:off x="179512" y="10527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以下の変数変換を考える</a:t>
            </a:r>
            <a:endParaRPr kumimoji="1" lang="ja-JP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A11C9FE-364E-64C5-6442-D169A1FDCD81}"/>
                  </a:ext>
                </a:extLst>
              </p:cNvPr>
              <p:cNvSpPr txBox="1"/>
              <p:nvPr/>
            </p:nvSpPr>
            <p:spPr>
              <a:xfrm>
                <a:off x="899592" y="1844824"/>
                <a:ext cx="2392258" cy="1098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A11C9FE-364E-64C5-6442-D169A1FDC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844824"/>
                <a:ext cx="2392258" cy="1098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F775BD-A7DF-CC76-38E4-6690DAE17E19}"/>
              </a:ext>
            </a:extLst>
          </p:cNvPr>
          <p:cNvSpPr txBox="1"/>
          <p:nvPr/>
        </p:nvSpPr>
        <p:spPr>
          <a:xfrm>
            <a:off x="179512" y="3140968"/>
            <a:ext cx="88024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この変換が正準方程式の形を変えない時、正準変換と</a:t>
            </a:r>
            <a:endParaRPr lang="en-US" altLang="ja-JP" sz="2800"/>
          </a:p>
          <a:p>
            <a:r>
              <a:rPr lang="ja-JP" altLang="en-US" sz="2800"/>
              <a:t>呼ぶ</a:t>
            </a:r>
            <a:endParaRPr lang="en-US" altLang="ja-JP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5D6E24F-C202-C776-8259-117661093B8D}"/>
                  </a:ext>
                </a:extLst>
              </p:cNvPr>
              <p:cNvSpPr txBox="1"/>
              <p:nvPr/>
            </p:nvSpPr>
            <p:spPr>
              <a:xfrm>
                <a:off x="1403648" y="4293096"/>
                <a:ext cx="1816908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5D6E24F-C202-C776-8259-117661093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293096"/>
                <a:ext cx="1816908" cy="1942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6E12C57-3B9C-1A55-D815-C5CC0DB98F0E}"/>
                  </a:ext>
                </a:extLst>
              </p:cNvPr>
              <p:cNvSpPr txBox="1"/>
              <p:nvPr/>
            </p:nvSpPr>
            <p:spPr>
              <a:xfrm>
                <a:off x="5076056" y="4365104"/>
                <a:ext cx="1843773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6E12C57-3B9C-1A55-D815-C5CC0DB98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365104"/>
                <a:ext cx="1843773" cy="1942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左右 7">
            <a:extLst>
              <a:ext uri="{FF2B5EF4-FFF2-40B4-BE49-F238E27FC236}">
                <a16:creationId xmlns:a16="http://schemas.microsoft.com/office/drawing/2014/main" id="{B4D2BFB3-47D5-D440-7152-A3DA89BE6825}"/>
              </a:ext>
            </a:extLst>
          </p:cNvPr>
          <p:cNvSpPr/>
          <p:nvPr/>
        </p:nvSpPr>
        <p:spPr>
          <a:xfrm>
            <a:off x="3563888" y="5013176"/>
            <a:ext cx="1216152" cy="4846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74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6F6DC3-9BD0-A973-C7F0-85756F158F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正準変換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9AF6622-C6A9-7B55-A806-C60D10ABE16F}"/>
                  </a:ext>
                </a:extLst>
              </p:cNvPr>
              <p:cNvSpPr txBox="1"/>
              <p:nvPr/>
            </p:nvSpPr>
            <p:spPr>
              <a:xfrm>
                <a:off x="1763688" y="1052736"/>
                <a:ext cx="1816908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9AF6622-C6A9-7B55-A806-C60D10ABE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052736"/>
                <a:ext cx="1816908" cy="1942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F8F847F-3817-C726-4947-B2477D8705BD}"/>
                  </a:ext>
                </a:extLst>
              </p:cNvPr>
              <p:cNvSpPr txBox="1"/>
              <p:nvPr/>
            </p:nvSpPr>
            <p:spPr>
              <a:xfrm>
                <a:off x="5436096" y="1124744"/>
                <a:ext cx="1843773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F8F847F-3817-C726-4947-B2477D870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1124744"/>
                <a:ext cx="1843773" cy="1942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矢印: 左右 4">
            <a:extLst>
              <a:ext uri="{FF2B5EF4-FFF2-40B4-BE49-F238E27FC236}">
                <a16:creationId xmlns:a16="http://schemas.microsoft.com/office/drawing/2014/main" id="{6521BB40-4970-FB11-DBD4-DB4B4B9EBCE1}"/>
              </a:ext>
            </a:extLst>
          </p:cNvPr>
          <p:cNvSpPr/>
          <p:nvPr/>
        </p:nvSpPr>
        <p:spPr>
          <a:xfrm>
            <a:off x="3923928" y="1772816"/>
            <a:ext cx="1216152" cy="4846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06A256A-E5E7-DEAE-E9CC-79A703C69566}"/>
              </a:ext>
            </a:extLst>
          </p:cNvPr>
          <p:cNvSpPr txBox="1"/>
          <p:nvPr/>
        </p:nvSpPr>
        <p:spPr>
          <a:xfrm>
            <a:off x="251520" y="314096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正準変換の条件</a:t>
            </a:r>
            <a:endParaRPr kumimoji="1" lang="ja-JP" altLang="en-US" sz="3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B849F26-03C4-7990-4E44-E2CC1A00E463}"/>
              </a:ext>
            </a:extLst>
          </p:cNvPr>
          <p:cNvSpPr txBox="1"/>
          <p:nvPr/>
        </p:nvSpPr>
        <p:spPr>
          <a:xfrm>
            <a:off x="5868144" y="623731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※</a:t>
            </a:r>
            <a:r>
              <a:rPr kumimoji="1" lang="ja-JP" altLang="en-US" sz="2400"/>
              <a:t>詳細は次回に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8B593B4-DFEE-A904-F709-1D90BDFCFD0F}"/>
                  </a:ext>
                </a:extLst>
              </p:cNvPr>
              <p:cNvSpPr txBox="1"/>
              <p:nvPr/>
            </p:nvSpPr>
            <p:spPr>
              <a:xfrm>
                <a:off x="1907704" y="4005064"/>
                <a:ext cx="2279022" cy="1845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num>
                                  <m:den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num>
                                  <m:den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num>
                                  <m:den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num>
                                  <m:den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8B593B4-DFEE-A904-F709-1D90BDFCF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005064"/>
                <a:ext cx="2279022" cy="18454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F94D98-3229-5E30-D9D6-3D5FFDA78C68}"/>
              </a:ext>
            </a:extLst>
          </p:cNvPr>
          <p:cNvSpPr txBox="1"/>
          <p:nvPr/>
        </p:nvSpPr>
        <p:spPr>
          <a:xfrm>
            <a:off x="4716016" y="4653136"/>
            <a:ext cx="3918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変換のヤコビアンが</a:t>
            </a:r>
            <a:r>
              <a:rPr lang="en-US" altLang="ja-JP" sz="2000"/>
              <a:t>1</a:t>
            </a:r>
            <a:r>
              <a:rPr lang="ja-JP" altLang="en-US" sz="2000"/>
              <a:t>であること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72401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5EB15E0-3503-3913-289D-A5F43FCE1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269716B-C2D1-3FCA-6262-DE3BFEF3F4E7}"/>
              </a:ext>
            </a:extLst>
          </p:cNvPr>
          <p:cNvSpPr txBox="1"/>
          <p:nvPr/>
        </p:nvSpPr>
        <p:spPr>
          <a:xfrm>
            <a:off x="251520" y="112474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証明したいこと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2C0F40B-E66F-FE3F-7B4C-9F3B7730DD19}"/>
                  </a:ext>
                </a:extLst>
              </p:cNvPr>
              <p:cNvSpPr txBox="1"/>
              <p:nvPr/>
            </p:nvSpPr>
            <p:spPr>
              <a:xfrm>
                <a:off x="611560" y="4149080"/>
                <a:ext cx="5040560" cy="1019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2C0F40B-E66F-FE3F-7B4C-9F3B7730D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149080"/>
                <a:ext cx="5040560" cy="1019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FB2244D-37A0-535E-B51C-7746DB8E5830}"/>
                  </a:ext>
                </a:extLst>
              </p:cNvPr>
              <p:cNvSpPr txBox="1"/>
              <p:nvPr/>
            </p:nvSpPr>
            <p:spPr>
              <a:xfrm>
                <a:off x="683568" y="5589240"/>
                <a:ext cx="5040560" cy="1019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FB2244D-37A0-535E-B51C-7746DB8E5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589240"/>
                <a:ext cx="5040560" cy="10193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D40B9B0-AF24-74FA-FD1E-663DC3C98C15}"/>
                  </a:ext>
                </a:extLst>
              </p:cNvPr>
              <p:cNvSpPr txBox="1"/>
              <p:nvPr/>
            </p:nvSpPr>
            <p:spPr>
              <a:xfrm>
                <a:off x="899592" y="1988840"/>
                <a:ext cx="67353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/>
                  <a:t>変数変換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が正準変換であるならば</a:t>
                </a: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D40B9B0-AF24-74FA-FD1E-663DC3C98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988840"/>
                <a:ext cx="6735305" cy="461665"/>
              </a:xfrm>
              <a:prstGeom prst="rect">
                <a:avLst/>
              </a:prstGeom>
              <a:blipFill>
                <a:blip r:embed="rId4"/>
                <a:stretch>
                  <a:fillRect l="-1449" t="-14474" r="-453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5CFD1C3-9116-9195-8679-0C694B73AED2}"/>
                  </a:ext>
                </a:extLst>
              </p:cNvPr>
              <p:cNvSpPr txBox="1"/>
              <p:nvPr/>
            </p:nvSpPr>
            <p:spPr>
              <a:xfrm>
                <a:off x="1331640" y="2564904"/>
                <a:ext cx="5958408" cy="887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4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4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4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sz="4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4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lang="en-US" altLang="ja-JP" sz="4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ja-JP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4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ja-JP" altLang="en-US" sz="48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5CFD1C3-9116-9195-8679-0C694B73A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564904"/>
                <a:ext cx="5958408" cy="8879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534610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2457</TotalTime>
  <Words>241</Words>
  <Application>Microsoft Office PowerPoint</Application>
  <PresentationFormat>画面に合わせる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HGｺﾞｼｯｸE</vt:lpstr>
      <vt:lpstr>游ゴシック</vt:lpstr>
      <vt:lpstr>Arial</vt:lpstr>
      <vt:lpstr>Cambria Math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382</cp:revision>
  <dcterms:created xsi:type="dcterms:W3CDTF">2019-01-02T05:23:01Z</dcterms:created>
  <dcterms:modified xsi:type="dcterms:W3CDTF">2023-07-16T09:50:37Z</dcterms:modified>
</cp:coreProperties>
</file>