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8"/>
  </p:notesMasterIdLst>
  <p:sldIdLst>
    <p:sldId id="256" r:id="rId2"/>
    <p:sldId id="297" r:id="rId3"/>
    <p:sldId id="424" r:id="rId4"/>
    <p:sldId id="425" r:id="rId5"/>
    <p:sldId id="432" r:id="rId6"/>
    <p:sldId id="429" r:id="rId7"/>
    <p:sldId id="428" r:id="rId8"/>
    <p:sldId id="431" r:id="rId9"/>
    <p:sldId id="433" r:id="rId10"/>
    <p:sldId id="434" r:id="rId11"/>
    <p:sldId id="404" r:id="rId12"/>
    <p:sldId id="435" r:id="rId13"/>
    <p:sldId id="406" r:id="rId14"/>
    <p:sldId id="407" r:id="rId15"/>
    <p:sldId id="409" r:id="rId16"/>
    <p:sldId id="410" r:id="rId17"/>
    <p:sldId id="411" r:id="rId18"/>
    <p:sldId id="436" r:id="rId19"/>
    <p:sldId id="437" r:id="rId20"/>
    <p:sldId id="413" r:id="rId21"/>
    <p:sldId id="414" r:id="rId22"/>
    <p:sldId id="415" r:id="rId23"/>
    <p:sldId id="416" r:id="rId24"/>
    <p:sldId id="427" r:id="rId25"/>
    <p:sldId id="430" r:id="rId26"/>
    <p:sldId id="417" r:id="rId27"/>
    <p:sldId id="418" r:id="rId28"/>
    <p:sldId id="419" r:id="rId29"/>
    <p:sldId id="420" r:id="rId30"/>
    <p:sldId id="421" r:id="rId31"/>
    <p:sldId id="422" r:id="rId32"/>
    <p:sldId id="440" r:id="rId33"/>
    <p:sldId id="438" r:id="rId34"/>
    <p:sldId id="439" r:id="rId35"/>
    <p:sldId id="441" r:id="rId36"/>
    <p:sldId id="423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>
      <p:cViewPr varScale="1">
        <p:scale>
          <a:sx n="93" d="100"/>
          <a:sy n="93" d="100"/>
        </p:scale>
        <p:origin x="134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2024/11/8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2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1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5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36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GitHub</a:t>
            </a:r>
            <a:r>
              <a:rPr lang="ja-JP" altLang="en-US" sz="4000" dirty="0">
                <a:solidFill>
                  <a:srgbClr val="011893"/>
                </a:solidFill>
              </a:rPr>
              <a:t>の</a:t>
            </a:r>
            <a:r>
              <a:rPr lang="ja-JP" altLang="en-US" sz="4000">
                <a:solidFill>
                  <a:srgbClr val="011893"/>
                </a:solidFill>
              </a:rPr>
              <a:t>操作</a:t>
            </a:r>
            <a:r>
              <a:rPr lang="en-US" altLang="ja-JP" sz="400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応用編</a:t>
            </a:r>
            <a:r>
              <a:rPr lang="en-US" altLang="ja-JP" sz="4000">
                <a:solidFill>
                  <a:srgbClr val="011893"/>
                </a:solidFill>
              </a:rPr>
              <a:t>)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0A018E2-45F7-19F2-2864-7E4B656D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" y="2276872"/>
            <a:ext cx="3743777" cy="2743862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34DC477-A699-C523-2ED3-7B5F9268C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1 - Step 1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D2FFC8E-31C0-5094-75A8-69E43C5FADD2}"/>
              </a:ext>
            </a:extLst>
          </p:cNvPr>
          <p:cNvSpPr/>
          <p:nvPr/>
        </p:nvSpPr>
        <p:spPr>
          <a:xfrm>
            <a:off x="2915816" y="4725144"/>
            <a:ext cx="432048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B31E4F-CF47-4F17-4499-3F2CC244A836}"/>
              </a:ext>
            </a:extLst>
          </p:cNvPr>
          <p:cNvSpPr txBox="1"/>
          <p:nvPr/>
        </p:nvSpPr>
        <p:spPr>
          <a:xfrm>
            <a:off x="-12751" y="5157192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こんな画面になるので「</a:t>
            </a:r>
            <a:r>
              <a:rPr lang="en-US" altLang="ja-JP" dirty="0"/>
              <a:t>Create Fork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lang="ja-JP" altLang="en-US" dirty="0"/>
              <a:t>ボタンを押す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2DEF993-38E3-77CB-B70A-306AD447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988840"/>
            <a:ext cx="4187752" cy="36879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D9D2B9-9E1D-9638-576D-1F86E53D63A2}"/>
              </a:ext>
            </a:extLst>
          </p:cNvPr>
          <p:cNvSpPr txBox="1"/>
          <p:nvPr/>
        </p:nvSpPr>
        <p:spPr>
          <a:xfrm>
            <a:off x="4644008" y="1124744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自分のアカウントにリポジトリが</a:t>
            </a:r>
            <a:endParaRPr lang="en-US" altLang="ja-JP" dirty="0"/>
          </a:p>
          <a:p>
            <a:r>
              <a:rPr kumimoji="1" lang="ja-JP" altLang="en-US" dirty="0"/>
              <a:t>コピーされる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2641B4E-2871-3DB0-20FD-60B28A33CD45}"/>
              </a:ext>
            </a:extLst>
          </p:cNvPr>
          <p:cNvSpPr/>
          <p:nvPr/>
        </p:nvSpPr>
        <p:spPr>
          <a:xfrm>
            <a:off x="3995936" y="350100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748CA39-7D9D-4551-4470-F1CD9FED001F}"/>
              </a:ext>
            </a:extLst>
          </p:cNvPr>
          <p:cNvSpPr/>
          <p:nvPr/>
        </p:nvSpPr>
        <p:spPr>
          <a:xfrm>
            <a:off x="4644008" y="2276872"/>
            <a:ext cx="864096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214C9CDB-84AE-8062-C3D0-8FCDF5698089}"/>
              </a:ext>
            </a:extLst>
          </p:cNvPr>
          <p:cNvCxnSpPr>
            <a:stCxn id="9" idx="1"/>
            <a:endCxn id="11" idx="1"/>
          </p:cNvCxnSpPr>
          <p:nvPr/>
        </p:nvCxnSpPr>
        <p:spPr>
          <a:xfrm rot="10800000" flipV="1">
            <a:off x="4644008" y="1447910"/>
            <a:ext cx="12700" cy="93697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3448F-A855-4158-9540-663E3B8AF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1 - Step 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156FCE-5CDF-4D18-BB50-30D49482D9E1}"/>
              </a:ext>
            </a:extLst>
          </p:cNvPr>
          <p:cNvSpPr txBox="1"/>
          <p:nvPr/>
        </p:nvSpPr>
        <p:spPr>
          <a:xfrm>
            <a:off x="251520" y="980728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Pages</a:t>
            </a:r>
            <a:r>
              <a:rPr kumimoji="1" lang="ja-JP" altLang="en-US" sz="2800"/>
              <a:t>の設定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AB1E34-47E2-420C-98E5-7CFD04BB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7560840" cy="202887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938504-F626-480B-A7F9-FA2CCE841EAB}"/>
              </a:ext>
            </a:extLst>
          </p:cNvPr>
          <p:cNvSpPr/>
          <p:nvPr/>
        </p:nvSpPr>
        <p:spPr>
          <a:xfrm>
            <a:off x="5868144" y="3501008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641D98-35D1-40F1-B40A-72FFA187BAEE}"/>
              </a:ext>
            </a:extLst>
          </p:cNvPr>
          <p:cNvSpPr txBox="1"/>
          <p:nvPr/>
        </p:nvSpPr>
        <p:spPr>
          <a:xfrm>
            <a:off x="395536" y="1700808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Fork</a:t>
            </a:r>
            <a:r>
              <a:rPr kumimoji="1" lang="ja-JP" altLang="en-US"/>
              <a:t>されたリポジトリ</a:t>
            </a:r>
            <a:r>
              <a:rPr kumimoji="1" lang="en-US" altLang="ja-JP"/>
              <a:t>(</a:t>
            </a:r>
            <a:r>
              <a:rPr kumimoji="1" lang="ja-JP" altLang="en-US"/>
              <a:t>自分のアカウントに表示されたもの</a:t>
            </a:r>
            <a:r>
              <a:rPr kumimoji="1" lang="en-US" altLang="ja-JP"/>
              <a:t>)</a:t>
            </a:r>
            <a:r>
              <a:rPr kumimoji="1" lang="ja-JP" altLang="en-US"/>
              <a:t>の</a:t>
            </a:r>
            <a:r>
              <a:rPr kumimoji="1" lang="en-US" altLang="ja-JP"/>
              <a:t>Settings</a:t>
            </a:r>
            <a:r>
              <a:rPr kumimoji="1" lang="ja-JP" altLang="en-US"/>
              <a:t>を押す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18BD49BD-761E-4FC6-BA7A-F670B3044C2B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6174179" y="2618909"/>
            <a:ext cx="1620180" cy="50405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3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3F0A52-B5B6-4CDF-CDB9-104A3300E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1 - Step 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888E191-DEE7-11A1-1952-64B93477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6690940" cy="4991533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19CCDB9-7E3F-4D45-9632-EAB505F3D5ED}"/>
              </a:ext>
            </a:extLst>
          </p:cNvPr>
          <p:cNvSpPr/>
          <p:nvPr/>
        </p:nvSpPr>
        <p:spPr>
          <a:xfrm>
            <a:off x="827584" y="6093296"/>
            <a:ext cx="194421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9731700-EC86-D5ED-926D-01B175817E0E}"/>
              </a:ext>
            </a:extLst>
          </p:cNvPr>
          <p:cNvSpPr/>
          <p:nvPr/>
        </p:nvSpPr>
        <p:spPr>
          <a:xfrm>
            <a:off x="432048" y="566124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D37EEC-D786-4DC5-22B1-79F3791CDDD8}"/>
              </a:ext>
            </a:extLst>
          </p:cNvPr>
          <p:cNvSpPr/>
          <p:nvPr/>
        </p:nvSpPr>
        <p:spPr>
          <a:xfrm>
            <a:off x="2915816" y="5949280"/>
            <a:ext cx="79208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C0DCDCE-01E0-DC3B-8782-FA95F6DF5DB1}"/>
              </a:ext>
            </a:extLst>
          </p:cNvPr>
          <p:cNvSpPr/>
          <p:nvPr/>
        </p:nvSpPr>
        <p:spPr>
          <a:xfrm>
            <a:off x="3779912" y="5949280"/>
            <a:ext cx="79208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122661C-5C60-68D5-6B9E-73044064C3AB}"/>
              </a:ext>
            </a:extLst>
          </p:cNvPr>
          <p:cNvSpPr/>
          <p:nvPr/>
        </p:nvSpPr>
        <p:spPr>
          <a:xfrm>
            <a:off x="4572000" y="5949280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1DC40A7-9AC6-5333-0068-31C2C74B0A5A}"/>
              </a:ext>
            </a:extLst>
          </p:cNvPr>
          <p:cNvSpPr/>
          <p:nvPr/>
        </p:nvSpPr>
        <p:spPr>
          <a:xfrm>
            <a:off x="3203848" y="638132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3666AA7-8F51-95E0-1179-DED31B2EB111}"/>
              </a:ext>
            </a:extLst>
          </p:cNvPr>
          <p:cNvSpPr/>
          <p:nvPr/>
        </p:nvSpPr>
        <p:spPr>
          <a:xfrm>
            <a:off x="3995936" y="638132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FC36481-408B-37EC-46E8-BDE21BBAADBE}"/>
              </a:ext>
            </a:extLst>
          </p:cNvPr>
          <p:cNvSpPr/>
          <p:nvPr/>
        </p:nvSpPr>
        <p:spPr>
          <a:xfrm>
            <a:off x="4644008" y="638132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29D7D0-4A1B-40EB-5887-6DE896916E1A}"/>
              </a:ext>
            </a:extLst>
          </p:cNvPr>
          <p:cNvSpPr txBox="1"/>
          <p:nvPr/>
        </p:nvSpPr>
        <p:spPr>
          <a:xfrm>
            <a:off x="200526" y="1052736"/>
            <a:ext cx="894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Pages</a:t>
            </a:r>
            <a:r>
              <a:rPr kumimoji="1" lang="ja-JP" altLang="en-US"/>
              <a:t>を選ぶ　</a:t>
            </a:r>
            <a:r>
              <a:rPr kumimoji="1" lang="en-US" altLang="ja-JP"/>
              <a:t>2. main</a:t>
            </a:r>
            <a:r>
              <a:rPr kumimoji="1" lang="ja-JP" altLang="en-US"/>
              <a:t>ブランチを選ぶ </a:t>
            </a:r>
            <a:r>
              <a:rPr kumimoji="1" lang="en-US" altLang="ja-JP"/>
              <a:t>3. </a:t>
            </a:r>
            <a:r>
              <a:rPr kumimoji="1" lang="ja-JP" altLang="en-US"/>
              <a:t>フォルダは </a:t>
            </a:r>
            <a:r>
              <a:rPr kumimoji="1" lang="en-US" altLang="ja-JP"/>
              <a:t>/docs</a:t>
            </a:r>
            <a:r>
              <a:rPr kumimoji="1" lang="ja-JP" altLang="en-US"/>
              <a:t>を選ぶ </a:t>
            </a:r>
            <a:r>
              <a:rPr kumimoji="1" lang="en-US" altLang="ja-JP"/>
              <a:t>4. Save</a:t>
            </a:r>
            <a:r>
              <a:rPr kumimoji="1" lang="ja-JP" altLang="en-US"/>
              <a:t>を押す</a:t>
            </a:r>
          </a:p>
        </p:txBody>
      </p:sp>
    </p:spTree>
    <p:extLst>
      <p:ext uri="{BB962C8B-B14F-4D97-AF65-F5344CB8AC3E}">
        <p14:creationId xmlns:p14="http://schemas.microsoft.com/office/powerpoint/2010/main" val="301344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1A0862-F859-4E80-9DB1-767B0B1B3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3B34A-8807-4B1B-96FC-EF51D9BED51B}"/>
              </a:ext>
            </a:extLst>
          </p:cNvPr>
          <p:cNvSpPr txBox="1"/>
          <p:nvPr/>
        </p:nvSpPr>
        <p:spPr>
          <a:xfrm>
            <a:off x="395536" y="1196752"/>
            <a:ext cx="818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Save</a:t>
            </a:r>
            <a:r>
              <a:rPr lang="ja-JP" altLang="en-US" sz="2800" dirty="0"/>
              <a:t>ボタンを押してから</a:t>
            </a:r>
            <a:r>
              <a:rPr kumimoji="1" lang="ja-JP" altLang="en-US" sz="2800" dirty="0">
                <a:solidFill>
                  <a:srgbClr val="FF0000"/>
                </a:solidFill>
              </a:rPr>
              <a:t>数分待ってから</a:t>
            </a:r>
            <a:r>
              <a:rPr kumimoji="1" lang="ja-JP" altLang="en-US" sz="2800" dirty="0"/>
              <a:t>リロード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B33D12E-1F25-61E0-4E9E-52B09A0B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4824"/>
            <a:ext cx="7020272" cy="4050157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02148F-A49B-E6D9-73B7-DC0C3464DFC6}"/>
              </a:ext>
            </a:extLst>
          </p:cNvPr>
          <p:cNvSpPr/>
          <p:nvPr/>
        </p:nvSpPr>
        <p:spPr>
          <a:xfrm>
            <a:off x="5868144" y="3645024"/>
            <a:ext cx="720080" cy="288032"/>
          </a:xfrm>
          <a:prstGeom prst="roundRect">
            <a:avLst>
              <a:gd name="adj" fmla="val 2752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439AFA-782F-3CFD-0C28-AB855FC9B30F}"/>
              </a:ext>
            </a:extLst>
          </p:cNvPr>
          <p:cNvSpPr txBox="1"/>
          <p:nvPr/>
        </p:nvSpPr>
        <p:spPr>
          <a:xfrm>
            <a:off x="539552" y="6093296"/>
            <a:ext cx="753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Your site is live at ....</a:t>
            </a:r>
            <a:r>
              <a:rPr kumimoji="1" lang="ja-JP" altLang="en-US" dirty="0"/>
              <a:t>」という表示が現れた</a:t>
            </a:r>
            <a:r>
              <a:rPr lang="ja-JP" altLang="en-US" dirty="0"/>
              <a:t>ら「</a:t>
            </a:r>
            <a:r>
              <a:rPr lang="en-US" altLang="ja-JP" dirty="0"/>
              <a:t>Visit site</a:t>
            </a:r>
            <a:r>
              <a:rPr lang="ja-JP" altLang="en-US" dirty="0"/>
              <a:t>」をクリック</a:t>
            </a:r>
            <a:endParaRPr kumimoji="1" lang="ja-JP" altLang="en-US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4321C9F-C677-B437-05DE-BC152EE2AC18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H="1" flipV="1">
            <a:off x="6588224" y="3789040"/>
            <a:ext cx="1484480" cy="2488922"/>
          </a:xfrm>
          <a:prstGeom prst="bentConnector3">
            <a:avLst>
              <a:gd name="adj1" fmla="val -15399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7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BB059B-CEE8-4B31-898C-E180B5C35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20A0CC-41C7-42A7-A36B-1BAE2BB2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40968"/>
            <a:ext cx="7109202" cy="324036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7C992D-92A4-48F8-912F-7833C7D1AF5C}"/>
              </a:ext>
            </a:extLst>
          </p:cNvPr>
          <p:cNvSpPr/>
          <p:nvPr/>
        </p:nvSpPr>
        <p:spPr>
          <a:xfrm>
            <a:off x="1528074" y="2924944"/>
            <a:ext cx="6192688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401B98-DF16-457E-B2BF-D30509ACD525}"/>
              </a:ext>
            </a:extLst>
          </p:cNvPr>
          <p:cNvSpPr txBox="1"/>
          <p:nvPr/>
        </p:nvSpPr>
        <p:spPr>
          <a:xfrm>
            <a:off x="395536" y="1916832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https://github-watanabe.github.io/pages-sample/</a:t>
            </a:r>
            <a:r>
              <a:rPr lang="en-US" altLang="ja-JP" sz="2800" dirty="0">
                <a:solidFill>
                  <a:srgbClr val="FF0000"/>
                </a:solidFill>
              </a:rPr>
              <a:t>?1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A7BF75-4581-2407-4994-9D744DFAD12F}"/>
              </a:ext>
            </a:extLst>
          </p:cNvPr>
          <p:cNvSpPr txBox="1"/>
          <p:nvPr/>
        </p:nvSpPr>
        <p:spPr>
          <a:xfrm>
            <a:off x="179512" y="1052736"/>
            <a:ext cx="8085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もし</a:t>
            </a:r>
            <a:r>
              <a:rPr kumimoji="1" lang="en-US" altLang="ja-JP" sz="2400" dirty="0"/>
              <a:t>404</a:t>
            </a:r>
            <a:r>
              <a:rPr kumimoji="1" lang="ja-JP" altLang="en-US" sz="2400" dirty="0"/>
              <a:t>と表示されたら、しばらく待ってから</a:t>
            </a:r>
            <a:r>
              <a:rPr lang="ja-JP" altLang="en-US" sz="2400" dirty="0"/>
              <a:t>アドレスの</a:t>
            </a:r>
            <a:endParaRPr lang="en-US" altLang="ja-JP" sz="2400" dirty="0"/>
          </a:p>
          <a:p>
            <a:r>
              <a:rPr lang="ja-JP" altLang="en-US" sz="2400" dirty="0"/>
              <a:t>最後に「</a:t>
            </a:r>
            <a:r>
              <a:rPr lang="en-US" altLang="ja-JP" sz="2400" dirty="0"/>
              <a:t>?1</a:t>
            </a:r>
            <a:r>
              <a:rPr lang="ja-JP" altLang="en-US" sz="2400" dirty="0"/>
              <a:t>」を追加してエンターキーを入力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59FFCA-B7A8-1E86-7796-F9ABDC437227}"/>
              </a:ext>
            </a:extLst>
          </p:cNvPr>
          <p:cNvSpPr txBox="1"/>
          <p:nvPr/>
        </p:nvSpPr>
        <p:spPr>
          <a:xfrm>
            <a:off x="1691680" y="242088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アカウント名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42CB53E-691E-63EC-BC1D-57917722FCB3}"/>
              </a:ext>
            </a:extLst>
          </p:cNvPr>
          <p:cNvCxnSpPr/>
          <p:nvPr/>
        </p:nvCxnSpPr>
        <p:spPr>
          <a:xfrm>
            <a:off x="1547664" y="2348880"/>
            <a:ext cx="2592288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4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B004064-74B3-4C3A-A6AE-24808C59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3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D29521-8C8F-4F33-A7A8-49D20268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12776"/>
            <a:ext cx="5400600" cy="471664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680A15-8921-4C03-A8FC-9229C1BA7F57}"/>
              </a:ext>
            </a:extLst>
          </p:cNvPr>
          <p:cNvSpPr txBox="1"/>
          <p:nvPr/>
        </p:nvSpPr>
        <p:spPr>
          <a:xfrm>
            <a:off x="2051720" y="90872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数字認識できることを確認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46189E-1E00-4298-958C-2808FBF3193C}"/>
              </a:ext>
            </a:extLst>
          </p:cNvPr>
          <p:cNvSpPr txBox="1"/>
          <p:nvPr/>
        </p:nvSpPr>
        <p:spPr>
          <a:xfrm>
            <a:off x="1331640" y="61653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マウスでここに入力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A6A6081-B2D2-4B2F-AC6C-28380693BFC0}"/>
              </a:ext>
            </a:extLst>
          </p:cNvPr>
          <p:cNvSpPr/>
          <p:nvPr/>
        </p:nvSpPr>
        <p:spPr>
          <a:xfrm>
            <a:off x="3455876" y="234888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330442-3FDA-4FB1-9CA6-93485B8E7141}"/>
              </a:ext>
            </a:extLst>
          </p:cNvPr>
          <p:cNvSpPr txBox="1"/>
          <p:nvPr/>
        </p:nvSpPr>
        <p:spPr>
          <a:xfrm>
            <a:off x="4283968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判定結果</a:t>
            </a:r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05AFA731-9F44-462A-BBC4-32E2F38B72A6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5400000">
            <a:off x="4115563" y="1914509"/>
            <a:ext cx="566772" cy="878034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51E29B-5CC5-47EA-B467-31F2997401D3}"/>
              </a:ext>
            </a:extLst>
          </p:cNvPr>
          <p:cNvSpPr txBox="1"/>
          <p:nvPr/>
        </p:nvSpPr>
        <p:spPr>
          <a:xfrm>
            <a:off x="3995936" y="609329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ニューラルネットへの</a:t>
            </a:r>
            <a:endParaRPr lang="en-US" altLang="ja-JP" dirty="0"/>
          </a:p>
          <a:p>
            <a:r>
              <a:rPr kumimoji="1" lang="ja-JP" altLang="en-US" dirty="0"/>
              <a:t>入力画像</a:t>
            </a:r>
          </a:p>
        </p:txBody>
      </p:sp>
    </p:spTree>
    <p:extLst>
      <p:ext uri="{BB962C8B-B14F-4D97-AF65-F5344CB8AC3E}">
        <p14:creationId xmlns:p14="http://schemas.microsoft.com/office/powerpoint/2010/main" val="52502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E04C9B-68F6-4D94-98E0-43D3CCA98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</a:t>
            </a:r>
            <a:r>
              <a:rPr lang="ja-JP" altLang="en-US"/>
              <a:t>レポート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2C588EE-F4F0-4C84-BEAF-94C23A00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6832"/>
            <a:ext cx="5760640" cy="486801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A487E9-C2FF-4CF2-9BC0-9A7F4059FAB0}"/>
              </a:ext>
            </a:extLst>
          </p:cNvPr>
          <p:cNvSpPr txBox="1"/>
          <p:nvPr/>
        </p:nvSpPr>
        <p:spPr>
          <a:xfrm>
            <a:off x="539552" y="1124744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認識が誤判定する結果を作り、スクリーンショットを提出</a:t>
            </a:r>
            <a:endParaRPr kumimoji="1" lang="en-US" altLang="ja-JP" sz="2000"/>
          </a:p>
          <a:p>
            <a:r>
              <a:rPr kumimoji="1" lang="ja-JP" altLang="en-US" sz="2000"/>
              <a:t>なぜ誤判定したか考察すること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98EA99-42E6-411C-B199-BE68162D0467}"/>
              </a:ext>
            </a:extLst>
          </p:cNvPr>
          <p:cNvSpPr/>
          <p:nvPr/>
        </p:nvSpPr>
        <p:spPr>
          <a:xfrm>
            <a:off x="3779912" y="291451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CFBD43-AB7B-4708-9393-D1F075E8E0B7}"/>
              </a:ext>
            </a:extLst>
          </p:cNvPr>
          <p:cNvSpPr txBox="1"/>
          <p:nvPr/>
        </p:nvSpPr>
        <p:spPr>
          <a:xfrm>
            <a:off x="4860032" y="22664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判定失敗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259FF03-7F91-4549-8086-00712FFB8191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5400000">
            <a:off x="4565613" y="2354125"/>
            <a:ext cx="566772" cy="113006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0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8E5D315-0139-6820-C916-9CC899F2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6012160" cy="4165164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A2E5A6-B2AB-4E05-84E8-E38112400E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2 - Step 1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79BC42-1E02-4098-8716-AF2722D1E547}"/>
              </a:ext>
            </a:extLst>
          </p:cNvPr>
          <p:cNvSpPr txBox="1"/>
          <p:nvPr/>
        </p:nvSpPr>
        <p:spPr>
          <a:xfrm>
            <a:off x="323528" y="1124744"/>
            <a:ext cx="4896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https://github.com/appi-github/tyrano_sample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FF404B-26FF-4BA0-BD6B-8734C8DE17C8}"/>
              </a:ext>
            </a:extLst>
          </p:cNvPr>
          <p:cNvSpPr txBox="1"/>
          <p:nvPr/>
        </p:nvSpPr>
        <p:spPr>
          <a:xfrm>
            <a:off x="323528" y="155679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を</a:t>
            </a:r>
            <a:r>
              <a:rPr lang="en-US" altLang="ja-JP"/>
              <a:t>fork</a:t>
            </a:r>
            <a:r>
              <a:rPr lang="ja-JP" altLang="en-US"/>
              <a:t>する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43EFE0D-978F-442A-9CF3-F2492F3ABD8C}"/>
              </a:ext>
            </a:extLst>
          </p:cNvPr>
          <p:cNvSpPr/>
          <p:nvPr/>
        </p:nvSpPr>
        <p:spPr>
          <a:xfrm>
            <a:off x="5364088" y="2492896"/>
            <a:ext cx="64807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26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999F7510-B6E0-F3B9-8984-7475E314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6804248" cy="4394852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186960E-25EF-3397-B016-9E71BBF77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2 - Step 2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3546F6-9E37-75FD-3398-5B07AB81C498}"/>
              </a:ext>
            </a:extLst>
          </p:cNvPr>
          <p:cNvSpPr txBox="1"/>
          <p:nvPr/>
        </p:nvSpPr>
        <p:spPr>
          <a:xfrm>
            <a:off x="323528" y="1124744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先ほどと同様の手順で</a:t>
            </a:r>
            <a:r>
              <a:rPr kumimoji="1" lang="en-US" altLang="ja-JP" sz="2400" dirty="0"/>
              <a:t>Pages</a:t>
            </a:r>
            <a:r>
              <a:rPr kumimoji="1" lang="ja-JP" altLang="en-US" sz="2400" dirty="0"/>
              <a:t>を公開する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218F8B0-D376-43FE-1DBB-42C671F9C2FE}"/>
              </a:ext>
            </a:extLst>
          </p:cNvPr>
          <p:cNvSpPr/>
          <p:nvPr/>
        </p:nvSpPr>
        <p:spPr>
          <a:xfrm>
            <a:off x="5436096" y="2132856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DFD7C65-C45F-11F1-3A67-2D84848AD21F}"/>
              </a:ext>
            </a:extLst>
          </p:cNvPr>
          <p:cNvSpPr/>
          <p:nvPr/>
        </p:nvSpPr>
        <p:spPr>
          <a:xfrm>
            <a:off x="5004048" y="206084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E43048B-C9F0-E67D-3CE8-BFCBD6FE0D36}"/>
              </a:ext>
            </a:extLst>
          </p:cNvPr>
          <p:cNvSpPr/>
          <p:nvPr/>
        </p:nvSpPr>
        <p:spPr>
          <a:xfrm>
            <a:off x="683568" y="5517232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D4D37CE-0F83-D5B5-FC95-85C247B1BC7A}"/>
              </a:ext>
            </a:extLst>
          </p:cNvPr>
          <p:cNvSpPr/>
          <p:nvPr/>
        </p:nvSpPr>
        <p:spPr>
          <a:xfrm>
            <a:off x="179512" y="53012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CAE42E0-4EA6-D1FC-A52A-2E30D0725FA5}"/>
              </a:ext>
            </a:extLst>
          </p:cNvPr>
          <p:cNvSpPr/>
          <p:nvPr/>
        </p:nvSpPr>
        <p:spPr>
          <a:xfrm>
            <a:off x="2627784" y="4509120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45B58E6-DAB9-CB98-E0EF-08ABF7929EE0}"/>
              </a:ext>
            </a:extLst>
          </p:cNvPr>
          <p:cNvSpPr/>
          <p:nvPr/>
        </p:nvSpPr>
        <p:spPr>
          <a:xfrm>
            <a:off x="3419872" y="4509120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169C979-5B92-CF7B-12C9-A122D88541A1}"/>
              </a:ext>
            </a:extLst>
          </p:cNvPr>
          <p:cNvSpPr/>
          <p:nvPr/>
        </p:nvSpPr>
        <p:spPr>
          <a:xfrm>
            <a:off x="4211960" y="4509120"/>
            <a:ext cx="4320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225A527-2ACB-ADCA-9CC8-66FFB3521800}"/>
              </a:ext>
            </a:extLst>
          </p:cNvPr>
          <p:cNvSpPr/>
          <p:nvPr/>
        </p:nvSpPr>
        <p:spPr>
          <a:xfrm>
            <a:off x="2843808" y="486916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0C134D9-D681-12F9-A298-FFA7FB73922A}"/>
              </a:ext>
            </a:extLst>
          </p:cNvPr>
          <p:cNvSpPr/>
          <p:nvPr/>
        </p:nvSpPr>
        <p:spPr>
          <a:xfrm>
            <a:off x="3563888" y="486916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7D46F37-FCB6-649D-9E5A-F937476E40C3}"/>
              </a:ext>
            </a:extLst>
          </p:cNvPr>
          <p:cNvSpPr/>
          <p:nvPr/>
        </p:nvSpPr>
        <p:spPr>
          <a:xfrm>
            <a:off x="4211960" y="486916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71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C91A637-76AF-AEBA-3A7F-A9141295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7779656" cy="4302077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35E5322-0F05-CEC8-95E6-F665D15614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2 - Step 2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9B12E9-2B90-F993-15B8-2263C015919E}"/>
              </a:ext>
            </a:extLst>
          </p:cNvPr>
          <p:cNvSpPr txBox="1"/>
          <p:nvPr/>
        </p:nvSpPr>
        <p:spPr>
          <a:xfrm>
            <a:off x="539552" y="908720"/>
            <a:ext cx="642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Save</a:t>
            </a:r>
            <a:r>
              <a:rPr lang="ja-JP" altLang="en-US" sz="2400" dirty="0"/>
              <a:t>ボタンを押して</a:t>
            </a:r>
            <a:r>
              <a:rPr kumimoji="1" lang="ja-JP" altLang="en-US" sz="2400" dirty="0">
                <a:solidFill>
                  <a:srgbClr val="FF0000"/>
                </a:solidFill>
              </a:rPr>
              <a:t>数分待ってから</a:t>
            </a:r>
            <a:r>
              <a:rPr kumimoji="1" lang="ja-JP" altLang="en-US" sz="2400" dirty="0"/>
              <a:t>リロード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2B490BC-44B7-C386-DAD8-484DF89850AB}"/>
              </a:ext>
            </a:extLst>
          </p:cNvPr>
          <p:cNvSpPr/>
          <p:nvPr/>
        </p:nvSpPr>
        <p:spPr>
          <a:xfrm>
            <a:off x="6804248" y="3429000"/>
            <a:ext cx="720080" cy="288032"/>
          </a:xfrm>
          <a:prstGeom prst="roundRect">
            <a:avLst>
              <a:gd name="adj" fmla="val 2752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C6BD22-6D0F-D802-06BD-8FAA9E9C8CD8}"/>
              </a:ext>
            </a:extLst>
          </p:cNvPr>
          <p:cNvSpPr txBox="1"/>
          <p:nvPr/>
        </p:nvSpPr>
        <p:spPr>
          <a:xfrm>
            <a:off x="467544" y="6237312"/>
            <a:ext cx="753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Your site is live at ....</a:t>
            </a:r>
            <a:r>
              <a:rPr kumimoji="1" lang="ja-JP" altLang="en-US" dirty="0"/>
              <a:t>」という表示が現れた</a:t>
            </a:r>
            <a:r>
              <a:rPr lang="ja-JP" altLang="en-US" dirty="0"/>
              <a:t>ら「</a:t>
            </a:r>
            <a:r>
              <a:rPr lang="en-US" altLang="ja-JP" dirty="0"/>
              <a:t>Visit site</a:t>
            </a:r>
            <a:r>
              <a:rPr lang="ja-JP" altLang="en-US" dirty="0"/>
              <a:t>」をクリック</a:t>
            </a:r>
            <a:endParaRPr kumimoji="1" lang="ja-JP" altLang="en-US" dirty="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7BDCA510-86ED-61CE-84CF-65DD4A8985B7}"/>
              </a:ext>
            </a:extLst>
          </p:cNvPr>
          <p:cNvCxnSpPr>
            <a:stCxn id="7" idx="3"/>
            <a:endCxn id="6" idx="3"/>
          </p:cNvCxnSpPr>
          <p:nvPr/>
        </p:nvCxnSpPr>
        <p:spPr>
          <a:xfrm flipH="1" flipV="1">
            <a:off x="7524328" y="3573016"/>
            <a:ext cx="476368" cy="2848962"/>
          </a:xfrm>
          <a:prstGeom prst="bentConnector3">
            <a:avLst>
              <a:gd name="adj1" fmla="val -4798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23528" y="155679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GitHub Pages</a:t>
            </a:r>
            <a:r>
              <a:rPr kumimoji="1" lang="ja-JP" altLang="en-US" sz="2400" dirty="0"/>
              <a:t>を使ってウェブサイトを公開する</a:t>
            </a:r>
            <a:endParaRPr kumimoji="1"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MNIST</a:t>
            </a:r>
            <a:r>
              <a:rPr kumimoji="1" lang="ja-JP" altLang="en-US" sz="2400" dirty="0"/>
              <a:t>の学習済みモデルをウェブで試す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簡単なブラウザゲームを作る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00C90D-A223-47C6-AA95-3812923A7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2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71DCBC3-E82B-4BA8-992E-EAF24076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6872"/>
            <a:ext cx="8662039" cy="33843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5B1961-526D-4A22-B4EB-EFD8954685B8}"/>
              </a:ext>
            </a:extLst>
          </p:cNvPr>
          <p:cNvSpPr txBox="1"/>
          <p:nvPr/>
        </p:nvSpPr>
        <p:spPr>
          <a:xfrm>
            <a:off x="323528" y="1268760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こんな画面が出たら成功</a:t>
            </a:r>
            <a:endParaRPr kumimoji="1" lang="en-US" altLang="ja-JP" sz="2800"/>
          </a:p>
          <a:p>
            <a:r>
              <a:rPr kumimoji="1" lang="ja-JP" altLang="en-US" sz="2800"/>
              <a:t>テストプレイをしてみよう</a:t>
            </a:r>
            <a:endParaRPr kumimoji="1"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DC528F-3756-41B1-8E8D-10070006AE33}"/>
              </a:ext>
            </a:extLst>
          </p:cNvPr>
          <p:cNvSpPr txBox="1"/>
          <p:nvPr/>
        </p:nvSpPr>
        <p:spPr>
          <a:xfrm>
            <a:off x="611560" y="5877272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マウスクリックでメッセージ送り</a:t>
            </a:r>
            <a:endParaRPr kumimoji="1" lang="en-US" altLang="ja-JP" sz="2400" dirty="0"/>
          </a:p>
          <a:p>
            <a:r>
              <a:rPr kumimoji="1" lang="ja-JP" altLang="en-US" sz="2400" dirty="0"/>
              <a:t>選択肢が出たらマウスクリックで選ぶ</a:t>
            </a:r>
          </a:p>
        </p:txBody>
      </p:sp>
    </p:spTree>
    <p:extLst>
      <p:ext uri="{BB962C8B-B14F-4D97-AF65-F5344CB8AC3E}">
        <p14:creationId xmlns:p14="http://schemas.microsoft.com/office/powerpoint/2010/main" val="3740385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C85D889-0969-A12E-DEAD-CB7AF2D3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20888"/>
            <a:ext cx="7244137" cy="4293096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12C5709-3489-431B-AAAC-E3096D65E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27C318-1CB1-41EB-900A-C2A174A886B7}"/>
              </a:ext>
            </a:extLst>
          </p:cNvPr>
          <p:cNvSpPr txBox="1"/>
          <p:nvPr/>
        </p:nvSpPr>
        <p:spPr>
          <a:xfrm>
            <a:off x="179512" y="1052736"/>
            <a:ext cx="880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リポジトリのクローンのため、リモート</a:t>
            </a:r>
            <a:r>
              <a:rPr kumimoji="1" lang="en-US" altLang="ja-JP" sz="2800"/>
              <a:t>URL</a:t>
            </a:r>
            <a:r>
              <a:rPr kumimoji="1" lang="ja-JP" altLang="en-US" sz="2800"/>
              <a:t>をコピー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53D6DE6-45C8-4550-83A3-571EED161350}"/>
              </a:ext>
            </a:extLst>
          </p:cNvPr>
          <p:cNvSpPr/>
          <p:nvPr/>
        </p:nvSpPr>
        <p:spPr>
          <a:xfrm>
            <a:off x="827584" y="2420888"/>
            <a:ext cx="194421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7B147E2-162B-4C3B-A948-7118DEE10863}"/>
              </a:ext>
            </a:extLst>
          </p:cNvPr>
          <p:cNvSpPr/>
          <p:nvPr/>
        </p:nvSpPr>
        <p:spPr>
          <a:xfrm>
            <a:off x="395536" y="242088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63A72CB-9DD5-4E29-8A35-D5EFA85ECD4A}"/>
              </a:ext>
            </a:extLst>
          </p:cNvPr>
          <p:cNvSpPr/>
          <p:nvPr/>
        </p:nvSpPr>
        <p:spPr>
          <a:xfrm>
            <a:off x="4283968" y="386104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3565B92-1236-41F0-8DA1-8F15CE4E71D7}"/>
              </a:ext>
            </a:extLst>
          </p:cNvPr>
          <p:cNvSpPr/>
          <p:nvPr/>
        </p:nvSpPr>
        <p:spPr>
          <a:xfrm>
            <a:off x="4644008" y="3861048"/>
            <a:ext cx="86409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19C4ADA-88E1-45EE-ACFD-8B7F3AEC97A1}"/>
              </a:ext>
            </a:extLst>
          </p:cNvPr>
          <p:cNvSpPr/>
          <p:nvPr/>
        </p:nvSpPr>
        <p:spPr>
          <a:xfrm>
            <a:off x="3131840" y="4941168"/>
            <a:ext cx="28803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D706025-1675-4D50-9BDB-CB2228825D52}"/>
              </a:ext>
            </a:extLst>
          </p:cNvPr>
          <p:cNvSpPr/>
          <p:nvPr/>
        </p:nvSpPr>
        <p:spPr>
          <a:xfrm>
            <a:off x="3059832" y="450912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2150B63-C299-492F-8613-184A8D4F10DD}"/>
              </a:ext>
            </a:extLst>
          </p:cNvPr>
          <p:cNvSpPr/>
          <p:nvPr/>
        </p:nvSpPr>
        <p:spPr>
          <a:xfrm>
            <a:off x="5076056" y="5239265"/>
            <a:ext cx="336203" cy="2779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A2C4269-16C3-43F9-B1F6-04C2AC76AA81}"/>
              </a:ext>
            </a:extLst>
          </p:cNvPr>
          <p:cNvSpPr/>
          <p:nvPr/>
        </p:nvSpPr>
        <p:spPr>
          <a:xfrm>
            <a:off x="5076056" y="486916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EEBF0B-0158-44C4-86D5-49C2A7A3371E}"/>
              </a:ext>
            </a:extLst>
          </p:cNvPr>
          <p:cNvSpPr txBox="1"/>
          <p:nvPr/>
        </p:nvSpPr>
        <p:spPr>
          <a:xfrm>
            <a:off x="129510" y="1916832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自分のアカウントの </a:t>
            </a:r>
            <a:r>
              <a:rPr kumimoji="1" lang="en-US" altLang="ja-JP"/>
              <a:t>2. Code</a:t>
            </a:r>
            <a:r>
              <a:rPr kumimoji="1" lang="ja-JP" altLang="en-US"/>
              <a:t>をクリックし </a:t>
            </a:r>
            <a:r>
              <a:rPr kumimoji="1" lang="en-US" altLang="ja-JP"/>
              <a:t>3. SSH</a:t>
            </a:r>
            <a:r>
              <a:rPr kumimoji="1" lang="ja-JP" altLang="en-US"/>
              <a:t>を選んで </a:t>
            </a:r>
            <a:r>
              <a:rPr kumimoji="1" lang="en-US" altLang="ja-JP"/>
              <a:t>4. </a:t>
            </a:r>
            <a:r>
              <a:rPr kumimoji="1" lang="ja-JP" altLang="en-US"/>
              <a:t>コピーボタンを押す</a:t>
            </a:r>
          </a:p>
        </p:txBody>
      </p:sp>
    </p:spTree>
    <p:extLst>
      <p:ext uri="{BB962C8B-B14F-4D97-AF65-F5344CB8AC3E}">
        <p14:creationId xmlns:p14="http://schemas.microsoft.com/office/powerpoint/2010/main" val="2794258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0FA607-9011-4295-A85B-89A4632F2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3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B31432-F7C9-48AC-936C-0D1BEFA2202F}"/>
              </a:ext>
            </a:extLst>
          </p:cNvPr>
          <p:cNvSpPr txBox="1"/>
          <p:nvPr/>
        </p:nvSpPr>
        <p:spPr>
          <a:xfrm>
            <a:off x="251520" y="1916832"/>
            <a:ext cx="849694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cd </a:t>
            </a:r>
            <a:r>
              <a:rPr lang="en-US" altLang="ja-JP" sz="2000" dirty="0" err="1">
                <a:latin typeface="Consolas" panose="020B0609020204030204" pitchFamily="49" charset="0"/>
              </a:rPr>
              <a:t>github</a:t>
            </a:r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</a:rPr>
              <a:t>git clone </a:t>
            </a:r>
            <a:r>
              <a:rPr lang="en-US" altLang="ja-JP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git@github.com:github-watanabe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ja-JP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tyrano_sample.git</a:t>
            </a:r>
            <a:endParaRPr lang="en-US" altLang="ja-JP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</a:rPr>
              <a:t>cd </a:t>
            </a:r>
            <a:r>
              <a:rPr lang="en-US" altLang="ja-JP" sz="2000" dirty="0" err="1">
                <a:latin typeface="Consolas" panose="020B0609020204030204" pitchFamily="49" charset="0"/>
              </a:rPr>
              <a:t>tyrano_sample</a:t>
            </a:r>
            <a:endParaRPr lang="en-US" altLang="ja-JP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5384CE-6A62-416E-B99E-F4B9BE5FC64A}"/>
              </a:ext>
            </a:extLst>
          </p:cNvPr>
          <p:cNvSpPr txBox="1"/>
          <p:nvPr/>
        </p:nvSpPr>
        <p:spPr>
          <a:xfrm>
            <a:off x="107504" y="1124744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Git Bash</a:t>
            </a:r>
            <a:r>
              <a:rPr kumimoji="1" lang="ja-JP" altLang="en-US" sz="3200"/>
              <a:t>で以下を実行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4079E6-DC99-4663-8764-0A9DE27615B4}"/>
              </a:ext>
            </a:extLst>
          </p:cNvPr>
          <p:cNvSpPr txBox="1"/>
          <p:nvPr/>
        </p:nvSpPr>
        <p:spPr>
          <a:xfrm>
            <a:off x="1675289" y="3861048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ここはコピーされているはずなので、マウス右クリックから「</a:t>
            </a:r>
            <a:r>
              <a:rPr kumimoji="1" lang="en-US" altLang="ja-JP"/>
              <a:t>Paste</a:t>
            </a:r>
            <a:r>
              <a:rPr kumimoji="1" lang="ja-JP" altLang="en-US"/>
              <a:t>」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996A328-0833-0159-7F3F-19099274D116}"/>
              </a:ext>
            </a:extLst>
          </p:cNvPr>
          <p:cNvCxnSpPr/>
          <p:nvPr/>
        </p:nvCxnSpPr>
        <p:spPr>
          <a:xfrm flipV="1">
            <a:off x="5220072" y="2924944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510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C084AF3-E764-4511-AB89-AAF594B5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</a:t>
            </a:r>
            <a:r>
              <a:rPr lang="ja-JP" altLang="en-US"/>
              <a:t>３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138397-3A94-483A-A78D-48AF60704EA1}"/>
              </a:ext>
            </a:extLst>
          </p:cNvPr>
          <p:cNvSpPr txBox="1"/>
          <p:nvPr/>
        </p:nvSpPr>
        <p:spPr>
          <a:xfrm>
            <a:off x="179512" y="1196752"/>
            <a:ext cx="829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VS Code</a:t>
            </a:r>
            <a:r>
              <a:rPr kumimoji="1" lang="ja-JP" altLang="en-US" sz="2000" dirty="0"/>
              <a:t>の「フォルダーを開く」で「</a:t>
            </a:r>
            <a:r>
              <a:rPr lang="en-US" altLang="ja-JP" sz="2000" dirty="0"/>
              <a:t>/z/</a:t>
            </a:r>
            <a:r>
              <a:rPr lang="en-US" altLang="ja-JP" sz="2000" dirty="0" err="1"/>
              <a:t>github</a:t>
            </a:r>
            <a:r>
              <a:rPr lang="en-US" altLang="ja-JP" sz="2000" dirty="0"/>
              <a:t>/</a:t>
            </a:r>
            <a:r>
              <a:rPr lang="en-US" altLang="ja-JP" sz="2000" dirty="0" err="1"/>
              <a:t>tyrano_sample</a:t>
            </a:r>
            <a:r>
              <a:rPr lang="ja-JP" altLang="en-US" sz="2000" dirty="0"/>
              <a:t>」を開く</a:t>
            </a:r>
            <a:endParaRPr kumimoji="1" lang="ja-JP" altLang="en-US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3B296E-B6BB-4476-9DFE-4CD02823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3231517" cy="427022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E5BBBC0-3485-4284-98EF-A7172DE2D619}"/>
              </a:ext>
            </a:extLst>
          </p:cNvPr>
          <p:cNvSpPr/>
          <p:nvPr/>
        </p:nvSpPr>
        <p:spPr>
          <a:xfrm>
            <a:off x="1331640" y="2996952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B64837-0310-4EE5-8B22-A5562545C390}"/>
              </a:ext>
            </a:extLst>
          </p:cNvPr>
          <p:cNvSpPr txBox="1"/>
          <p:nvPr/>
        </p:nvSpPr>
        <p:spPr>
          <a:xfrm>
            <a:off x="4139952" y="2132856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</a:t>
            </a:r>
            <a:r>
              <a:rPr lang="en-US" altLang="ja-JP"/>
              <a:t>TYRANO_SAMPLE</a:t>
            </a:r>
            <a:r>
              <a:rPr lang="ja-JP" altLang="en-US"/>
              <a:t>と表示される</a:t>
            </a:r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2B39A55-72F3-436E-9B40-3EE7E2092161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388594" y="1317443"/>
            <a:ext cx="710790" cy="3080281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82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A4E3CB1-1DC6-436B-B556-90619A54E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ブラウザのセキュリティ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6A6BCD-071A-43F4-A749-971DE130EF49}"/>
              </a:ext>
            </a:extLst>
          </p:cNvPr>
          <p:cNvSpPr txBox="1"/>
          <p:nvPr/>
        </p:nvSpPr>
        <p:spPr>
          <a:xfrm>
            <a:off x="395536" y="1052736"/>
            <a:ext cx="7879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ブラウザは勝手にローカルファイルにアクセスできない</a:t>
            </a:r>
            <a:endParaRPr kumimoji="1" lang="en-US" altLang="ja-JP" sz="2400"/>
          </a:p>
          <a:p>
            <a:r>
              <a:rPr lang="ja-JP" altLang="en-US" sz="2400"/>
              <a:t>もしアクセスできると、悪意あるサイトに個人情報を</a:t>
            </a:r>
            <a:endParaRPr lang="en-US" altLang="ja-JP" sz="2400"/>
          </a:p>
          <a:p>
            <a:r>
              <a:rPr kumimoji="1" lang="ja-JP" altLang="en-US" sz="2400"/>
              <a:t>引き抜かれる可能性がある</a:t>
            </a:r>
            <a:endParaRPr kumimoji="1" lang="en-US" altLang="ja-JP" sz="2400"/>
          </a:p>
        </p:txBody>
      </p:sp>
      <p:pic>
        <p:nvPicPr>
          <p:cNvPr id="2052" name="Picture 4" descr="ハッカーのイラスト（笑顔）">
            <a:extLst>
              <a:ext uri="{FF2B5EF4-FFF2-40B4-BE49-F238E27FC236}">
                <a16:creationId xmlns:a16="http://schemas.microsoft.com/office/drawing/2014/main" id="{FED8C577-F5C5-4D50-B638-82AD560F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429000"/>
            <a:ext cx="1085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84345-8982-4789-BAFE-FC014C6C64A8}"/>
              </a:ext>
            </a:extLst>
          </p:cNvPr>
          <p:cNvSpPr txBox="1"/>
          <p:nvPr/>
        </p:nvSpPr>
        <p:spPr>
          <a:xfrm>
            <a:off x="2627784" y="26369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D643405-3582-4B67-8DDF-286B80414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データセンターのイラスト（単体）">
            <a:extLst>
              <a:ext uri="{FF2B5EF4-FFF2-40B4-BE49-F238E27FC236}">
                <a16:creationId xmlns:a16="http://schemas.microsoft.com/office/drawing/2014/main" id="{51C002EE-E2E5-4209-BFF7-26CD4C79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140968"/>
            <a:ext cx="1097090" cy="1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BF1E826F-9A29-43C8-9983-E538CD0F6CD4}"/>
              </a:ext>
            </a:extLst>
          </p:cNvPr>
          <p:cNvSpPr/>
          <p:nvPr/>
        </p:nvSpPr>
        <p:spPr>
          <a:xfrm>
            <a:off x="4499992" y="364502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51B2AD-8509-4730-A58E-3FF832460BD6}"/>
              </a:ext>
            </a:extLst>
          </p:cNvPr>
          <p:cNvSpPr txBox="1"/>
          <p:nvPr/>
        </p:nvSpPr>
        <p:spPr>
          <a:xfrm>
            <a:off x="6228184" y="2708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ウェブサーバ</a:t>
            </a:r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15520441-D7A1-4F36-B0A0-FDD44B535BDA}"/>
              </a:ext>
            </a:extLst>
          </p:cNvPr>
          <p:cNvSpPr/>
          <p:nvPr/>
        </p:nvSpPr>
        <p:spPr>
          <a:xfrm rot="18900000">
            <a:off x="1593153" y="4734630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磁気ディスク 18">
            <a:extLst>
              <a:ext uri="{FF2B5EF4-FFF2-40B4-BE49-F238E27FC236}">
                <a16:creationId xmlns:a16="http://schemas.microsoft.com/office/drawing/2014/main" id="{D458549B-87E5-4F7A-9F6C-69C2AB55C634}"/>
              </a:ext>
            </a:extLst>
          </p:cNvPr>
          <p:cNvSpPr/>
          <p:nvPr/>
        </p:nvSpPr>
        <p:spPr>
          <a:xfrm>
            <a:off x="755576" y="5517232"/>
            <a:ext cx="864096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パソコンを使う人のイラスト（男性・泣いた顔）">
            <a:extLst>
              <a:ext uri="{FF2B5EF4-FFF2-40B4-BE49-F238E27FC236}">
                <a16:creationId xmlns:a16="http://schemas.microsoft.com/office/drawing/2014/main" id="{331581C5-1725-45AE-A22C-DB965BB3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850266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A64D53-920E-43A7-8C67-648923E13119}"/>
              </a:ext>
            </a:extLst>
          </p:cNvPr>
          <p:cNvSpPr txBox="1"/>
          <p:nvPr/>
        </p:nvSpPr>
        <p:spPr>
          <a:xfrm>
            <a:off x="2051720" y="551723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原則として、ユーザが直接指定したファイルのみ</a:t>
            </a:r>
            <a:endParaRPr kumimoji="1" lang="en-US" altLang="ja-JP" sz="2400"/>
          </a:p>
          <a:p>
            <a:r>
              <a:rPr lang="ja-JP" altLang="en-US" sz="2400"/>
              <a:t>サーバに送信できる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1128540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CAD3FE7-AD00-4589-A1BB-87A44278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ブラウザのセキュリティ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DEB91D4-BC98-440D-8637-DA80399E2EFA}"/>
              </a:ext>
            </a:extLst>
          </p:cNvPr>
          <p:cNvSpPr txBox="1"/>
          <p:nvPr/>
        </p:nvSpPr>
        <p:spPr>
          <a:xfrm>
            <a:off x="395536" y="1052736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ブラウザはローカルファイルを自由に見ることができない</a:t>
            </a:r>
            <a:endParaRPr lang="en-US" altLang="ja-JP" sz="2400"/>
          </a:p>
          <a:p>
            <a:r>
              <a:rPr kumimoji="1" lang="ja-JP" altLang="en-US" sz="2400"/>
              <a:t>→ ブラウザゲームのローカルでのテストができない</a:t>
            </a:r>
            <a:endParaRPr kumimoji="1"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90CBD9-BE31-427D-9E29-8EB10F0E5FED}"/>
              </a:ext>
            </a:extLst>
          </p:cNvPr>
          <p:cNvSpPr txBox="1"/>
          <p:nvPr/>
        </p:nvSpPr>
        <p:spPr>
          <a:xfrm>
            <a:off x="395536" y="1949931"/>
            <a:ext cx="839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解決策</a:t>
            </a:r>
            <a:r>
              <a:rPr lang="ja-JP" altLang="en-US" sz="2400"/>
              <a:t>１</a:t>
            </a:r>
            <a:r>
              <a:rPr kumimoji="1" lang="ja-JP" altLang="en-US" sz="2400"/>
              <a:t>：ブラウザのセキュリティレベルを下げる</a:t>
            </a:r>
            <a:r>
              <a:rPr kumimoji="1" lang="en-US" altLang="ja-JP" sz="2400"/>
              <a:t>(</a:t>
            </a:r>
            <a:r>
              <a:rPr kumimoji="1" lang="ja-JP" altLang="en-US" sz="2400"/>
              <a:t>非推奨</a:t>
            </a:r>
            <a:r>
              <a:rPr kumimoji="1" lang="en-US" altLang="ja-JP" sz="2400"/>
              <a:t>)</a:t>
            </a:r>
          </a:p>
          <a:p>
            <a:r>
              <a:rPr kumimoji="1" lang="ja-JP" altLang="en-US" sz="2400">
                <a:solidFill>
                  <a:srgbClr val="FF0000"/>
                </a:solidFill>
              </a:rPr>
              <a:t>解決策</a:t>
            </a:r>
            <a:r>
              <a:rPr lang="ja-JP" altLang="en-US" sz="2400">
                <a:solidFill>
                  <a:srgbClr val="FF0000"/>
                </a:solidFill>
              </a:rPr>
              <a:t>２</a:t>
            </a:r>
            <a:r>
              <a:rPr kumimoji="1" lang="ja-JP" altLang="en-US" sz="2400">
                <a:solidFill>
                  <a:srgbClr val="FF0000"/>
                </a:solidFill>
              </a:rPr>
              <a:t>：ローカルにウェブサーバを立てる</a:t>
            </a:r>
            <a:endParaRPr kumimoji="1" lang="en-US" altLang="ja-JP" sz="2400">
              <a:solidFill>
                <a:srgbClr val="FF0000"/>
              </a:solidFill>
            </a:endParaRPr>
          </a:p>
        </p:txBody>
      </p:sp>
      <p:pic>
        <p:nvPicPr>
          <p:cNvPr id="7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82ED6AE7-9573-49F9-A068-4B9EC6203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301208"/>
            <a:ext cx="808046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37D2F1D4-C315-48DA-BBC1-E2F6FFE089E0}"/>
              </a:ext>
            </a:extLst>
          </p:cNvPr>
          <p:cNvSpPr/>
          <p:nvPr/>
        </p:nvSpPr>
        <p:spPr>
          <a:xfrm>
            <a:off x="4572000" y="5517232"/>
            <a:ext cx="1008112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C7C278CC-07E4-4318-875D-2DDB254459D8}"/>
              </a:ext>
            </a:extLst>
          </p:cNvPr>
          <p:cNvSpPr/>
          <p:nvPr/>
        </p:nvSpPr>
        <p:spPr>
          <a:xfrm>
            <a:off x="2987824" y="5661248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20B80D-C4E0-4F9B-94D7-8E92014A0052}"/>
              </a:ext>
            </a:extLst>
          </p:cNvPr>
          <p:cNvSpPr txBox="1"/>
          <p:nvPr/>
        </p:nvSpPr>
        <p:spPr>
          <a:xfrm>
            <a:off x="3923928" y="63813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ローカルストレージ</a:t>
            </a:r>
            <a:endParaRPr kumimoji="1" lang="ja-JP" altLang="en-US"/>
          </a:p>
        </p:txBody>
      </p:sp>
      <p:pic>
        <p:nvPicPr>
          <p:cNvPr id="11" name="Picture 6" descr="データセンターのイラスト（単体）">
            <a:extLst>
              <a:ext uri="{FF2B5EF4-FFF2-40B4-BE49-F238E27FC236}">
                <a16:creationId xmlns:a16="http://schemas.microsoft.com/office/drawing/2014/main" id="{EB07BBD1-4387-46B6-8F2B-0F47CBE5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29000"/>
            <a:ext cx="761893" cy="11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4266E6-A983-45DC-908D-05CAB819A677}"/>
              </a:ext>
            </a:extLst>
          </p:cNvPr>
          <p:cNvSpPr txBox="1"/>
          <p:nvPr/>
        </p:nvSpPr>
        <p:spPr>
          <a:xfrm>
            <a:off x="4283968" y="3068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ウェブサーバ</a:t>
            </a:r>
            <a:endParaRPr kumimoji="1" lang="ja-JP" alt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930E5E4-08D6-4A4F-86EB-7DF60206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146BE311-D0A6-4B81-B626-36174CBE51CA}"/>
              </a:ext>
            </a:extLst>
          </p:cNvPr>
          <p:cNvSpPr/>
          <p:nvPr/>
        </p:nvSpPr>
        <p:spPr>
          <a:xfrm rot="5400000">
            <a:off x="4644008" y="4797152"/>
            <a:ext cx="792088" cy="36004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278653-A99A-40C6-89DA-249735E9ACE4}"/>
              </a:ext>
            </a:extLst>
          </p:cNvPr>
          <p:cNvSpPr txBox="1"/>
          <p:nvPr/>
        </p:nvSpPr>
        <p:spPr>
          <a:xfrm>
            <a:off x="5508104" y="465313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ウェブサーバの</a:t>
            </a:r>
            <a:endParaRPr kumimoji="1" lang="en-US" altLang="ja-JP"/>
          </a:p>
          <a:p>
            <a:r>
              <a:rPr kumimoji="1" lang="ja-JP" altLang="en-US"/>
              <a:t>ローカルなのでアクセスできる</a:t>
            </a:r>
          </a:p>
        </p:txBody>
      </p: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18D8D041-08C7-4E75-8EA7-61FABC2A80B7}"/>
              </a:ext>
            </a:extLst>
          </p:cNvPr>
          <p:cNvSpPr/>
          <p:nvPr/>
        </p:nvSpPr>
        <p:spPr>
          <a:xfrm>
            <a:off x="3059832" y="364502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7DC7C37-99FB-4FFE-8401-8B2ED3F5CC37}"/>
              </a:ext>
            </a:extLst>
          </p:cNvPr>
          <p:cNvSpPr txBox="1"/>
          <p:nvPr/>
        </p:nvSpPr>
        <p:spPr>
          <a:xfrm>
            <a:off x="1835696" y="2996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ブラウザ</a:t>
            </a:r>
            <a:endParaRPr kumimoji="1" lang="ja-JP" altLang="en-US"/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5F59A37E-5243-4FC5-BF12-C9FF860B5953}"/>
              </a:ext>
            </a:extLst>
          </p:cNvPr>
          <p:cNvSpPr/>
          <p:nvPr/>
        </p:nvSpPr>
        <p:spPr>
          <a:xfrm rot="5400000">
            <a:off x="1979712" y="4653136"/>
            <a:ext cx="792088" cy="36004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DF13C3B-A4AC-4C56-962D-68F37E3C50C5}"/>
              </a:ext>
            </a:extLst>
          </p:cNvPr>
          <p:cNvSpPr txBox="1"/>
          <p:nvPr/>
        </p:nvSpPr>
        <p:spPr>
          <a:xfrm>
            <a:off x="971600" y="4581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動作確認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68E9D5-9C27-4128-BC11-D7758A87A1D8}"/>
              </a:ext>
            </a:extLst>
          </p:cNvPr>
          <p:cNvSpPr txBox="1"/>
          <p:nvPr/>
        </p:nvSpPr>
        <p:spPr>
          <a:xfrm>
            <a:off x="2843808" y="53012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ファイル修正</a:t>
            </a:r>
          </a:p>
        </p:txBody>
      </p:sp>
    </p:spTree>
    <p:extLst>
      <p:ext uri="{BB962C8B-B14F-4D97-AF65-F5344CB8AC3E}">
        <p14:creationId xmlns:p14="http://schemas.microsoft.com/office/powerpoint/2010/main" val="4001331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5F53A1-3CB1-415F-B91C-F1A7DDC68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9820444-49FF-4F57-9B96-37196BB3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415895" cy="518457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D13061-4370-45F4-AFA4-6D8F544D6A8C}"/>
              </a:ext>
            </a:extLst>
          </p:cNvPr>
          <p:cNvSpPr/>
          <p:nvPr/>
        </p:nvSpPr>
        <p:spPr>
          <a:xfrm>
            <a:off x="395537" y="4293096"/>
            <a:ext cx="50405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5DA501C-832C-49B8-8D98-9924DC43C2DF}"/>
              </a:ext>
            </a:extLst>
          </p:cNvPr>
          <p:cNvSpPr/>
          <p:nvPr/>
        </p:nvSpPr>
        <p:spPr>
          <a:xfrm>
            <a:off x="1115616" y="2276872"/>
            <a:ext cx="172819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CD9CB09-9728-4C54-BE54-F7418BD581E8}"/>
              </a:ext>
            </a:extLst>
          </p:cNvPr>
          <p:cNvSpPr/>
          <p:nvPr/>
        </p:nvSpPr>
        <p:spPr>
          <a:xfrm>
            <a:off x="2051720" y="3284984"/>
            <a:ext cx="792088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A2A16D-0A29-4CA7-9313-053E4CD97032}"/>
              </a:ext>
            </a:extLst>
          </p:cNvPr>
          <p:cNvSpPr txBox="1"/>
          <p:nvPr/>
        </p:nvSpPr>
        <p:spPr>
          <a:xfrm>
            <a:off x="539552" y="1052736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拡張機能をクリック </a:t>
            </a:r>
            <a:r>
              <a:rPr kumimoji="1" lang="en-US" altLang="ja-JP"/>
              <a:t>2. </a:t>
            </a:r>
            <a:r>
              <a:rPr kumimoji="1" lang="ja-JP" altLang="en-US"/>
              <a:t>検索窓に「</a:t>
            </a:r>
            <a:r>
              <a:rPr kumimoji="1" lang="en-US" altLang="ja-JP"/>
              <a:t>Live Server</a:t>
            </a:r>
            <a:r>
              <a:rPr kumimoji="1" lang="ja-JP" altLang="en-US"/>
              <a:t>」と入力 </a:t>
            </a:r>
            <a:r>
              <a:rPr kumimoji="1" lang="en-US" altLang="ja-JP"/>
              <a:t>3. </a:t>
            </a:r>
            <a:r>
              <a:rPr kumimoji="1" lang="ja-JP" altLang="en-US"/>
              <a:t>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306935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29F8BF-9E30-4320-8780-15405B2C6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E263F4-8A63-4C0D-B7A3-D818F7CC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689002" cy="439248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3115DBD-466C-49B2-B25E-2CC59EAD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877272"/>
            <a:ext cx="7994799" cy="74650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49741E5-CF7F-46F7-ACA1-8949D8EEDE1F}"/>
              </a:ext>
            </a:extLst>
          </p:cNvPr>
          <p:cNvSpPr/>
          <p:nvPr/>
        </p:nvSpPr>
        <p:spPr>
          <a:xfrm>
            <a:off x="1619672" y="4509120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FBE452-68D8-4EDA-989F-1EAB83E15ACB}"/>
              </a:ext>
            </a:extLst>
          </p:cNvPr>
          <p:cNvSpPr txBox="1"/>
          <p:nvPr/>
        </p:nvSpPr>
        <p:spPr>
          <a:xfrm>
            <a:off x="4211960" y="1916832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1. docs/index.html</a:t>
            </a:r>
            <a:r>
              <a:rPr lang="ja-JP" altLang="en-US" sz="3200"/>
              <a:t>を開く</a:t>
            </a:r>
            <a:endParaRPr kumimoji="1" lang="ja-JP" altLang="en-US" sz="32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448590C9-F6A1-44C0-A1D9-0E2FA7F493B8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3559602" y="1497782"/>
            <a:ext cx="2007513" cy="40151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75A33-4C33-4243-A147-5BAF5F4571D7}"/>
              </a:ext>
            </a:extLst>
          </p:cNvPr>
          <p:cNvSpPr txBox="1"/>
          <p:nvPr/>
        </p:nvSpPr>
        <p:spPr>
          <a:xfrm>
            <a:off x="4283968" y="3789040"/>
            <a:ext cx="4104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2. Go Live</a:t>
            </a:r>
            <a:r>
              <a:rPr lang="ja-JP" altLang="en-US" sz="3200"/>
              <a:t>をクリック</a:t>
            </a:r>
            <a:endParaRPr kumimoji="1" lang="ja-JP" altLang="en-US" sz="320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D39AB62-16DC-4A48-A1A1-EE99B68E463B}"/>
              </a:ext>
            </a:extLst>
          </p:cNvPr>
          <p:cNvSpPr/>
          <p:nvPr/>
        </p:nvSpPr>
        <p:spPr>
          <a:xfrm>
            <a:off x="6516216" y="6165304"/>
            <a:ext cx="1728192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B813599B-5906-4ABF-A63C-3365AE11C38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5962398" y="4747389"/>
            <a:ext cx="1791489" cy="104433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4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5E8DCF-EB67-44A3-89B4-E45F5A112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D09ED4-C0D4-4DB2-B9F7-83E48E7CCE64}"/>
              </a:ext>
            </a:extLst>
          </p:cNvPr>
          <p:cNvSpPr txBox="1"/>
          <p:nvPr/>
        </p:nvSpPr>
        <p:spPr>
          <a:xfrm>
            <a:off x="1331640" y="98072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ブラウザが開いてゲームができれば成功</a:t>
            </a:r>
            <a:endParaRPr kumimoji="1" lang="ja-JP" altLang="en-US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6141E7-394E-47D5-B351-B98C2372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7488832" cy="483653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C61F87-F191-6B9D-EBDD-0BBE98F5A75E}"/>
              </a:ext>
            </a:extLst>
          </p:cNvPr>
          <p:cNvSpPr txBox="1"/>
          <p:nvPr/>
        </p:nvSpPr>
        <p:spPr>
          <a:xfrm>
            <a:off x="2195736" y="630932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このタブはデバッグに使うので閉じない事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9445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014185-02D9-412D-A9DD-33CB68EF0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C1978C-FFB4-4D14-AAE0-6C835150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3168352" cy="478902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D01A4F7-C561-4921-B60D-FF881DD0DD35}"/>
              </a:ext>
            </a:extLst>
          </p:cNvPr>
          <p:cNvSpPr/>
          <p:nvPr/>
        </p:nvSpPr>
        <p:spPr>
          <a:xfrm>
            <a:off x="1475656" y="5373216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872CB0-96DC-4BBA-BFA0-6DFF59057C16}"/>
              </a:ext>
            </a:extLst>
          </p:cNvPr>
          <p:cNvSpPr txBox="1"/>
          <p:nvPr/>
        </p:nvSpPr>
        <p:spPr>
          <a:xfrm>
            <a:off x="1547664" y="908720"/>
            <a:ext cx="6721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/>
              <a:t>docs/data/scenario/first.ks</a:t>
            </a:r>
            <a:r>
              <a:rPr kumimoji="1" lang="ja-JP" altLang="en-US" sz="3200"/>
              <a:t>を開く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B5AB4CB2-BAF3-4FFC-9F3E-84C4BDDE96D5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2098329" y="2743030"/>
            <a:ext cx="4059741" cy="156067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2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79CACC-1AF0-4393-A504-C9C70F62B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ウェブサーバとは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72A13C-FF3A-42A1-92E0-89D89FC8E2BC}"/>
              </a:ext>
            </a:extLst>
          </p:cNvPr>
          <p:cNvSpPr txBox="1"/>
          <p:nvPr/>
        </p:nvSpPr>
        <p:spPr>
          <a:xfrm>
            <a:off x="179512" y="1196752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我々がインターネットを閲覧する時、クライアントとウェブサーバが通信している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3E9CFB-7147-4185-B28A-E9A846557371}"/>
              </a:ext>
            </a:extLst>
          </p:cNvPr>
          <p:cNvSpPr txBox="1"/>
          <p:nvPr/>
        </p:nvSpPr>
        <p:spPr>
          <a:xfrm>
            <a:off x="2051720" y="1772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pic>
        <p:nvPicPr>
          <p:cNvPr id="1026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F1AA9883-F619-4DA7-AC26-B9E34B9C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1303872" cy="189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CCF203-5DD0-49CF-99E1-63BD689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データセンターのイラスト（単体）">
            <a:extLst>
              <a:ext uri="{FF2B5EF4-FFF2-40B4-BE49-F238E27FC236}">
                <a16:creationId xmlns:a16="http://schemas.microsoft.com/office/drawing/2014/main" id="{3E667C23-B448-4574-B6EE-466986F2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76872"/>
            <a:ext cx="1097090" cy="1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3B4CD286-9653-46E3-8721-1E8E92B5EDA4}"/>
              </a:ext>
            </a:extLst>
          </p:cNvPr>
          <p:cNvSpPr/>
          <p:nvPr/>
        </p:nvSpPr>
        <p:spPr>
          <a:xfrm>
            <a:off x="7524328" y="4725144"/>
            <a:ext cx="1224136" cy="108012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左右 4">
            <a:extLst>
              <a:ext uri="{FF2B5EF4-FFF2-40B4-BE49-F238E27FC236}">
                <a16:creationId xmlns:a16="http://schemas.microsoft.com/office/drawing/2014/main" id="{A8BC12D6-B462-403D-A58A-F2C392EF2B5A}"/>
              </a:ext>
            </a:extLst>
          </p:cNvPr>
          <p:cNvSpPr/>
          <p:nvPr/>
        </p:nvSpPr>
        <p:spPr>
          <a:xfrm>
            <a:off x="3923928" y="2780928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194774-17B1-4552-8D94-2180E5CB8E45}"/>
              </a:ext>
            </a:extLst>
          </p:cNvPr>
          <p:cNvSpPr txBox="1"/>
          <p:nvPr/>
        </p:nvSpPr>
        <p:spPr>
          <a:xfrm>
            <a:off x="5652120" y="18448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ウェブサーバ</a:t>
            </a:r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3FB7FF22-E88C-42BA-B324-0447E9717B33}"/>
              </a:ext>
            </a:extLst>
          </p:cNvPr>
          <p:cNvSpPr/>
          <p:nvPr/>
        </p:nvSpPr>
        <p:spPr>
          <a:xfrm rot="2700000">
            <a:off x="6849737" y="387053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27CA02-A607-483B-B2B2-3383ABE64624}"/>
              </a:ext>
            </a:extLst>
          </p:cNvPr>
          <p:cNvSpPr txBox="1"/>
          <p:nvPr/>
        </p:nvSpPr>
        <p:spPr>
          <a:xfrm>
            <a:off x="6300192" y="58772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  <a:r>
              <a:rPr lang="ja-JP" altLang="en-US" dirty="0"/>
              <a:t>のローカルデータ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59FF6B-3808-4956-B3AF-0CA3156418F8}"/>
              </a:ext>
            </a:extLst>
          </p:cNvPr>
          <p:cNvSpPr txBox="1"/>
          <p:nvPr/>
        </p:nvSpPr>
        <p:spPr>
          <a:xfrm>
            <a:off x="2339752" y="3717032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Chrome</a:t>
            </a:r>
          </a:p>
          <a:p>
            <a:r>
              <a:rPr kumimoji="1" lang="en-US" altLang="ja-JP"/>
              <a:t>Safari</a:t>
            </a:r>
          </a:p>
          <a:p>
            <a:r>
              <a:rPr lang="en-US" altLang="ja-JP"/>
              <a:t>Firefox</a:t>
            </a:r>
          </a:p>
          <a:p>
            <a:r>
              <a:rPr kumimoji="1" lang="en-US" altLang="ja-JP"/>
              <a:t>Edge</a:t>
            </a:r>
            <a:r>
              <a:rPr kumimoji="1" lang="ja-JP" altLang="en-US"/>
              <a:t>など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CF876C-9D45-4F7D-ADCD-06FB22E61FD7}"/>
              </a:ext>
            </a:extLst>
          </p:cNvPr>
          <p:cNvSpPr txBox="1"/>
          <p:nvPr/>
        </p:nvSpPr>
        <p:spPr>
          <a:xfrm>
            <a:off x="5652120" y="400506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Apache</a:t>
            </a:r>
          </a:p>
          <a:p>
            <a:r>
              <a:rPr lang="en-US" altLang="ja-JP"/>
              <a:t>nginx</a:t>
            </a:r>
            <a:r>
              <a:rPr lang="ja-JP" altLang="en-US"/>
              <a:t>など</a:t>
            </a:r>
            <a:endParaRPr kumimoji="1" lang="ja-JP" altLang="en-US"/>
          </a:p>
        </p:txBody>
      </p: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A3935070-689C-4CD2-87DA-BE65F9ACFBAF}"/>
              </a:ext>
            </a:extLst>
          </p:cNvPr>
          <p:cNvSpPr/>
          <p:nvPr/>
        </p:nvSpPr>
        <p:spPr>
          <a:xfrm rot="18900000">
            <a:off x="1017089" y="387053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66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78A5381-F5FB-4985-A2B6-7DDB7988E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AA573B-786D-493C-9310-59BFBDCDF066}"/>
              </a:ext>
            </a:extLst>
          </p:cNvPr>
          <p:cNvSpPr txBox="1"/>
          <p:nvPr/>
        </p:nvSpPr>
        <p:spPr>
          <a:xfrm>
            <a:off x="251520" y="2348880"/>
            <a:ext cx="806489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600"/>
              <a:t>*start</a:t>
            </a:r>
          </a:p>
          <a:p>
            <a:endParaRPr lang="en-US" altLang="ja-JP" sz="3600"/>
          </a:p>
          <a:p>
            <a:r>
              <a:rPr lang="en-US" altLang="ja-JP" sz="3600"/>
              <a:t>[title name="</a:t>
            </a:r>
            <a:r>
              <a:rPr lang="ja-JP" altLang="en-US" sz="3600">
                <a:solidFill>
                  <a:srgbClr val="FF0000"/>
                </a:solidFill>
              </a:rPr>
              <a:t>怒れセリヌンティウス</a:t>
            </a:r>
            <a:r>
              <a:rPr lang="en-US" altLang="ja-JP" sz="3600"/>
              <a:t>"]</a:t>
            </a:r>
          </a:p>
          <a:p>
            <a:r>
              <a:rPr lang="en-US" altLang="ja-JP" sz="3600"/>
              <a:t>[hidemenubutton]</a:t>
            </a:r>
          </a:p>
          <a:p>
            <a:r>
              <a:rPr lang="en-US" altLang="ja-JP" sz="3600"/>
              <a:t>[wait time=200]</a:t>
            </a:r>
          </a:p>
          <a:p>
            <a:r>
              <a:rPr lang="en-US" altLang="ja-JP" sz="3600"/>
              <a:t>[freeimage layer="base"]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E6AB53-60D6-4F02-AA1B-FD2BE2AA580B}"/>
              </a:ext>
            </a:extLst>
          </p:cNvPr>
          <p:cNvSpPr txBox="1"/>
          <p:nvPr/>
        </p:nvSpPr>
        <p:spPr>
          <a:xfrm>
            <a:off x="251520" y="112474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タイトルを変更して</a:t>
            </a:r>
            <a:r>
              <a:rPr lang="ja-JP" altLang="en-US" sz="3600"/>
              <a:t>保存する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950323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9E80C5-0F3F-4B38-8A9C-142D6B6BD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296C6C6-E616-4D12-B3CC-5E7E98A5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0808"/>
            <a:ext cx="7134276" cy="508274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3D5FE2C-5B43-4497-B273-E5BDE2D68EE4}"/>
              </a:ext>
            </a:extLst>
          </p:cNvPr>
          <p:cNvSpPr/>
          <p:nvPr/>
        </p:nvSpPr>
        <p:spPr>
          <a:xfrm>
            <a:off x="611560" y="1772816"/>
            <a:ext cx="136815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6146ED-E92A-4920-B2EE-8A44CFD3B977}"/>
              </a:ext>
            </a:extLst>
          </p:cNvPr>
          <p:cNvSpPr txBox="1"/>
          <p:nvPr/>
        </p:nvSpPr>
        <p:spPr>
          <a:xfrm>
            <a:off x="827584" y="1052736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タイトルが変更されれば成功</a:t>
            </a:r>
          </a:p>
        </p:txBody>
      </p:sp>
    </p:spTree>
    <p:extLst>
      <p:ext uri="{BB962C8B-B14F-4D97-AF65-F5344CB8AC3E}">
        <p14:creationId xmlns:p14="http://schemas.microsoft.com/office/powerpoint/2010/main" val="435174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424D0E-F09F-77F7-FC10-D2C683360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6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E4F287-0EDC-FB70-D31C-AF55F5618AF7}"/>
              </a:ext>
            </a:extLst>
          </p:cNvPr>
          <p:cNvSpPr txBox="1"/>
          <p:nvPr/>
        </p:nvSpPr>
        <p:spPr>
          <a:xfrm>
            <a:off x="323528" y="1484784"/>
            <a:ext cx="76851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first.ks</a:t>
            </a:r>
            <a:r>
              <a:rPr kumimoji="1" lang="ja-JP" altLang="en-US" sz="2800"/>
              <a:t>を修正し、オリジナルゲームを作成する</a:t>
            </a:r>
            <a:endParaRPr kumimoji="1" lang="en-US" altLang="ja-JP" sz="2800"/>
          </a:p>
          <a:p>
            <a:r>
              <a:rPr kumimoji="1" lang="ja-JP" altLang="en-US" sz="2800"/>
              <a:t>必要に応じて画像ファイルを追加する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460127-B5EF-34A8-3B77-14F045DAA8A0}"/>
              </a:ext>
            </a:extLst>
          </p:cNvPr>
          <p:cNvSpPr txBox="1"/>
          <p:nvPr/>
        </p:nvSpPr>
        <p:spPr>
          <a:xfrm>
            <a:off x="395536" y="2996952"/>
            <a:ext cx="6873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背景画像は </a:t>
            </a:r>
            <a:r>
              <a:rPr lang="en-US" altLang="ja-JP" sz="2400"/>
              <a:t>docs/data/bgimage</a:t>
            </a:r>
            <a:r>
              <a:rPr lang="ja-JP" altLang="en-US" sz="2400"/>
              <a:t>にファイルを置く</a:t>
            </a:r>
            <a:endParaRPr kumimoji="1" lang="ja-JP" altLang="en-US" sz="24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E0C31C3-F556-6329-B220-B6D1B96C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05064"/>
            <a:ext cx="4562976" cy="2232248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5488461-A24A-6F2D-C040-FDA89B5D0659}"/>
              </a:ext>
            </a:extLst>
          </p:cNvPr>
          <p:cNvSpPr/>
          <p:nvPr/>
        </p:nvSpPr>
        <p:spPr>
          <a:xfrm>
            <a:off x="899592" y="5157192"/>
            <a:ext cx="1584176" cy="1080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B3AB1027-261A-F195-7E51-614521ED80D7}"/>
              </a:ext>
            </a:extLst>
          </p:cNvPr>
          <p:cNvCxnSpPr>
            <a:stCxn id="4" idx="3"/>
            <a:endCxn id="9" idx="3"/>
          </p:cNvCxnSpPr>
          <p:nvPr/>
        </p:nvCxnSpPr>
        <p:spPr>
          <a:xfrm flipH="1">
            <a:off x="2483768" y="3227785"/>
            <a:ext cx="4785766" cy="2469467"/>
          </a:xfrm>
          <a:prstGeom prst="bentConnector3">
            <a:avLst>
              <a:gd name="adj1" fmla="val -4777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16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57027D-2DCB-498C-3041-767FD1EC5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7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914ACC7-63F4-5652-F718-CE583E5B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48880"/>
            <a:ext cx="6633765" cy="1713224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E2DA6CE-57BE-9A68-3C05-9B63743E3A5D}"/>
              </a:ext>
            </a:extLst>
          </p:cNvPr>
          <p:cNvSpPr/>
          <p:nvPr/>
        </p:nvSpPr>
        <p:spPr>
          <a:xfrm>
            <a:off x="3059832" y="2492896"/>
            <a:ext cx="504056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527D627-2469-C737-19E2-CD3FC6F1343A}"/>
              </a:ext>
            </a:extLst>
          </p:cNvPr>
          <p:cNvSpPr txBox="1"/>
          <p:nvPr/>
        </p:nvSpPr>
        <p:spPr>
          <a:xfrm>
            <a:off x="251520" y="1052736"/>
            <a:ext cx="8424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/>
              <a:t>first.ks</a:t>
            </a:r>
            <a:r>
              <a:rPr lang="ja-JP" altLang="en-US" sz="2800"/>
              <a:t>の保存忘れに注意。</a:t>
            </a:r>
            <a:r>
              <a:rPr lang="en-US" altLang="ja-JP" sz="2800"/>
              <a:t>push</a:t>
            </a:r>
            <a:r>
              <a:rPr lang="ja-JP" altLang="en-US" sz="2800"/>
              <a:t>前に保存すること。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BDFB70F-74EB-35E2-986C-1AB9441C5DDE}"/>
              </a:ext>
            </a:extLst>
          </p:cNvPr>
          <p:cNvSpPr txBox="1"/>
          <p:nvPr/>
        </p:nvSpPr>
        <p:spPr>
          <a:xfrm>
            <a:off x="107504" y="1844824"/>
            <a:ext cx="8650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VS Code</a:t>
            </a:r>
            <a:r>
              <a:rPr kumimoji="1" lang="ja-JP" altLang="en-US" sz="2000"/>
              <a:t>のファイル名のタブの隣が●になっていたら、保存されていない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8964949-2C2D-0D25-D3D3-2E6992045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013176"/>
            <a:ext cx="6702281" cy="1584176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F03F20E-6A00-FCBE-4263-19B154E8A2CA}"/>
              </a:ext>
            </a:extLst>
          </p:cNvPr>
          <p:cNvSpPr/>
          <p:nvPr/>
        </p:nvSpPr>
        <p:spPr>
          <a:xfrm>
            <a:off x="2843808" y="5157192"/>
            <a:ext cx="504056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45D5B5-ED71-09AF-A108-B6E3FE262147}"/>
              </a:ext>
            </a:extLst>
          </p:cNvPr>
          <p:cNvSpPr txBox="1"/>
          <p:nvPr/>
        </p:nvSpPr>
        <p:spPr>
          <a:xfrm>
            <a:off x="179512" y="446905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X</a:t>
            </a:r>
            <a:r>
              <a:rPr kumimoji="1" lang="ja-JP" altLang="en-US" sz="2000"/>
              <a:t>になっていたら</a:t>
            </a:r>
            <a:r>
              <a:rPr lang="ja-JP" altLang="en-US" sz="2000"/>
              <a:t>大丈夫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428738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96770C1-35F2-FE68-2CAC-BA2DE31498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7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471432-847B-A38F-2278-22FC827AC9C4}"/>
              </a:ext>
            </a:extLst>
          </p:cNvPr>
          <p:cNvSpPr txBox="1"/>
          <p:nvPr/>
        </p:nvSpPr>
        <p:spPr>
          <a:xfrm>
            <a:off x="251520" y="1211268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Git Bash</a:t>
            </a:r>
            <a:r>
              <a:rPr kumimoji="1" lang="ja-JP" altLang="en-US" sz="2800"/>
              <a:t>で、カレントディレクトリが</a:t>
            </a:r>
            <a:r>
              <a:rPr kumimoji="1" lang="en-US" altLang="ja-JP" sz="2800"/>
              <a:t>/z/github/tyrano_sample</a:t>
            </a:r>
            <a:r>
              <a:rPr kumimoji="1" lang="ja-JP" altLang="en-US" sz="2800"/>
              <a:t>になっていることを確認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E9E387-4F07-EC09-DA78-B9577DA061F2}"/>
              </a:ext>
            </a:extLst>
          </p:cNvPr>
          <p:cNvSpPr txBox="1"/>
          <p:nvPr/>
        </p:nvSpPr>
        <p:spPr>
          <a:xfrm>
            <a:off x="251520" y="2492896"/>
            <a:ext cx="3837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以下の手順で</a:t>
            </a:r>
            <a:r>
              <a:rPr kumimoji="1" lang="en-US" altLang="ja-JP" sz="2800"/>
              <a:t>push</a:t>
            </a:r>
            <a:r>
              <a:rPr kumimoji="1" lang="ja-JP" altLang="en-US" sz="2800"/>
              <a:t>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3225D7-A43A-6048-9EE2-C2048CA5B6F4}"/>
              </a:ext>
            </a:extLst>
          </p:cNvPr>
          <p:cNvSpPr txBox="1"/>
          <p:nvPr/>
        </p:nvSpPr>
        <p:spPr>
          <a:xfrm>
            <a:off x="323528" y="3212976"/>
            <a:ext cx="55446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200">
                <a:latin typeface="Consolas" panose="020B0609020204030204" pitchFamily="49" charset="0"/>
              </a:rPr>
              <a:t>git</a:t>
            </a:r>
            <a:r>
              <a:rPr lang="ja-JP" altLang="en-US" sz="3200">
                <a:latin typeface="Consolas" panose="020B0609020204030204" pitchFamily="49" charset="0"/>
              </a:rPr>
              <a:t> </a:t>
            </a:r>
            <a:r>
              <a:rPr lang="en-US" altLang="ja-JP" sz="3200">
                <a:latin typeface="Consolas" panose="020B0609020204030204" pitchFamily="49" charset="0"/>
              </a:rPr>
              <a:t>add</a:t>
            </a:r>
            <a:r>
              <a:rPr lang="ja-JP" altLang="en-US" sz="3200">
                <a:latin typeface="Consolas" panose="020B0609020204030204" pitchFamily="49" charset="0"/>
              </a:rPr>
              <a:t> </a:t>
            </a:r>
            <a:r>
              <a:rPr lang="en-US" altLang="ja-JP" sz="3200">
                <a:latin typeface="Consolas" panose="020B0609020204030204" pitchFamily="49" charset="0"/>
              </a:rPr>
              <a:t>.</a:t>
            </a:r>
          </a:p>
          <a:p>
            <a:r>
              <a:rPr lang="en-US" altLang="ja-JP" sz="3200">
                <a:latin typeface="Consolas" panose="020B0609020204030204" pitchFamily="49" charset="0"/>
              </a:rPr>
              <a:t>git commit -m “updates”</a:t>
            </a:r>
          </a:p>
          <a:p>
            <a:r>
              <a:rPr lang="en-US" altLang="ja-JP" sz="3200">
                <a:latin typeface="Consolas" panose="020B0609020204030204" pitchFamily="49" charset="0"/>
              </a:rPr>
              <a:t>git push</a:t>
            </a:r>
            <a:endParaRPr lang="en-US" altLang="ja-JP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42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61B170-2AA3-46CA-305C-3D7F065C2D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7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8409A23-C472-E5BC-0730-74B02F38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6624736" cy="41677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4B814F-B9CB-C2AE-900B-E2FF82A9958D}"/>
              </a:ext>
            </a:extLst>
          </p:cNvPr>
          <p:cNvSpPr txBox="1"/>
          <p:nvPr/>
        </p:nvSpPr>
        <p:spPr>
          <a:xfrm>
            <a:off x="395536" y="1052736"/>
            <a:ext cx="421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GitHub Pages</a:t>
            </a:r>
            <a:r>
              <a:rPr lang="ja-JP" altLang="en-US" sz="2800"/>
              <a:t>で動作確認</a:t>
            </a:r>
            <a:endParaRPr kumimoji="1" lang="ja-JP" altLang="en-US" sz="28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319F53D-BAF1-3982-F5EC-04447833725B}"/>
              </a:ext>
            </a:extLst>
          </p:cNvPr>
          <p:cNvSpPr/>
          <p:nvPr/>
        </p:nvSpPr>
        <p:spPr>
          <a:xfrm>
            <a:off x="4932040" y="2636912"/>
            <a:ext cx="72008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9152550-2461-04EE-7E34-EF83E6711CBE}"/>
              </a:ext>
            </a:extLst>
          </p:cNvPr>
          <p:cNvSpPr/>
          <p:nvPr/>
        </p:nvSpPr>
        <p:spPr>
          <a:xfrm>
            <a:off x="611560" y="5301208"/>
            <a:ext cx="72008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54DCE4D-AFCB-D933-25FF-4E753C091F3B}"/>
              </a:ext>
            </a:extLst>
          </p:cNvPr>
          <p:cNvSpPr/>
          <p:nvPr/>
        </p:nvSpPr>
        <p:spPr>
          <a:xfrm>
            <a:off x="5868144" y="3717032"/>
            <a:ext cx="72008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8626FCD-1F3D-1A6D-E405-94CE9FE7540E}"/>
              </a:ext>
            </a:extLst>
          </p:cNvPr>
          <p:cNvSpPr/>
          <p:nvPr/>
        </p:nvSpPr>
        <p:spPr>
          <a:xfrm>
            <a:off x="4427984" y="256490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4AD159B-1240-BCC8-62DC-07201F2C2CD5}"/>
              </a:ext>
            </a:extLst>
          </p:cNvPr>
          <p:cNvSpPr/>
          <p:nvPr/>
        </p:nvSpPr>
        <p:spPr>
          <a:xfrm>
            <a:off x="251520" y="53012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9A74FBD-0681-3EA8-DE84-E8245B19FAA0}"/>
              </a:ext>
            </a:extLst>
          </p:cNvPr>
          <p:cNvSpPr/>
          <p:nvPr/>
        </p:nvSpPr>
        <p:spPr>
          <a:xfrm>
            <a:off x="5436096" y="371703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CE051B-EBE3-E1F2-198F-92470D8C881D}"/>
              </a:ext>
            </a:extLst>
          </p:cNvPr>
          <p:cNvSpPr txBox="1"/>
          <p:nvPr/>
        </p:nvSpPr>
        <p:spPr>
          <a:xfrm>
            <a:off x="251520" y="6237312"/>
            <a:ext cx="773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Visit site</a:t>
            </a:r>
            <a:r>
              <a:rPr kumimoji="1" lang="ja-JP" altLang="en-US"/>
              <a:t>をクリックして現れたページで自分のゲームが表示されれば成功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576FAAA8-692E-4F7B-DE83-9D9245934CDA}"/>
              </a:ext>
            </a:extLst>
          </p:cNvPr>
          <p:cNvCxnSpPr>
            <a:stCxn id="11" idx="3"/>
            <a:endCxn id="7" idx="3"/>
          </p:cNvCxnSpPr>
          <p:nvPr/>
        </p:nvCxnSpPr>
        <p:spPr>
          <a:xfrm flipH="1" flipV="1">
            <a:off x="6588224" y="3897052"/>
            <a:ext cx="1397144" cy="2524926"/>
          </a:xfrm>
          <a:prstGeom prst="bentConnector3">
            <a:avLst>
              <a:gd name="adj1" fmla="val -1636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13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1D5A76-84B0-4555-916E-774FEF15B7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</a:t>
            </a:r>
            <a:r>
              <a:rPr lang="ja-JP" altLang="en-US"/>
              <a:t>レポート課題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0CF701-E68D-42DD-9826-6DE8F46278B7}"/>
              </a:ext>
            </a:extLst>
          </p:cNvPr>
          <p:cNvSpPr txBox="1"/>
          <p:nvPr/>
        </p:nvSpPr>
        <p:spPr>
          <a:xfrm>
            <a:off x="467544" y="2924944"/>
            <a:ext cx="7992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https://アカウント名.github.io/tyrano_sample/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58EECC-0447-454A-BBE6-1115270F7CD3}"/>
              </a:ext>
            </a:extLst>
          </p:cNvPr>
          <p:cNvSpPr txBox="1"/>
          <p:nvPr/>
        </p:nvSpPr>
        <p:spPr>
          <a:xfrm>
            <a:off x="395536" y="1484784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ゲームのスクリーンショットと</a:t>
            </a:r>
            <a:endParaRPr kumimoji="1" lang="en-US" altLang="ja-JP" sz="3600"/>
          </a:p>
          <a:p>
            <a:r>
              <a:rPr kumimoji="1" lang="ja-JP" altLang="en-US" sz="3600"/>
              <a:t>以下</a:t>
            </a:r>
            <a:r>
              <a:rPr kumimoji="1" lang="ja-JP" altLang="en-US" sz="3600" dirty="0"/>
              <a:t>の</a:t>
            </a:r>
            <a:r>
              <a:rPr lang="en-US" altLang="ja-JP" sz="3600" dirty="0"/>
              <a:t>URL</a:t>
            </a:r>
            <a:r>
              <a:rPr lang="ja-JP" altLang="en-US" sz="3600" dirty="0"/>
              <a:t>をレポートに提出</a:t>
            </a:r>
            <a:endParaRPr kumimoji="1" lang="ja-JP" altLang="en-US" sz="3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153AEA-8F7A-48E3-B62C-1160F714D860}"/>
              </a:ext>
            </a:extLst>
          </p:cNvPr>
          <p:cNvSpPr txBox="1"/>
          <p:nvPr/>
        </p:nvSpPr>
        <p:spPr>
          <a:xfrm>
            <a:off x="107504" y="4725144"/>
            <a:ext cx="83529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公序良俗に反するような内容にしてはならない。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(</a:t>
            </a:r>
            <a:r>
              <a:rPr lang="ja-JP" altLang="en-US" sz="2000" dirty="0"/>
              <a:t>たとえ友人であっても</a:t>
            </a:r>
            <a:r>
              <a:rPr lang="en-US" altLang="ja-JP" sz="2000" dirty="0"/>
              <a:t>)</a:t>
            </a:r>
            <a:r>
              <a:rPr lang="ja-JP" altLang="en-US" sz="2000" dirty="0"/>
              <a:t>特定個人を揶揄するような内容にしてはならない。有名人も題材としない。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画像を用いる場合は</a:t>
            </a:r>
            <a:r>
              <a:rPr lang="ja-JP" altLang="en-US" sz="2000"/>
              <a:t>、ライセンスに問題</a:t>
            </a:r>
            <a:r>
              <a:rPr lang="ja-JP" altLang="en-US" sz="2000" dirty="0"/>
              <a:t>ないものを利用する。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面白い作品は別の場所で紹介する可能性があるため、紹介されたくない場合はその旨をレポートに明記すること。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96FF41-F9B3-4AC4-8528-E22A9E99CF42}"/>
              </a:ext>
            </a:extLst>
          </p:cNvPr>
          <p:cNvSpPr txBox="1"/>
          <p:nvPr/>
        </p:nvSpPr>
        <p:spPr>
          <a:xfrm>
            <a:off x="69756" y="40770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FF0000"/>
                </a:solidFill>
              </a:rPr>
              <a:t>注意：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4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DC42BFF-4DAA-49E5-A0BC-BEFB7AA42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ウェブサーバとは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1BCFDB-33AD-4D94-BECF-87704E7CCA70}"/>
              </a:ext>
            </a:extLst>
          </p:cNvPr>
          <p:cNvSpPr txBox="1"/>
          <p:nvPr/>
        </p:nvSpPr>
        <p:spPr>
          <a:xfrm>
            <a:off x="467544" y="1124744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クライアントが要求するのは</a:t>
            </a:r>
            <a:r>
              <a:rPr kumimoji="1" lang="en-US" altLang="ja-JP" sz="3600"/>
              <a:t>URL</a:t>
            </a:r>
          </a:p>
          <a:p>
            <a:r>
              <a:rPr kumimoji="1" lang="en-US" altLang="ja-JP" sz="3600"/>
              <a:t>(Uniform Resource Location)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6CBEBE2-2DD4-4562-9472-8F82E7111913}"/>
              </a:ext>
            </a:extLst>
          </p:cNvPr>
          <p:cNvSpPr/>
          <p:nvPr/>
        </p:nvSpPr>
        <p:spPr>
          <a:xfrm>
            <a:off x="467544" y="2411596"/>
            <a:ext cx="792088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71E060-ABFE-45B4-BF2D-E67390B5D454}"/>
              </a:ext>
            </a:extLst>
          </p:cNvPr>
          <p:cNvSpPr/>
          <p:nvPr/>
        </p:nvSpPr>
        <p:spPr>
          <a:xfrm>
            <a:off x="1475656" y="2411596"/>
            <a:ext cx="2160240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EDB7205-303E-4E73-ACB6-E2D2996A878E}"/>
              </a:ext>
            </a:extLst>
          </p:cNvPr>
          <p:cNvSpPr/>
          <p:nvPr/>
        </p:nvSpPr>
        <p:spPr>
          <a:xfrm>
            <a:off x="3707904" y="2411596"/>
            <a:ext cx="3168352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18B4E51-0E74-4B0F-8DC9-E0CDCAE5DD98}"/>
              </a:ext>
            </a:extLst>
          </p:cNvPr>
          <p:cNvSpPr/>
          <p:nvPr/>
        </p:nvSpPr>
        <p:spPr>
          <a:xfrm>
            <a:off x="6948264" y="2411596"/>
            <a:ext cx="1368152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331A34-8021-4F52-85F6-7738D3C26660}"/>
              </a:ext>
            </a:extLst>
          </p:cNvPr>
          <p:cNvSpPr txBox="1"/>
          <p:nvPr/>
        </p:nvSpPr>
        <p:spPr>
          <a:xfrm>
            <a:off x="467544" y="2411596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354C11-0406-411E-93F7-1963D2A0B786}"/>
              </a:ext>
            </a:extLst>
          </p:cNvPr>
          <p:cNvSpPr txBox="1"/>
          <p:nvPr/>
        </p:nvSpPr>
        <p:spPr>
          <a:xfrm>
            <a:off x="179512" y="3059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プロトコル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B007F9-0E00-44F6-ABCB-C356879EE02D}"/>
              </a:ext>
            </a:extLst>
          </p:cNvPr>
          <p:cNvSpPr txBox="1"/>
          <p:nvPr/>
        </p:nvSpPr>
        <p:spPr>
          <a:xfrm>
            <a:off x="1475656" y="30596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ホスト＋ドメイン名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85EB69B-AF4F-4B90-8AE1-F147FA76E6BA}"/>
              </a:ext>
            </a:extLst>
          </p:cNvPr>
          <p:cNvSpPr txBox="1"/>
          <p:nvPr/>
        </p:nvSpPr>
        <p:spPr>
          <a:xfrm>
            <a:off x="4283968" y="3059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ディレクトリ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BDC896-8742-4C7F-8BD4-B53D5B121014}"/>
              </a:ext>
            </a:extLst>
          </p:cNvPr>
          <p:cNvSpPr txBox="1"/>
          <p:nvPr/>
        </p:nvSpPr>
        <p:spPr>
          <a:xfrm>
            <a:off x="6905580" y="30503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8C5652C-7DD2-43FE-AF60-06187B01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3501008"/>
            <a:ext cx="6339233" cy="309634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F57162B-8C66-4205-AC9C-6B962F67E734}"/>
              </a:ext>
            </a:extLst>
          </p:cNvPr>
          <p:cNvSpPr txBox="1"/>
          <p:nvPr/>
        </p:nvSpPr>
        <p:spPr>
          <a:xfrm>
            <a:off x="467544" y="2420888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</p:spTree>
    <p:extLst>
      <p:ext uri="{BB962C8B-B14F-4D97-AF65-F5344CB8AC3E}">
        <p14:creationId xmlns:p14="http://schemas.microsoft.com/office/powerpoint/2010/main" val="377635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1FD0095-335E-4BE2-BEEA-D7F308E46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ウェブサーバとは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4C57A3-C028-4F8D-A468-2659317AA0DE}"/>
              </a:ext>
            </a:extLst>
          </p:cNvPr>
          <p:cNvSpPr/>
          <p:nvPr/>
        </p:nvSpPr>
        <p:spPr>
          <a:xfrm>
            <a:off x="467544" y="1115452"/>
            <a:ext cx="792088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787944-9C2D-47A0-87CF-2C2B6D0A57AD}"/>
              </a:ext>
            </a:extLst>
          </p:cNvPr>
          <p:cNvSpPr/>
          <p:nvPr/>
        </p:nvSpPr>
        <p:spPr>
          <a:xfrm>
            <a:off x="1475656" y="1115452"/>
            <a:ext cx="2160240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9D953E-17E2-4C3E-915C-C04A02B4B430}"/>
              </a:ext>
            </a:extLst>
          </p:cNvPr>
          <p:cNvSpPr/>
          <p:nvPr/>
        </p:nvSpPr>
        <p:spPr>
          <a:xfrm>
            <a:off x="3707904" y="1115452"/>
            <a:ext cx="3168352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D9CC12-2ED2-4F22-9FDB-6CA1D12A7A39}"/>
              </a:ext>
            </a:extLst>
          </p:cNvPr>
          <p:cNvSpPr/>
          <p:nvPr/>
        </p:nvSpPr>
        <p:spPr>
          <a:xfrm>
            <a:off x="6948264" y="1115452"/>
            <a:ext cx="1368152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552410-B959-4D7F-862C-05D7284E1830}"/>
              </a:ext>
            </a:extLst>
          </p:cNvPr>
          <p:cNvSpPr txBox="1"/>
          <p:nvPr/>
        </p:nvSpPr>
        <p:spPr>
          <a:xfrm>
            <a:off x="467544" y="1115452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F8B6B5-C188-4212-BC40-3D88DF101A1B}"/>
              </a:ext>
            </a:extLst>
          </p:cNvPr>
          <p:cNvSpPr txBox="1"/>
          <p:nvPr/>
        </p:nvSpPr>
        <p:spPr>
          <a:xfrm>
            <a:off x="179512" y="17635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プロトコル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2CAB1D-BD62-4784-BC91-20A6E81A26E6}"/>
              </a:ext>
            </a:extLst>
          </p:cNvPr>
          <p:cNvSpPr txBox="1"/>
          <p:nvPr/>
        </p:nvSpPr>
        <p:spPr>
          <a:xfrm>
            <a:off x="1475656" y="17635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ホスト＋ドメイン名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12ADC7-0AA6-4681-9632-4C2E5D177A63}"/>
              </a:ext>
            </a:extLst>
          </p:cNvPr>
          <p:cNvSpPr txBox="1"/>
          <p:nvPr/>
        </p:nvSpPr>
        <p:spPr>
          <a:xfrm>
            <a:off x="4283968" y="17635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ディレクトリ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51CBB5-25F2-4FD2-9490-683AA4BACFBB}"/>
              </a:ext>
            </a:extLst>
          </p:cNvPr>
          <p:cNvSpPr txBox="1"/>
          <p:nvPr/>
        </p:nvSpPr>
        <p:spPr>
          <a:xfrm>
            <a:off x="6905580" y="17542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93C16A-673B-464B-A7D0-9DB9F4C9863F}"/>
              </a:ext>
            </a:extLst>
          </p:cNvPr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513E04-CF18-4EB9-8CE7-9D6F5567EB27}"/>
              </a:ext>
            </a:extLst>
          </p:cNvPr>
          <p:cNvSpPr txBox="1"/>
          <p:nvPr/>
        </p:nvSpPr>
        <p:spPr>
          <a:xfrm>
            <a:off x="179512" y="2348880"/>
            <a:ext cx="86757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ja-JP" sz="2800"/>
              <a:t>https</a:t>
            </a:r>
            <a:r>
              <a:rPr kumimoji="1" lang="ja-JP" altLang="en-US" sz="2800"/>
              <a:t>というプロトコルで</a:t>
            </a:r>
            <a:endParaRPr kumimoji="1" lang="en-US" altLang="ja-JP" sz="2800"/>
          </a:p>
          <a:p>
            <a:pPr marL="457200" indent="-457200">
              <a:buAutoNum type="arabicPeriod"/>
            </a:pPr>
            <a:r>
              <a:rPr kumimoji="1" lang="en-US" altLang="ja-JP" sz="2800"/>
              <a:t>mext.go.jp</a:t>
            </a:r>
            <a:r>
              <a:rPr kumimoji="1" lang="ja-JP" altLang="en-US" sz="2800"/>
              <a:t>というドメインに所属する</a:t>
            </a:r>
            <a:endParaRPr kumimoji="1" lang="en-US" altLang="ja-JP" sz="2800"/>
          </a:p>
          <a:p>
            <a:pPr marL="457200" indent="-457200">
              <a:buAutoNum type="arabicPeriod"/>
            </a:pPr>
            <a:r>
              <a:rPr lang="en-US" altLang="ja-JP" sz="2800"/>
              <a:t>www</a:t>
            </a:r>
            <a:r>
              <a:rPr lang="ja-JP" altLang="en-US" sz="2800"/>
              <a:t>というマシンの</a:t>
            </a:r>
            <a:endParaRPr lang="en-US" altLang="ja-JP" sz="2800"/>
          </a:p>
          <a:p>
            <a:pPr marL="457200" indent="-457200">
              <a:buAutoNum type="arabicPeriod"/>
            </a:pPr>
            <a:r>
              <a:rPr kumimoji="1" lang="en-US" altLang="ja-JP" sz="2800"/>
              <a:t>a</a:t>
            </a:r>
            <a:r>
              <a:rPr lang="en-US" altLang="ja-JP" sz="2800"/>
              <a:t>_menu/shotou/new-cs</a:t>
            </a:r>
            <a:r>
              <a:rPr lang="ja-JP" altLang="en-US" sz="2800"/>
              <a:t>というディレクトリにある</a:t>
            </a:r>
            <a:endParaRPr lang="en-US" altLang="ja-JP" sz="2800"/>
          </a:p>
          <a:p>
            <a:pPr marL="457200" indent="-457200">
              <a:buAutoNum type="arabicPeriod"/>
            </a:pPr>
            <a:r>
              <a:rPr lang="en-US" altLang="ja-JP" sz="2800"/>
              <a:t>index.html</a:t>
            </a:r>
            <a:r>
              <a:rPr lang="ja-JP" altLang="en-US" sz="2800"/>
              <a:t>というファイルの情報をください</a:t>
            </a:r>
            <a:endParaRPr lang="en-US" altLang="ja-JP" sz="2800"/>
          </a:p>
        </p:txBody>
      </p:sp>
      <p:pic>
        <p:nvPicPr>
          <p:cNvPr id="14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419A9F41-6756-4992-8239-491BE15F9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89240"/>
            <a:ext cx="717080" cy="10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689731A5-B0B4-4C17-B1C9-1E4657EF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157192"/>
            <a:ext cx="594025" cy="5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データセンターのイラスト（単体）">
            <a:extLst>
              <a:ext uri="{FF2B5EF4-FFF2-40B4-BE49-F238E27FC236}">
                <a16:creationId xmlns:a16="http://schemas.microsoft.com/office/drawing/2014/main" id="{2CED8E98-B9AD-4DC5-827C-018F7741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603357" cy="9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フローチャート: 磁気ディスク 16">
            <a:extLst>
              <a:ext uri="{FF2B5EF4-FFF2-40B4-BE49-F238E27FC236}">
                <a16:creationId xmlns:a16="http://schemas.microsoft.com/office/drawing/2014/main" id="{9CAA5BB8-1AEC-42FA-97EA-CE0727066798}"/>
              </a:ext>
            </a:extLst>
          </p:cNvPr>
          <p:cNvSpPr/>
          <p:nvPr/>
        </p:nvSpPr>
        <p:spPr>
          <a:xfrm>
            <a:off x="5652120" y="5661248"/>
            <a:ext cx="673228" cy="59402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0952829A-0A26-4376-BC43-B6487A9DBF5F}"/>
              </a:ext>
            </a:extLst>
          </p:cNvPr>
          <p:cNvSpPr/>
          <p:nvPr/>
        </p:nvSpPr>
        <p:spPr>
          <a:xfrm>
            <a:off x="3275856" y="5229200"/>
            <a:ext cx="673228" cy="23761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左右 18">
            <a:extLst>
              <a:ext uri="{FF2B5EF4-FFF2-40B4-BE49-F238E27FC236}">
                <a16:creationId xmlns:a16="http://schemas.microsoft.com/office/drawing/2014/main" id="{A00AFD04-6363-4E96-98CC-1C0E57FE60D4}"/>
              </a:ext>
            </a:extLst>
          </p:cNvPr>
          <p:cNvSpPr/>
          <p:nvPr/>
        </p:nvSpPr>
        <p:spPr>
          <a:xfrm rot="2500169">
            <a:off x="4853853" y="5566950"/>
            <a:ext cx="673228" cy="23761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左右 19">
            <a:extLst>
              <a:ext uri="{FF2B5EF4-FFF2-40B4-BE49-F238E27FC236}">
                <a16:creationId xmlns:a16="http://schemas.microsoft.com/office/drawing/2014/main" id="{ACE83074-3BC7-4F49-987F-26A7ACB03C07}"/>
              </a:ext>
            </a:extLst>
          </p:cNvPr>
          <p:cNvSpPr/>
          <p:nvPr/>
        </p:nvSpPr>
        <p:spPr>
          <a:xfrm rot="18900000">
            <a:off x="1605088" y="5720457"/>
            <a:ext cx="673228" cy="23761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47FBC0-F23B-4084-8CEC-3872590D8CF6}"/>
              </a:ext>
            </a:extLst>
          </p:cNvPr>
          <p:cNvSpPr txBox="1"/>
          <p:nvPr/>
        </p:nvSpPr>
        <p:spPr>
          <a:xfrm>
            <a:off x="4860032" y="630932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サーバ</a:t>
            </a:r>
            <a:r>
              <a:rPr lang="ja-JP" altLang="en-US" dirty="0"/>
              <a:t>のローカルデータ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60A3BB-6FC1-425E-BFC4-4DAA6FFB5E11}"/>
              </a:ext>
            </a:extLst>
          </p:cNvPr>
          <p:cNvSpPr txBox="1"/>
          <p:nvPr/>
        </p:nvSpPr>
        <p:spPr>
          <a:xfrm>
            <a:off x="3995936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1CFF7D1-7BEF-497A-B2E5-5A3A0ED95B3A}"/>
              </a:ext>
            </a:extLst>
          </p:cNvPr>
          <p:cNvSpPr txBox="1"/>
          <p:nvPr/>
        </p:nvSpPr>
        <p:spPr>
          <a:xfrm>
            <a:off x="2195736" y="58052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ブラウザ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829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496EAAE-2394-42A5-A61F-E3C2C6A0AF83}"/>
              </a:ext>
            </a:extLst>
          </p:cNvPr>
          <p:cNvSpPr/>
          <p:nvPr/>
        </p:nvSpPr>
        <p:spPr>
          <a:xfrm>
            <a:off x="1763688" y="2132856"/>
            <a:ext cx="4032448" cy="792088"/>
          </a:xfrm>
          <a:prstGeom prst="wedgeRoundRectCallout">
            <a:avLst>
              <a:gd name="adj1" fmla="val -46897"/>
              <a:gd name="adj2" fmla="val 770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D002FC3-8D9F-48EA-B8D5-95A16F0F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ウェブ</a:t>
            </a:r>
            <a:r>
              <a:rPr lang="ja-JP" altLang="en-US"/>
              <a:t>サーバとは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C48808-60A1-4E26-9C26-8DE1C565BC70}"/>
              </a:ext>
            </a:extLst>
          </p:cNvPr>
          <p:cNvSpPr txBox="1"/>
          <p:nvPr/>
        </p:nvSpPr>
        <p:spPr>
          <a:xfrm>
            <a:off x="395536" y="1124744"/>
            <a:ext cx="8169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実際にはサーバには</a:t>
            </a:r>
            <a:r>
              <a:rPr kumimoji="1" lang="en-US" altLang="ja-JP" sz="2400"/>
              <a:t>IP</a:t>
            </a:r>
            <a:r>
              <a:rPr kumimoji="1" lang="ja-JP" altLang="en-US" sz="2400"/>
              <a:t>アドレスという番号が振られている</a:t>
            </a:r>
            <a:endParaRPr kumimoji="1" lang="en-US" altLang="ja-JP" sz="2400"/>
          </a:p>
          <a:p>
            <a:r>
              <a:rPr lang="ja-JP" altLang="en-US" sz="2400"/>
              <a:t>サーバにアクセスするためには</a:t>
            </a:r>
            <a:r>
              <a:rPr lang="en-US" altLang="ja-JP" sz="2400"/>
              <a:t>IP</a:t>
            </a:r>
            <a:r>
              <a:rPr lang="ja-JP" altLang="en-US" sz="2400"/>
              <a:t>アドレスが必要</a:t>
            </a:r>
            <a:endParaRPr kumimoji="1" lang="ja-JP" altLang="en-US" sz="2400"/>
          </a:p>
        </p:txBody>
      </p:sp>
      <p:pic>
        <p:nvPicPr>
          <p:cNvPr id="4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965B2183-584A-4FCA-87D2-9D6AFF1E6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717080" cy="10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ホテルのフロントのイラスト">
            <a:extLst>
              <a:ext uri="{FF2B5EF4-FFF2-40B4-BE49-F238E27FC236}">
                <a16:creationId xmlns:a16="http://schemas.microsoft.com/office/drawing/2014/main" id="{AA8F262A-02EA-4C80-ACEC-4C0F970F3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6"/>
            <a:ext cx="1073274" cy="107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D1369D-29B7-4009-8106-ED4ADB144BF6}"/>
              </a:ext>
            </a:extLst>
          </p:cNvPr>
          <p:cNvSpPr txBox="1"/>
          <p:nvPr/>
        </p:nvSpPr>
        <p:spPr>
          <a:xfrm>
            <a:off x="1835696" y="2206605"/>
            <a:ext cx="3865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</a:t>
            </a:r>
            <a:r>
              <a:rPr kumimoji="1" lang="en-US" altLang="ja-JP"/>
              <a:t>www.mext.go.jp</a:t>
            </a:r>
            <a:r>
              <a:rPr kumimoji="1" lang="ja-JP" altLang="en-US"/>
              <a:t>」の</a:t>
            </a:r>
            <a:r>
              <a:rPr kumimoji="1" lang="en-US" altLang="ja-JP"/>
              <a:t>IP</a:t>
            </a:r>
            <a:r>
              <a:rPr kumimoji="1" lang="ja-JP" altLang="en-US"/>
              <a:t>アドレスを</a:t>
            </a:r>
            <a:endParaRPr kumimoji="1" lang="en-US" altLang="ja-JP"/>
          </a:p>
          <a:p>
            <a:r>
              <a:rPr kumimoji="1" lang="ja-JP" altLang="en-US"/>
              <a:t>教えてください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E58287B-931F-45F6-8C80-EA42DFA17F1F}"/>
              </a:ext>
            </a:extLst>
          </p:cNvPr>
          <p:cNvSpPr/>
          <p:nvPr/>
        </p:nvSpPr>
        <p:spPr>
          <a:xfrm>
            <a:off x="3491880" y="3717032"/>
            <a:ext cx="2376264" cy="792088"/>
          </a:xfrm>
          <a:prstGeom prst="wedgeRoundRectCallout">
            <a:avLst>
              <a:gd name="adj1" fmla="val 46429"/>
              <a:gd name="adj2" fmla="val -80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3293FB-D288-4170-9FCC-30C95D59E8AD}"/>
              </a:ext>
            </a:extLst>
          </p:cNvPr>
          <p:cNvSpPr txBox="1"/>
          <p:nvPr/>
        </p:nvSpPr>
        <p:spPr>
          <a:xfrm>
            <a:off x="3563888" y="3862789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202.238.130.103</a:t>
            </a:r>
          </a:p>
          <a:p>
            <a:r>
              <a:rPr lang="ja-JP" altLang="en-US"/>
              <a:t>です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46F3F0-8495-4A37-87AD-904E2FACD6D2}"/>
              </a:ext>
            </a:extLst>
          </p:cNvPr>
          <p:cNvSpPr txBox="1"/>
          <p:nvPr/>
        </p:nvSpPr>
        <p:spPr>
          <a:xfrm>
            <a:off x="323528" y="5229200"/>
            <a:ext cx="843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ホスト名とドメイン名を合わせて </a:t>
            </a:r>
            <a:r>
              <a:rPr lang="en-US" altLang="ja-JP"/>
              <a:t>FQDN(Fully Qualified Domain Name)</a:t>
            </a:r>
            <a:r>
              <a:rPr lang="ja-JP" altLang="en-US"/>
              <a:t>と呼ぶ</a:t>
            </a:r>
            <a:endParaRPr lang="en-US" altLang="ja-JP"/>
          </a:p>
          <a:p>
            <a:r>
              <a:rPr kumimoji="1" lang="en-US" altLang="ja-JP"/>
              <a:t>FQDN</a:t>
            </a:r>
            <a:r>
              <a:rPr kumimoji="1" lang="ja-JP" altLang="en-US"/>
              <a:t>から</a:t>
            </a:r>
            <a:r>
              <a:rPr kumimoji="1" lang="en-US" altLang="ja-JP"/>
              <a:t>IP</a:t>
            </a:r>
            <a:r>
              <a:rPr kumimoji="1" lang="ja-JP" altLang="en-US"/>
              <a:t>アドレスを教えてくれるのが</a:t>
            </a:r>
            <a:r>
              <a:rPr kumimoji="1" lang="en-US" altLang="ja-JP"/>
              <a:t>DNS (Domain Name System)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338ADB-EF83-433E-B2E3-55C206E6E47D}"/>
              </a:ext>
            </a:extLst>
          </p:cNvPr>
          <p:cNvSpPr txBox="1"/>
          <p:nvPr/>
        </p:nvSpPr>
        <p:spPr>
          <a:xfrm>
            <a:off x="6156176" y="40050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DNS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2354A7-579E-4D11-BBFA-0188001BB780}"/>
              </a:ext>
            </a:extLst>
          </p:cNvPr>
          <p:cNvSpPr txBox="1"/>
          <p:nvPr/>
        </p:nvSpPr>
        <p:spPr>
          <a:xfrm>
            <a:off x="683568" y="40050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クライアント</a:t>
            </a:r>
          </a:p>
        </p:txBody>
      </p:sp>
    </p:spTree>
    <p:extLst>
      <p:ext uri="{BB962C8B-B14F-4D97-AF65-F5344CB8AC3E}">
        <p14:creationId xmlns:p14="http://schemas.microsoft.com/office/powerpoint/2010/main" val="41177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69C74E-21FC-42E1-9FD7-4D048AA9A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ウェブ</a:t>
            </a:r>
            <a:r>
              <a:rPr lang="ja-JP" altLang="en-US"/>
              <a:t>サーバとは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DF91C6-F578-4A18-90CF-6F8762BD5EC6}"/>
              </a:ext>
            </a:extLst>
          </p:cNvPr>
          <p:cNvSpPr txBox="1"/>
          <p:nvPr/>
        </p:nvSpPr>
        <p:spPr>
          <a:xfrm>
            <a:off x="179512" y="1196752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ウェブページを公開するためには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5CE0E7-962B-4BFF-AAD3-371AB5E34D5A}"/>
              </a:ext>
            </a:extLst>
          </p:cNvPr>
          <p:cNvSpPr txBox="1"/>
          <p:nvPr/>
        </p:nvSpPr>
        <p:spPr>
          <a:xfrm>
            <a:off x="1331640" y="1772816"/>
            <a:ext cx="6729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グローバル</a:t>
            </a:r>
            <a:r>
              <a:rPr kumimoji="1" lang="en-US" altLang="ja-JP" sz="2800"/>
              <a:t>IP</a:t>
            </a:r>
            <a:r>
              <a:rPr kumimoji="1" lang="ja-JP" altLang="en-US" sz="2800"/>
              <a:t>アドレスを持つサーバの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適切なディレクトリに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ファイルをアップロードする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E6BF71-9D63-4D0F-A95F-6D512BB09DAC}"/>
              </a:ext>
            </a:extLst>
          </p:cNvPr>
          <p:cNvSpPr txBox="1"/>
          <p:nvPr/>
        </p:nvSpPr>
        <p:spPr>
          <a:xfrm>
            <a:off x="6516216" y="32849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必要がある</a:t>
            </a:r>
            <a:endParaRPr kumimoji="1" lang="ja-JP" altLang="en-US" sz="2800"/>
          </a:p>
        </p:txBody>
      </p:sp>
      <p:pic>
        <p:nvPicPr>
          <p:cNvPr id="9" name="Picture 6" descr="データセンターのイラスト（単体）">
            <a:extLst>
              <a:ext uri="{FF2B5EF4-FFF2-40B4-BE49-F238E27FC236}">
                <a16:creationId xmlns:a16="http://schemas.microsoft.com/office/drawing/2014/main" id="{D1AC764C-A7B5-4242-959D-32D45D1D1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49080"/>
            <a:ext cx="603357" cy="9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5456B175-D802-439E-B688-6CF10B179230}"/>
              </a:ext>
            </a:extLst>
          </p:cNvPr>
          <p:cNvSpPr/>
          <p:nvPr/>
        </p:nvSpPr>
        <p:spPr>
          <a:xfrm>
            <a:off x="2746644" y="5445224"/>
            <a:ext cx="673228" cy="59402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970E775-F5F2-4D2D-82E6-45A784CF9F96}"/>
              </a:ext>
            </a:extLst>
          </p:cNvPr>
          <p:cNvSpPr txBox="1"/>
          <p:nvPr/>
        </p:nvSpPr>
        <p:spPr>
          <a:xfrm>
            <a:off x="2051720" y="616530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  <a:r>
              <a:rPr lang="ja-JP" altLang="en-US"/>
              <a:t>の</a:t>
            </a:r>
            <a:endParaRPr lang="en-US" altLang="ja-JP"/>
          </a:p>
          <a:p>
            <a:r>
              <a:rPr lang="ja-JP" altLang="en-US"/>
              <a:t>ローカルストレージ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CC5A7C-57BE-47AF-89A8-381B13C8626E}"/>
              </a:ext>
            </a:extLst>
          </p:cNvPr>
          <p:cNvSpPr txBox="1"/>
          <p:nvPr/>
        </p:nvSpPr>
        <p:spPr>
          <a:xfrm>
            <a:off x="2627784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  <a:endParaRPr kumimoji="1" lang="ja-JP" altLang="en-US" dirty="0"/>
          </a:p>
        </p:txBody>
      </p:sp>
      <p:pic>
        <p:nvPicPr>
          <p:cNvPr id="17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B450C1B2-03BA-4792-85EB-E2A9C610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617915" cy="89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ファイルアイコン（ブランク）">
            <a:extLst>
              <a:ext uri="{FF2B5EF4-FFF2-40B4-BE49-F238E27FC236}">
                <a16:creationId xmlns:a16="http://schemas.microsoft.com/office/drawing/2014/main" id="{057C2D6F-31C5-4A64-98AA-AE89211B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29200"/>
            <a:ext cx="738188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CF3A51BA-8922-424A-A680-839C15EBBC2F}"/>
              </a:ext>
            </a:extLst>
          </p:cNvPr>
          <p:cNvSpPr/>
          <p:nvPr/>
        </p:nvSpPr>
        <p:spPr>
          <a:xfrm>
            <a:off x="1691680" y="5445224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F58DE6D2-64E3-41E0-B15E-4C4D5582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93096"/>
            <a:ext cx="594025" cy="5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B62B81C5-2C33-4022-80B9-AD9019B1FF5C}"/>
              </a:ext>
            </a:extLst>
          </p:cNvPr>
          <p:cNvSpPr/>
          <p:nvPr/>
        </p:nvSpPr>
        <p:spPr>
          <a:xfrm>
            <a:off x="3707904" y="4293096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8" name="Picture 6" descr="パソコンを使う人のイラスト（女性・笑顔）">
            <a:extLst>
              <a:ext uri="{FF2B5EF4-FFF2-40B4-BE49-F238E27FC236}">
                <a16:creationId xmlns:a16="http://schemas.microsoft.com/office/drawing/2014/main" id="{241A63A4-C490-4764-B4FC-80F1B327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869160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9E4EBF4D-D8AD-4249-BC7C-2997A0F70901}"/>
              </a:ext>
            </a:extLst>
          </p:cNvPr>
          <p:cNvSpPr/>
          <p:nvPr/>
        </p:nvSpPr>
        <p:spPr>
          <a:xfrm rot="2700000">
            <a:off x="5478020" y="4918685"/>
            <a:ext cx="720080" cy="4168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2E91863-84C7-4B84-891C-013827ACBAF7}"/>
              </a:ext>
            </a:extLst>
          </p:cNvPr>
          <p:cNvCxnSpPr>
            <a:stCxn id="9" idx="2"/>
            <a:endCxn id="10" idx="1"/>
          </p:cNvCxnSpPr>
          <p:nvPr/>
        </p:nvCxnSpPr>
        <p:spPr>
          <a:xfrm>
            <a:off x="3073479" y="5056385"/>
            <a:ext cx="9779" cy="3888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7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A5F713-2BC8-4C67-8257-CEC36E89C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GitHub Pages</a:t>
            </a:r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3BD14089-6903-4B21-A276-32CBE0705407}"/>
              </a:ext>
            </a:extLst>
          </p:cNvPr>
          <p:cNvSpPr/>
          <p:nvPr/>
        </p:nvSpPr>
        <p:spPr>
          <a:xfrm>
            <a:off x="3944948" y="5877272"/>
            <a:ext cx="673228" cy="59402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EFC352C8-4D3A-4529-966E-FE281E2DD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792088" cy="115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2A09EF8-84EB-48E8-AFBF-F943FC02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594025" cy="5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47C22D7C-76DE-4590-9690-AECF57E201F4}"/>
              </a:ext>
            </a:extLst>
          </p:cNvPr>
          <p:cNvSpPr/>
          <p:nvPr/>
        </p:nvSpPr>
        <p:spPr>
          <a:xfrm>
            <a:off x="5004048" y="4509120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6" descr="パソコンを使う人のイラスト（女性・笑顔）">
            <a:extLst>
              <a:ext uri="{FF2B5EF4-FFF2-40B4-BE49-F238E27FC236}">
                <a16:creationId xmlns:a16="http://schemas.microsoft.com/office/drawing/2014/main" id="{6E44FEDD-B8DC-4D62-8081-16D42C547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933056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789FB12F-037B-46FC-9F9E-F147C0E3CF34}"/>
              </a:ext>
            </a:extLst>
          </p:cNvPr>
          <p:cNvSpPr/>
          <p:nvPr/>
        </p:nvSpPr>
        <p:spPr>
          <a:xfrm>
            <a:off x="6876256" y="4509120"/>
            <a:ext cx="720080" cy="4168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4B824F-9D6C-474A-ABBE-E25A3E5E31B3}"/>
              </a:ext>
            </a:extLst>
          </p:cNvPr>
          <p:cNvSpPr txBox="1"/>
          <p:nvPr/>
        </p:nvSpPr>
        <p:spPr>
          <a:xfrm>
            <a:off x="251520" y="119675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GitHub </a:t>
            </a:r>
            <a:r>
              <a:rPr kumimoji="1" lang="ja-JP" altLang="en-US" sz="2400"/>
              <a:t>に公開しているリポジトリから、</a:t>
            </a:r>
            <a:r>
              <a:rPr kumimoji="1" lang="en-US" altLang="ja-JP" sz="2400"/>
              <a:t>HTML</a:t>
            </a:r>
            <a:r>
              <a:rPr kumimoji="1" lang="ja-JP" altLang="en-US" sz="2400"/>
              <a:t>や</a:t>
            </a:r>
            <a:r>
              <a:rPr kumimoji="1" lang="en-US" altLang="ja-JP" sz="2400"/>
              <a:t>JavaScript,</a:t>
            </a:r>
          </a:p>
          <a:p>
            <a:r>
              <a:rPr lang="en-US" altLang="ja-JP" sz="2400"/>
              <a:t>CSS</a:t>
            </a:r>
            <a:r>
              <a:rPr lang="ja-JP" altLang="en-US" sz="2400"/>
              <a:t>などを取得し、ウェブサイトを公開できる</a:t>
            </a:r>
            <a:r>
              <a:rPr lang="ja-JP" altLang="en-US" sz="2400">
                <a:solidFill>
                  <a:srgbClr val="FF0000"/>
                </a:solidFill>
              </a:rPr>
              <a:t>静的ホスティングサービス</a:t>
            </a:r>
            <a:endParaRPr kumimoji="1" lang="en-US" altLang="ja-JP" sz="2400">
              <a:solidFill>
                <a:srgbClr val="FF0000"/>
              </a:solidFill>
            </a:endParaRPr>
          </a:p>
        </p:txBody>
      </p:sp>
      <p:pic>
        <p:nvPicPr>
          <p:cNvPr id="17" name="図 1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13CDFDC-F91B-49E5-9D75-99C45F419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293096"/>
            <a:ext cx="864096" cy="86409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8EB363-63F0-4853-BB62-5AA549A05935}"/>
              </a:ext>
            </a:extLst>
          </p:cNvPr>
          <p:cNvSpPr txBox="1"/>
          <p:nvPr/>
        </p:nvSpPr>
        <p:spPr>
          <a:xfrm>
            <a:off x="5121999" y="314096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外からウェブサイトとして</a:t>
            </a:r>
            <a:endParaRPr lang="en-US" altLang="ja-JP" sz="2400"/>
          </a:p>
          <a:p>
            <a:r>
              <a:rPr kumimoji="1" lang="ja-JP" altLang="en-US" sz="2400"/>
              <a:t>閲覧できる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27E4EFE-0A43-4B0A-B224-AF992CEC0395}"/>
              </a:ext>
            </a:extLst>
          </p:cNvPr>
          <p:cNvCxnSpPr>
            <a:stCxn id="17" idx="2"/>
            <a:endCxn id="4" idx="1"/>
          </p:cNvCxnSpPr>
          <p:nvPr/>
        </p:nvCxnSpPr>
        <p:spPr>
          <a:xfrm flipH="1">
            <a:off x="4281562" y="5157192"/>
            <a:ext cx="2406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2C24C18-A396-4362-AC6C-9CCC24025E01}"/>
              </a:ext>
            </a:extLst>
          </p:cNvPr>
          <p:cNvSpPr txBox="1"/>
          <p:nvPr/>
        </p:nvSpPr>
        <p:spPr>
          <a:xfrm>
            <a:off x="179512" y="2996952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ウェブサイトとして公開する</a:t>
            </a:r>
            <a:endParaRPr lang="en-US" altLang="ja-JP" sz="2400"/>
          </a:p>
          <a:p>
            <a:r>
              <a:rPr kumimoji="1" lang="ja-JP" altLang="en-US" sz="2400"/>
              <a:t>リポジトリ、ブランチ、</a:t>
            </a:r>
            <a:endParaRPr kumimoji="1" lang="en-US" altLang="ja-JP" sz="2400"/>
          </a:p>
          <a:p>
            <a:r>
              <a:rPr kumimoji="1" lang="ja-JP" altLang="en-US" sz="2400"/>
              <a:t>ディレクトリを</a:t>
            </a:r>
            <a:r>
              <a:rPr lang="ja-JP" altLang="en-US" sz="2400"/>
              <a:t>指定</a:t>
            </a:r>
            <a:endParaRPr kumimoji="1" lang="en-US" altLang="ja-JP" sz="240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AEC91C52-23B5-4F57-9FB6-45205924A427}"/>
              </a:ext>
            </a:extLst>
          </p:cNvPr>
          <p:cNvSpPr/>
          <p:nvPr/>
        </p:nvSpPr>
        <p:spPr>
          <a:xfrm>
            <a:off x="2843808" y="4581128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1812B7-A74B-7982-A221-A753B12AA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1 - Step 1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914D258-3F37-AB3E-D271-39A034EA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6552728" cy="467734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924137-A889-E3B5-4CA2-8516B5F59747}"/>
              </a:ext>
            </a:extLst>
          </p:cNvPr>
          <p:cNvSpPr txBox="1"/>
          <p:nvPr/>
        </p:nvSpPr>
        <p:spPr>
          <a:xfrm>
            <a:off x="107504" y="908720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リポジトリの</a:t>
            </a:r>
            <a:r>
              <a:rPr kumimoji="1" lang="en-US" altLang="ja-JP" sz="2800" dirty="0"/>
              <a:t>Fork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72F0C-D1A9-B51A-EF5E-BAA2FE75D52A}"/>
              </a:ext>
            </a:extLst>
          </p:cNvPr>
          <p:cNvSpPr txBox="1"/>
          <p:nvPr/>
        </p:nvSpPr>
        <p:spPr>
          <a:xfrm>
            <a:off x="251520" y="1412776"/>
            <a:ext cx="46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https://github.com/appi-github/pages-sample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2462F9-6C25-9726-30B5-2144302F8E67}"/>
              </a:ext>
            </a:extLst>
          </p:cNvPr>
          <p:cNvSpPr txBox="1"/>
          <p:nvPr/>
        </p:nvSpPr>
        <p:spPr>
          <a:xfrm>
            <a:off x="4860032" y="134076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にアクセスして、</a:t>
            </a:r>
            <a:r>
              <a:rPr lang="en-US" altLang="ja-JP" dirty="0"/>
              <a:t>Fork</a:t>
            </a:r>
            <a:r>
              <a:rPr lang="ja-JP" altLang="en-US" dirty="0"/>
              <a:t>ボタンを押す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1C6C43-B3B9-B45C-5DF5-E511007AB91A}"/>
              </a:ext>
            </a:extLst>
          </p:cNvPr>
          <p:cNvSpPr/>
          <p:nvPr/>
        </p:nvSpPr>
        <p:spPr>
          <a:xfrm>
            <a:off x="4572000" y="2420888"/>
            <a:ext cx="576064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327047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8680</TotalTime>
  <Words>1348</Words>
  <Application>Microsoft Office PowerPoint</Application>
  <PresentationFormat>画面に合わせる (4:3)</PresentationFormat>
  <Paragraphs>214</Paragraphs>
  <Slides>36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0" baseType="lpstr"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宙志 渡辺</cp:lastModifiedBy>
  <cp:revision>1739</cp:revision>
  <dcterms:created xsi:type="dcterms:W3CDTF">2019-01-02T05:23:01Z</dcterms:created>
  <dcterms:modified xsi:type="dcterms:W3CDTF">2024-11-08T05:20:22Z</dcterms:modified>
</cp:coreProperties>
</file>