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4"/>
  </p:notesMasterIdLst>
  <p:sldIdLst>
    <p:sldId id="256" r:id="rId2"/>
    <p:sldId id="330" r:id="rId3"/>
    <p:sldId id="331" r:id="rId4"/>
    <p:sldId id="332" r:id="rId5"/>
    <p:sldId id="333" r:id="rId6"/>
    <p:sldId id="323" r:id="rId7"/>
    <p:sldId id="325" r:id="rId8"/>
    <p:sldId id="324" r:id="rId9"/>
    <p:sldId id="326" r:id="rId10"/>
    <p:sldId id="327" r:id="rId11"/>
    <p:sldId id="328" r:id="rId12"/>
    <p:sldId id="329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F8AD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淡色スタイル 1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18" autoAdjust="0"/>
    <p:restoredTop sz="94660"/>
  </p:normalViewPr>
  <p:slideViewPr>
    <p:cSldViewPr>
      <p:cViewPr varScale="1">
        <p:scale>
          <a:sx n="127" d="100"/>
          <a:sy n="127" d="100"/>
        </p:scale>
        <p:origin x="190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2025/3/24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円/楕円 3">
            <a:extLst>
              <a:ext uri="{FF2B5EF4-FFF2-40B4-BE49-F238E27FC236}">
                <a16:creationId xmlns:a16="http://schemas.microsoft.com/office/drawing/2014/main" id="{40BD511A-FE9E-B641-A323-1F2451D0C873}"/>
              </a:ext>
            </a:extLst>
          </p:cNvPr>
          <p:cNvSpPr/>
          <p:nvPr userDrawn="1"/>
        </p:nvSpPr>
        <p:spPr>
          <a:xfrm>
            <a:off x="8651631" y="6350558"/>
            <a:ext cx="411982" cy="411982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0A01A1C-B0C5-904D-963A-785848775F4A}"/>
              </a:ext>
            </a:extLst>
          </p:cNvPr>
          <p:cNvSpPr txBox="1"/>
          <p:nvPr userDrawn="1"/>
        </p:nvSpPr>
        <p:spPr>
          <a:xfrm>
            <a:off x="8661679" y="6400799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78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930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9.png"/><Relationship Id="rId5" Type="http://schemas.openxmlformats.org/officeDocument/2006/relationships/image" Target="../media/image14.pn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200">
                <a:solidFill>
                  <a:srgbClr val="011893"/>
                </a:solidFill>
              </a:rPr>
              <a:t>SSH</a:t>
            </a:r>
            <a:r>
              <a:rPr lang="ja-JP" altLang="en-US" sz="3200">
                <a:solidFill>
                  <a:srgbClr val="011893"/>
                </a:solidFill>
              </a:rPr>
              <a:t>公開鍵認証による接続</a:t>
            </a:r>
            <a:endParaRPr lang="en-US" altLang="ja-JP" sz="3200" dirty="0">
              <a:solidFill>
                <a:srgbClr val="011893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慶應義塾大学理工学部物理情報工学科</a:t>
            </a:r>
            <a:endParaRPr lang="en-US" altLang="ja-JP" sz="240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渡辺</a:t>
            </a:r>
            <a:endParaRPr lang="en-US" altLang="ja-JP" sz="240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DB92D8E-BC4B-E30E-1952-2DE4146C7A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" name="Picture 2" descr="家の鍵のイラスト（ディスクシリンダー）">
            <a:extLst>
              <a:ext uri="{FF2B5EF4-FFF2-40B4-BE49-F238E27FC236}">
                <a16:creationId xmlns:a16="http://schemas.microsoft.com/office/drawing/2014/main" id="{F89DA5A9-8E96-CB4E-C894-C5D871D802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32856"/>
            <a:ext cx="1080120" cy="108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シンプルな南京錠のイラスト">
            <a:extLst>
              <a:ext uri="{FF2B5EF4-FFF2-40B4-BE49-F238E27FC236}">
                <a16:creationId xmlns:a16="http://schemas.microsoft.com/office/drawing/2014/main" id="{F55F8591-BA57-15AC-7268-4BC2024248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060848"/>
            <a:ext cx="1296144" cy="1296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サーバのイラスト（グレー）">
            <a:extLst>
              <a:ext uri="{FF2B5EF4-FFF2-40B4-BE49-F238E27FC236}">
                <a16:creationId xmlns:a16="http://schemas.microsoft.com/office/drawing/2014/main" id="{6B231B74-43DA-5DA5-A1C8-1AF07AE85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4005064"/>
            <a:ext cx="978005" cy="148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パソコンを使う女性のイラスト">
            <a:extLst>
              <a:ext uri="{FF2B5EF4-FFF2-40B4-BE49-F238E27FC236}">
                <a16:creationId xmlns:a16="http://schemas.microsoft.com/office/drawing/2014/main" id="{61C1BB46-14E5-5237-52CB-D77CF7BA20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933056"/>
            <a:ext cx="1656184" cy="166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BB5762A-AA8A-04FE-B9AF-C465304EC94E}"/>
              </a:ext>
            </a:extLst>
          </p:cNvPr>
          <p:cNvSpPr txBox="1"/>
          <p:nvPr/>
        </p:nvSpPr>
        <p:spPr>
          <a:xfrm>
            <a:off x="6516216" y="5589240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サーバ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B4428BD-1DF3-BAB9-929D-9C5E19286DFC}"/>
              </a:ext>
            </a:extLst>
          </p:cNvPr>
          <p:cNvSpPr txBox="1"/>
          <p:nvPr/>
        </p:nvSpPr>
        <p:spPr>
          <a:xfrm>
            <a:off x="1475656" y="5589240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ユーザ</a:t>
            </a:r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BFDFDF7-C28F-FDD2-50A1-FC4D96A3D118}"/>
              </a:ext>
            </a:extLst>
          </p:cNvPr>
          <p:cNvSpPr txBox="1"/>
          <p:nvPr/>
        </p:nvSpPr>
        <p:spPr>
          <a:xfrm>
            <a:off x="1331640" y="155679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秘密鍵</a:t>
            </a:r>
            <a:endParaRPr kumimoji="1" lang="ja-JP" altLang="en-US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1FB6F6B-25C4-EE2C-D9C8-8F3661737457}"/>
              </a:ext>
            </a:extLst>
          </p:cNvPr>
          <p:cNvSpPr txBox="1"/>
          <p:nvPr/>
        </p:nvSpPr>
        <p:spPr>
          <a:xfrm>
            <a:off x="6516216" y="148478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公開鍵</a:t>
            </a:r>
            <a:endParaRPr kumimoji="1" lang="ja-JP" altLang="en-US" sz="2400" dirty="0"/>
          </a:p>
        </p:txBody>
      </p:sp>
      <p:sp>
        <p:nvSpPr>
          <p:cNvPr id="11" name="左右矢印 3">
            <a:extLst>
              <a:ext uri="{FF2B5EF4-FFF2-40B4-BE49-F238E27FC236}">
                <a16:creationId xmlns:a16="http://schemas.microsoft.com/office/drawing/2014/main" id="{0A5ED977-F9C7-1D45-339F-E9F1636CC4FC}"/>
              </a:ext>
            </a:extLst>
          </p:cNvPr>
          <p:cNvSpPr/>
          <p:nvPr/>
        </p:nvSpPr>
        <p:spPr>
          <a:xfrm>
            <a:off x="3131840" y="2420888"/>
            <a:ext cx="2736304" cy="576064"/>
          </a:xfrm>
          <a:prstGeom prst="leftRightArrow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26724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4AAC8EA-1926-5A20-574D-498E6EC78D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" name="Picture 8" descr="パソコンを使う女性のイラスト">
            <a:extLst>
              <a:ext uri="{FF2B5EF4-FFF2-40B4-BE49-F238E27FC236}">
                <a16:creationId xmlns:a16="http://schemas.microsoft.com/office/drawing/2014/main" id="{AFE40E93-8357-DBAF-AA59-951168657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1340768"/>
            <a:ext cx="1242927" cy="1249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サーバのイラスト（青）">
            <a:extLst>
              <a:ext uri="{FF2B5EF4-FFF2-40B4-BE49-F238E27FC236}">
                <a16:creationId xmlns:a16="http://schemas.microsoft.com/office/drawing/2014/main" id="{635F3ABB-2339-B98B-7482-70BDE5EC6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933056"/>
            <a:ext cx="756564" cy="11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サーバのイラスト（グレー）">
            <a:extLst>
              <a:ext uri="{FF2B5EF4-FFF2-40B4-BE49-F238E27FC236}">
                <a16:creationId xmlns:a16="http://schemas.microsoft.com/office/drawing/2014/main" id="{A85FD5A8-6FDD-41A1-EED5-A9AAB8D88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895456"/>
            <a:ext cx="733969" cy="1117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右矢印 4">
            <a:extLst>
              <a:ext uri="{FF2B5EF4-FFF2-40B4-BE49-F238E27FC236}">
                <a16:creationId xmlns:a16="http://schemas.microsoft.com/office/drawing/2014/main" id="{2C1935C5-C991-0277-3D51-D71E38CCB88D}"/>
              </a:ext>
            </a:extLst>
          </p:cNvPr>
          <p:cNvSpPr/>
          <p:nvPr/>
        </p:nvSpPr>
        <p:spPr>
          <a:xfrm rot="2700000">
            <a:off x="5032107" y="2767842"/>
            <a:ext cx="978408" cy="484632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" name="右矢印 5">
            <a:extLst>
              <a:ext uri="{FF2B5EF4-FFF2-40B4-BE49-F238E27FC236}">
                <a16:creationId xmlns:a16="http://schemas.microsoft.com/office/drawing/2014/main" id="{FFB10DA8-601F-E629-1CE2-512350B7A6DB}"/>
              </a:ext>
            </a:extLst>
          </p:cNvPr>
          <p:cNvSpPr/>
          <p:nvPr/>
        </p:nvSpPr>
        <p:spPr>
          <a:xfrm rot="8100000">
            <a:off x="3015883" y="2839850"/>
            <a:ext cx="978408" cy="484632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" name="右矢印 6">
            <a:extLst>
              <a:ext uri="{FF2B5EF4-FFF2-40B4-BE49-F238E27FC236}">
                <a16:creationId xmlns:a16="http://schemas.microsoft.com/office/drawing/2014/main" id="{9404D890-5CF9-FE2E-1411-7C9A7EFF780B}"/>
              </a:ext>
            </a:extLst>
          </p:cNvPr>
          <p:cNvSpPr/>
          <p:nvPr/>
        </p:nvSpPr>
        <p:spPr>
          <a:xfrm>
            <a:off x="4067944" y="4005064"/>
            <a:ext cx="978408" cy="484632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D983058-1F7F-52CE-A5C8-3B883AF546AE}"/>
              </a:ext>
            </a:extLst>
          </p:cNvPr>
          <p:cNvSpPr txBox="1"/>
          <p:nvPr/>
        </p:nvSpPr>
        <p:spPr>
          <a:xfrm>
            <a:off x="2267744" y="3429000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サーバ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47B1327-34AF-55C3-3066-D2FB3AEE6650}"/>
              </a:ext>
            </a:extLst>
          </p:cNvPr>
          <p:cNvSpPr txBox="1"/>
          <p:nvPr/>
        </p:nvSpPr>
        <p:spPr>
          <a:xfrm>
            <a:off x="5436096" y="3399383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GitHub</a:t>
            </a:r>
            <a:endParaRPr kumimoji="1" lang="ja-JP" altLang="en-US" sz="2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C1F9EBF-AC92-B3CF-511C-07369C31EDE9}"/>
              </a:ext>
            </a:extLst>
          </p:cNvPr>
          <p:cNvSpPr txBox="1"/>
          <p:nvPr/>
        </p:nvSpPr>
        <p:spPr>
          <a:xfrm>
            <a:off x="1327256" y="5085184"/>
            <a:ext cx="68451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ローカルマシンから</a:t>
            </a:r>
            <a:r>
              <a:rPr lang="en-US" altLang="ja-JP" sz="2400" dirty="0"/>
              <a:t>GitHub</a:t>
            </a:r>
            <a:r>
              <a:rPr lang="ja-JP" altLang="en-US" sz="2400" dirty="0"/>
              <a:t>にアクセスできる状態で、</a:t>
            </a:r>
            <a:endParaRPr lang="en-US" altLang="ja-JP" sz="2400" dirty="0"/>
          </a:p>
          <a:p>
            <a:r>
              <a:rPr kumimoji="1" lang="ja-JP" altLang="en-US" sz="2400" dirty="0"/>
              <a:t>サーバ経由で</a:t>
            </a:r>
            <a:r>
              <a:rPr kumimoji="1" lang="en-US" altLang="ja-JP" sz="2400" dirty="0"/>
              <a:t>GitHub</a:t>
            </a:r>
            <a:r>
              <a:rPr kumimoji="1" lang="ja-JP" altLang="en-US" sz="2400" dirty="0"/>
              <a:t>にアクセスしたい</a:t>
            </a:r>
          </a:p>
        </p:txBody>
      </p:sp>
    </p:spTree>
    <p:extLst>
      <p:ext uri="{BB962C8B-B14F-4D97-AF65-F5344CB8AC3E}">
        <p14:creationId xmlns:p14="http://schemas.microsoft.com/office/powerpoint/2010/main" val="662500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B04D606-3DB0-BE39-821F-86B3CBDC17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1BD69B5-CFB8-600C-523D-EFBDDF56ED45}"/>
              </a:ext>
            </a:extLst>
          </p:cNvPr>
          <p:cNvSpPr txBox="1"/>
          <p:nvPr/>
        </p:nvSpPr>
        <p:spPr>
          <a:xfrm>
            <a:off x="3635896" y="118373"/>
            <a:ext cx="18181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600" dirty="0"/>
              <a:t>多段</a:t>
            </a:r>
            <a:r>
              <a:rPr lang="en-US" altLang="ja-JP" sz="3600" dirty="0"/>
              <a:t>SSH</a:t>
            </a:r>
          </a:p>
        </p:txBody>
      </p:sp>
      <p:pic>
        <p:nvPicPr>
          <p:cNvPr id="4" name="Picture 6" descr="サーバのイラスト（グレー）">
            <a:extLst>
              <a:ext uri="{FF2B5EF4-FFF2-40B4-BE49-F238E27FC236}">
                <a16:creationId xmlns:a16="http://schemas.microsoft.com/office/drawing/2014/main" id="{742A3C4D-A240-8618-4B96-A8083D242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221088"/>
            <a:ext cx="978005" cy="1489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パソコンを使う女性のイラスト">
            <a:extLst>
              <a:ext uri="{FF2B5EF4-FFF2-40B4-BE49-F238E27FC236}">
                <a16:creationId xmlns:a16="http://schemas.microsoft.com/office/drawing/2014/main" id="{2E95CA4B-58B2-E6CC-7FD6-C5C3B940C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564904"/>
            <a:ext cx="1656184" cy="1664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214901-C7F4-D801-7280-DEF3AFD7DFB3}"/>
              </a:ext>
            </a:extLst>
          </p:cNvPr>
          <p:cNvSpPr txBox="1"/>
          <p:nvPr/>
        </p:nvSpPr>
        <p:spPr>
          <a:xfrm>
            <a:off x="5076056" y="5805264"/>
            <a:ext cx="10967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サーバ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AF877C6-72F9-AA3A-4921-5DD8605C3B1F}"/>
              </a:ext>
            </a:extLst>
          </p:cNvPr>
          <p:cNvSpPr txBox="1"/>
          <p:nvPr/>
        </p:nvSpPr>
        <p:spPr>
          <a:xfrm>
            <a:off x="2123728" y="4221088"/>
            <a:ext cx="1085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ユーザ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C48AC7-9ECC-E75D-912E-AE1E0244C085}"/>
              </a:ext>
            </a:extLst>
          </p:cNvPr>
          <p:cNvSpPr txBox="1"/>
          <p:nvPr/>
        </p:nvSpPr>
        <p:spPr>
          <a:xfrm>
            <a:off x="5148064" y="2607295"/>
            <a:ext cx="1067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GitHub</a:t>
            </a:r>
            <a:endParaRPr kumimoji="1" lang="ja-JP" altLang="en-US" sz="2400" dirty="0"/>
          </a:p>
        </p:txBody>
      </p:sp>
      <p:sp>
        <p:nvSpPr>
          <p:cNvPr id="9" name="右矢印 8">
            <a:extLst>
              <a:ext uri="{FF2B5EF4-FFF2-40B4-BE49-F238E27FC236}">
                <a16:creationId xmlns:a16="http://schemas.microsoft.com/office/drawing/2014/main" id="{C5E1D265-FAF5-0816-245D-02BD2D77542E}"/>
              </a:ext>
            </a:extLst>
          </p:cNvPr>
          <p:cNvSpPr/>
          <p:nvPr/>
        </p:nvSpPr>
        <p:spPr>
          <a:xfrm rot="1800000">
            <a:off x="3691514" y="4289210"/>
            <a:ext cx="978408" cy="484632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CF9BC5EE-42D6-01BB-EB51-72BBBABBD3B8}"/>
              </a:ext>
            </a:extLst>
          </p:cNvPr>
          <p:cNvSpPr/>
          <p:nvPr/>
        </p:nvSpPr>
        <p:spPr>
          <a:xfrm rot="19347134">
            <a:off x="3663954" y="2551819"/>
            <a:ext cx="978408" cy="484632"/>
          </a:xfrm>
          <a:prstGeom prst="rightArrow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1" name="上矢印 13">
            <a:extLst>
              <a:ext uri="{FF2B5EF4-FFF2-40B4-BE49-F238E27FC236}">
                <a16:creationId xmlns:a16="http://schemas.microsoft.com/office/drawing/2014/main" id="{44F4A5EC-88CC-A010-2BD8-50845B0A2468}"/>
              </a:ext>
            </a:extLst>
          </p:cNvPr>
          <p:cNvSpPr/>
          <p:nvPr/>
        </p:nvSpPr>
        <p:spPr>
          <a:xfrm>
            <a:off x="5436096" y="3356992"/>
            <a:ext cx="504056" cy="834392"/>
          </a:xfrm>
          <a:prstGeom prst="upArrow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pic>
        <p:nvPicPr>
          <p:cNvPr id="12" name="Picture 2" descr="サーバのイラスト（青）">
            <a:extLst>
              <a:ext uri="{FF2B5EF4-FFF2-40B4-BE49-F238E27FC236}">
                <a16:creationId xmlns:a16="http://schemas.microsoft.com/office/drawing/2014/main" id="{2094A0E2-353A-9576-1802-A0BD6FFBF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908720"/>
            <a:ext cx="1008112" cy="153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429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31EB989-AE26-453E-1295-A5B195407E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端末とは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42D6352-F7F0-6DE5-DBB3-8D948F4413AF}"/>
              </a:ext>
            </a:extLst>
          </p:cNvPr>
          <p:cNvSpPr txBox="1"/>
          <p:nvPr/>
        </p:nvSpPr>
        <p:spPr>
          <a:xfrm>
            <a:off x="251520" y="1052736"/>
            <a:ext cx="81095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もともとは大型コンピュータ</a:t>
            </a:r>
            <a:r>
              <a:rPr kumimoji="1" lang="en-US" altLang="ja-JP" dirty="0"/>
              <a:t>(</a:t>
            </a:r>
            <a:r>
              <a:rPr kumimoji="1" lang="ja-JP" altLang="en-US"/>
              <a:t>ホスト</a:t>
            </a:r>
            <a:r>
              <a:rPr kumimoji="1" lang="en-US" altLang="ja-JP" dirty="0"/>
              <a:t>)</a:t>
            </a:r>
            <a:r>
              <a:rPr kumimoji="1" lang="ja-JP" altLang="en-US"/>
              <a:t>に接続され、利用者が命令を送るためのインタフェースのこと</a:t>
            </a:r>
          </a:p>
        </p:txBody>
      </p:sp>
      <p:pic>
        <p:nvPicPr>
          <p:cNvPr id="1030" name="Picture 6" descr="サーバーのイラスト">
            <a:extLst>
              <a:ext uri="{FF2B5EF4-FFF2-40B4-BE49-F238E27FC236}">
                <a16:creationId xmlns:a16="http://schemas.microsoft.com/office/drawing/2014/main" id="{827C6DD9-1126-6881-99E3-D06BD3042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578" y="1674649"/>
            <a:ext cx="2107952" cy="1965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会社で働く人のイラスト（男性）">
            <a:extLst>
              <a:ext uri="{FF2B5EF4-FFF2-40B4-BE49-F238E27FC236}">
                <a16:creationId xmlns:a16="http://schemas.microsoft.com/office/drawing/2014/main" id="{1173BDFD-98C2-620C-CCBD-34641B2E47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80" y="4256090"/>
            <a:ext cx="1225588" cy="122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会社で働く人のイラスト（女性）">
            <a:extLst>
              <a:ext uri="{FF2B5EF4-FFF2-40B4-BE49-F238E27FC236}">
                <a16:creationId xmlns:a16="http://schemas.microsoft.com/office/drawing/2014/main" id="{3257EB04-F786-B4F3-B10E-1A4CB60DC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488" y="4256090"/>
            <a:ext cx="1225588" cy="122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働く人のイラスト（白人男性）">
            <a:extLst>
              <a:ext uri="{FF2B5EF4-FFF2-40B4-BE49-F238E27FC236}">
                <a16:creationId xmlns:a16="http://schemas.microsoft.com/office/drawing/2014/main" id="{7ED35470-A979-AD1A-1063-98802C858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0784" y="4256090"/>
            <a:ext cx="1225588" cy="122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働く人のイラスト（白人女性）">
            <a:extLst>
              <a:ext uri="{FF2B5EF4-FFF2-40B4-BE49-F238E27FC236}">
                <a16:creationId xmlns:a16="http://schemas.microsoft.com/office/drawing/2014/main" id="{203068A8-17A8-E17F-3A92-E6DFC00BA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256090"/>
            <a:ext cx="1225588" cy="122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1FCA230-ACE0-21DF-C076-60CEF4057ECF}"/>
              </a:ext>
            </a:extLst>
          </p:cNvPr>
          <p:cNvSpPr txBox="1"/>
          <p:nvPr/>
        </p:nvSpPr>
        <p:spPr>
          <a:xfrm>
            <a:off x="5714012" y="1884321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ホストコンピュータ</a:t>
            </a:r>
            <a:endParaRPr lang="en-US" altLang="ja-JP" dirty="0"/>
          </a:p>
        </p:txBody>
      </p:sp>
      <p:cxnSp>
        <p:nvCxnSpPr>
          <p:cNvPr id="26" name="カギ線コネクタ 25">
            <a:extLst>
              <a:ext uri="{FF2B5EF4-FFF2-40B4-BE49-F238E27FC236}">
                <a16:creationId xmlns:a16="http://schemas.microsoft.com/office/drawing/2014/main" id="{C69FC7ED-8495-24FB-B911-180E3EC7DF5B}"/>
              </a:ext>
            </a:extLst>
          </p:cNvPr>
          <p:cNvCxnSpPr>
            <a:stCxn id="1030" idx="2"/>
            <a:endCxn id="1032" idx="0"/>
          </p:cNvCxnSpPr>
          <p:nvPr/>
        </p:nvCxnSpPr>
        <p:spPr>
          <a:xfrm rot="5400000">
            <a:off x="2682826" y="2531362"/>
            <a:ext cx="615776" cy="2833680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A402A9FB-5691-7338-21E3-3394A6D05EE0}"/>
              </a:ext>
            </a:extLst>
          </p:cNvPr>
          <p:cNvCxnSpPr>
            <a:stCxn id="1030" idx="2"/>
            <a:endCxn id="1036" idx="0"/>
          </p:cNvCxnSpPr>
          <p:nvPr/>
        </p:nvCxnSpPr>
        <p:spPr>
          <a:xfrm rot="5400000">
            <a:off x="3572678" y="3421214"/>
            <a:ext cx="615776" cy="1053976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>
            <a:extLst>
              <a:ext uri="{FF2B5EF4-FFF2-40B4-BE49-F238E27FC236}">
                <a16:creationId xmlns:a16="http://schemas.microsoft.com/office/drawing/2014/main" id="{4C309BBF-ED99-13FC-561A-DE6460AF417B}"/>
              </a:ext>
            </a:extLst>
          </p:cNvPr>
          <p:cNvCxnSpPr>
            <a:stCxn id="1030" idx="2"/>
            <a:endCxn id="1034" idx="0"/>
          </p:cNvCxnSpPr>
          <p:nvPr/>
        </p:nvCxnSpPr>
        <p:spPr>
          <a:xfrm rot="16200000" flipH="1">
            <a:off x="4462530" y="3585338"/>
            <a:ext cx="615776" cy="725728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カギ線コネクタ 31">
            <a:extLst>
              <a:ext uri="{FF2B5EF4-FFF2-40B4-BE49-F238E27FC236}">
                <a16:creationId xmlns:a16="http://schemas.microsoft.com/office/drawing/2014/main" id="{7062E9CF-37F4-4005-3478-0E80DADDBDAB}"/>
              </a:ext>
            </a:extLst>
          </p:cNvPr>
          <p:cNvCxnSpPr>
            <a:stCxn id="1030" idx="2"/>
            <a:endCxn id="1038" idx="0"/>
          </p:cNvCxnSpPr>
          <p:nvPr/>
        </p:nvCxnSpPr>
        <p:spPr>
          <a:xfrm rot="16200000" flipH="1">
            <a:off x="5352382" y="2695486"/>
            <a:ext cx="615776" cy="2505432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E3369DA-E9E7-7DAD-D7C3-911E4456D862}"/>
              </a:ext>
            </a:extLst>
          </p:cNvPr>
          <p:cNvSpPr txBox="1"/>
          <p:nvPr/>
        </p:nvSpPr>
        <p:spPr>
          <a:xfrm>
            <a:off x="2737866" y="5481678"/>
            <a:ext cx="333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端末</a:t>
            </a:r>
            <a:r>
              <a:rPr kumimoji="1" lang="en-US" altLang="ja-JP" dirty="0"/>
              <a:t>(</a:t>
            </a:r>
            <a:r>
              <a:rPr kumimoji="1" lang="ja-JP" altLang="en-US"/>
              <a:t>ユーザーインタフェース</a:t>
            </a:r>
            <a:r>
              <a:rPr kumimoji="1" lang="en-US" altLang="ja-JP" dirty="0"/>
              <a:t>)</a:t>
            </a:r>
            <a:endParaRPr lang="en-US" altLang="ja-JP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9672534-9DF9-429A-D2E8-87BEE2455347}"/>
              </a:ext>
            </a:extLst>
          </p:cNvPr>
          <p:cNvSpPr txBox="1"/>
          <p:nvPr/>
        </p:nvSpPr>
        <p:spPr>
          <a:xfrm>
            <a:off x="467544" y="6060935"/>
            <a:ext cx="7274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ホストコンピュータは高価であり、複数人で共有して利用するために端末が必要だった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7048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2B803B1-E013-4E0B-1A0C-9D5C31099E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端末エミュレータ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A90B78B-8A15-8C9C-BC3B-A4E535B9B1A7}"/>
              </a:ext>
            </a:extLst>
          </p:cNvPr>
          <p:cNvSpPr txBox="1"/>
          <p:nvPr/>
        </p:nvSpPr>
        <p:spPr>
          <a:xfrm>
            <a:off x="3131840" y="5336601"/>
            <a:ext cx="51819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Mac</a:t>
            </a:r>
            <a:r>
              <a:rPr kumimoji="1" lang="ja-JP" altLang="en-US"/>
              <a:t>の「ターミナル」や</a:t>
            </a:r>
            <a:r>
              <a:rPr kumimoji="1" lang="en-US" altLang="ja-JP" dirty="0"/>
              <a:t>WSL</a:t>
            </a:r>
            <a:r>
              <a:rPr kumimoji="1" lang="ja-JP" altLang="en-US"/>
              <a:t>の</a:t>
            </a:r>
            <a:r>
              <a:rPr kumimoji="1" lang="en-US" altLang="ja-JP" dirty="0"/>
              <a:t>Ubuntu</a:t>
            </a:r>
            <a:r>
              <a:rPr lang="ja-JP" altLang="en-US"/>
              <a:t>の画面は、「端末エミュレータ」と呼ばれ、</a:t>
            </a:r>
            <a:r>
              <a:rPr kumimoji="1" lang="en-US" altLang="ja-JP" dirty="0"/>
              <a:t>VT100</a:t>
            </a:r>
            <a:r>
              <a:rPr kumimoji="1" lang="ja-JP" altLang="en-US"/>
              <a:t>の動作をエミュレートするものがほとんど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A7C1B7A-9A48-7172-799C-8CA0BD0A3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195" y="5047907"/>
            <a:ext cx="2321902" cy="163588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D9299CD-8118-8D56-1190-73AD208042C9}"/>
              </a:ext>
            </a:extLst>
          </p:cNvPr>
          <p:cNvSpPr txBox="1"/>
          <p:nvPr/>
        </p:nvSpPr>
        <p:spPr>
          <a:xfrm>
            <a:off x="5646986" y="4414827"/>
            <a:ext cx="33200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900"/>
              <a:t>ClickRick </a:t>
            </a:r>
            <a:r>
              <a:rPr lang="en-US" altLang="ja-JP" sz="900" dirty="0"/>
              <a:t>–</a:t>
            </a:r>
            <a:r>
              <a:rPr lang="ja-JP" altLang="en-US" sz="900"/>
              <a:t> </a:t>
            </a:r>
            <a:r>
              <a:rPr lang="en-US" altLang="ja-JP" sz="900" dirty="0"/>
              <a:t>CC-BY-SA 3.0</a:t>
            </a:r>
          </a:p>
          <a:p>
            <a:pPr algn="ctr"/>
            <a:r>
              <a:rPr lang="ja-JP" altLang="en-US" sz="900"/>
              <a:t>https://commons.wikimedia.org/w/index.php?curid=6693684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F9ACE68-5E52-7DF0-2B7B-A94FEF0F2D9F}"/>
              </a:ext>
            </a:extLst>
          </p:cNvPr>
          <p:cNvSpPr txBox="1"/>
          <p:nvPr/>
        </p:nvSpPr>
        <p:spPr>
          <a:xfrm>
            <a:off x="1776314" y="259255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ホスト</a:t>
            </a:r>
            <a:endParaRPr kumimoji="1" lang="ja-JP" altLang="en-US" sz="24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9D79562-F43B-60E5-FE27-43A56147C10F}"/>
              </a:ext>
            </a:extLst>
          </p:cNvPr>
          <p:cNvSpPr txBox="1"/>
          <p:nvPr/>
        </p:nvSpPr>
        <p:spPr>
          <a:xfrm>
            <a:off x="1298619" y="3143066"/>
            <a:ext cx="20633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IBM System/360</a:t>
            </a:r>
            <a:endParaRPr kumimoji="1" lang="ja-JP" altLang="en-US" sz="20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2AF261E-A987-4368-E248-BA1894100846}"/>
              </a:ext>
            </a:extLst>
          </p:cNvPr>
          <p:cNvSpPr txBox="1"/>
          <p:nvPr/>
        </p:nvSpPr>
        <p:spPr>
          <a:xfrm>
            <a:off x="4389156" y="256736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端末</a:t>
            </a:r>
            <a:endParaRPr kumimoji="1" lang="ja-JP" altLang="en-US" sz="24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B41C64B-93D7-3F61-79A3-BF72EC2C87AF}"/>
              </a:ext>
            </a:extLst>
          </p:cNvPr>
          <p:cNvSpPr txBox="1"/>
          <p:nvPr/>
        </p:nvSpPr>
        <p:spPr>
          <a:xfrm>
            <a:off x="4224586" y="3143066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IBM 2260</a:t>
            </a:r>
            <a:endParaRPr kumimoji="1" lang="ja-JP" altLang="en-US" sz="20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5E0E813-B6FD-851C-4D8F-EDB2AD8D0996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3362004" y="3343121"/>
            <a:ext cx="86258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BA2C2FC-6555-BC21-35D7-8B0BA6144932}"/>
              </a:ext>
            </a:extLst>
          </p:cNvPr>
          <p:cNvSpPr txBox="1"/>
          <p:nvPr/>
        </p:nvSpPr>
        <p:spPr>
          <a:xfrm>
            <a:off x="1683146" y="3605972"/>
            <a:ext cx="1678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DEC PDP-11</a:t>
            </a:r>
            <a:endParaRPr kumimoji="1" lang="ja-JP" altLang="en-US" sz="20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237390C-368B-8544-2373-E694B0D956AF}"/>
              </a:ext>
            </a:extLst>
          </p:cNvPr>
          <p:cNvSpPr txBox="1"/>
          <p:nvPr/>
        </p:nvSpPr>
        <p:spPr>
          <a:xfrm>
            <a:off x="4224586" y="3605137"/>
            <a:ext cx="941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>
                <a:solidFill>
                  <a:srgbClr val="FF0000"/>
                </a:solidFill>
              </a:rPr>
              <a:t>VT100</a:t>
            </a:r>
            <a:endParaRPr kumimoji="1" lang="ja-JP" altLang="en-US" sz="2000">
              <a:solidFill>
                <a:srgbClr val="FF0000"/>
              </a:solidFill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7750A88-46E7-77ED-2FDE-C6C808ED904E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 flipV="1">
            <a:off x="3362004" y="3805192"/>
            <a:ext cx="862582" cy="83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4" descr="undefined">
            <a:extLst>
              <a:ext uri="{FF2B5EF4-FFF2-40B4-BE49-F238E27FC236}">
                <a16:creationId xmlns:a16="http://schemas.microsoft.com/office/drawing/2014/main" id="{6ABA94FE-F5ED-0BA7-5731-92971FF9B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2640505"/>
            <a:ext cx="2301631" cy="180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B012FE4-53C8-E471-DFBC-83EB869973FD}"/>
              </a:ext>
            </a:extLst>
          </p:cNvPr>
          <p:cNvSpPr txBox="1"/>
          <p:nvPr/>
        </p:nvSpPr>
        <p:spPr>
          <a:xfrm>
            <a:off x="6694221" y="2223218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VT100</a:t>
            </a:r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9ECE097-9278-3D6B-449C-945D783B818A}"/>
              </a:ext>
            </a:extLst>
          </p:cNvPr>
          <p:cNvSpPr txBox="1"/>
          <p:nvPr/>
        </p:nvSpPr>
        <p:spPr>
          <a:xfrm>
            <a:off x="190998" y="992150"/>
            <a:ext cx="8396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昔はタイプライターが端末であった</a:t>
            </a:r>
            <a:r>
              <a:rPr kumimoji="1" lang="en-US" altLang="ja-JP" dirty="0"/>
              <a:t>(</a:t>
            </a:r>
            <a:r>
              <a:rPr kumimoji="1" lang="ja-JP" altLang="en-US"/>
              <a:t>テレタイプ端末</a:t>
            </a:r>
            <a:r>
              <a:rPr kumimoji="1" lang="en-US" altLang="ja-JP" dirty="0"/>
              <a:t>, TTY</a:t>
            </a:r>
            <a:r>
              <a:rPr lang="ja-JP" altLang="en-US"/>
              <a:t>の語源</a:t>
            </a:r>
            <a:r>
              <a:rPr kumimoji="1" lang="en-US" altLang="ja-JP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その後ディスプレイを使ったビデオ端末が出現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ホストコンピュータにはビデオ端末が付属していたが、</a:t>
            </a:r>
            <a:r>
              <a:rPr kumimoji="1" lang="en-US" altLang="ja-JP" dirty="0"/>
              <a:t>DEC</a:t>
            </a:r>
            <a:r>
              <a:rPr kumimoji="1" lang="ja-JP" altLang="en-US"/>
              <a:t>の</a:t>
            </a:r>
            <a:r>
              <a:rPr kumimoji="1" lang="en-US" altLang="ja-JP" dirty="0"/>
              <a:t>VT100</a:t>
            </a:r>
            <a:r>
              <a:rPr kumimoji="1" lang="ja-JP" altLang="en-US"/>
              <a:t>が端末のスタンダードに</a:t>
            </a:r>
          </a:p>
        </p:txBody>
      </p:sp>
    </p:spTree>
    <p:extLst>
      <p:ext uri="{BB962C8B-B14F-4D97-AF65-F5344CB8AC3E}">
        <p14:creationId xmlns:p14="http://schemas.microsoft.com/office/powerpoint/2010/main" val="113176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F22D77A-7C9B-4509-AB65-EE2447454D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リモート接続</a:t>
            </a:r>
          </a:p>
        </p:txBody>
      </p:sp>
      <p:pic>
        <p:nvPicPr>
          <p:cNvPr id="3" name="Picture 8" descr="会社で働く人のイラスト（男性）">
            <a:extLst>
              <a:ext uri="{FF2B5EF4-FFF2-40B4-BE49-F238E27FC236}">
                <a16:creationId xmlns:a16="http://schemas.microsoft.com/office/drawing/2014/main" id="{8BCC0EDA-B8EA-A346-B4EF-D19718BCE3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980" y="2965342"/>
            <a:ext cx="1225588" cy="122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7262126-5429-9590-03EE-1820CC07BEC9}"/>
              </a:ext>
            </a:extLst>
          </p:cNvPr>
          <p:cNvSpPr txBox="1"/>
          <p:nvPr/>
        </p:nvSpPr>
        <p:spPr>
          <a:xfrm>
            <a:off x="179512" y="1196752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パーソナルコンピュータの普及後も、強力な別のコンピュータに遠隔から接続するニーズがあった→リモート接続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36F46E-D3E5-4873-0BAD-5F006405BD44}"/>
              </a:ext>
            </a:extLst>
          </p:cNvPr>
          <p:cNvSpPr txBox="1"/>
          <p:nvPr/>
        </p:nvSpPr>
        <p:spPr>
          <a:xfrm>
            <a:off x="1174889" y="23814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自宅や居室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200FBF1-8FE0-2628-17B9-5099424BDFB1}"/>
              </a:ext>
            </a:extLst>
          </p:cNvPr>
          <p:cNvSpPr txBox="1"/>
          <p:nvPr/>
        </p:nvSpPr>
        <p:spPr>
          <a:xfrm>
            <a:off x="5025053" y="2381437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大学やサーバ室にあるサーバ</a:t>
            </a:r>
          </a:p>
        </p:txBody>
      </p:sp>
      <p:pic>
        <p:nvPicPr>
          <p:cNvPr id="3074" name="Picture 2" descr="サーバーのイラスト（1台）">
            <a:extLst>
              <a:ext uri="{FF2B5EF4-FFF2-40B4-BE49-F238E27FC236}">
                <a16:creationId xmlns:a16="http://schemas.microsoft.com/office/drawing/2014/main" id="{7FE47A05-1125-2DE5-6A6C-25FEAC595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852936"/>
            <a:ext cx="1225588" cy="14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17C7867-2EC2-B619-935A-D8D8A1F27902}"/>
              </a:ext>
            </a:extLst>
          </p:cNvPr>
          <p:cNvCxnSpPr>
            <a:cxnSpLocks/>
            <a:stCxn id="3" idx="3"/>
            <a:endCxn id="3074" idx="1"/>
          </p:cNvCxnSpPr>
          <p:nvPr/>
        </p:nvCxnSpPr>
        <p:spPr>
          <a:xfrm>
            <a:off x="2578568" y="3578136"/>
            <a:ext cx="336158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D886B70-5DBD-9ECE-DA41-889CBA56D08D}"/>
              </a:ext>
            </a:extLst>
          </p:cNvPr>
          <p:cNvSpPr txBox="1"/>
          <p:nvPr/>
        </p:nvSpPr>
        <p:spPr>
          <a:xfrm>
            <a:off x="611560" y="4567636"/>
            <a:ext cx="7430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手元の</a:t>
            </a:r>
            <a:r>
              <a:rPr lang="en-US" altLang="ja-JP" dirty="0"/>
              <a:t>PC</a:t>
            </a:r>
            <a:r>
              <a:rPr lang="ja-JP" altLang="en-US"/>
              <a:t>の端末から、遠隔にあるマシンにリモートログインして作業</a:t>
            </a:r>
            <a:endParaRPr lang="en-US" altLang="ja-JP" dirty="0"/>
          </a:p>
          <a:p>
            <a:r>
              <a:rPr lang="ja-JP" altLang="en-US"/>
              <a:t>リモートにあるサーバに直接ログインしているかのよう作業できる</a:t>
            </a:r>
            <a:endParaRPr lang="en-US" altLang="ja-JP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5BD159E-D7C0-2735-846D-BC6188D23EA3}"/>
              </a:ext>
            </a:extLst>
          </p:cNvPr>
          <p:cNvSpPr txBox="1"/>
          <p:nvPr/>
        </p:nvSpPr>
        <p:spPr>
          <a:xfrm>
            <a:off x="611560" y="5406007"/>
            <a:ext cx="500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リモートログインに使われたのが</a:t>
            </a:r>
            <a:r>
              <a:rPr kumimoji="1" lang="en-US" altLang="ja-JP" dirty="0"/>
              <a:t>telnet</a:t>
            </a:r>
            <a:r>
              <a:rPr kumimoji="1" lang="ja-JP" altLang="en-US"/>
              <a:t>や</a:t>
            </a:r>
            <a:r>
              <a:rPr kumimoji="1" lang="en-US" altLang="ja-JP" dirty="0"/>
              <a:t>rlogin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322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44DBCD4-9EFB-38C8-31E9-6EE91659F8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リモート接続とセキュリティ</a:t>
            </a:r>
          </a:p>
        </p:txBody>
      </p:sp>
      <p:pic>
        <p:nvPicPr>
          <p:cNvPr id="3" name="Picture 8" descr="会社で働く人のイラスト（男性）">
            <a:extLst>
              <a:ext uri="{FF2B5EF4-FFF2-40B4-BE49-F238E27FC236}">
                <a16:creationId xmlns:a16="http://schemas.microsoft.com/office/drawing/2014/main" id="{71FD5EE9-B510-EFC2-FC46-29237053D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964" y="2533294"/>
            <a:ext cx="1225588" cy="1225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947436A-3AF0-7101-5DDC-BA8ADA01F58F}"/>
              </a:ext>
            </a:extLst>
          </p:cNvPr>
          <p:cNvSpPr txBox="1"/>
          <p:nvPr/>
        </p:nvSpPr>
        <p:spPr>
          <a:xfrm>
            <a:off x="1030873" y="194938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自宅や居室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A3E0524-0BF8-C309-3CF1-4515858C5E34}"/>
              </a:ext>
            </a:extLst>
          </p:cNvPr>
          <p:cNvSpPr txBox="1"/>
          <p:nvPr/>
        </p:nvSpPr>
        <p:spPr>
          <a:xfrm>
            <a:off x="4881037" y="1949389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大学やサーバ室にあるサーバ</a:t>
            </a:r>
          </a:p>
        </p:txBody>
      </p:sp>
      <p:pic>
        <p:nvPicPr>
          <p:cNvPr id="6" name="Picture 2" descr="サーバーのイラスト（1台）">
            <a:extLst>
              <a:ext uri="{FF2B5EF4-FFF2-40B4-BE49-F238E27FC236}">
                <a16:creationId xmlns:a16="http://schemas.microsoft.com/office/drawing/2014/main" id="{2D780F6E-2368-2995-C14F-4B4458F2C8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1225588" cy="145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CB197782-3770-E570-DC72-08A5F7D1943D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2434552" y="3146088"/>
            <a:ext cx="336158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4C1FA0A-9013-41FB-7B85-1AC60A32EAA0}"/>
              </a:ext>
            </a:extLst>
          </p:cNvPr>
          <p:cNvSpPr txBox="1"/>
          <p:nvPr/>
        </p:nvSpPr>
        <p:spPr>
          <a:xfrm>
            <a:off x="539552" y="1106739"/>
            <a:ext cx="4774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telnet</a:t>
            </a:r>
            <a:r>
              <a:rPr lang="ja-JP" altLang="en-US" sz="2000"/>
              <a:t>や</a:t>
            </a:r>
            <a:r>
              <a:rPr lang="en-US" altLang="ja-JP" sz="2000" dirty="0"/>
              <a:t>rlogin</a:t>
            </a:r>
            <a:r>
              <a:rPr lang="ja-JP" altLang="en-US" sz="2000"/>
              <a:t>は</a:t>
            </a:r>
            <a:r>
              <a:rPr lang="ja-JP" altLang="en-US" sz="2000">
                <a:solidFill>
                  <a:srgbClr val="FF0000"/>
                </a:solidFill>
              </a:rPr>
              <a:t>通信を平文で送受信</a:t>
            </a:r>
            <a:r>
              <a:rPr lang="ja-JP" altLang="en-US" sz="2000"/>
              <a:t>する</a:t>
            </a:r>
            <a:endParaRPr kumimoji="1" lang="ja-JP" altLang="en-US" sz="2000"/>
          </a:p>
        </p:txBody>
      </p:sp>
      <p:pic>
        <p:nvPicPr>
          <p:cNvPr id="4098" name="Picture 2" descr="悪人のイラスト「黒いシルエット」">
            <a:extLst>
              <a:ext uri="{FF2B5EF4-FFF2-40B4-BE49-F238E27FC236}">
                <a16:creationId xmlns:a16="http://schemas.microsoft.com/office/drawing/2014/main" id="{094235E5-A2E2-90E5-CE85-BB715FAAF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37989" y="3121924"/>
            <a:ext cx="1032559" cy="122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63298FC-6718-9A30-F13D-63A040B5E407}"/>
              </a:ext>
            </a:extLst>
          </p:cNvPr>
          <p:cNvSpPr txBox="1"/>
          <p:nvPr/>
        </p:nvSpPr>
        <p:spPr>
          <a:xfrm>
            <a:off x="2987824" y="2559784"/>
            <a:ext cx="17491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/>
              <a:t>user: password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AF3E030-1AF3-A338-3046-D6F1EA7DF578}"/>
              </a:ext>
            </a:extLst>
          </p:cNvPr>
          <p:cNvSpPr txBox="1"/>
          <p:nvPr/>
        </p:nvSpPr>
        <p:spPr>
          <a:xfrm>
            <a:off x="611560" y="4761854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インターネットの通信は容易に傍受可能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8A31221-92EC-40E5-D0EA-1860218429ED}"/>
              </a:ext>
            </a:extLst>
          </p:cNvPr>
          <p:cNvSpPr txBox="1"/>
          <p:nvPr/>
        </p:nvSpPr>
        <p:spPr>
          <a:xfrm>
            <a:off x="1300950" y="5404556"/>
            <a:ext cx="703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セキュアに通信をする必要から</a:t>
            </a:r>
            <a:r>
              <a:rPr kumimoji="1" lang="en-US" altLang="ja-JP" dirty="0"/>
              <a:t>SSH (Secure Shell)</a:t>
            </a:r>
            <a:r>
              <a:rPr kumimoji="1" lang="ja-JP" altLang="en-US"/>
              <a:t>などが生まれた</a:t>
            </a:r>
          </a:p>
        </p:txBody>
      </p:sp>
    </p:spTree>
    <p:extLst>
      <p:ext uri="{BB962C8B-B14F-4D97-AF65-F5344CB8AC3E}">
        <p14:creationId xmlns:p14="http://schemas.microsoft.com/office/powerpoint/2010/main" val="3378800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6485677-F073-F6EB-BF30-94C6174D1A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認証とは</a:t>
            </a:r>
          </a:p>
        </p:txBody>
      </p:sp>
      <p:pic>
        <p:nvPicPr>
          <p:cNvPr id="14" name="Picture 4" descr="笑う男性のイラスト（段階2）">
            <a:extLst>
              <a:ext uri="{FF2B5EF4-FFF2-40B4-BE49-F238E27FC236}">
                <a16:creationId xmlns:a16="http://schemas.microsoft.com/office/drawing/2014/main" id="{1736532E-B046-D1BF-D8E2-6466CFD28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492896"/>
            <a:ext cx="672081" cy="90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閉まったドアのイラスト">
            <a:extLst>
              <a:ext uri="{FF2B5EF4-FFF2-40B4-BE49-F238E27FC236}">
                <a16:creationId xmlns:a16="http://schemas.microsoft.com/office/drawing/2014/main" id="{F294919A-0F26-CC40-B454-ABC32B5E4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2348880"/>
            <a:ext cx="687804" cy="105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B041BCE-7FDE-B13B-ACF2-19C025ACE9CF}"/>
              </a:ext>
            </a:extLst>
          </p:cNvPr>
          <p:cNvSpPr txBox="1"/>
          <p:nvPr/>
        </p:nvSpPr>
        <p:spPr>
          <a:xfrm>
            <a:off x="3839150" y="8060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認証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AAE4090-B138-C906-3D47-3D4E6CF38F8A}"/>
              </a:ext>
            </a:extLst>
          </p:cNvPr>
          <p:cNvSpPr txBox="1"/>
          <p:nvPr/>
        </p:nvSpPr>
        <p:spPr>
          <a:xfrm>
            <a:off x="179512" y="1484784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自宅を不在にする時に鍵をかける</a:t>
            </a:r>
            <a:endParaRPr kumimoji="1" lang="ja-JP" altLang="en-US" sz="2800"/>
          </a:p>
        </p:txBody>
      </p:sp>
      <p:pic>
        <p:nvPicPr>
          <p:cNvPr id="46" name="Picture 2" descr="鍵のイラスト">
            <a:extLst>
              <a:ext uri="{FF2B5EF4-FFF2-40B4-BE49-F238E27FC236}">
                <a16:creationId xmlns:a16="http://schemas.microsoft.com/office/drawing/2014/main" id="{DDF46C40-D096-D11D-F224-DBC382CE3B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492896"/>
            <a:ext cx="883816" cy="88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矢印: 右 46">
            <a:extLst>
              <a:ext uri="{FF2B5EF4-FFF2-40B4-BE49-F238E27FC236}">
                <a16:creationId xmlns:a16="http://schemas.microsoft.com/office/drawing/2014/main" id="{4194D568-6F86-A786-5BB9-2882664AF6C9}"/>
              </a:ext>
            </a:extLst>
          </p:cNvPr>
          <p:cNvSpPr/>
          <p:nvPr/>
        </p:nvSpPr>
        <p:spPr>
          <a:xfrm>
            <a:off x="4644008" y="2636912"/>
            <a:ext cx="720080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550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6485677-F073-F6EB-BF30-94C6174D1A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/>
              <a:t>認証とは</a:t>
            </a:r>
          </a:p>
        </p:txBody>
      </p:sp>
      <p:pic>
        <p:nvPicPr>
          <p:cNvPr id="14" name="Picture 4" descr="笑う男性のイラスト（段階2）">
            <a:extLst>
              <a:ext uri="{FF2B5EF4-FFF2-40B4-BE49-F238E27FC236}">
                <a16:creationId xmlns:a16="http://schemas.microsoft.com/office/drawing/2014/main" id="{1736532E-B046-D1BF-D8E2-6466CFD28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343" y="1399278"/>
            <a:ext cx="672081" cy="90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悪人のイラスト「黒いシルエット」">
            <a:extLst>
              <a:ext uri="{FF2B5EF4-FFF2-40B4-BE49-F238E27FC236}">
                <a16:creationId xmlns:a16="http://schemas.microsoft.com/office/drawing/2014/main" id="{9530CEAF-5172-60F3-278F-C4EB0F545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4449" y="2598268"/>
            <a:ext cx="805282" cy="955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閉まったドアのイラスト">
            <a:extLst>
              <a:ext uri="{FF2B5EF4-FFF2-40B4-BE49-F238E27FC236}">
                <a16:creationId xmlns:a16="http://schemas.microsoft.com/office/drawing/2014/main" id="{F294919A-0F26-CC40-B454-ABC32B5E4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844824"/>
            <a:ext cx="687804" cy="1054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宝箱・宝物のイラスト">
            <a:extLst>
              <a:ext uri="{FF2B5EF4-FFF2-40B4-BE49-F238E27FC236}">
                <a16:creationId xmlns:a16="http://schemas.microsoft.com/office/drawing/2014/main" id="{2167CBF6-3825-4919-4133-CA54A19C3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924" y="1912960"/>
            <a:ext cx="940975" cy="90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右矢印 21">
            <a:extLst>
              <a:ext uri="{FF2B5EF4-FFF2-40B4-BE49-F238E27FC236}">
                <a16:creationId xmlns:a16="http://schemas.microsoft.com/office/drawing/2014/main" id="{42576561-34E7-B08E-E1D2-9CD247F2EB15}"/>
              </a:ext>
            </a:extLst>
          </p:cNvPr>
          <p:cNvSpPr/>
          <p:nvPr/>
        </p:nvSpPr>
        <p:spPr>
          <a:xfrm rot="1800000">
            <a:off x="4507625" y="1947619"/>
            <a:ext cx="1075413" cy="293679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右矢印 22">
            <a:extLst>
              <a:ext uri="{FF2B5EF4-FFF2-40B4-BE49-F238E27FC236}">
                <a16:creationId xmlns:a16="http://schemas.microsoft.com/office/drawing/2014/main" id="{563E34A2-E28B-17A8-2E22-01FB2FA75EE1}"/>
              </a:ext>
            </a:extLst>
          </p:cNvPr>
          <p:cNvSpPr/>
          <p:nvPr/>
        </p:nvSpPr>
        <p:spPr>
          <a:xfrm rot="19800000">
            <a:off x="4507625" y="2754322"/>
            <a:ext cx="1075413" cy="293679"/>
          </a:xfrm>
          <a:prstGeom prst="rightArrow">
            <a:avLst/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十字形 19">
            <a:extLst>
              <a:ext uri="{FF2B5EF4-FFF2-40B4-BE49-F238E27FC236}">
                <a16:creationId xmlns:a16="http://schemas.microsoft.com/office/drawing/2014/main" id="{D2D07007-BC2B-B870-43B4-9E5FD67BC7DF}"/>
              </a:ext>
            </a:extLst>
          </p:cNvPr>
          <p:cNvSpPr/>
          <p:nvPr/>
        </p:nvSpPr>
        <p:spPr>
          <a:xfrm rot="2700000">
            <a:off x="3750552" y="2702738"/>
            <a:ext cx="746884" cy="746884"/>
          </a:xfrm>
          <a:prstGeom prst="plus">
            <a:avLst>
              <a:gd name="adj" fmla="val 45153"/>
            </a:avLst>
          </a:prstGeom>
          <a:solidFill>
            <a:srgbClr val="01189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ドーナツ 24">
            <a:extLst>
              <a:ext uri="{FF2B5EF4-FFF2-40B4-BE49-F238E27FC236}">
                <a16:creationId xmlns:a16="http://schemas.microsoft.com/office/drawing/2014/main" id="{D7912CD4-AF80-95C4-8BFF-8B83A2712A31}"/>
              </a:ext>
            </a:extLst>
          </p:cNvPr>
          <p:cNvSpPr/>
          <p:nvPr/>
        </p:nvSpPr>
        <p:spPr>
          <a:xfrm>
            <a:off x="3794424" y="1568070"/>
            <a:ext cx="689780" cy="689780"/>
          </a:xfrm>
          <a:prstGeom prst="donut">
            <a:avLst>
              <a:gd name="adj" fmla="val 1120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B041BCE-7FDE-B13B-ACF2-19C025ACE9CF}"/>
              </a:ext>
            </a:extLst>
          </p:cNvPr>
          <p:cNvSpPr txBox="1"/>
          <p:nvPr/>
        </p:nvSpPr>
        <p:spPr>
          <a:xfrm>
            <a:off x="3839150" y="80608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認証</a:t>
            </a:r>
          </a:p>
        </p:txBody>
      </p:sp>
      <p:pic>
        <p:nvPicPr>
          <p:cNvPr id="28" name="Picture 2" descr="鍵のイラスト">
            <a:extLst>
              <a:ext uri="{FF2B5EF4-FFF2-40B4-BE49-F238E27FC236}">
                <a16:creationId xmlns:a16="http://schemas.microsoft.com/office/drawing/2014/main" id="{AC8561A3-F54A-6A2F-B598-420298F44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438" y="5108780"/>
            <a:ext cx="883816" cy="88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4" descr="シンプルな南京錠のイラスト">
            <a:extLst>
              <a:ext uri="{FF2B5EF4-FFF2-40B4-BE49-F238E27FC236}">
                <a16:creationId xmlns:a16="http://schemas.microsoft.com/office/drawing/2014/main" id="{00BBBCEB-84C7-4269-A830-B6253A887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551" y="5089261"/>
            <a:ext cx="883816" cy="88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87269F8-D62C-AF11-163F-CAF1BF36F579}"/>
              </a:ext>
            </a:extLst>
          </p:cNvPr>
          <p:cNvSpPr txBox="1"/>
          <p:nvPr/>
        </p:nvSpPr>
        <p:spPr>
          <a:xfrm>
            <a:off x="839038" y="418993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所持認証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C71FA42-C1B1-1026-1139-190A734B4E00}"/>
              </a:ext>
            </a:extLst>
          </p:cNvPr>
          <p:cNvSpPr txBox="1"/>
          <p:nvPr/>
        </p:nvSpPr>
        <p:spPr>
          <a:xfrm>
            <a:off x="3848725" y="418993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知識認証</a:t>
            </a:r>
          </a:p>
        </p:txBody>
      </p:sp>
      <p:pic>
        <p:nvPicPr>
          <p:cNvPr id="32" name="Picture 4" descr="笑う男性のイラスト（段階2）">
            <a:extLst>
              <a:ext uri="{FF2B5EF4-FFF2-40B4-BE49-F238E27FC236}">
                <a16:creationId xmlns:a16="http://schemas.microsoft.com/office/drawing/2014/main" id="{EA9342A0-56B6-BBDB-310D-D9F7B6E9F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573" y="5099020"/>
            <a:ext cx="672081" cy="90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0" descr="指で数えている男の子のイラスト（1）">
            <a:extLst>
              <a:ext uri="{FF2B5EF4-FFF2-40B4-BE49-F238E27FC236}">
                <a16:creationId xmlns:a16="http://schemas.microsoft.com/office/drawing/2014/main" id="{0FDBD798-6CB8-1C85-6C86-8504F2447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553" y="5060080"/>
            <a:ext cx="1023881" cy="931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2" descr="指紋のマーク">
            <a:extLst>
              <a:ext uri="{FF2B5EF4-FFF2-40B4-BE49-F238E27FC236}">
                <a16:creationId xmlns:a16="http://schemas.microsoft.com/office/drawing/2014/main" id="{E68B08EE-BADA-0C41-D73B-B95AA7126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268" y="4615009"/>
            <a:ext cx="654060" cy="654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1F47323-7A93-D957-C2B1-EE887AFD5EA1}"/>
              </a:ext>
            </a:extLst>
          </p:cNvPr>
          <p:cNvSpPr txBox="1"/>
          <p:nvPr/>
        </p:nvSpPr>
        <p:spPr>
          <a:xfrm>
            <a:off x="6858413" y="418993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生体認証</a:t>
            </a:r>
          </a:p>
        </p:txBody>
      </p:sp>
      <p:pic>
        <p:nvPicPr>
          <p:cNvPr id="36" name="Picture 18" descr="タブレットPCのイラスト">
            <a:extLst>
              <a:ext uri="{FF2B5EF4-FFF2-40B4-BE49-F238E27FC236}">
                <a16:creationId xmlns:a16="http://schemas.microsoft.com/office/drawing/2014/main" id="{0BBC4CE4-653C-0490-522D-BFE7E6722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943" y="5161086"/>
            <a:ext cx="851658" cy="792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右矢印 14">
            <a:extLst>
              <a:ext uri="{FF2B5EF4-FFF2-40B4-BE49-F238E27FC236}">
                <a16:creationId xmlns:a16="http://schemas.microsoft.com/office/drawing/2014/main" id="{A1189531-17E7-B076-016F-981941DF9BB6}"/>
              </a:ext>
            </a:extLst>
          </p:cNvPr>
          <p:cNvSpPr/>
          <p:nvPr/>
        </p:nvSpPr>
        <p:spPr>
          <a:xfrm>
            <a:off x="1721137" y="5433290"/>
            <a:ext cx="533673" cy="2849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右矢印 16">
            <a:extLst>
              <a:ext uri="{FF2B5EF4-FFF2-40B4-BE49-F238E27FC236}">
                <a16:creationId xmlns:a16="http://schemas.microsoft.com/office/drawing/2014/main" id="{0C137FF7-176F-AB23-D59D-B343738DAEE2}"/>
              </a:ext>
            </a:extLst>
          </p:cNvPr>
          <p:cNvSpPr/>
          <p:nvPr/>
        </p:nvSpPr>
        <p:spPr>
          <a:xfrm>
            <a:off x="7493352" y="5377668"/>
            <a:ext cx="533673" cy="2849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9" name="Picture 4" descr="笑う男性のイラスト（段階2）">
            <a:extLst>
              <a:ext uri="{FF2B5EF4-FFF2-40B4-BE49-F238E27FC236}">
                <a16:creationId xmlns:a16="http://schemas.microsoft.com/office/drawing/2014/main" id="{CFAC5101-7F10-B7FB-905C-3AF6033A4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2815" y="5137238"/>
            <a:ext cx="672081" cy="903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雲 39">
            <a:extLst>
              <a:ext uri="{FF2B5EF4-FFF2-40B4-BE49-F238E27FC236}">
                <a16:creationId xmlns:a16="http://schemas.microsoft.com/office/drawing/2014/main" id="{A85D97D5-5247-1F6D-7674-388975212AD2}"/>
              </a:ext>
            </a:extLst>
          </p:cNvPr>
          <p:cNvSpPr/>
          <p:nvPr/>
        </p:nvSpPr>
        <p:spPr>
          <a:xfrm>
            <a:off x="3945034" y="4651597"/>
            <a:ext cx="922837" cy="65406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0AAC40E-5B51-4B47-5E70-E8A8B84DEEF0}"/>
              </a:ext>
            </a:extLst>
          </p:cNvPr>
          <p:cNvSpPr txBox="1"/>
          <p:nvPr/>
        </p:nvSpPr>
        <p:spPr>
          <a:xfrm>
            <a:off x="4039355" y="4800828"/>
            <a:ext cx="1006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1234</a:t>
            </a:r>
            <a:endParaRPr kumimoji="1" lang="ja-JP" altLang="en-US"/>
          </a:p>
        </p:txBody>
      </p:sp>
      <p:sp>
        <p:nvSpPr>
          <p:cNvPr id="42" name="右矢印 12">
            <a:extLst>
              <a:ext uri="{FF2B5EF4-FFF2-40B4-BE49-F238E27FC236}">
                <a16:creationId xmlns:a16="http://schemas.microsoft.com/office/drawing/2014/main" id="{233CBC0D-3887-CE1D-0C57-EDAC3C47C351}"/>
              </a:ext>
            </a:extLst>
          </p:cNvPr>
          <p:cNvSpPr/>
          <p:nvPr/>
        </p:nvSpPr>
        <p:spPr>
          <a:xfrm>
            <a:off x="4399069" y="5419734"/>
            <a:ext cx="533673" cy="2849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3" name="Picture 2" descr="ATM・キャッシュディスペンサーのイラスト">
            <a:extLst>
              <a:ext uri="{FF2B5EF4-FFF2-40B4-BE49-F238E27FC236}">
                <a16:creationId xmlns:a16="http://schemas.microsoft.com/office/drawing/2014/main" id="{4048755E-CF8F-9506-C1E3-31D044373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742" y="4966637"/>
            <a:ext cx="1063280" cy="1137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431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3BC75F2-EEF0-A933-A53C-249DE2FA52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CBCF1D1-8F1C-E8A5-8F65-D228B5E5A818}"/>
              </a:ext>
            </a:extLst>
          </p:cNvPr>
          <p:cNvGrpSpPr/>
          <p:nvPr/>
        </p:nvGrpSpPr>
        <p:grpSpPr>
          <a:xfrm>
            <a:off x="5461259" y="3933056"/>
            <a:ext cx="468284" cy="627468"/>
            <a:chOff x="3963655" y="1196752"/>
            <a:chExt cx="752361" cy="1008112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618013A5-06F5-E15E-CDD7-F7950DA98F90}"/>
                </a:ext>
              </a:extLst>
            </p:cNvPr>
            <p:cNvSpPr/>
            <p:nvPr/>
          </p:nvSpPr>
          <p:spPr>
            <a:xfrm>
              <a:off x="4211960" y="1196752"/>
              <a:ext cx="504056" cy="10081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三角形 39">
              <a:extLst>
                <a:ext uri="{FF2B5EF4-FFF2-40B4-BE49-F238E27FC236}">
                  <a16:creationId xmlns:a16="http://schemas.microsoft.com/office/drawing/2014/main" id="{60D721B9-66B0-E737-AE12-A490C871F2D9}"/>
                </a:ext>
              </a:extLst>
            </p:cNvPr>
            <p:cNvSpPr/>
            <p:nvPr/>
          </p:nvSpPr>
          <p:spPr>
            <a:xfrm rot="5400000">
              <a:off x="3923927" y="1452505"/>
              <a:ext cx="576064" cy="49660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3F5356-FA35-3DB3-4D9E-510144995794}"/>
              </a:ext>
            </a:extLst>
          </p:cNvPr>
          <p:cNvSpPr txBox="1"/>
          <p:nvPr/>
        </p:nvSpPr>
        <p:spPr>
          <a:xfrm>
            <a:off x="293469" y="404664"/>
            <a:ext cx="353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(1) </a:t>
            </a:r>
            <a:r>
              <a:rPr kumimoji="1" lang="ja-JP" altLang="en-US"/>
              <a:t>秘密鍵と公開鍵のペアを作成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4634721-BF7A-FF96-EE71-DF21E2BCBAF5}"/>
              </a:ext>
            </a:extLst>
          </p:cNvPr>
          <p:cNvSpPr txBox="1"/>
          <p:nvPr/>
        </p:nvSpPr>
        <p:spPr>
          <a:xfrm>
            <a:off x="293469" y="1700808"/>
            <a:ext cx="4831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(2</a:t>
            </a:r>
            <a:r>
              <a:rPr lang="en-US" altLang="ja-JP"/>
              <a:t>) </a:t>
            </a:r>
            <a:r>
              <a:rPr kumimoji="1" lang="ja-JP" altLang="en-US"/>
              <a:t>ブラウザ </a:t>
            </a:r>
            <a:r>
              <a:rPr lang="en-US" altLang="ja-JP"/>
              <a:t>GitHub</a:t>
            </a:r>
            <a:r>
              <a:rPr lang="ja-JP" altLang="en-US"/>
              <a:t>にログイン</a:t>
            </a:r>
            <a:r>
              <a:rPr kumimoji="1" lang="en-US" altLang="ja-JP"/>
              <a:t>(</a:t>
            </a:r>
            <a:r>
              <a:rPr kumimoji="1" lang="ja-JP" altLang="en-US">
                <a:solidFill>
                  <a:srgbClr val="FF0000"/>
                </a:solidFill>
              </a:rPr>
              <a:t>知識認証＋</a:t>
            </a:r>
            <a:r>
              <a:rPr kumimoji="1" lang="en-US" altLang="ja-JP">
                <a:solidFill>
                  <a:srgbClr val="FF0000"/>
                </a:solidFill>
              </a:rPr>
              <a:t>α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98B5EA-E1AE-A126-B6F4-41D5EC61FB51}"/>
              </a:ext>
            </a:extLst>
          </p:cNvPr>
          <p:cNvSpPr txBox="1"/>
          <p:nvPr/>
        </p:nvSpPr>
        <p:spPr>
          <a:xfrm>
            <a:off x="293469" y="3284984"/>
            <a:ext cx="376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(3) </a:t>
            </a:r>
            <a:r>
              <a:rPr kumimoji="1" lang="ja-JP" altLang="en-US"/>
              <a:t>ブラウザ経由で</a:t>
            </a:r>
            <a:r>
              <a:rPr lang="ja-JP" altLang="en-US"/>
              <a:t>に公開鍵を登録</a:t>
            </a:r>
            <a:endParaRPr kumimoji="1" lang="ja-JP" altLang="en-US"/>
          </a:p>
        </p:txBody>
      </p:sp>
      <p:pic>
        <p:nvPicPr>
          <p:cNvPr id="9" name="Picture 4" descr="笑う男性のイラスト（段階2）">
            <a:extLst>
              <a:ext uri="{FF2B5EF4-FFF2-40B4-BE49-F238E27FC236}">
                <a16:creationId xmlns:a16="http://schemas.microsoft.com/office/drawing/2014/main" id="{EFA6108C-D4E8-6BAC-BEA8-069E93BEC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48880"/>
            <a:ext cx="564933" cy="75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角丸四角形 16">
            <a:extLst>
              <a:ext uri="{FF2B5EF4-FFF2-40B4-BE49-F238E27FC236}">
                <a16:creationId xmlns:a16="http://schemas.microsoft.com/office/drawing/2014/main" id="{59D6A5B3-5F80-6E1F-7D32-5A053506F10B}"/>
              </a:ext>
            </a:extLst>
          </p:cNvPr>
          <p:cNvSpPr/>
          <p:nvPr/>
        </p:nvSpPr>
        <p:spPr>
          <a:xfrm>
            <a:off x="2843808" y="2132856"/>
            <a:ext cx="1221734" cy="1008112"/>
          </a:xfrm>
          <a:prstGeom prst="roundRect">
            <a:avLst>
              <a:gd name="adj" fmla="val 3521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9182E16-45B0-AE93-3683-9460FDC7E013}"/>
              </a:ext>
            </a:extLst>
          </p:cNvPr>
          <p:cNvGrpSpPr/>
          <p:nvPr/>
        </p:nvGrpSpPr>
        <p:grpSpPr>
          <a:xfrm>
            <a:off x="2886697" y="2149023"/>
            <a:ext cx="100315" cy="120180"/>
            <a:chOff x="3347864" y="3273606"/>
            <a:chExt cx="432048" cy="517602"/>
          </a:xfrm>
        </p:grpSpPr>
        <p:sp>
          <p:nvSpPr>
            <p:cNvPr id="12" name="角丸四角形 29">
              <a:extLst>
                <a:ext uri="{FF2B5EF4-FFF2-40B4-BE49-F238E27FC236}">
                  <a16:creationId xmlns:a16="http://schemas.microsoft.com/office/drawing/2014/main" id="{46D9A281-0522-6E2C-EE4E-2AFF4B7612B7}"/>
                </a:ext>
              </a:extLst>
            </p:cNvPr>
            <p:cNvSpPr/>
            <p:nvPr/>
          </p:nvSpPr>
          <p:spPr>
            <a:xfrm>
              <a:off x="3347864" y="3490866"/>
              <a:ext cx="432048" cy="82150"/>
            </a:xfrm>
            <a:prstGeom prst="roundRect">
              <a:avLst>
                <a:gd name="adj" fmla="val 47586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角丸四角形 30">
              <a:extLst>
                <a:ext uri="{FF2B5EF4-FFF2-40B4-BE49-F238E27FC236}">
                  <a16:creationId xmlns:a16="http://schemas.microsoft.com/office/drawing/2014/main" id="{A94E0DAF-5E3E-837E-DB8E-0EF260F4284E}"/>
                </a:ext>
              </a:extLst>
            </p:cNvPr>
            <p:cNvSpPr/>
            <p:nvPr/>
          </p:nvSpPr>
          <p:spPr>
            <a:xfrm rot="18741476">
              <a:off x="3308924" y="3394673"/>
              <a:ext cx="340156" cy="98021"/>
            </a:xfrm>
            <a:prstGeom prst="roundRect">
              <a:avLst>
                <a:gd name="adj" fmla="val 47586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角丸四角形 31">
              <a:extLst>
                <a:ext uri="{FF2B5EF4-FFF2-40B4-BE49-F238E27FC236}">
                  <a16:creationId xmlns:a16="http://schemas.microsoft.com/office/drawing/2014/main" id="{103FC47A-847F-3D98-EA36-2EEDA6AA854A}"/>
                </a:ext>
              </a:extLst>
            </p:cNvPr>
            <p:cNvSpPr/>
            <p:nvPr/>
          </p:nvSpPr>
          <p:spPr>
            <a:xfrm rot="2700000">
              <a:off x="3313035" y="3567218"/>
              <a:ext cx="340156" cy="107824"/>
            </a:xfrm>
            <a:prstGeom prst="roundRect">
              <a:avLst>
                <a:gd name="adj" fmla="val 47586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4B677DF6-B8C6-6219-BF74-37168594E108}"/>
              </a:ext>
            </a:extLst>
          </p:cNvPr>
          <p:cNvGrpSpPr/>
          <p:nvPr/>
        </p:nvGrpSpPr>
        <p:grpSpPr>
          <a:xfrm rot="10800000">
            <a:off x="3023138" y="2149022"/>
            <a:ext cx="100315" cy="120180"/>
            <a:chOff x="3347864" y="3273606"/>
            <a:chExt cx="432048" cy="517602"/>
          </a:xfrm>
        </p:grpSpPr>
        <p:sp>
          <p:nvSpPr>
            <p:cNvPr id="16" name="角丸四角形 26">
              <a:extLst>
                <a:ext uri="{FF2B5EF4-FFF2-40B4-BE49-F238E27FC236}">
                  <a16:creationId xmlns:a16="http://schemas.microsoft.com/office/drawing/2014/main" id="{1145DB08-523D-5FB8-F0A3-47A0A6DF1976}"/>
                </a:ext>
              </a:extLst>
            </p:cNvPr>
            <p:cNvSpPr/>
            <p:nvPr/>
          </p:nvSpPr>
          <p:spPr>
            <a:xfrm>
              <a:off x="3347864" y="3490866"/>
              <a:ext cx="432048" cy="82150"/>
            </a:xfrm>
            <a:prstGeom prst="roundRect">
              <a:avLst>
                <a:gd name="adj" fmla="val 47586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角丸四角形 27">
              <a:extLst>
                <a:ext uri="{FF2B5EF4-FFF2-40B4-BE49-F238E27FC236}">
                  <a16:creationId xmlns:a16="http://schemas.microsoft.com/office/drawing/2014/main" id="{1CA04420-F26A-9EF9-886F-932D37821942}"/>
                </a:ext>
              </a:extLst>
            </p:cNvPr>
            <p:cNvSpPr/>
            <p:nvPr/>
          </p:nvSpPr>
          <p:spPr>
            <a:xfrm rot="18741476">
              <a:off x="3308924" y="3394673"/>
              <a:ext cx="340156" cy="98021"/>
            </a:xfrm>
            <a:prstGeom prst="roundRect">
              <a:avLst>
                <a:gd name="adj" fmla="val 47586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角丸四角形 28">
              <a:extLst>
                <a:ext uri="{FF2B5EF4-FFF2-40B4-BE49-F238E27FC236}">
                  <a16:creationId xmlns:a16="http://schemas.microsoft.com/office/drawing/2014/main" id="{B27C96C6-A7BB-E652-EB64-154FED9408FC}"/>
                </a:ext>
              </a:extLst>
            </p:cNvPr>
            <p:cNvSpPr/>
            <p:nvPr/>
          </p:nvSpPr>
          <p:spPr>
            <a:xfrm rot="2700000">
              <a:off x="3313035" y="3567218"/>
              <a:ext cx="340156" cy="107824"/>
            </a:xfrm>
            <a:prstGeom prst="roundRect">
              <a:avLst>
                <a:gd name="adj" fmla="val 47586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B1E603BF-8523-A77B-7577-C6C3407784FE}"/>
              </a:ext>
            </a:extLst>
          </p:cNvPr>
          <p:cNvGrpSpPr/>
          <p:nvPr/>
        </p:nvGrpSpPr>
        <p:grpSpPr>
          <a:xfrm>
            <a:off x="3316774" y="2168930"/>
            <a:ext cx="103745" cy="80365"/>
            <a:chOff x="4352925" y="1717675"/>
            <a:chExt cx="225427" cy="174625"/>
          </a:xfrm>
        </p:grpSpPr>
        <p:sp>
          <p:nvSpPr>
            <p:cNvPr id="20" name="三角形 24">
              <a:extLst>
                <a:ext uri="{FF2B5EF4-FFF2-40B4-BE49-F238E27FC236}">
                  <a16:creationId xmlns:a16="http://schemas.microsoft.com/office/drawing/2014/main" id="{C92B44A8-C7C2-E1A4-C030-53EA343481BD}"/>
                </a:ext>
              </a:extLst>
            </p:cNvPr>
            <p:cNvSpPr/>
            <p:nvPr/>
          </p:nvSpPr>
          <p:spPr>
            <a:xfrm>
              <a:off x="4352925" y="1717675"/>
              <a:ext cx="225427" cy="73025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E94B13E5-DBC3-F0A3-D7A8-1CD7CC450AE1}"/>
                </a:ext>
              </a:extLst>
            </p:cNvPr>
            <p:cNvSpPr/>
            <p:nvPr/>
          </p:nvSpPr>
          <p:spPr>
            <a:xfrm>
              <a:off x="4402138" y="1785772"/>
              <a:ext cx="127000" cy="1065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8EE7E865-A08B-C749-A2E7-40720D016F77}"/>
              </a:ext>
            </a:extLst>
          </p:cNvPr>
          <p:cNvGrpSpPr/>
          <p:nvPr/>
        </p:nvGrpSpPr>
        <p:grpSpPr>
          <a:xfrm>
            <a:off x="3160001" y="2152002"/>
            <a:ext cx="119279" cy="114222"/>
            <a:chOff x="5605835" y="1892500"/>
            <a:chExt cx="354766" cy="339725"/>
          </a:xfrm>
        </p:grpSpPr>
        <p:sp>
          <p:nvSpPr>
            <p:cNvPr id="23" name="円弧 22">
              <a:extLst>
                <a:ext uri="{FF2B5EF4-FFF2-40B4-BE49-F238E27FC236}">
                  <a16:creationId xmlns:a16="http://schemas.microsoft.com/office/drawing/2014/main" id="{FDF16153-4B68-917A-F6D6-62D6AF8194A5}"/>
                </a:ext>
              </a:extLst>
            </p:cNvPr>
            <p:cNvSpPr/>
            <p:nvPr/>
          </p:nvSpPr>
          <p:spPr>
            <a:xfrm>
              <a:off x="5605835" y="1892500"/>
              <a:ext cx="339725" cy="339725"/>
            </a:xfrm>
            <a:prstGeom prst="arc">
              <a:avLst>
                <a:gd name="adj1" fmla="val 21525816"/>
                <a:gd name="adj2" fmla="val 19316914"/>
              </a:avLst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三角形 23">
              <a:extLst>
                <a:ext uri="{FF2B5EF4-FFF2-40B4-BE49-F238E27FC236}">
                  <a16:creationId xmlns:a16="http://schemas.microsoft.com/office/drawing/2014/main" id="{781BD8EB-482B-E12B-D023-63657324A560}"/>
                </a:ext>
              </a:extLst>
            </p:cNvPr>
            <p:cNvSpPr/>
            <p:nvPr/>
          </p:nvSpPr>
          <p:spPr>
            <a:xfrm rot="8100000">
              <a:off x="5854991" y="1912282"/>
              <a:ext cx="105610" cy="91043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5AF6811-123C-2016-F38C-128521F4644C}"/>
              </a:ext>
            </a:extLst>
          </p:cNvPr>
          <p:cNvSpPr/>
          <p:nvPr/>
        </p:nvSpPr>
        <p:spPr>
          <a:xfrm>
            <a:off x="2843808" y="2276872"/>
            <a:ext cx="122413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51164CBF-D727-2C33-8478-724A173DBE60}"/>
              </a:ext>
            </a:extLst>
          </p:cNvPr>
          <p:cNvGrpSpPr/>
          <p:nvPr/>
        </p:nvGrpSpPr>
        <p:grpSpPr>
          <a:xfrm>
            <a:off x="3097004" y="2322753"/>
            <a:ext cx="705254" cy="668064"/>
            <a:chOff x="6140761" y="2760383"/>
            <a:chExt cx="2118829" cy="2007096"/>
          </a:xfrm>
        </p:grpSpPr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EA4BFEA7-2EA8-2F36-E6E9-8F756F5059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4817" y="3624479"/>
              <a:ext cx="1143000" cy="1143000"/>
            </a:xfrm>
            <a:prstGeom prst="rect">
              <a:avLst/>
            </a:prstGeom>
          </p:spPr>
        </p:pic>
        <p:pic>
          <p:nvPicPr>
            <p:cNvPr id="28" name="図 27">
              <a:extLst>
                <a:ext uri="{FF2B5EF4-FFF2-40B4-BE49-F238E27FC236}">
                  <a16:creationId xmlns:a16="http://schemas.microsoft.com/office/drawing/2014/main" id="{5206E358-8712-29C6-0E2B-E3033E86B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0761" y="2760383"/>
              <a:ext cx="2118829" cy="868720"/>
            </a:xfrm>
            <a:prstGeom prst="rect">
              <a:avLst/>
            </a:prstGeom>
          </p:spPr>
        </p:pic>
      </p:grpSp>
      <p:sp>
        <p:nvSpPr>
          <p:cNvPr id="29" name="右矢印 41">
            <a:extLst>
              <a:ext uri="{FF2B5EF4-FFF2-40B4-BE49-F238E27FC236}">
                <a16:creationId xmlns:a16="http://schemas.microsoft.com/office/drawing/2014/main" id="{7BC9968F-BE8B-6E96-66DE-23FFD661118B}"/>
              </a:ext>
            </a:extLst>
          </p:cNvPr>
          <p:cNvSpPr/>
          <p:nvPr/>
        </p:nvSpPr>
        <p:spPr>
          <a:xfrm>
            <a:off x="1921011" y="2420888"/>
            <a:ext cx="706773" cy="47415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8A7A03DF-009D-9392-B149-4CD5C072782F}"/>
              </a:ext>
            </a:extLst>
          </p:cNvPr>
          <p:cNvGrpSpPr/>
          <p:nvPr/>
        </p:nvGrpSpPr>
        <p:grpSpPr>
          <a:xfrm>
            <a:off x="1547664" y="836712"/>
            <a:ext cx="1515329" cy="932425"/>
            <a:chOff x="2428830" y="1527212"/>
            <a:chExt cx="2497303" cy="1536662"/>
          </a:xfrm>
        </p:grpSpPr>
        <p:grpSp>
          <p:nvGrpSpPr>
            <p:cNvPr id="31" name="グループ化 30">
              <a:extLst>
                <a:ext uri="{FF2B5EF4-FFF2-40B4-BE49-F238E27FC236}">
                  <a16:creationId xmlns:a16="http://schemas.microsoft.com/office/drawing/2014/main" id="{69E601B0-28F8-3521-37A2-A9E2D591524C}"/>
                </a:ext>
              </a:extLst>
            </p:cNvPr>
            <p:cNvGrpSpPr/>
            <p:nvPr/>
          </p:nvGrpSpPr>
          <p:grpSpPr>
            <a:xfrm>
              <a:off x="2600841" y="1548306"/>
              <a:ext cx="756083" cy="1008112"/>
              <a:chOff x="971600" y="980729"/>
              <a:chExt cx="756083" cy="1008112"/>
            </a:xfrm>
          </p:grpSpPr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E6C82DA7-650B-046A-070E-05DB908CF9C6}"/>
                  </a:ext>
                </a:extLst>
              </p:cNvPr>
              <p:cNvSpPr/>
              <p:nvPr/>
            </p:nvSpPr>
            <p:spPr>
              <a:xfrm>
                <a:off x="971600" y="980729"/>
                <a:ext cx="504056" cy="10081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8" name="三角形 4">
                <a:extLst>
                  <a:ext uri="{FF2B5EF4-FFF2-40B4-BE49-F238E27FC236}">
                    <a16:creationId xmlns:a16="http://schemas.microsoft.com/office/drawing/2014/main" id="{DB3B9A6B-04C0-51F3-F9F8-66B6CD58E202}"/>
                  </a:ext>
                </a:extLst>
              </p:cNvPr>
              <p:cNvSpPr/>
              <p:nvPr/>
            </p:nvSpPr>
            <p:spPr>
              <a:xfrm rot="5400000">
                <a:off x="1191348" y="1236482"/>
                <a:ext cx="576064" cy="49660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7093ACB5-0861-5815-EA7A-56BA16ED700D}"/>
                </a:ext>
              </a:extLst>
            </p:cNvPr>
            <p:cNvGrpSpPr/>
            <p:nvPr/>
          </p:nvGrpSpPr>
          <p:grpSpPr>
            <a:xfrm>
              <a:off x="3860960" y="1527212"/>
              <a:ext cx="752361" cy="1008112"/>
              <a:chOff x="3963655" y="1196752"/>
              <a:chExt cx="752361" cy="1008112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ABA2CA59-1F3D-5DC6-A311-0386173D2D7A}"/>
                  </a:ext>
                </a:extLst>
              </p:cNvPr>
              <p:cNvSpPr/>
              <p:nvPr/>
            </p:nvSpPr>
            <p:spPr>
              <a:xfrm>
                <a:off x="4211960" y="1196752"/>
                <a:ext cx="504056" cy="10081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  <p:sp>
            <p:nvSpPr>
              <p:cNvPr id="36" name="三角形 7">
                <a:extLst>
                  <a:ext uri="{FF2B5EF4-FFF2-40B4-BE49-F238E27FC236}">
                    <a16:creationId xmlns:a16="http://schemas.microsoft.com/office/drawing/2014/main" id="{960151F7-1151-D2D8-5936-1BB434E78879}"/>
                  </a:ext>
                </a:extLst>
              </p:cNvPr>
              <p:cNvSpPr/>
              <p:nvPr/>
            </p:nvSpPr>
            <p:spPr>
              <a:xfrm rot="5400000">
                <a:off x="3923927" y="1452505"/>
                <a:ext cx="576064" cy="49660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200"/>
              </a:p>
            </p:txBody>
          </p:sp>
        </p:grp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385551B3-A1CC-2BB5-6D20-DFA6E052BCE0}"/>
                </a:ext>
              </a:extLst>
            </p:cNvPr>
            <p:cNvSpPr txBox="1"/>
            <p:nvPr/>
          </p:nvSpPr>
          <p:spPr>
            <a:xfrm>
              <a:off x="2428830" y="2607370"/>
              <a:ext cx="1065171" cy="456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/>
                <a:t>秘密鍵</a:t>
              </a: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94A69E9A-67DD-9C5A-22D1-693537701382}"/>
                </a:ext>
              </a:extLst>
            </p:cNvPr>
            <p:cNvSpPr txBox="1"/>
            <p:nvPr/>
          </p:nvSpPr>
          <p:spPr>
            <a:xfrm>
              <a:off x="3860962" y="2607372"/>
              <a:ext cx="1065171" cy="4565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200"/>
                <a:t>公開鍵</a:t>
              </a:r>
            </a:p>
          </p:txBody>
        </p:sp>
      </p:grpSp>
      <p:pic>
        <p:nvPicPr>
          <p:cNvPr id="39" name="Picture 4" descr="笑う男性のイラスト（段階2）">
            <a:extLst>
              <a:ext uri="{FF2B5EF4-FFF2-40B4-BE49-F238E27FC236}">
                <a16:creationId xmlns:a16="http://schemas.microsoft.com/office/drawing/2014/main" id="{B4DD9A8F-9000-A287-5677-0CD176A8A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61048"/>
            <a:ext cx="564933" cy="75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角丸四角形 16">
            <a:extLst>
              <a:ext uri="{FF2B5EF4-FFF2-40B4-BE49-F238E27FC236}">
                <a16:creationId xmlns:a16="http://schemas.microsoft.com/office/drawing/2014/main" id="{81EAB63D-89BF-81D9-683E-448E8CD851A3}"/>
              </a:ext>
            </a:extLst>
          </p:cNvPr>
          <p:cNvSpPr/>
          <p:nvPr/>
        </p:nvSpPr>
        <p:spPr>
          <a:xfrm>
            <a:off x="2915816" y="3717032"/>
            <a:ext cx="1221734" cy="1008112"/>
          </a:xfrm>
          <a:prstGeom prst="roundRect">
            <a:avLst>
              <a:gd name="adj" fmla="val 3521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7A755731-1747-36B9-9A4F-DFA60BCF4478}"/>
              </a:ext>
            </a:extLst>
          </p:cNvPr>
          <p:cNvGrpSpPr/>
          <p:nvPr/>
        </p:nvGrpSpPr>
        <p:grpSpPr>
          <a:xfrm>
            <a:off x="2958705" y="3733199"/>
            <a:ext cx="100315" cy="120180"/>
            <a:chOff x="3347864" y="3273606"/>
            <a:chExt cx="432048" cy="517602"/>
          </a:xfrm>
        </p:grpSpPr>
        <p:sp>
          <p:nvSpPr>
            <p:cNvPr id="42" name="角丸四角形 29">
              <a:extLst>
                <a:ext uri="{FF2B5EF4-FFF2-40B4-BE49-F238E27FC236}">
                  <a16:creationId xmlns:a16="http://schemas.microsoft.com/office/drawing/2014/main" id="{D8B2CF4B-1DDA-25E5-BA87-67B9DFE3BCC4}"/>
                </a:ext>
              </a:extLst>
            </p:cNvPr>
            <p:cNvSpPr/>
            <p:nvPr/>
          </p:nvSpPr>
          <p:spPr>
            <a:xfrm>
              <a:off x="3347864" y="3490866"/>
              <a:ext cx="432048" cy="82150"/>
            </a:xfrm>
            <a:prstGeom prst="roundRect">
              <a:avLst>
                <a:gd name="adj" fmla="val 47586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角丸四角形 30">
              <a:extLst>
                <a:ext uri="{FF2B5EF4-FFF2-40B4-BE49-F238E27FC236}">
                  <a16:creationId xmlns:a16="http://schemas.microsoft.com/office/drawing/2014/main" id="{8CAE1674-71BC-1D0A-5B3F-432F1BEA06AA}"/>
                </a:ext>
              </a:extLst>
            </p:cNvPr>
            <p:cNvSpPr/>
            <p:nvPr/>
          </p:nvSpPr>
          <p:spPr>
            <a:xfrm rot="18741476">
              <a:off x="3308924" y="3394673"/>
              <a:ext cx="340156" cy="98021"/>
            </a:xfrm>
            <a:prstGeom prst="roundRect">
              <a:avLst>
                <a:gd name="adj" fmla="val 47586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角丸四角形 31">
              <a:extLst>
                <a:ext uri="{FF2B5EF4-FFF2-40B4-BE49-F238E27FC236}">
                  <a16:creationId xmlns:a16="http://schemas.microsoft.com/office/drawing/2014/main" id="{0772EEC8-DE9E-446D-D7A2-97F4609A75EA}"/>
                </a:ext>
              </a:extLst>
            </p:cNvPr>
            <p:cNvSpPr/>
            <p:nvPr/>
          </p:nvSpPr>
          <p:spPr>
            <a:xfrm rot="2700000">
              <a:off x="3313035" y="3567218"/>
              <a:ext cx="340156" cy="107824"/>
            </a:xfrm>
            <a:prstGeom prst="roundRect">
              <a:avLst>
                <a:gd name="adj" fmla="val 47586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54F829C9-4D6E-6E37-834A-765C65CBBA18}"/>
              </a:ext>
            </a:extLst>
          </p:cNvPr>
          <p:cNvGrpSpPr/>
          <p:nvPr/>
        </p:nvGrpSpPr>
        <p:grpSpPr>
          <a:xfrm rot="10800000">
            <a:off x="3095146" y="3733198"/>
            <a:ext cx="100315" cy="120180"/>
            <a:chOff x="3347864" y="3273606"/>
            <a:chExt cx="432048" cy="517602"/>
          </a:xfrm>
        </p:grpSpPr>
        <p:sp>
          <p:nvSpPr>
            <p:cNvPr id="46" name="角丸四角形 26">
              <a:extLst>
                <a:ext uri="{FF2B5EF4-FFF2-40B4-BE49-F238E27FC236}">
                  <a16:creationId xmlns:a16="http://schemas.microsoft.com/office/drawing/2014/main" id="{CFF5E9A2-7D88-D3C7-04E0-5C941C5DAB04}"/>
                </a:ext>
              </a:extLst>
            </p:cNvPr>
            <p:cNvSpPr/>
            <p:nvPr/>
          </p:nvSpPr>
          <p:spPr>
            <a:xfrm>
              <a:off x="3347864" y="3490866"/>
              <a:ext cx="432048" cy="82150"/>
            </a:xfrm>
            <a:prstGeom prst="roundRect">
              <a:avLst>
                <a:gd name="adj" fmla="val 47586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角丸四角形 27">
              <a:extLst>
                <a:ext uri="{FF2B5EF4-FFF2-40B4-BE49-F238E27FC236}">
                  <a16:creationId xmlns:a16="http://schemas.microsoft.com/office/drawing/2014/main" id="{26AB86D9-DAB6-7485-AEF5-0D3FE2775B7C}"/>
                </a:ext>
              </a:extLst>
            </p:cNvPr>
            <p:cNvSpPr/>
            <p:nvPr/>
          </p:nvSpPr>
          <p:spPr>
            <a:xfrm rot="18741476">
              <a:off x="3308924" y="3394673"/>
              <a:ext cx="340156" cy="98021"/>
            </a:xfrm>
            <a:prstGeom prst="roundRect">
              <a:avLst>
                <a:gd name="adj" fmla="val 47586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角丸四角形 28">
              <a:extLst>
                <a:ext uri="{FF2B5EF4-FFF2-40B4-BE49-F238E27FC236}">
                  <a16:creationId xmlns:a16="http://schemas.microsoft.com/office/drawing/2014/main" id="{B3E39915-2EBB-A64A-F1AE-C01A137BCA61}"/>
                </a:ext>
              </a:extLst>
            </p:cNvPr>
            <p:cNvSpPr/>
            <p:nvPr/>
          </p:nvSpPr>
          <p:spPr>
            <a:xfrm rot="2700000">
              <a:off x="3313035" y="3567218"/>
              <a:ext cx="340156" cy="107824"/>
            </a:xfrm>
            <a:prstGeom prst="roundRect">
              <a:avLst>
                <a:gd name="adj" fmla="val 47586"/>
              </a:avLst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2795AD82-8130-87C5-59D9-A3993F5E7B1E}"/>
              </a:ext>
            </a:extLst>
          </p:cNvPr>
          <p:cNvGrpSpPr/>
          <p:nvPr/>
        </p:nvGrpSpPr>
        <p:grpSpPr>
          <a:xfrm>
            <a:off x="3388782" y="3753106"/>
            <a:ext cx="103745" cy="80365"/>
            <a:chOff x="4352925" y="1717675"/>
            <a:chExt cx="225427" cy="174625"/>
          </a:xfrm>
        </p:grpSpPr>
        <p:sp>
          <p:nvSpPr>
            <p:cNvPr id="50" name="三角形 24">
              <a:extLst>
                <a:ext uri="{FF2B5EF4-FFF2-40B4-BE49-F238E27FC236}">
                  <a16:creationId xmlns:a16="http://schemas.microsoft.com/office/drawing/2014/main" id="{D8E557C6-3CFD-0495-15EB-0B6A8BF2D15C}"/>
                </a:ext>
              </a:extLst>
            </p:cNvPr>
            <p:cNvSpPr/>
            <p:nvPr/>
          </p:nvSpPr>
          <p:spPr>
            <a:xfrm>
              <a:off x="4352925" y="1717675"/>
              <a:ext cx="225427" cy="73025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4D5D36D6-452A-903F-FF13-72FE571F97A3}"/>
                </a:ext>
              </a:extLst>
            </p:cNvPr>
            <p:cNvSpPr/>
            <p:nvPr/>
          </p:nvSpPr>
          <p:spPr>
            <a:xfrm>
              <a:off x="4402138" y="1785772"/>
              <a:ext cx="127000" cy="106528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C8ABFA32-CC0F-3568-A548-42DF197FAF1E}"/>
              </a:ext>
            </a:extLst>
          </p:cNvPr>
          <p:cNvGrpSpPr/>
          <p:nvPr/>
        </p:nvGrpSpPr>
        <p:grpSpPr>
          <a:xfrm>
            <a:off x="3232009" y="3736178"/>
            <a:ext cx="119279" cy="114222"/>
            <a:chOff x="5605835" y="1892500"/>
            <a:chExt cx="354766" cy="339725"/>
          </a:xfrm>
        </p:grpSpPr>
        <p:sp>
          <p:nvSpPr>
            <p:cNvPr id="53" name="円弧 52">
              <a:extLst>
                <a:ext uri="{FF2B5EF4-FFF2-40B4-BE49-F238E27FC236}">
                  <a16:creationId xmlns:a16="http://schemas.microsoft.com/office/drawing/2014/main" id="{45E1520B-47AC-52CB-6FD9-91B4F67067E0}"/>
                </a:ext>
              </a:extLst>
            </p:cNvPr>
            <p:cNvSpPr/>
            <p:nvPr/>
          </p:nvSpPr>
          <p:spPr>
            <a:xfrm>
              <a:off x="5605835" y="1892500"/>
              <a:ext cx="339725" cy="339725"/>
            </a:xfrm>
            <a:prstGeom prst="arc">
              <a:avLst>
                <a:gd name="adj1" fmla="val 21525816"/>
                <a:gd name="adj2" fmla="val 19316914"/>
              </a:avLst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三角形 23">
              <a:extLst>
                <a:ext uri="{FF2B5EF4-FFF2-40B4-BE49-F238E27FC236}">
                  <a16:creationId xmlns:a16="http://schemas.microsoft.com/office/drawing/2014/main" id="{6CDD7F20-2F7E-2379-76E1-5D6271FA6F5E}"/>
                </a:ext>
              </a:extLst>
            </p:cNvPr>
            <p:cNvSpPr/>
            <p:nvPr/>
          </p:nvSpPr>
          <p:spPr>
            <a:xfrm rot="8100000">
              <a:off x="5854991" y="1912282"/>
              <a:ext cx="105610" cy="91043"/>
            </a:xfrm>
            <a:prstGeom prst="triangle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461DE221-87DC-3D77-E139-E9FF61548261}"/>
              </a:ext>
            </a:extLst>
          </p:cNvPr>
          <p:cNvSpPr/>
          <p:nvPr/>
        </p:nvSpPr>
        <p:spPr>
          <a:xfrm>
            <a:off x="2915816" y="3861048"/>
            <a:ext cx="1224136" cy="7920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6" name="グループ化 55">
            <a:extLst>
              <a:ext uri="{FF2B5EF4-FFF2-40B4-BE49-F238E27FC236}">
                <a16:creationId xmlns:a16="http://schemas.microsoft.com/office/drawing/2014/main" id="{E793C89E-CF23-611B-D71C-1A26FAB4B080}"/>
              </a:ext>
            </a:extLst>
          </p:cNvPr>
          <p:cNvGrpSpPr/>
          <p:nvPr/>
        </p:nvGrpSpPr>
        <p:grpSpPr>
          <a:xfrm>
            <a:off x="3169012" y="3906929"/>
            <a:ext cx="705254" cy="668064"/>
            <a:chOff x="6140761" y="2760383"/>
            <a:chExt cx="2118829" cy="2007096"/>
          </a:xfrm>
        </p:grpSpPr>
        <p:pic>
          <p:nvPicPr>
            <p:cNvPr id="57" name="図 56">
              <a:extLst>
                <a:ext uri="{FF2B5EF4-FFF2-40B4-BE49-F238E27FC236}">
                  <a16:creationId xmlns:a16="http://schemas.microsoft.com/office/drawing/2014/main" id="{103B8F21-CAE4-5419-1957-7CD2CC12F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44817" y="3624479"/>
              <a:ext cx="1143000" cy="1143000"/>
            </a:xfrm>
            <a:prstGeom prst="rect">
              <a:avLst/>
            </a:prstGeom>
          </p:spPr>
        </p:pic>
        <p:pic>
          <p:nvPicPr>
            <p:cNvPr id="58" name="図 57">
              <a:extLst>
                <a:ext uri="{FF2B5EF4-FFF2-40B4-BE49-F238E27FC236}">
                  <a16:creationId xmlns:a16="http://schemas.microsoft.com/office/drawing/2014/main" id="{93ACB09C-38FB-9E79-7071-F1A997040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0761" y="2760383"/>
              <a:ext cx="2118829" cy="868720"/>
            </a:xfrm>
            <a:prstGeom prst="rect">
              <a:avLst/>
            </a:prstGeom>
          </p:spPr>
        </p:pic>
      </p:grpSp>
      <p:sp>
        <p:nvSpPr>
          <p:cNvPr id="59" name="右矢印 41">
            <a:extLst>
              <a:ext uri="{FF2B5EF4-FFF2-40B4-BE49-F238E27FC236}">
                <a16:creationId xmlns:a16="http://schemas.microsoft.com/office/drawing/2014/main" id="{F536DBE6-D390-3D3F-D1F0-4F7B1C70144E}"/>
              </a:ext>
            </a:extLst>
          </p:cNvPr>
          <p:cNvSpPr/>
          <p:nvPr/>
        </p:nvSpPr>
        <p:spPr>
          <a:xfrm>
            <a:off x="1921011" y="4005064"/>
            <a:ext cx="706773" cy="47415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0" name="グループ化 59">
            <a:extLst>
              <a:ext uri="{FF2B5EF4-FFF2-40B4-BE49-F238E27FC236}">
                <a16:creationId xmlns:a16="http://schemas.microsoft.com/office/drawing/2014/main" id="{C76CE10A-E10D-959C-9718-FB085BACAFDD}"/>
              </a:ext>
            </a:extLst>
          </p:cNvPr>
          <p:cNvGrpSpPr/>
          <p:nvPr/>
        </p:nvGrpSpPr>
        <p:grpSpPr>
          <a:xfrm>
            <a:off x="1331640" y="3933056"/>
            <a:ext cx="468284" cy="627468"/>
            <a:chOff x="3963655" y="1196752"/>
            <a:chExt cx="752361" cy="1008112"/>
          </a:xfrm>
        </p:grpSpPr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9407CD9A-4DA5-00D7-5CB3-EF3A7E00D48C}"/>
                </a:ext>
              </a:extLst>
            </p:cNvPr>
            <p:cNvSpPr/>
            <p:nvPr/>
          </p:nvSpPr>
          <p:spPr>
            <a:xfrm>
              <a:off x="4211960" y="1196752"/>
              <a:ext cx="504056" cy="10081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三角形 39">
              <a:extLst>
                <a:ext uri="{FF2B5EF4-FFF2-40B4-BE49-F238E27FC236}">
                  <a16:creationId xmlns:a16="http://schemas.microsoft.com/office/drawing/2014/main" id="{F5F10E51-90B2-0D93-1CA4-0D803BAA6D20}"/>
                </a:ext>
              </a:extLst>
            </p:cNvPr>
            <p:cNvSpPr/>
            <p:nvPr/>
          </p:nvSpPr>
          <p:spPr>
            <a:xfrm rot="5400000">
              <a:off x="3923927" y="1452505"/>
              <a:ext cx="576064" cy="49660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3" name="右矢印 41">
            <a:extLst>
              <a:ext uri="{FF2B5EF4-FFF2-40B4-BE49-F238E27FC236}">
                <a16:creationId xmlns:a16="http://schemas.microsoft.com/office/drawing/2014/main" id="{5D8B394F-C94A-A158-6116-C1F9556D5CF8}"/>
              </a:ext>
            </a:extLst>
          </p:cNvPr>
          <p:cNvSpPr/>
          <p:nvPr/>
        </p:nvSpPr>
        <p:spPr>
          <a:xfrm>
            <a:off x="4540188" y="5805264"/>
            <a:ext cx="706773" cy="47415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4" name="グループ化 63">
            <a:extLst>
              <a:ext uri="{FF2B5EF4-FFF2-40B4-BE49-F238E27FC236}">
                <a16:creationId xmlns:a16="http://schemas.microsoft.com/office/drawing/2014/main" id="{0C304326-9C7C-167D-4B05-AE75D1A07F0F}"/>
              </a:ext>
            </a:extLst>
          </p:cNvPr>
          <p:cNvGrpSpPr/>
          <p:nvPr/>
        </p:nvGrpSpPr>
        <p:grpSpPr>
          <a:xfrm>
            <a:off x="5461259" y="3717032"/>
            <a:ext cx="1991061" cy="978156"/>
            <a:chOff x="5174439" y="3280031"/>
            <a:chExt cx="3052726" cy="1499724"/>
          </a:xfrm>
        </p:grpSpPr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04038401-C5ED-5E4F-135B-1416C7B298C8}"/>
                </a:ext>
              </a:extLst>
            </p:cNvPr>
            <p:cNvGrpSpPr/>
            <p:nvPr/>
          </p:nvGrpSpPr>
          <p:grpSpPr>
            <a:xfrm>
              <a:off x="6804248" y="3284984"/>
              <a:ext cx="1422917" cy="1347882"/>
              <a:chOff x="6140761" y="2760383"/>
              <a:chExt cx="2118829" cy="2007096"/>
            </a:xfrm>
          </p:grpSpPr>
          <p:pic>
            <p:nvPicPr>
              <p:cNvPr id="67" name="図 66">
                <a:extLst>
                  <a:ext uri="{FF2B5EF4-FFF2-40B4-BE49-F238E27FC236}">
                    <a16:creationId xmlns:a16="http://schemas.microsoft.com/office/drawing/2014/main" id="{52A43D7B-275B-DDBE-CF89-5689C0B616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4817" y="3624479"/>
                <a:ext cx="1143000" cy="1143000"/>
              </a:xfrm>
              <a:prstGeom prst="rect">
                <a:avLst/>
              </a:prstGeom>
            </p:spPr>
          </p:pic>
          <p:pic>
            <p:nvPicPr>
              <p:cNvPr id="68" name="図 67">
                <a:extLst>
                  <a:ext uri="{FF2B5EF4-FFF2-40B4-BE49-F238E27FC236}">
                    <a16:creationId xmlns:a16="http://schemas.microsoft.com/office/drawing/2014/main" id="{B7A726AE-6C3A-7C40-599D-B9297B455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0761" y="2760383"/>
                <a:ext cx="2118829" cy="868720"/>
              </a:xfrm>
              <a:prstGeom prst="rect">
                <a:avLst/>
              </a:prstGeom>
            </p:spPr>
          </p:pic>
        </p:grpSp>
        <p:sp>
          <p:nvSpPr>
            <p:cNvPr id="66" name="角丸四角形 36">
              <a:extLst>
                <a:ext uri="{FF2B5EF4-FFF2-40B4-BE49-F238E27FC236}">
                  <a16:creationId xmlns:a16="http://schemas.microsoft.com/office/drawing/2014/main" id="{4CE238DA-3FC7-D8BE-2977-23DE5520E961}"/>
                </a:ext>
              </a:extLst>
            </p:cNvPr>
            <p:cNvSpPr/>
            <p:nvPr/>
          </p:nvSpPr>
          <p:spPr>
            <a:xfrm>
              <a:off x="5174439" y="3280031"/>
              <a:ext cx="1505451" cy="149972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DE7CA07F-580F-7A88-E73A-5B50FFE546F0}"/>
              </a:ext>
            </a:extLst>
          </p:cNvPr>
          <p:cNvSpPr txBox="1"/>
          <p:nvPr/>
        </p:nvSpPr>
        <p:spPr>
          <a:xfrm>
            <a:off x="293469" y="5013176"/>
            <a:ext cx="5070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(4) </a:t>
            </a:r>
            <a:r>
              <a:rPr kumimoji="1" lang="ja-JP" altLang="en-US"/>
              <a:t>ターミナルから秘密鍵でアクセス</a:t>
            </a:r>
            <a:r>
              <a:rPr kumimoji="1" lang="en-US" altLang="ja-JP"/>
              <a:t>(</a:t>
            </a:r>
            <a:r>
              <a:rPr lang="ja-JP" altLang="en-US">
                <a:solidFill>
                  <a:srgbClr val="FF0000"/>
                </a:solidFill>
              </a:rPr>
              <a:t>所持認証</a:t>
            </a:r>
            <a:r>
              <a:rPr kumimoji="1" lang="en-US" altLang="ja-JP"/>
              <a:t>)</a:t>
            </a:r>
            <a:endParaRPr kumimoji="1" lang="ja-JP" altLang="en-US"/>
          </a:p>
        </p:txBody>
      </p:sp>
      <p:pic>
        <p:nvPicPr>
          <p:cNvPr id="70" name="Picture 4" descr="笑う男性のイラスト（段階2）">
            <a:extLst>
              <a:ext uri="{FF2B5EF4-FFF2-40B4-BE49-F238E27FC236}">
                <a16:creationId xmlns:a16="http://schemas.microsoft.com/office/drawing/2014/main" id="{7809C64D-8388-C58A-49E9-B9CB7A151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661248"/>
            <a:ext cx="564933" cy="75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96E482FA-2C21-BD2B-AB74-1BDE7DD48F75}"/>
              </a:ext>
            </a:extLst>
          </p:cNvPr>
          <p:cNvGrpSpPr/>
          <p:nvPr/>
        </p:nvGrpSpPr>
        <p:grpSpPr>
          <a:xfrm>
            <a:off x="1403648" y="5733256"/>
            <a:ext cx="490192" cy="653590"/>
            <a:chOff x="971600" y="980729"/>
            <a:chExt cx="756083" cy="1008112"/>
          </a:xfrm>
        </p:grpSpPr>
        <p:sp>
          <p:nvSpPr>
            <p:cNvPr id="72" name="正方形/長方形 71">
              <a:extLst>
                <a:ext uri="{FF2B5EF4-FFF2-40B4-BE49-F238E27FC236}">
                  <a16:creationId xmlns:a16="http://schemas.microsoft.com/office/drawing/2014/main" id="{123026AB-AC7D-570B-1A7B-2DDDD0140B94}"/>
                </a:ext>
              </a:extLst>
            </p:cNvPr>
            <p:cNvSpPr/>
            <p:nvPr/>
          </p:nvSpPr>
          <p:spPr>
            <a:xfrm>
              <a:off x="971600" y="980729"/>
              <a:ext cx="504056" cy="10081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三角形 46">
              <a:extLst>
                <a:ext uri="{FF2B5EF4-FFF2-40B4-BE49-F238E27FC236}">
                  <a16:creationId xmlns:a16="http://schemas.microsoft.com/office/drawing/2014/main" id="{DAD844D7-4797-7AC4-3C48-78C3A9C9B183}"/>
                </a:ext>
              </a:extLst>
            </p:cNvPr>
            <p:cNvSpPr/>
            <p:nvPr/>
          </p:nvSpPr>
          <p:spPr>
            <a:xfrm rot="5400000">
              <a:off x="1191348" y="1236482"/>
              <a:ext cx="576064" cy="496607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4" name="右矢印 41">
            <a:extLst>
              <a:ext uri="{FF2B5EF4-FFF2-40B4-BE49-F238E27FC236}">
                <a16:creationId xmlns:a16="http://schemas.microsoft.com/office/drawing/2014/main" id="{8611E570-DCA3-7AE6-EBC7-106D346894A8}"/>
              </a:ext>
            </a:extLst>
          </p:cNvPr>
          <p:cNvSpPr/>
          <p:nvPr/>
        </p:nvSpPr>
        <p:spPr>
          <a:xfrm>
            <a:off x="1921011" y="5805264"/>
            <a:ext cx="706773" cy="47415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5" name="グループ化 74">
            <a:extLst>
              <a:ext uri="{FF2B5EF4-FFF2-40B4-BE49-F238E27FC236}">
                <a16:creationId xmlns:a16="http://schemas.microsoft.com/office/drawing/2014/main" id="{720DB71E-D75B-176F-52A5-6F80A4DDA782}"/>
              </a:ext>
            </a:extLst>
          </p:cNvPr>
          <p:cNvGrpSpPr/>
          <p:nvPr/>
        </p:nvGrpSpPr>
        <p:grpSpPr>
          <a:xfrm>
            <a:off x="2915816" y="5517232"/>
            <a:ext cx="1251966" cy="1008112"/>
            <a:chOff x="3003289" y="4445023"/>
            <a:chExt cx="1623376" cy="1307180"/>
          </a:xfrm>
        </p:grpSpPr>
        <p:sp>
          <p:nvSpPr>
            <p:cNvPr id="76" name="角丸四角形 50">
              <a:extLst>
                <a:ext uri="{FF2B5EF4-FFF2-40B4-BE49-F238E27FC236}">
                  <a16:creationId xmlns:a16="http://schemas.microsoft.com/office/drawing/2014/main" id="{F4343831-DE9D-F385-7433-5D964436D20B}"/>
                </a:ext>
              </a:extLst>
            </p:cNvPr>
            <p:cNvSpPr/>
            <p:nvPr/>
          </p:nvSpPr>
          <p:spPr>
            <a:xfrm>
              <a:off x="3042489" y="4445023"/>
              <a:ext cx="1584176" cy="1307180"/>
            </a:xfrm>
            <a:prstGeom prst="roundRect">
              <a:avLst>
                <a:gd name="adj" fmla="val 3521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2D209D84-2217-990B-8F3F-19ADCD9EF448}"/>
                </a:ext>
              </a:extLst>
            </p:cNvPr>
            <p:cNvSpPr/>
            <p:nvPr/>
          </p:nvSpPr>
          <p:spPr>
            <a:xfrm>
              <a:off x="3042489" y="4683707"/>
              <a:ext cx="1584176" cy="10684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78" name="円/楕円 52">
              <a:extLst>
                <a:ext uri="{FF2B5EF4-FFF2-40B4-BE49-F238E27FC236}">
                  <a16:creationId xmlns:a16="http://schemas.microsoft.com/office/drawing/2014/main" id="{9C31CA95-8299-4611-7349-F74390AE0482}"/>
                </a:ext>
              </a:extLst>
            </p:cNvPr>
            <p:cNvSpPr/>
            <p:nvPr/>
          </p:nvSpPr>
          <p:spPr>
            <a:xfrm>
              <a:off x="3091957" y="4496522"/>
              <a:ext cx="116893" cy="11689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79" name="円/楕円 53">
              <a:extLst>
                <a:ext uri="{FF2B5EF4-FFF2-40B4-BE49-F238E27FC236}">
                  <a16:creationId xmlns:a16="http://schemas.microsoft.com/office/drawing/2014/main" id="{C1D70220-72DE-8D15-6F6C-4C07B401C184}"/>
                </a:ext>
              </a:extLst>
            </p:cNvPr>
            <p:cNvSpPr/>
            <p:nvPr/>
          </p:nvSpPr>
          <p:spPr>
            <a:xfrm>
              <a:off x="3272517" y="4496522"/>
              <a:ext cx="116893" cy="11689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80" name="円/楕円 54">
              <a:extLst>
                <a:ext uri="{FF2B5EF4-FFF2-40B4-BE49-F238E27FC236}">
                  <a16:creationId xmlns:a16="http://schemas.microsoft.com/office/drawing/2014/main" id="{06EEE7D8-5C10-9CF6-835A-F848D9667B24}"/>
                </a:ext>
              </a:extLst>
            </p:cNvPr>
            <p:cNvSpPr/>
            <p:nvPr/>
          </p:nvSpPr>
          <p:spPr>
            <a:xfrm>
              <a:off x="3453076" y="4496522"/>
              <a:ext cx="116893" cy="11689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81" name="テキスト ボックス 80">
              <a:extLst>
                <a:ext uri="{FF2B5EF4-FFF2-40B4-BE49-F238E27FC236}">
                  <a16:creationId xmlns:a16="http://schemas.microsoft.com/office/drawing/2014/main" id="{CDB46935-4DF4-8191-3B74-56DE34FB7AAD}"/>
                </a:ext>
              </a:extLst>
            </p:cNvPr>
            <p:cNvSpPr txBox="1"/>
            <p:nvPr/>
          </p:nvSpPr>
          <p:spPr>
            <a:xfrm>
              <a:off x="3003289" y="4683707"/>
              <a:ext cx="1426275" cy="3724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 git push</a:t>
              </a:r>
              <a:endParaRPr kumimoji="1" lang="ja-JP" altLang="en-US" sz="140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82" name="フローチャート: 磁気ディスク 81">
            <a:extLst>
              <a:ext uri="{FF2B5EF4-FFF2-40B4-BE49-F238E27FC236}">
                <a16:creationId xmlns:a16="http://schemas.microsoft.com/office/drawing/2014/main" id="{64E309A6-2839-2EC0-9FCE-AA7F48165FA3}"/>
              </a:ext>
            </a:extLst>
          </p:cNvPr>
          <p:cNvSpPr/>
          <p:nvPr/>
        </p:nvSpPr>
        <p:spPr>
          <a:xfrm>
            <a:off x="5965315" y="5749693"/>
            <a:ext cx="371201" cy="559627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D144CC41-A5D0-8B77-70C9-C3C5C6BF3AED}"/>
              </a:ext>
            </a:extLst>
          </p:cNvPr>
          <p:cNvGrpSpPr/>
          <p:nvPr/>
        </p:nvGrpSpPr>
        <p:grpSpPr>
          <a:xfrm>
            <a:off x="5461259" y="5733256"/>
            <a:ext cx="468284" cy="627468"/>
            <a:chOff x="3963655" y="1196752"/>
            <a:chExt cx="752361" cy="1008112"/>
          </a:xfrm>
        </p:grpSpPr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E2B237FE-EFCF-59DD-1951-BBA17A0E4C54}"/>
                </a:ext>
              </a:extLst>
            </p:cNvPr>
            <p:cNvSpPr/>
            <p:nvPr/>
          </p:nvSpPr>
          <p:spPr>
            <a:xfrm>
              <a:off x="4211960" y="1196752"/>
              <a:ext cx="504056" cy="10081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三角形 39">
              <a:extLst>
                <a:ext uri="{FF2B5EF4-FFF2-40B4-BE49-F238E27FC236}">
                  <a16:creationId xmlns:a16="http://schemas.microsoft.com/office/drawing/2014/main" id="{CC7FE6D4-1B6C-A80F-C7F4-7666E93170C3}"/>
                </a:ext>
              </a:extLst>
            </p:cNvPr>
            <p:cNvSpPr/>
            <p:nvPr/>
          </p:nvSpPr>
          <p:spPr>
            <a:xfrm rot="5400000">
              <a:off x="3923927" y="1452505"/>
              <a:ext cx="576064" cy="496607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4B54421F-ECC1-4843-52B0-9EBD8EF2BEBE}"/>
              </a:ext>
            </a:extLst>
          </p:cNvPr>
          <p:cNvGrpSpPr/>
          <p:nvPr/>
        </p:nvGrpSpPr>
        <p:grpSpPr>
          <a:xfrm>
            <a:off x="5461259" y="5517232"/>
            <a:ext cx="1991061" cy="978156"/>
            <a:chOff x="5174439" y="3280031"/>
            <a:chExt cx="3052726" cy="1499724"/>
          </a:xfrm>
        </p:grpSpPr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39F1A92A-0786-D3F8-BB38-E30CBC0CE83D}"/>
                </a:ext>
              </a:extLst>
            </p:cNvPr>
            <p:cNvGrpSpPr/>
            <p:nvPr/>
          </p:nvGrpSpPr>
          <p:grpSpPr>
            <a:xfrm>
              <a:off x="6804248" y="3284984"/>
              <a:ext cx="1422917" cy="1347882"/>
              <a:chOff x="6140761" y="2760383"/>
              <a:chExt cx="2118829" cy="2007096"/>
            </a:xfrm>
          </p:grpSpPr>
          <p:pic>
            <p:nvPicPr>
              <p:cNvPr id="89" name="図 88">
                <a:extLst>
                  <a:ext uri="{FF2B5EF4-FFF2-40B4-BE49-F238E27FC236}">
                    <a16:creationId xmlns:a16="http://schemas.microsoft.com/office/drawing/2014/main" id="{A5F14053-A60E-78ED-8B8B-C26B3DA9AF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4817" y="3624479"/>
                <a:ext cx="1143000" cy="1143000"/>
              </a:xfrm>
              <a:prstGeom prst="rect">
                <a:avLst/>
              </a:prstGeom>
            </p:spPr>
          </p:pic>
          <p:pic>
            <p:nvPicPr>
              <p:cNvPr id="90" name="図 89">
                <a:extLst>
                  <a:ext uri="{FF2B5EF4-FFF2-40B4-BE49-F238E27FC236}">
                    <a16:creationId xmlns:a16="http://schemas.microsoft.com/office/drawing/2014/main" id="{A3544A03-68E8-1A4F-73B2-3ED09FC5F8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0761" y="2760383"/>
                <a:ext cx="2118829" cy="868720"/>
              </a:xfrm>
              <a:prstGeom prst="rect">
                <a:avLst/>
              </a:prstGeom>
            </p:spPr>
          </p:pic>
        </p:grpSp>
        <p:sp>
          <p:nvSpPr>
            <p:cNvPr id="88" name="角丸四角形 36">
              <a:extLst>
                <a:ext uri="{FF2B5EF4-FFF2-40B4-BE49-F238E27FC236}">
                  <a16:creationId xmlns:a16="http://schemas.microsoft.com/office/drawing/2014/main" id="{71F96EF2-0035-F229-89B6-9FC7097B7933}"/>
                </a:ext>
              </a:extLst>
            </p:cNvPr>
            <p:cNvSpPr/>
            <p:nvPr/>
          </p:nvSpPr>
          <p:spPr>
            <a:xfrm>
              <a:off x="5174439" y="3280031"/>
              <a:ext cx="1505451" cy="149972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1" name="右矢印 41">
            <a:extLst>
              <a:ext uri="{FF2B5EF4-FFF2-40B4-BE49-F238E27FC236}">
                <a16:creationId xmlns:a16="http://schemas.microsoft.com/office/drawing/2014/main" id="{133091F0-DF37-48BA-851B-FD8C3DEEF456}"/>
              </a:ext>
            </a:extLst>
          </p:cNvPr>
          <p:cNvSpPr/>
          <p:nvPr/>
        </p:nvSpPr>
        <p:spPr>
          <a:xfrm>
            <a:off x="4540188" y="4157464"/>
            <a:ext cx="706773" cy="474151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336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62DB538-CBAA-F30B-23AC-D44DC4F838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96AC8B4-989D-6B7E-33A3-357A4E971B1C}"/>
              </a:ext>
            </a:extLst>
          </p:cNvPr>
          <p:cNvSpPr txBox="1"/>
          <p:nvPr/>
        </p:nvSpPr>
        <p:spPr>
          <a:xfrm>
            <a:off x="395536" y="620688"/>
            <a:ext cx="540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(1) </a:t>
            </a:r>
            <a:r>
              <a:rPr kumimoji="1" lang="ja-JP" altLang="en-US"/>
              <a:t>ターミナルから</a:t>
            </a:r>
            <a:r>
              <a:rPr kumimoji="1" lang="en-US" altLang="ja-JP" dirty="0"/>
              <a:t>GitHub</a:t>
            </a:r>
            <a:r>
              <a:rPr kumimoji="1" lang="ja-JP" altLang="en-US"/>
              <a:t>にアクセスしようとする</a:t>
            </a: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D6CF78D2-6331-DE5A-8192-C03B40E67F25}"/>
              </a:ext>
            </a:extLst>
          </p:cNvPr>
          <p:cNvGrpSpPr/>
          <p:nvPr/>
        </p:nvGrpSpPr>
        <p:grpSpPr>
          <a:xfrm>
            <a:off x="3266796" y="1079473"/>
            <a:ext cx="1399083" cy="1126574"/>
            <a:chOff x="3003289" y="4445023"/>
            <a:chExt cx="1623376" cy="1307180"/>
          </a:xfrm>
        </p:grpSpPr>
        <p:sp>
          <p:nvSpPr>
            <p:cNvPr id="5" name="角丸四角形 4">
              <a:extLst>
                <a:ext uri="{FF2B5EF4-FFF2-40B4-BE49-F238E27FC236}">
                  <a16:creationId xmlns:a16="http://schemas.microsoft.com/office/drawing/2014/main" id="{6D39BD77-870D-64B3-518B-022A61F922BD}"/>
                </a:ext>
              </a:extLst>
            </p:cNvPr>
            <p:cNvSpPr/>
            <p:nvPr/>
          </p:nvSpPr>
          <p:spPr>
            <a:xfrm>
              <a:off x="3042489" y="4445023"/>
              <a:ext cx="1584176" cy="1307180"/>
            </a:xfrm>
            <a:prstGeom prst="roundRect">
              <a:avLst>
                <a:gd name="adj" fmla="val 3521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2D1E12D2-9A51-1706-441B-C7F171F12098}"/>
                </a:ext>
              </a:extLst>
            </p:cNvPr>
            <p:cNvSpPr/>
            <p:nvPr/>
          </p:nvSpPr>
          <p:spPr>
            <a:xfrm>
              <a:off x="3042489" y="4683707"/>
              <a:ext cx="1584176" cy="106849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FD38DD85-5105-E16B-2D48-3BE4ABA6386C}"/>
                </a:ext>
              </a:extLst>
            </p:cNvPr>
            <p:cNvSpPr/>
            <p:nvPr/>
          </p:nvSpPr>
          <p:spPr>
            <a:xfrm>
              <a:off x="3091957" y="4496522"/>
              <a:ext cx="116893" cy="11689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40B0FD5D-7EE7-BF90-2B3E-1033FA479B5E}"/>
                </a:ext>
              </a:extLst>
            </p:cNvPr>
            <p:cNvSpPr/>
            <p:nvPr/>
          </p:nvSpPr>
          <p:spPr>
            <a:xfrm>
              <a:off x="3272517" y="4496522"/>
              <a:ext cx="116893" cy="116893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円/楕円 8">
              <a:extLst>
                <a:ext uri="{FF2B5EF4-FFF2-40B4-BE49-F238E27FC236}">
                  <a16:creationId xmlns:a16="http://schemas.microsoft.com/office/drawing/2014/main" id="{6E79C497-E6BA-9FD0-6940-6C666FDFC383}"/>
                </a:ext>
              </a:extLst>
            </p:cNvPr>
            <p:cNvSpPr/>
            <p:nvPr/>
          </p:nvSpPr>
          <p:spPr>
            <a:xfrm>
              <a:off x="3453076" y="4496522"/>
              <a:ext cx="116893" cy="116893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3B4A16E4-260F-80A5-7DA4-F8F6B46177AC}"/>
                </a:ext>
              </a:extLst>
            </p:cNvPr>
            <p:cNvSpPr txBox="1"/>
            <p:nvPr/>
          </p:nvSpPr>
          <p:spPr>
            <a:xfrm>
              <a:off x="3003289" y="4683707"/>
              <a:ext cx="1451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solidFill>
                    <a:schemeClr val="bg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$ git push</a:t>
              </a:r>
              <a:endParaRPr kumimoji="1" lang="ja-JP" altLang="en-US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6A3A35-E383-B391-00E9-658C0752A805}"/>
              </a:ext>
            </a:extLst>
          </p:cNvPr>
          <p:cNvSpPr txBox="1"/>
          <p:nvPr/>
        </p:nvSpPr>
        <p:spPr>
          <a:xfrm>
            <a:off x="395536" y="2333539"/>
            <a:ext cx="399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(2) </a:t>
            </a:r>
            <a:r>
              <a:rPr lang="ja-JP" altLang="en-US"/>
              <a:t>パスフレーズにより秘密鍵を復号</a:t>
            </a:r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3254218C-6392-0C3E-A5AE-46482042B673}"/>
              </a:ext>
            </a:extLst>
          </p:cNvPr>
          <p:cNvGrpSpPr/>
          <p:nvPr/>
        </p:nvGrpSpPr>
        <p:grpSpPr>
          <a:xfrm>
            <a:off x="3015189" y="2821751"/>
            <a:ext cx="2608407" cy="1117165"/>
            <a:chOff x="2321124" y="3325447"/>
            <a:chExt cx="3210107" cy="1374870"/>
          </a:xfrm>
        </p:grpSpPr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D15E7D7A-12C7-8664-C1CC-1A695DE85B05}"/>
                </a:ext>
              </a:extLst>
            </p:cNvPr>
            <p:cNvGrpSpPr/>
            <p:nvPr/>
          </p:nvGrpSpPr>
          <p:grpSpPr>
            <a:xfrm>
              <a:off x="2818645" y="3508826"/>
              <a:ext cx="756083" cy="1008112"/>
              <a:chOff x="971600" y="980729"/>
              <a:chExt cx="756083" cy="1008112"/>
            </a:xfrm>
          </p:grpSpPr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0C3E9BCB-CC82-3EDC-9E02-52E1B8097F9B}"/>
                  </a:ext>
                </a:extLst>
              </p:cNvPr>
              <p:cNvSpPr/>
              <p:nvPr/>
            </p:nvSpPr>
            <p:spPr>
              <a:xfrm>
                <a:off x="971600" y="980729"/>
                <a:ext cx="504056" cy="10081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三角形 17">
                <a:extLst>
                  <a:ext uri="{FF2B5EF4-FFF2-40B4-BE49-F238E27FC236}">
                    <a16:creationId xmlns:a16="http://schemas.microsoft.com/office/drawing/2014/main" id="{A9156388-EB5A-92A1-4002-238C493EB3C3}"/>
                  </a:ext>
                </a:extLst>
              </p:cNvPr>
              <p:cNvSpPr/>
              <p:nvPr/>
            </p:nvSpPr>
            <p:spPr>
              <a:xfrm rot="5400000">
                <a:off x="1191348" y="1236482"/>
                <a:ext cx="576064" cy="49660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pic>
          <p:nvPicPr>
            <p:cNvPr id="14" name="Picture 2" descr="シンプルな南京錠のイラスト（鎖つき）">
              <a:extLst>
                <a:ext uri="{FF2B5EF4-FFF2-40B4-BE49-F238E27FC236}">
                  <a16:creationId xmlns:a16="http://schemas.microsoft.com/office/drawing/2014/main" id="{105FA645-09B2-469F-97DA-D9CA38D937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1124" y="3773478"/>
              <a:ext cx="1513405" cy="8309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角丸四角形 19">
              <a:extLst>
                <a:ext uri="{FF2B5EF4-FFF2-40B4-BE49-F238E27FC236}">
                  <a16:creationId xmlns:a16="http://schemas.microsoft.com/office/drawing/2014/main" id="{109EDDCB-143A-2DCC-B252-440F66D79347}"/>
                </a:ext>
              </a:extLst>
            </p:cNvPr>
            <p:cNvSpPr/>
            <p:nvPr/>
          </p:nvSpPr>
          <p:spPr>
            <a:xfrm>
              <a:off x="2397122" y="3325447"/>
              <a:ext cx="1361410" cy="1374870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右矢印 20">
              <a:extLst>
                <a:ext uri="{FF2B5EF4-FFF2-40B4-BE49-F238E27FC236}">
                  <a16:creationId xmlns:a16="http://schemas.microsoft.com/office/drawing/2014/main" id="{855910B7-6C02-5123-A880-25C8F2B2C87F}"/>
                </a:ext>
              </a:extLst>
            </p:cNvPr>
            <p:cNvSpPr/>
            <p:nvPr/>
          </p:nvSpPr>
          <p:spPr>
            <a:xfrm>
              <a:off x="3937191" y="3749756"/>
              <a:ext cx="735295" cy="434500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636A042E-9ED3-9715-3D2B-AE39B552598C}"/>
                </a:ext>
              </a:extLst>
            </p:cNvPr>
            <p:cNvGrpSpPr/>
            <p:nvPr/>
          </p:nvGrpSpPr>
          <p:grpSpPr>
            <a:xfrm>
              <a:off x="4775148" y="3462950"/>
              <a:ext cx="756083" cy="1008112"/>
              <a:chOff x="971600" y="980729"/>
              <a:chExt cx="756083" cy="1008112"/>
            </a:xfrm>
          </p:grpSpPr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AB4DA8FA-0FFE-12FA-6AED-5375FFBF1542}"/>
                  </a:ext>
                </a:extLst>
              </p:cNvPr>
              <p:cNvSpPr/>
              <p:nvPr/>
            </p:nvSpPr>
            <p:spPr>
              <a:xfrm>
                <a:off x="971600" y="980729"/>
                <a:ext cx="504056" cy="10081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三角形 23">
                <a:extLst>
                  <a:ext uri="{FF2B5EF4-FFF2-40B4-BE49-F238E27FC236}">
                    <a16:creationId xmlns:a16="http://schemas.microsoft.com/office/drawing/2014/main" id="{04B4746D-8419-3952-A0AA-F627108CD4B5}"/>
                  </a:ext>
                </a:extLst>
              </p:cNvPr>
              <p:cNvSpPr/>
              <p:nvPr/>
            </p:nvSpPr>
            <p:spPr>
              <a:xfrm rot="5400000">
                <a:off x="1191348" y="1236482"/>
                <a:ext cx="576064" cy="49660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F0A3E20-3828-181A-0851-8C3F889BF131}"/>
              </a:ext>
            </a:extLst>
          </p:cNvPr>
          <p:cNvSpPr txBox="1"/>
          <p:nvPr/>
        </p:nvSpPr>
        <p:spPr>
          <a:xfrm>
            <a:off x="395536" y="4063765"/>
            <a:ext cx="2608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(3) </a:t>
            </a:r>
            <a:r>
              <a:rPr lang="ja-JP" altLang="en-US"/>
              <a:t>秘密鍵を使って認証</a:t>
            </a:r>
            <a:endParaRPr kumimoji="1" lang="ja-JP" altLang="en-US"/>
          </a:p>
        </p:txBody>
      </p: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B0FC1F6B-205D-E609-5A17-E40FD7342D39}"/>
              </a:ext>
            </a:extLst>
          </p:cNvPr>
          <p:cNvGrpSpPr/>
          <p:nvPr/>
        </p:nvGrpSpPr>
        <p:grpSpPr>
          <a:xfrm>
            <a:off x="2229788" y="4325041"/>
            <a:ext cx="5968466" cy="1408278"/>
            <a:chOff x="1943082" y="4953593"/>
            <a:chExt cx="6356026" cy="1499724"/>
          </a:xfrm>
        </p:grpSpPr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A82532C0-5605-689F-7335-638F093504E4}"/>
                </a:ext>
              </a:extLst>
            </p:cNvPr>
            <p:cNvGrpSpPr/>
            <p:nvPr/>
          </p:nvGrpSpPr>
          <p:grpSpPr>
            <a:xfrm>
              <a:off x="5155051" y="5208350"/>
              <a:ext cx="752361" cy="1008112"/>
              <a:chOff x="3963655" y="1196752"/>
              <a:chExt cx="752361" cy="1008112"/>
            </a:xfrm>
          </p:grpSpPr>
          <p:sp>
            <p:nvSpPr>
              <p:cNvPr id="34" name="正方形/長方形 33">
                <a:extLst>
                  <a:ext uri="{FF2B5EF4-FFF2-40B4-BE49-F238E27FC236}">
                    <a16:creationId xmlns:a16="http://schemas.microsoft.com/office/drawing/2014/main" id="{B2AE6B77-9A54-40CE-C9BE-6E7D85649DA3}"/>
                  </a:ext>
                </a:extLst>
              </p:cNvPr>
              <p:cNvSpPr/>
              <p:nvPr/>
            </p:nvSpPr>
            <p:spPr>
              <a:xfrm>
                <a:off x="4211960" y="1196752"/>
                <a:ext cx="504056" cy="10081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三角形 26">
                <a:extLst>
                  <a:ext uri="{FF2B5EF4-FFF2-40B4-BE49-F238E27FC236}">
                    <a16:creationId xmlns:a16="http://schemas.microsoft.com/office/drawing/2014/main" id="{749A1B7F-EFDF-A180-BAB1-DA30D8FFBBE8}"/>
                  </a:ext>
                </a:extLst>
              </p:cNvPr>
              <p:cNvSpPr/>
              <p:nvPr/>
            </p:nvSpPr>
            <p:spPr>
              <a:xfrm rot="5400000">
                <a:off x="3923927" y="1452505"/>
                <a:ext cx="576064" cy="496607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5C9D7D2D-E4C7-0EE9-0599-318A9A158078}"/>
                </a:ext>
              </a:extLst>
            </p:cNvPr>
            <p:cNvGrpSpPr/>
            <p:nvPr/>
          </p:nvGrpSpPr>
          <p:grpSpPr>
            <a:xfrm>
              <a:off x="6876191" y="4989390"/>
              <a:ext cx="1422917" cy="1347882"/>
              <a:chOff x="6140761" y="2760383"/>
              <a:chExt cx="2118829" cy="2007096"/>
            </a:xfrm>
          </p:grpSpPr>
          <p:pic>
            <p:nvPicPr>
              <p:cNvPr id="32" name="図 31">
                <a:extLst>
                  <a:ext uri="{FF2B5EF4-FFF2-40B4-BE49-F238E27FC236}">
                    <a16:creationId xmlns:a16="http://schemas.microsoft.com/office/drawing/2014/main" id="{BDD830F4-8DE4-2CD2-6A0B-7D96CF27F3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644817" y="3624479"/>
                <a:ext cx="1143000" cy="1143000"/>
              </a:xfrm>
              <a:prstGeom prst="rect">
                <a:avLst/>
              </a:prstGeom>
            </p:spPr>
          </p:pic>
          <p:pic>
            <p:nvPicPr>
              <p:cNvPr id="33" name="図 32">
                <a:extLst>
                  <a:ext uri="{FF2B5EF4-FFF2-40B4-BE49-F238E27FC236}">
                    <a16:creationId xmlns:a16="http://schemas.microsoft.com/office/drawing/2014/main" id="{C09A0540-D996-FF9C-A9AF-44DC982282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40761" y="2760383"/>
                <a:ext cx="2118829" cy="868720"/>
              </a:xfrm>
              <a:prstGeom prst="rect">
                <a:avLst/>
              </a:prstGeom>
            </p:spPr>
          </p:pic>
        </p:grpSp>
        <p:sp>
          <p:nvSpPr>
            <p:cNvPr id="26" name="角丸四角形 30">
              <a:extLst>
                <a:ext uri="{FF2B5EF4-FFF2-40B4-BE49-F238E27FC236}">
                  <a16:creationId xmlns:a16="http://schemas.microsoft.com/office/drawing/2014/main" id="{1F8D1652-75D3-B409-7536-D8A662DFEA99}"/>
                </a:ext>
              </a:extLst>
            </p:cNvPr>
            <p:cNvSpPr/>
            <p:nvPr/>
          </p:nvSpPr>
          <p:spPr>
            <a:xfrm>
              <a:off x="5261399" y="4953593"/>
              <a:ext cx="1505451" cy="1499724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フローチャート: 磁気ディスク 26">
              <a:extLst>
                <a:ext uri="{FF2B5EF4-FFF2-40B4-BE49-F238E27FC236}">
                  <a16:creationId xmlns:a16="http://schemas.microsoft.com/office/drawing/2014/main" id="{9B7A6698-964B-D388-308A-D5E15557BD0D}"/>
                </a:ext>
              </a:extLst>
            </p:cNvPr>
            <p:cNvSpPr/>
            <p:nvPr/>
          </p:nvSpPr>
          <p:spPr>
            <a:xfrm>
              <a:off x="6049369" y="5278893"/>
              <a:ext cx="563225" cy="849124"/>
            </a:xfrm>
            <a:prstGeom prst="flowChartMagneticDisk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100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E4346547-B0D6-5EC7-8E03-A20368F6E732}"/>
                </a:ext>
              </a:extLst>
            </p:cNvPr>
            <p:cNvGrpSpPr/>
            <p:nvPr/>
          </p:nvGrpSpPr>
          <p:grpSpPr>
            <a:xfrm>
              <a:off x="1943082" y="5208350"/>
              <a:ext cx="756083" cy="1008112"/>
              <a:chOff x="971600" y="980729"/>
              <a:chExt cx="756083" cy="1008112"/>
            </a:xfrm>
          </p:grpSpPr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063A0170-C44D-8951-B804-D72601D01B3E}"/>
                  </a:ext>
                </a:extLst>
              </p:cNvPr>
              <p:cNvSpPr/>
              <p:nvPr/>
            </p:nvSpPr>
            <p:spPr>
              <a:xfrm>
                <a:off x="971600" y="980729"/>
                <a:ext cx="504056" cy="100811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三角形 35">
                <a:extLst>
                  <a:ext uri="{FF2B5EF4-FFF2-40B4-BE49-F238E27FC236}">
                    <a16:creationId xmlns:a16="http://schemas.microsoft.com/office/drawing/2014/main" id="{300C40FA-4F8E-55FE-A346-7E6D34A69ACE}"/>
                  </a:ext>
                </a:extLst>
              </p:cNvPr>
              <p:cNvSpPr/>
              <p:nvPr/>
            </p:nvSpPr>
            <p:spPr>
              <a:xfrm rot="5400000">
                <a:off x="1191348" y="1236482"/>
                <a:ext cx="576064" cy="496607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29" name="右矢印 36">
              <a:extLst>
                <a:ext uri="{FF2B5EF4-FFF2-40B4-BE49-F238E27FC236}">
                  <a16:creationId xmlns:a16="http://schemas.microsoft.com/office/drawing/2014/main" id="{E601F229-D30C-06D7-687F-604CC79F9A00}"/>
                </a:ext>
              </a:extLst>
            </p:cNvPr>
            <p:cNvSpPr/>
            <p:nvPr/>
          </p:nvSpPr>
          <p:spPr>
            <a:xfrm>
              <a:off x="3105914" y="5418117"/>
              <a:ext cx="1697397" cy="468175"/>
            </a:xfrm>
            <a:prstGeom prst="rightArrow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9361978-D8BD-A15B-7813-234BC03CB72A}"/>
              </a:ext>
            </a:extLst>
          </p:cNvPr>
          <p:cNvSpPr txBox="1"/>
          <p:nvPr/>
        </p:nvSpPr>
        <p:spPr>
          <a:xfrm>
            <a:off x="1165072" y="5764778"/>
            <a:ext cx="6159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パスフレーズによる知識認証で</a:t>
            </a:r>
            <a:r>
              <a:rPr kumimoji="1" lang="en-US" altLang="ja-JP" dirty="0"/>
              <a:t>GitHub</a:t>
            </a:r>
            <a:r>
              <a:rPr kumimoji="1" lang="ja-JP" altLang="en-US"/>
              <a:t>にアクセスしているわけはないことに注意</a:t>
            </a:r>
          </a:p>
        </p:txBody>
      </p:sp>
    </p:spTree>
    <p:extLst>
      <p:ext uri="{BB962C8B-B14F-4D97-AF65-F5344CB8AC3E}">
        <p14:creationId xmlns:p14="http://schemas.microsoft.com/office/powerpoint/2010/main" val="3763695998"/>
      </p:ext>
    </p:extLst>
  </p:cSld>
  <p:clrMapOvr>
    <a:masterClrMapping/>
  </p:clrMapOvr>
</p:sld>
</file>

<file path=ppt/theme/theme1.xml><?xml version="1.0" encoding="utf-8"?>
<a:theme xmlns:a="http://schemas.openxmlformats.org/drawingml/2006/main" name="パーセル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{11DA09EC-ABC8-2D40-8DBB-00E840906C4E}tf10001120</Template>
  <TotalTime>3266</TotalTime>
  <Words>450</Words>
  <Application>Microsoft Macintosh PowerPoint</Application>
  <PresentationFormat>画面に合わせる (4:3)</PresentationFormat>
  <Paragraphs>69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6" baseType="lpstr">
      <vt:lpstr>游ゴシック</vt:lpstr>
      <vt:lpstr>Arial</vt:lpstr>
      <vt:lpstr>Consolas</vt:lpstr>
      <vt:lpstr>パーセル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675</cp:revision>
  <dcterms:created xsi:type="dcterms:W3CDTF">2019-01-02T05:23:01Z</dcterms:created>
  <dcterms:modified xsi:type="dcterms:W3CDTF">2025-03-24T06:34:45Z</dcterms:modified>
</cp:coreProperties>
</file>